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67" r:id="rId3"/>
    <p:sldId id="284" r:id="rId4"/>
    <p:sldId id="263" r:id="rId5"/>
    <p:sldId id="271" r:id="rId6"/>
    <p:sldId id="272" r:id="rId7"/>
    <p:sldId id="276" r:id="rId8"/>
    <p:sldId id="288" r:id="rId9"/>
    <p:sldId id="273" r:id="rId10"/>
    <p:sldId id="287" r:id="rId11"/>
    <p:sldId id="274" r:id="rId12"/>
    <p:sldId id="283" r:id="rId13"/>
    <p:sldId id="264" r:id="rId14"/>
    <p:sldId id="286" r:id="rId15"/>
    <p:sldId id="266" r:id="rId16"/>
    <p:sldId id="285" r:id="rId17"/>
    <p:sldId id="265" r:id="rId18"/>
    <p:sldId id="279" r:id="rId19"/>
    <p:sldId id="282" r:id="rId20"/>
    <p:sldId id="275" r:id="rId21"/>
    <p:sldId id="278" r:id="rId22"/>
    <p:sldId id="257" r:id="rId23"/>
    <p:sldId id="270" r:id="rId24"/>
    <p:sldId id="268" r:id="rId25"/>
    <p:sldId id="258" r:id="rId26"/>
    <p:sldId id="259" r:id="rId27"/>
    <p:sldId id="260" r:id="rId28"/>
    <p:sldId id="261" r:id="rId29"/>
    <p:sldId id="262" r:id="rId30"/>
    <p:sldId id="289" r:id="rId31"/>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FBDD"/>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59" d="100"/>
          <a:sy n="59" d="100"/>
        </p:scale>
        <p:origin x="-1686" y="-29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fld id="{2146A8EA-8FF8-4623-A983-7ED04D7CBEB3}" type="datetimeFigureOut">
              <a:rPr lang="ar-SA"/>
              <a:pPr>
                <a:defRPr/>
              </a:pPr>
              <a:t>26/04/1435</a:t>
            </a:fld>
            <a:endParaRPr lang="ar-SA"/>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ar-SA"/>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A49B3B4D-FFC2-487C-8763-145197A1BA4C}" type="slidenum">
              <a:rPr lang="ar-SA"/>
              <a:pPr>
                <a:defRPr/>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A0E525BE-966C-48A2-8DEA-0871935052BA}" type="datetimeFigureOut">
              <a:rPr lang="ar-SA"/>
              <a:pPr>
                <a:defRPr/>
              </a:pPr>
              <a:t>26/04/1435</a:t>
            </a:fld>
            <a:endParaRPr lang="ar-SA"/>
          </a:p>
        </p:txBody>
      </p:sp>
      <p:sp>
        <p:nvSpPr>
          <p:cNvPr id="5" name="Footer Placeholder 21"/>
          <p:cNvSpPr>
            <a:spLocks noGrp="1"/>
          </p:cNvSpPr>
          <p:nvPr>
            <p:ph type="ftr" sz="quarter" idx="11"/>
          </p:nvPr>
        </p:nvSpPr>
        <p:spPr/>
        <p:txBody>
          <a:bodyPr/>
          <a:lstStyle>
            <a:lvl1pPr>
              <a:defRPr/>
            </a:lvl1pPr>
          </a:lstStyle>
          <a:p>
            <a:pPr>
              <a:defRPr/>
            </a:pPr>
            <a:endParaRPr lang="ar-SA"/>
          </a:p>
        </p:txBody>
      </p:sp>
      <p:sp>
        <p:nvSpPr>
          <p:cNvPr id="6" name="Slide Number Placeholder 17"/>
          <p:cNvSpPr>
            <a:spLocks noGrp="1"/>
          </p:cNvSpPr>
          <p:nvPr>
            <p:ph type="sldNum" sz="quarter" idx="12"/>
          </p:nvPr>
        </p:nvSpPr>
        <p:spPr/>
        <p:txBody>
          <a:bodyPr/>
          <a:lstStyle>
            <a:lvl1pPr>
              <a:defRPr/>
            </a:lvl1pPr>
          </a:lstStyle>
          <a:p>
            <a:pPr>
              <a:defRPr/>
            </a:pPr>
            <a:fld id="{7DA306FF-354C-406B-89B8-BF0452AC2705}" type="slidenum">
              <a:rPr lang="ar-SA"/>
              <a:pPr>
                <a:defRPr/>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8ED6677D-4418-417C-A79C-6DABC0558C41}" type="datetimeFigureOut">
              <a:rPr lang="ar-SA"/>
              <a:pPr>
                <a:defRPr/>
              </a:pPr>
              <a:t>26/04/1435</a:t>
            </a:fld>
            <a:endParaRPr lang="ar-SA"/>
          </a:p>
        </p:txBody>
      </p:sp>
      <p:sp>
        <p:nvSpPr>
          <p:cNvPr id="5" name="Footer Placeholder 21"/>
          <p:cNvSpPr>
            <a:spLocks noGrp="1"/>
          </p:cNvSpPr>
          <p:nvPr>
            <p:ph type="ftr" sz="quarter" idx="11"/>
          </p:nvPr>
        </p:nvSpPr>
        <p:spPr/>
        <p:txBody>
          <a:bodyPr/>
          <a:lstStyle>
            <a:lvl1pPr>
              <a:defRPr/>
            </a:lvl1pPr>
          </a:lstStyle>
          <a:p>
            <a:pPr>
              <a:defRPr/>
            </a:pPr>
            <a:endParaRPr lang="ar-SA"/>
          </a:p>
        </p:txBody>
      </p:sp>
      <p:sp>
        <p:nvSpPr>
          <p:cNvPr id="6" name="Slide Number Placeholder 17"/>
          <p:cNvSpPr>
            <a:spLocks noGrp="1"/>
          </p:cNvSpPr>
          <p:nvPr>
            <p:ph type="sldNum" sz="quarter" idx="12"/>
          </p:nvPr>
        </p:nvSpPr>
        <p:spPr/>
        <p:txBody>
          <a:bodyPr/>
          <a:lstStyle>
            <a:lvl1pPr>
              <a:defRPr/>
            </a:lvl1pPr>
          </a:lstStyle>
          <a:p>
            <a:pPr>
              <a:defRPr/>
            </a:pPr>
            <a:fld id="{6BC7B007-D861-41A1-8B4A-7136D6D4D3D4}" type="slidenum">
              <a:rPr lang="ar-SA"/>
              <a:pPr>
                <a:defRPr/>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fld id="{2DD36BCE-5F04-4DA0-AD20-B0B1E263BCC0}" type="datetimeFigureOut">
              <a:rPr lang="ar-SA"/>
              <a:pPr>
                <a:defRPr/>
              </a:pPr>
              <a:t>26/04/1435</a:t>
            </a:fld>
            <a:endParaRPr lang="ar-SA"/>
          </a:p>
        </p:txBody>
      </p:sp>
      <p:sp>
        <p:nvSpPr>
          <p:cNvPr id="5" name="Footer Placeholder 21"/>
          <p:cNvSpPr>
            <a:spLocks noGrp="1"/>
          </p:cNvSpPr>
          <p:nvPr>
            <p:ph type="ftr" sz="quarter" idx="11"/>
          </p:nvPr>
        </p:nvSpPr>
        <p:spPr/>
        <p:txBody>
          <a:bodyPr/>
          <a:lstStyle>
            <a:lvl1pPr>
              <a:defRPr/>
            </a:lvl1pPr>
          </a:lstStyle>
          <a:p>
            <a:pPr>
              <a:defRPr/>
            </a:pPr>
            <a:endParaRPr lang="ar-SA"/>
          </a:p>
        </p:txBody>
      </p:sp>
      <p:sp>
        <p:nvSpPr>
          <p:cNvPr id="6" name="Slide Number Placeholder 17"/>
          <p:cNvSpPr>
            <a:spLocks noGrp="1"/>
          </p:cNvSpPr>
          <p:nvPr>
            <p:ph type="sldNum" sz="quarter" idx="12"/>
          </p:nvPr>
        </p:nvSpPr>
        <p:spPr/>
        <p:txBody>
          <a:bodyPr/>
          <a:lstStyle>
            <a:lvl1pPr>
              <a:defRPr/>
            </a:lvl1pPr>
          </a:lstStyle>
          <a:p>
            <a:pPr>
              <a:defRPr/>
            </a:pPr>
            <a:fld id="{367A9956-A638-4DF4-855C-8F5B18050E6E}" type="slidenum">
              <a:rPr lang="ar-SA"/>
              <a:pPr>
                <a:defRPr/>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fontAlgn="auto">
              <a:spcBef>
                <a:spcPts val="0"/>
              </a:spcBef>
              <a:spcAft>
                <a:spcPts val="0"/>
              </a:spcAft>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fontAlgn="auto">
              <a:spcBef>
                <a:spcPts val="0"/>
              </a:spcBef>
              <a:spcAft>
                <a:spcPts val="0"/>
              </a:spcAft>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F6FA2A71-5CB0-408E-B1E9-F710874EF327}" type="datetimeFigureOut">
              <a:rPr lang="ar-SA"/>
              <a:pPr>
                <a:defRPr/>
              </a:pPr>
              <a:t>26/04/1435</a:t>
            </a:fld>
            <a:endParaRPr lang="ar-SA"/>
          </a:p>
        </p:txBody>
      </p:sp>
      <p:sp>
        <p:nvSpPr>
          <p:cNvPr id="7" name="Footer Placeholder 4"/>
          <p:cNvSpPr>
            <a:spLocks noGrp="1"/>
          </p:cNvSpPr>
          <p:nvPr>
            <p:ph type="ftr" sz="quarter" idx="11"/>
          </p:nvPr>
        </p:nvSpPr>
        <p:spPr/>
        <p:txBody>
          <a:bodyPr/>
          <a:lstStyle>
            <a:lvl1pPr>
              <a:defRPr/>
            </a:lvl1pPr>
            <a:extLst/>
          </a:lstStyle>
          <a:p>
            <a:pPr>
              <a:defRPr/>
            </a:pPr>
            <a:endParaRPr lang="ar-SA"/>
          </a:p>
        </p:txBody>
      </p:sp>
      <p:sp>
        <p:nvSpPr>
          <p:cNvPr id="8" name="Slide Number Placeholder 5"/>
          <p:cNvSpPr>
            <a:spLocks noGrp="1"/>
          </p:cNvSpPr>
          <p:nvPr>
            <p:ph type="sldNum" sz="quarter" idx="12"/>
          </p:nvPr>
        </p:nvSpPr>
        <p:spPr/>
        <p:txBody>
          <a:bodyPr/>
          <a:lstStyle>
            <a:lvl1pPr>
              <a:defRPr/>
            </a:lvl1pPr>
            <a:extLst/>
          </a:lstStyle>
          <a:p>
            <a:pPr>
              <a:defRPr/>
            </a:pPr>
            <a:fld id="{AA8A029C-0472-48D6-A89C-E59F9B5F32AD}" type="slidenum">
              <a:rPr lang="ar-SA"/>
              <a:pPr>
                <a:defRPr/>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fld id="{D8A3A966-93E1-4448-AABF-102C850DF50B}" type="datetimeFigureOut">
              <a:rPr lang="ar-SA"/>
              <a:pPr>
                <a:defRPr/>
              </a:pPr>
              <a:t>26/04/1435</a:t>
            </a:fld>
            <a:endParaRPr lang="ar-SA"/>
          </a:p>
        </p:txBody>
      </p:sp>
      <p:sp>
        <p:nvSpPr>
          <p:cNvPr id="6" name="Footer Placeholder 5"/>
          <p:cNvSpPr>
            <a:spLocks noGrp="1"/>
          </p:cNvSpPr>
          <p:nvPr>
            <p:ph type="ftr" sz="quarter" idx="11"/>
          </p:nvPr>
        </p:nvSpPr>
        <p:spPr/>
        <p:txBody>
          <a:bodyPr/>
          <a:lstStyle>
            <a:lvl1pPr>
              <a:defRPr/>
            </a:lvl1pPr>
            <a:extLst/>
          </a:lstStyle>
          <a:p>
            <a:pPr>
              <a:defRPr/>
            </a:pPr>
            <a:endParaRPr lang="ar-SA"/>
          </a:p>
        </p:txBody>
      </p:sp>
      <p:sp>
        <p:nvSpPr>
          <p:cNvPr id="7" name="Slide Number Placeholder 6"/>
          <p:cNvSpPr>
            <a:spLocks noGrp="1"/>
          </p:cNvSpPr>
          <p:nvPr>
            <p:ph type="sldNum" sz="quarter" idx="12"/>
          </p:nvPr>
        </p:nvSpPr>
        <p:spPr/>
        <p:txBody>
          <a:bodyPr/>
          <a:lstStyle>
            <a:lvl1pPr>
              <a:defRPr/>
            </a:lvl1pPr>
            <a:extLst/>
          </a:lstStyle>
          <a:p>
            <a:pPr>
              <a:defRPr/>
            </a:pPr>
            <a:fld id="{E425A790-AF63-449E-87D4-42BCA45B79DE}" type="slidenum">
              <a:rPr lang="ar-SA"/>
              <a:pPr>
                <a:defRPr/>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7C3473B5-31D6-4D64-A5CB-209A653E21D4}" type="datetimeFigureOut">
              <a:rPr lang="ar-SA"/>
              <a:pPr>
                <a:defRPr/>
              </a:pPr>
              <a:t>26/04/1435</a:t>
            </a:fld>
            <a:endParaRPr lang="ar-SA"/>
          </a:p>
        </p:txBody>
      </p:sp>
      <p:sp>
        <p:nvSpPr>
          <p:cNvPr id="8" name="Footer Placeholder 7"/>
          <p:cNvSpPr>
            <a:spLocks noGrp="1"/>
          </p:cNvSpPr>
          <p:nvPr>
            <p:ph type="ftr" sz="quarter" idx="11"/>
          </p:nvPr>
        </p:nvSpPr>
        <p:spPr/>
        <p:txBody>
          <a:bodyPr/>
          <a:lstStyle>
            <a:lvl1pPr>
              <a:defRPr/>
            </a:lvl1pPr>
            <a:extLst/>
          </a:lstStyle>
          <a:p>
            <a:pPr>
              <a:defRPr/>
            </a:pPr>
            <a:endParaRPr lang="ar-SA"/>
          </a:p>
        </p:txBody>
      </p:sp>
      <p:sp>
        <p:nvSpPr>
          <p:cNvPr id="9" name="Slide Number Placeholder 8"/>
          <p:cNvSpPr>
            <a:spLocks noGrp="1"/>
          </p:cNvSpPr>
          <p:nvPr>
            <p:ph type="sldNum" sz="quarter" idx="12"/>
          </p:nvPr>
        </p:nvSpPr>
        <p:spPr/>
        <p:txBody>
          <a:bodyPr/>
          <a:lstStyle>
            <a:lvl1pPr>
              <a:defRPr/>
            </a:lvl1pPr>
            <a:extLst/>
          </a:lstStyle>
          <a:p>
            <a:pPr>
              <a:defRPr/>
            </a:pPr>
            <a:fld id="{437E843D-6CF3-406A-8793-A8EFDAEF6F10}" type="slidenum">
              <a:rPr lang="ar-SA"/>
              <a:pPr>
                <a:defRPr/>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fld id="{08F4C7FE-9B04-48F1-BEEE-73B33E6C275A}" type="datetimeFigureOut">
              <a:rPr lang="ar-SA"/>
              <a:pPr>
                <a:defRPr/>
              </a:pPr>
              <a:t>26/04/1435</a:t>
            </a:fld>
            <a:endParaRPr lang="ar-SA"/>
          </a:p>
        </p:txBody>
      </p:sp>
      <p:sp>
        <p:nvSpPr>
          <p:cNvPr id="4" name="Footer Placeholder 3"/>
          <p:cNvSpPr>
            <a:spLocks noGrp="1"/>
          </p:cNvSpPr>
          <p:nvPr>
            <p:ph type="ftr" sz="quarter" idx="11"/>
          </p:nvPr>
        </p:nvSpPr>
        <p:spPr/>
        <p:txBody>
          <a:bodyPr/>
          <a:lstStyle>
            <a:lvl1pPr>
              <a:defRPr/>
            </a:lvl1pPr>
            <a:extLst/>
          </a:lstStyle>
          <a:p>
            <a:pPr>
              <a:defRPr/>
            </a:pPr>
            <a:endParaRPr lang="ar-SA"/>
          </a:p>
        </p:txBody>
      </p:sp>
      <p:sp>
        <p:nvSpPr>
          <p:cNvPr id="5" name="Slide Number Placeholder 4"/>
          <p:cNvSpPr>
            <a:spLocks noGrp="1"/>
          </p:cNvSpPr>
          <p:nvPr>
            <p:ph type="sldNum" sz="quarter" idx="12"/>
          </p:nvPr>
        </p:nvSpPr>
        <p:spPr/>
        <p:txBody>
          <a:bodyPr/>
          <a:lstStyle>
            <a:lvl1pPr>
              <a:defRPr/>
            </a:lvl1pPr>
            <a:extLst/>
          </a:lstStyle>
          <a:p>
            <a:pPr>
              <a:defRPr/>
            </a:pPr>
            <a:fld id="{19A42C11-A5D9-4887-9390-26CCCA9E5701}" type="slidenum">
              <a:rPr lang="ar-SA"/>
              <a:pPr>
                <a:defRPr/>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2353BBDA-E63B-47D2-824B-21616E73ABA0}" type="datetimeFigureOut">
              <a:rPr lang="ar-SA"/>
              <a:pPr>
                <a:defRPr/>
              </a:pPr>
              <a:t>26/04/1435</a:t>
            </a:fld>
            <a:endParaRPr lang="ar-SA"/>
          </a:p>
        </p:txBody>
      </p:sp>
      <p:sp>
        <p:nvSpPr>
          <p:cNvPr id="3" name="Footer Placeholder 21"/>
          <p:cNvSpPr>
            <a:spLocks noGrp="1"/>
          </p:cNvSpPr>
          <p:nvPr>
            <p:ph type="ftr" sz="quarter" idx="11"/>
          </p:nvPr>
        </p:nvSpPr>
        <p:spPr/>
        <p:txBody>
          <a:bodyPr/>
          <a:lstStyle>
            <a:lvl1pPr>
              <a:defRPr/>
            </a:lvl1pPr>
          </a:lstStyle>
          <a:p>
            <a:pPr>
              <a:defRPr/>
            </a:pPr>
            <a:endParaRPr lang="ar-SA"/>
          </a:p>
        </p:txBody>
      </p:sp>
      <p:sp>
        <p:nvSpPr>
          <p:cNvPr id="4" name="Slide Number Placeholder 17"/>
          <p:cNvSpPr>
            <a:spLocks noGrp="1"/>
          </p:cNvSpPr>
          <p:nvPr>
            <p:ph type="sldNum" sz="quarter" idx="12"/>
          </p:nvPr>
        </p:nvSpPr>
        <p:spPr/>
        <p:txBody>
          <a:bodyPr/>
          <a:lstStyle>
            <a:lvl1pPr>
              <a:defRPr/>
            </a:lvl1pPr>
          </a:lstStyle>
          <a:p>
            <a:pPr>
              <a:defRPr/>
            </a:pPr>
            <a:fld id="{F923EBB5-5502-4E69-AD20-FDBF42A804B1}" type="slidenum">
              <a:rPr lang="ar-SA"/>
              <a:pPr>
                <a:defRPr/>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0735E146-6ADD-41A7-BEEC-573519D82AA2}" type="datetimeFigureOut">
              <a:rPr lang="ar-SA"/>
              <a:pPr>
                <a:defRPr/>
              </a:pPr>
              <a:t>26/04/1435</a:t>
            </a:fld>
            <a:endParaRPr lang="ar-SA"/>
          </a:p>
        </p:txBody>
      </p:sp>
      <p:sp>
        <p:nvSpPr>
          <p:cNvPr id="6" name="Footer Placeholder 5"/>
          <p:cNvSpPr>
            <a:spLocks noGrp="1"/>
          </p:cNvSpPr>
          <p:nvPr>
            <p:ph type="ftr" sz="quarter" idx="11"/>
          </p:nvPr>
        </p:nvSpPr>
        <p:spPr/>
        <p:txBody>
          <a:bodyPr/>
          <a:lstStyle>
            <a:lvl1pPr>
              <a:defRPr/>
            </a:lvl1pPr>
            <a:extLst/>
          </a:lstStyle>
          <a:p>
            <a:pPr>
              <a:defRPr/>
            </a:pPr>
            <a:endParaRPr lang="ar-SA"/>
          </a:p>
        </p:txBody>
      </p:sp>
      <p:sp>
        <p:nvSpPr>
          <p:cNvPr id="7" name="Slide Number Placeholder 6"/>
          <p:cNvSpPr>
            <a:spLocks noGrp="1"/>
          </p:cNvSpPr>
          <p:nvPr>
            <p:ph type="sldNum" sz="quarter" idx="12"/>
          </p:nvPr>
        </p:nvSpPr>
        <p:spPr/>
        <p:txBody>
          <a:bodyPr/>
          <a:lstStyle>
            <a:lvl1pPr>
              <a:defRPr/>
            </a:lvl1pPr>
            <a:extLst/>
          </a:lstStyle>
          <a:p>
            <a:pPr>
              <a:defRPr/>
            </a:pPr>
            <a:fld id="{BDD5BCCA-9FDA-4D31-BF60-2D8563C63459}" type="slidenum">
              <a:rPr lang="ar-SA"/>
              <a:pPr>
                <a:defRPr/>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6" name="Freeform 5"/>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7" name="Right Triangle 6"/>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fontAlgn="auto">
              <a:spcBef>
                <a:spcPts val="0"/>
              </a:spcBef>
              <a:spcAft>
                <a:spcPts val="0"/>
              </a:spcAft>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fontAlgn="auto">
              <a:spcBef>
                <a:spcPts val="0"/>
              </a:spcBef>
              <a:spcAft>
                <a:spcPts val="0"/>
              </a:spcAft>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fld id="{E33E5E20-0236-484E-A9B7-4A7A2E918D44}" type="datetimeFigureOut">
              <a:rPr lang="ar-SA"/>
              <a:pPr>
                <a:defRPr/>
              </a:pPr>
              <a:t>26/04/1435</a:t>
            </a:fld>
            <a:endParaRPr lang="ar-SA"/>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ar-SA"/>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2C66254F-985D-45EB-8F3D-F15147112298}" type="slidenum">
              <a:rPr lang="ar-SA"/>
              <a:pPr>
                <a:defRPr/>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2" name="Free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a:solidFill>
                  <a:schemeClr val="tx1"/>
                </a:solidFill>
                <a:latin typeface="+mn-lt"/>
                <a:cs typeface="+mn-cs"/>
              </a:defRPr>
            </a:lvl1pPr>
            <a:extLst/>
          </a:lstStyle>
          <a:p>
            <a:pPr>
              <a:defRPr/>
            </a:pPr>
            <a:fld id="{11D54E6A-20F2-4883-8D8C-2244E6B17AEF}" type="datetimeFigureOut">
              <a:rPr lang="ar-SA"/>
              <a:pPr>
                <a:defRPr/>
              </a:pPr>
              <a:t>26/04/1435</a:t>
            </a:fld>
            <a:endParaRPr lang="ar-SA"/>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cs typeface="+mn-cs"/>
              </a:defRPr>
            </a:lvl1pPr>
            <a:extLst/>
          </a:lstStyle>
          <a:p>
            <a:pPr>
              <a:defRPr/>
            </a:pPr>
            <a:endParaRPr lang="ar-SA"/>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a:solidFill>
                  <a:schemeClr val="tx1"/>
                </a:solidFill>
                <a:latin typeface="+mn-lt"/>
                <a:cs typeface="+mn-cs"/>
              </a:defRPr>
            </a:lvl1pPr>
            <a:extLst/>
          </a:lstStyle>
          <a:p>
            <a:pPr>
              <a:defRPr/>
            </a:pPr>
            <a:fld id="{3DB9809E-6BE6-4525-8EA0-627033AF6FFA}" type="slidenum">
              <a:rPr lang="ar-SA"/>
              <a:pPr>
                <a:defRPr/>
              </a:pPr>
              <a:t>‹#›</a:t>
            </a:fld>
            <a:endParaRPr lang="ar-SA"/>
          </a:p>
        </p:txBody>
      </p:sp>
    </p:spTree>
  </p:cSld>
  <p:clrMap bg1="lt1" tx1="dk1" bg2="lt2" tx2="dk2" accent1="accent1" accent2="accent2" accent3="accent3" accent4="accent4" accent5="accent5" accent6="accent6" hlink="hlink" folHlink="folHlink"/>
  <p:sldLayoutIdLst>
    <p:sldLayoutId id="2147483737" r:id="rId1"/>
    <p:sldLayoutId id="2147483733" r:id="rId2"/>
    <p:sldLayoutId id="2147483738" r:id="rId3"/>
    <p:sldLayoutId id="2147483739" r:id="rId4"/>
    <p:sldLayoutId id="2147483740" r:id="rId5"/>
    <p:sldLayoutId id="2147483741" r:id="rId6"/>
    <p:sldLayoutId id="2147483734" r:id="rId7"/>
    <p:sldLayoutId id="2147483742" r:id="rId8"/>
    <p:sldLayoutId id="2147483743" r:id="rId9"/>
    <p:sldLayoutId id="2147483735" r:id="rId10"/>
    <p:sldLayoutId id="2147483736" r:id="rId11"/>
  </p:sldLayoutIdLst>
  <p:txStyles>
    <p:titleStyle>
      <a:lvl1pPr algn="l" rtl="1"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1" eaLnBrk="0" fontAlgn="base" hangingPunct="0">
        <a:spcBef>
          <a:spcPct val="0"/>
        </a:spcBef>
        <a:spcAft>
          <a:spcPct val="0"/>
        </a:spcAft>
        <a:defRPr sz="4100" b="1">
          <a:solidFill>
            <a:schemeClr val="tx2"/>
          </a:solidFill>
          <a:latin typeface="Lucida Sans Unicode" pitchFamily="34" charset="0"/>
          <a:cs typeface="Arial" charset="0"/>
        </a:defRPr>
      </a:lvl2pPr>
      <a:lvl3pPr algn="l" rtl="1" eaLnBrk="0" fontAlgn="base" hangingPunct="0">
        <a:spcBef>
          <a:spcPct val="0"/>
        </a:spcBef>
        <a:spcAft>
          <a:spcPct val="0"/>
        </a:spcAft>
        <a:defRPr sz="4100" b="1">
          <a:solidFill>
            <a:schemeClr val="tx2"/>
          </a:solidFill>
          <a:latin typeface="Lucida Sans Unicode" pitchFamily="34" charset="0"/>
          <a:cs typeface="Arial" charset="0"/>
        </a:defRPr>
      </a:lvl3pPr>
      <a:lvl4pPr algn="l" rtl="1" eaLnBrk="0" fontAlgn="base" hangingPunct="0">
        <a:spcBef>
          <a:spcPct val="0"/>
        </a:spcBef>
        <a:spcAft>
          <a:spcPct val="0"/>
        </a:spcAft>
        <a:defRPr sz="4100" b="1">
          <a:solidFill>
            <a:schemeClr val="tx2"/>
          </a:solidFill>
          <a:latin typeface="Lucida Sans Unicode" pitchFamily="34" charset="0"/>
          <a:cs typeface="Arial" charset="0"/>
        </a:defRPr>
      </a:lvl4pPr>
      <a:lvl5pPr algn="l" rtl="1" eaLnBrk="0" fontAlgn="base" hangingPunct="0">
        <a:spcBef>
          <a:spcPct val="0"/>
        </a:spcBef>
        <a:spcAft>
          <a:spcPct val="0"/>
        </a:spcAft>
        <a:defRPr sz="4100" b="1">
          <a:solidFill>
            <a:schemeClr val="tx2"/>
          </a:solidFill>
          <a:latin typeface="Lucida Sans Unicode" pitchFamily="34" charset="0"/>
          <a:cs typeface="Arial" charset="0"/>
        </a:defRPr>
      </a:lvl5pPr>
      <a:lvl6pPr marL="457200" algn="l" rtl="1" fontAlgn="base">
        <a:spcBef>
          <a:spcPct val="0"/>
        </a:spcBef>
        <a:spcAft>
          <a:spcPct val="0"/>
        </a:spcAft>
        <a:defRPr sz="4100" b="1">
          <a:solidFill>
            <a:schemeClr val="tx2"/>
          </a:solidFill>
          <a:latin typeface="Lucida Sans Unicode" pitchFamily="34" charset="0"/>
          <a:cs typeface="Arial" charset="0"/>
        </a:defRPr>
      </a:lvl6pPr>
      <a:lvl7pPr marL="914400" algn="l" rtl="1" fontAlgn="base">
        <a:spcBef>
          <a:spcPct val="0"/>
        </a:spcBef>
        <a:spcAft>
          <a:spcPct val="0"/>
        </a:spcAft>
        <a:defRPr sz="4100" b="1">
          <a:solidFill>
            <a:schemeClr val="tx2"/>
          </a:solidFill>
          <a:latin typeface="Lucida Sans Unicode" pitchFamily="34" charset="0"/>
          <a:cs typeface="Arial" charset="0"/>
        </a:defRPr>
      </a:lvl7pPr>
      <a:lvl8pPr marL="1371600" algn="l" rtl="1" fontAlgn="base">
        <a:spcBef>
          <a:spcPct val="0"/>
        </a:spcBef>
        <a:spcAft>
          <a:spcPct val="0"/>
        </a:spcAft>
        <a:defRPr sz="4100" b="1">
          <a:solidFill>
            <a:schemeClr val="tx2"/>
          </a:solidFill>
          <a:latin typeface="Lucida Sans Unicode" pitchFamily="34" charset="0"/>
          <a:cs typeface="Arial" charset="0"/>
        </a:defRPr>
      </a:lvl8pPr>
      <a:lvl9pPr marL="1828800" algn="l" rtl="1" fontAlgn="base">
        <a:spcBef>
          <a:spcPct val="0"/>
        </a:spcBef>
        <a:spcAft>
          <a:spcPct val="0"/>
        </a:spcAft>
        <a:defRPr sz="4100" b="1">
          <a:solidFill>
            <a:schemeClr val="tx2"/>
          </a:solidFill>
          <a:latin typeface="Lucida Sans Unicode" pitchFamily="34" charset="0"/>
          <a:cs typeface="Arial" charset="0"/>
        </a:defRPr>
      </a:lvl9pPr>
      <a:extLst/>
    </p:titleStyle>
    <p:bodyStyle>
      <a:lvl1pPr marL="365125" indent="-255588" algn="r" rtl="1"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r" rtl="1"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r" rtl="1"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r" rtl="1"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r" rtl="1"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48680"/>
            <a:ext cx="7772400" cy="1829761"/>
          </a:xfrm>
        </p:spPr>
        <p:txBody>
          <a:bodyPr/>
          <a:lstStyle/>
          <a:p>
            <a:pPr algn="ctr" rtl="0" eaLnBrk="1" fontAlgn="auto" hangingPunct="1">
              <a:spcAft>
                <a:spcPts val="0"/>
              </a:spcAft>
              <a:defRPr/>
            </a:pPr>
            <a:r>
              <a:rPr lang="en-US" dirty="0" smtClean="0"/>
              <a:t>Diabetic Ketoacidosis (DKA)</a:t>
            </a:r>
            <a:endParaRPr lang="ar-SA" dirty="0"/>
          </a:p>
        </p:txBody>
      </p:sp>
      <p:sp>
        <p:nvSpPr>
          <p:cNvPr id="9219" name="Subtitle 2"/>
          <p:cNvSpPr>
            <a:spLocks noGrp="1"/>
          </p:cNvSpPr>
          <p:nvPr>
            <p:ph type="subTitle" idx="1"/>
          </p:nvPr>
        </p:nvSpPr>
        <p:spPr>
          <a:xfrm>
            <a:off x="685800" y="3611563"/>
            <a:ext cx="7772400" cy="1200150"/>
          </a:xfrm>
        </p:spPr>
        <p:txBody>
          <a:bodyPr/>
          <a:lstStyle/>
          <a:p>
            <a:pPr marR="0" algn="ctr" rtl="0"/>
            <a:r>
              <a:rPr lang="en-US" sz="2800" b="1" dirty="0" smtClean="0">
                <a:solidFill>
                  <a:srgbClr val="C00000"/>
                </a:solidFill>
                <a:cs typeface="Arial" charset="0"/>
              </a:rPr>
              <a:t>Dr. </a:t>
            </a:r>
            <a:r>
              <a:rPr lang="en-US" sz="2800" b="1" dirty="0" err="1" smtClean="0">
                <a:solidFill>
                  <a:srgbClr val="C00000"/>
                </a:solidFill>
                <a:cs typeface="Arial" charset="0"/>
              </a:rPr>
              <a:t>Reem</a:t>
            </a:r>
            <a:r>
              <a:rPr lang="en-US" sz="2800" b="1" dirty="0" smtClean="0">
                <a:solidFill>
                  <a:srgbClr val="C00000"/>
                </a:solidFill>
                <a:cs typeface="Arial" charset="0"/>
              </a:rPr>
              <a:t> </a:t>
            </a:r>
            <a:r>
              <a:rPr lang="en-US" sz="2800" b="1" dirty="0" err="1" smtClean="0">
                <a:solidFill>
                  <a:srgbClr val="C00000"/>
                </a:solidFill>
                <a:cs typeface="Arial" charset="0"/>
              </a:rPr>
              <a:t>Sallam</a:t>
            </a:r>
            <a:r>
              <a:rPr lang="en-US" sz="2800" b="1" dirty="0" smtClean="0">
                <a:solidFill>
                  <a:srgbClr val="C00000"/>
                </a:solidFill>
                <a:cs typeface="Arial" charset="0"/>
              </a:rPr>
              <a:t>, MD, MSc, PhD</a:t>
            </a:r>
          </a:p>
          <a:p>
            <a:pPr marR="0" algn="ctr" rtl="0"/>
            <a:r>
              <a:rPr lang="en-US" sz="2400" b="1" i="1" dirty="0" smtClean="0">
                <a:solidFill>
                  <a:srgbClr val="0B2830"/>
                </a:solidFill>
                <a:cs typeface="Arial" charset="0"/>
              </a:rPr>
              <a:t>Clinical Chemistry Unit, Pathology Dept.</a:t>
            </a:r>
          </a:p>
          <a:p>
            <a:pPr marR="0" algn="ctr" rtl="0"/>
            <a:r>
              <a:rPr lang="en-US" sz="2400" b="1" i="1" dirty="0" smtClean="0">
                <a:solidFill>
                  <a:srgbClr val="0B2830"/>
                </a:solidFill>
                <a:cs typeface="Arial" charset="0"/>
              </a:rPr>
              <a:t>College of Medicine, King Saud University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507288" cy="1143000"/>
          </a:xfrm>
        </p:spPr>
        <p:txBody>
          <a:bodyPr>
            <a:normAutofit fontScale="90000"/>
          </a:bodyPr>
          <a:lstStyle/>
          <a:p>
            <a:pPr rtl="0"/>
            <a:r>
              <a:rPr lang="en-US" dirty="0" err="1" smtClean="0"/>
              <a:t>Ketone</a:t>
            </a:r>
            <a:r>
              <a:rPr lang="en-US" dirty="0" smtClean="0"/>
              <a:t> Bodies Utilization=</a:t>
            </a:r>
            <a:r>
              <a:rPr lang="en-US" dirty="0" err="1" smtClean="0"/>
              <a:t>Ketolysis</a:t>
            </a:r>
            <a:endParaRPr lang="en-US" dirty="0"/>
          </a:p>
        </p:txBody>
      </p:sp>
      <p:pic>
        <p:nvPicPr>
          <p:cNvPr id="4100"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0533" y="1700808"/>
            <a:ext cx="8479939" cy="38884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16_024.jpg"/>
          <p:cNvPicPr>
            <a:picLocks noGrp="1" noChangeAspect="1"/>
          </p:cNvPicPr>
          <p:nvPr>
            <p:ph idx="1"/>
          </p:nvPr>
        </p:nvPicPr>
        <p:blipFill>
          <a:blip r:embed="rId2" cstate="print"/>
          <a:srcRect l="12953" t="3263" r="10895" b="20369"/>
          <a:stretch>
            <a:fillRect/>
          </a:stretch>
        </p:blipFill>
        <p:spPr>
          <a:xfrm>
            <a:off x="5002146" y="821444"/>
            <a:ext cx="4141854" cy="5373216"/>
          </a:xfrm>
        </p:spPr>
      </p:pic>
      <p:sp>
        <p:nvSpPr>
          <p:cNvPr id="2" name="Rectangle 1"/>
          <p:cNvSpPr/>
          <p:nvPr/>
        </p:nvSpPr>
        <p:spPr>
          <a:xfrm>
            <a:off x="179512" y="289967"/>
            <a:ext cx="3597151" cy="1077218"/>
          </a:xfrm>
          <a:prstGeom prst="rect">
            <a:avLst/>
          </a:prstGeom>
        </p:spPr>
        <p:txBody>
          <a:bodyPr wrap="square">
            <a:spAutoFit/>
          </a:bodyPr>
          <a:lstStyle/>
          <a:p>
            <a:pPr lvl="0" algn="ctr" rtl="0">
              <a:spcAft>
                <a:spcPts val="600"/>
              </a:spcAft>
            </a:pPr>
            <a:r>
              <a:rPr lang="en-US" sz="3200" b="1" dirty="0">
                <a:solidFill>
                  <a:srgbClr val="FF0000"/>
                </a:solidFill>
                <a:effectLst>
                  <a:outerShdw blurRad="38100" dist="38100" dir="2700000" algn="tl">
                    <a:srgbClr val="000000">
                      <a:alpha val="43137"/>
                    </a:srgbClr>
                  </a:outerShdw>
                </a:effectLst>
              </a:rPr>
              <a:t>Mechanisms of DKA:</a:t>
            </a:r>
          </a:p>
        </p:txBody>
      </p:sp>
      <p:sp>
        <p:nvSpPr>
          <p:cNvPr id="4" name="Rectangle 3"/>
          <p:cNvSpPr/>
          <p:nvPr/>
        </p:nvSpPr>
        <p:spPr>
          <a:xfrm>
            <a:off x="395536" y="1700808"/>
            <a:ext cx="4401762" cy="3046988"/>
          </a:xfrm>
          <a:prstGeom prst="rect">
            <a:avLst/>
          </a:prstGeom>
        </p:spPr>
        <p:txBody>
          <a:bodyPr wrap="square">
            <a:spAutoFit/>
          </a:bodyPr>
          <a:lstStyle/>
          <a:p>
            <a:pPr algn="l" rtl="0">
              <a:spcAft>
                <a:spcPts val="600"/>
              </a:spcAft>
            </a:pPr>
            <a:r>
              <a:rPr lang="en-US" sz="2400" dirty="0"/>
              <a:t>In uncontrolled DM there is ↑lipolysis in adipose tissue </a:t>
            </a:r>
            <a:r>
              <a:rPr lang="en-US" sz="2400" dirty="0">
                <a:sym typeface="Wingdings" pitchFamily="2" charset="2"/>
              </a:rPr>
              <a:t> </a:t>
            </a:r>
            <a:r>
              <a:rPr lang="en-US" sz="2400" dirty="0"/>
              <a:t>↑ [FFA] </a:t>
            </a:r>
            <a:r>
              <a:rPr lang="en-US" sz="2400" dirty="0">
                <a:sym typeface="Wingdings" pitchFamily="2" charset="2"/>
              </a:rPr>
              <a:t> </a:t>
            </a:r>
            <a:r>
              <a:rPr lang="en-US" sz="2400" dirty="0"/>
              <a:t>↑ </a:t>
            </a:r>
            <a:r>
              <a:rPr lang="en-US" sz="2400" dirty="0">
                <a:sym typeface="Wingdings" pitchFamily="2" charset="2"/>
              </a:rPr>
              <a:t>mobilization of FFA to liver  </a:t>
            </a:r>
            <a:r>
              <a:rPr lang="en-US" sz="2400" dirty="0"/>
              <a:t>↑hepatic FA oxidation </a:t>
            </a:r>
            <a:r>
              <a:rPr lang="en-US" sz="2400" dirty="0">
                <a:sym typeface="Wingdings" pitchFamily="2" charset="2"/>
              </a:rPr>
              <a:t> </a:t>
            </a:r>
            <a:r>
              <a:rPr lang="en-US" sz="2400" dirty="0"/>
              <a:t>↑ hepatic acetyl CoA </a:t>
            </a:r>
            <a:r>
              <a:rPr lang="en-US" sz="2400" dirty="0">
                <a:sym typeface="Wingdings" pitchFamily="2" charset="2"/>
              </a:rPr>
              <a:t>which will be utilized in KB synthesis (ketogenesis</a:t>
            </a:r>
            <a:r>
              <a:rPr lang="en-US" sz="2400" dirty="0" smtClean="0">
                <a:sym typeface="Wingdings" pitchFamily="2" charset="2"/>
              </a:rPr>
              <a:t>)  ketoacidosis</a:t>
            </a:r>
            <a:endParaRPr lang="en-US" sz="2400" dirty="0">
              <a:sym typeface="Wingdings" pitchFamily="2" charset="2"/>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16_024.jpg"/>
          <p:cNvPicPr>
            <a:picLocks noGrp="1" noChangeAspect="1"/>
          </p:cNvPicPr>
          <p:nvPr>
            <p:ph idx="1"/>
          </p:nvPr>
        </p:nvPicPr>
        <p:blipFill>
          <a:blip r:embed="rId2" cstate="print"/>
          <a:srcRect l="12953" t="3263" r="10895" b="20369"/>
          <a:stretch>
            <a:fillRect/>
          </a:stretch>
        </p:blipFill>
        <p:spPr>
          <a:xfrm>
            <a:off x="5002146" y="821444"/>
            <a:ext cx="4141854" cy="5373216"/>
          </a:xfrm>
        </p:spPr>
      </p:pic>
      <p:sp>
        <p:nvSpPr>
          <p:cNvPr id="3" name="Content Placeholder 3"/>
          <p:cNvSpPr txBox="1">
            <a:spLocks/>
          </p:cNvSpPr>
          <p:nvPr/>
        </p:nvSpPr>
        <p:spPr bwMode="auto">
          <a:xfrm>
            <a:off x="-91752" y="1367185"/>
            <a:ext cx="5167808" cy="526023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65125" indent="-255588" algn="r" rtl="1"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r" rtl="1"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r" rtl="1"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r" rtl="1"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r" rtl="1"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lgn="l" rtl="0">
              <a:spcAft>
                <a:spcPts val="600"/>
              </a:spcAft>
            </a:pPr>
            <a:r>
              <a:rPr lang="en-US" sz="2200" b="1" dirty="0" smtClean="0"/>
              <a:t>In uncontrolled DM the rate of ketogenesis is &gt; the rate of </a:t>
            </a:r>
            <a:r>
              <a:rPr lang="en-US" sz="2200" b="1" dirty="0" err="1" smtClean="0"/>
              <a:t>ketolysis</a:t>
            </a:r>
            <a:r>
              <a:rPr lang="en-US" sz="2200" b="1" dirty="0"/>
              <a:t> </a:t>
            </a:r>
            <a:r>
              <a:rPr lang="en-US" sz="2200" b="1" dirty="0" smtClean="0">
                <a:sym typeface="Wingdings" pitchFamily="2" charset="2"/>
              </a:rPr>
              <a:t> </a:t>
            </a:r>
            <a:r>
              <a:rPr lang="en-US" sz="2200" b="1" dirty="0" err="1" smtClean="0">
                <a:sym typeface="Wingdings" pitchFamily="2" charset="2"/>
              </a:rPr>
              <a:t>ketonemia</a:t>
            </a:r>
            <a:r>
              <a:rPr lang="en-US" sz="2200" b="1" dirty="0" smtClean="0">
                <a:sym typeface="Wingdings" pitchFamily="2" charset="2"/>
              </a:rPr>
              <a:t> (</a:t>
            </a:r>
            <a:r>
              <a:rPr lang="en-US" sz="2200" b="1" dirty="0" smtClean="0">
                <a:solidFill>
                  <a:srgbClr val="C00000"/>
                </a:solidFill>
                <a:sym typeface="Wingdings" pitchFamily="2" charset="2"/>
              </a:rPr>
              <a:t>↑</a:t>
            </a:r>
            <a:r>
              <a:rPr lang="en-US" sz="2200" b="1" dirty="0" smtClean="0">
                <a:sym typeface="Wingdings" pitchFamily="2" charset="2"/>
              </a:rPr>
              <a:t>[KB] in blood) </a:t>
            </a:r>
            <a:r>
              <a:rPr lang="en-US" sz="2200" b="1" dirty="0" err="1" smtClean="0">
                <a:sym typeface="Wingdings" pitchFamily="2" charset="2"/>
              </a:rPr>
              <a:t>ketonuria</a:t>
            </a:r>
            <a:r>
              <a:rPr lang="en-US" sz="2200" b="1" dirty="0" smtClean="0">
                <a:sym typeface="Wingdings" pitchFamily="2" charset="2"/>
              </a:rPr>
              <a:t> (</a:t>
            </a:r>
            <a:r>
              <a:rPr lang="en-US" sz="2200" b="1" dirty="0" smtClean="0">
                <a:solidFill>
                  <a:srgbClr val="C00000"/>
                </a:solidFill>
                <a:sym typeface="Wingdings" pitchFamily="2" charset="2"/>
              </a:rPr>
              <a:t>↑</a:t>
            </a:r>
            <a:r>
              <a:rPr lang="en-US" sz="2200" b="1" dirty="0">
                <a:sym typeface="Wingdings" pitchFamily="2" charset="2"/>
              </a:rPr>
              <a:t>[KB] in </a:t>
            </a:r>
            <a:r>
              <a:rPr lang="en-US" sz="2200" b="1" dirty="0" smtClean="0">
                <a:sym typeface="Wingdings" pitchFamily="2" charset="2"/>
              </a:rPr>
              <a:t>urine).</a:t>
            </a:r>
          </a:p>
          <a:p>
            <a:pPr algn="l" rtl="0">
              <a:spcAft>
                <a:spcPts val="600"/>
              </a:spcAft>
            </a:pPr>
            <a:r>
              <a:rPr lang="en-US" sz="2200" b="1" u="sng" dirty="0" smtClean="0">
                <a:effectLst>
                  <a:outerShdw blurRad="38100" dist="38100" dir="2700000" algn="tl">
                    <a:srgbClr val="000000">
                      <a:alpha val="43137"/>
                    </a:srgbClr>
                  </a:outerShdw>
                </a:effectLst>
                <a:sym typeface="Wingdings" pitchFamily="2" charset="2"/>
              </a:rPr>
              <a:t>Manifestations of DKA:</a:t>
            </a:r>
          </a:p>
          <a:p>
            <a:pPr algn="l" rtl="0">
              <a:spcAft>
                <a:spcPts val="600"/>
              </a:spcAft>
            </a:pPr>
            <a:r>
              <a:rPr lang="en-US" sz="2200" b="1" dirty="0" smtClean="0">
                <a:sym typeface="Wingdings" pitchFamily="2" charset="2"/>
              </a:rPr>
              <a:t>Fruity odor on the breath (acetone)</a:t>
            </a:r>
          </a:p>
          <a:p>
            <a:pPr algn="l" rtl="0">
              <a:spcAft>
                <a:spcPts val="600"/>
              </a:spcAft>
            </a:pPr>
            <a:r>
              <a:rPr lang="en-US" sz="2200" b="1" dirty="0" smtClean="0">
                <a:sym typeface="Wingdings" pitchFamily="2" charset="2"/>
              </a:rPr>
              <a:t>Acidosis (low pH of blood because KBs are acids)</a:t>
            </a:r>
          </a:p>
          <a:p>
            <a:pPr algn="l" rtl="0">
              <a:spcAft>
                <a:spcPts val="600"/>
              </a:spcAft>
            </a:pPr>
            <a:r>
              <a:rPr lang="en-US" sz="2200" b="1" dirty="0" smtClean="0">
                <a:sym typeface="Wingdings" pitchFamily="2" charset="2"/>
              </a:rPr>
              <a:t>Dehydration (due to </a:t>
            </a:r>
            <a:r>
              <a:rPr lang="en-US" sz="2200" b="1" dirty="0" err="1" smtClean="0">
                <a:sym typeface="Wingdings" pitchFamily="2" charset="2"/>
              </a:rPr>
              <a:t>glucosuria</a:t>
            </a:r>
            <a:r>
              <a:rPr lang="en-US" sz="2200" b="1" dirty="0" smtClean="0">
                <a:sym typeface="Wingdings" pitchFamily="2" charset="2"/>
              </a:rPr>
              <a:t>)</a:t>
            </a:r>
            <a:endParaRPr lang="en-US" sz="2000" b="1" dirty="0"/>
          </a:p>
        </p:txBody>
      </p:sp>
      <p:sp>
        <p:nvSpPr>
          <p:cNvPr id="2" name="Rectangle 1"/>
          <p:cNvSpPr/>
          <p:nvPr/>
        </p:nvSpPr>
        <p:spPr>
          <a:xfrm>
            <a:off x="179512" y="289967"/>
            <a:ext cx="4752528" cy="1077218"/>
          </a:xfrm>
          <a:prstGeom prst="rect">
            <a:avLst/>
          </a:prstGeom>
        </p:spPr>
        <p:txBody>
          <a:bodyPr wrap="square">
            <a:spAutoFit/>
          </a:bodyPr>
          <a:lstStyle/>
          <a:p>
            <a:pPr lvl="0" algn="ctr" rtl="0">
              <a:spcAft>
                <a:spcPts val="600"/>
              </a:spcAft>
            </a:pPr>
            <a:r>
              <a:rPr lang="en-US" sz="3200" b="1" dirty="0" smtClean="0">
                <a:solidFill>
                  <a:srgbClr val="FF0000"/>
                </a:solidFill>
                <a:effectLst>
                  <a:outerShdw blurRad="38100" dist="38100" dir="2700000" algn="tl">
                    <a:srgbClr val="000000">
                      <a:alpha val="43137"/>
                    </a:srgbClr>
                  </a:outerShdw>
                </a:effectLst>
              </a:rPr>
              <a:t>Mechanisms &amp; Manifestations </a:t>
            </a:r>
            <a:r>
              <a:rPr lang="en-US" sz="3200" b="1" dirty="0">
                <a:solidFill>
                  <a:srgbClr val="FF0000"/>
                </a:solidFill>
                <a:effectLst>
                  <a:outerShdw blurRad="38100" dist="38100" dir="2700000" algn="tl">
                    <a:srgbClr val="000000">
                      <a:alpha val="43137"/>
                    </a:srgbClr>
                  </a:outerShdw>
                </a:effectLst>
              </a:rPr>
              <a:t>of </a:t>
            </a:r>
            <a:r>
              <a:rPr lang="en-US" sz="3200" b="1" dirty="0" smtClean="0">
                <a:solidFill>
                  <a:srgbClr val="FF0000"/>
                </a:solidFill>
                <a:effectLst>
                  <a:outerShdw blurRad="38100" dist="38100" dir="2700000" algn="tl">
                    <a:srgbClr val="000000">
                      <a:alpha val="43137"/>
                    </a:srgbClr>
                  </a:outerShdw>
                </a:effectLst>
              </a:rPr>
              <a:t>DKA</a:t>
            </a:r>
            <a:endParaRPr lang="en-US" sz="32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377828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1"/>
          <p:cNvSpPr>
            <a:spLocks noGrp="1"/>
          </p:cNvSpPr>
          <p:nvPr>
            <p:ph idx="1"/>
          </p:nvPr>
        </p:nvSpPr>
        <p:spPr/>
        <p:txBody>
          <a:bodyPr/>
          <a:lstStyle/>
          <a:p>
            <a:pPr algn="l" rtl="0" eaLnBrk="1" hangingPunct="1">
              <a:spcAft>
                <a:spcPts val="1200"/>
              </a:spcAft>
            </a:pPr>
            <a:r>
              <a:rPr lang="en-US" sz="2800" b="1" dirty="0" smtClean="0">
                <a:cs typeface="Arial" charset="0"/>
              </a:rPr>
              <a:t>Infection (30-40%)</a:t>
            </a:r>
          </a:p>
          <a:p>
            <a:pPr algn="l" rtl="0" eaLnBrk="1" hangingPunct="1">
              <a:spcAft>
                <a:spcPts val="1200"/>
              </a:spcAft>
            </a:pPr>
            <a:r>
              <a:rPr lang="en-US" sz="2800" b="1" dirty="0" smtClean="0">
                <a:cs typeface="Arial" charset="0"/>
              </a:rPr>
              <a:t>Inadequate insulin treatment or non-compliance (20%)</a:t>
            </a:r>
          </a:p>
          <a:p>
            <a:pPr algn="l" rtl="0" eaLnBrk="1" hangingPunct="1">
              <a:spcAft>
                <a:spcPts val="1200"/>
              </a:spcAft>
            </a:pPr>
            <a:r>
              <a:rPr lang="en-US" sz="2800" b="1" dirty="0" smtClean="0">
                <a:cs typeface="Arial" charset="0"/>
              </a:rPr>
              <a:t>Severe illness e.g., Myocardial infarction</a:t>
            </a:r>
          </a:p>
          <a:p>
            <a:pPr algn="l" rtl="0" eaLnBrk="1" hangingPunct="1">
              <a:spcAft>
                <a:spcPts val="1200"/>
              </a:spcAft>
            </a:pPr>
            <a:r>
              <a:rPr lang="en-US" sz="2800" b="1" dirty="0" smtClean="0">
                <a:cs typeface="Arial" charset="0"/>
              </a:rPr>
              <a:t>Trauma</a:t>
            </a:r>
          </a:p>
          <a:p>
            <a:pPr algn="l" rtl="0" eaLnBrk="1" hangingPunct="1">
              <a:spcAft>
                <a:spcPts val="1200"/>
              </a:spcAft>
            </a:pPr>
            <a:r>
              <a:rPr lang="en-US" sz="2800" b="1" dirty="0" smtClean="0">
                <a:cs typeface="Arial" charset="0"/>
              </a:rPr>
              <a:t>Drugs: e.g., steroids</a:t>
            </a:r>
            <a:endParaRPr lang="ar-SA" sz="2800" b="1" dirty="0" smtClean="0"/>
          </a:p>
        </p:txBody>
      </p:sp>
      <p:sp>
        <p:nvSpPr>
          <p:cNvPr id="3" name="Title 2"/>
          <p:cNvSpPr>
            <a:spLocks noGrp="1"/>
          </p:cNvSpPr>
          <p:nvPr>
            <p:ph type="title"/>
          </p:nvPr>
        </p:nvSpPr>
        <p:spPr>
          <a:xfrm>
            <a:off x="539552" y="188640"/>
            <a:ext cx="8229600" cy="1143000"/>
          </a:xfrm>
        </p:spPr>
        <p:txBody>
          <a:bodyPr/>
          <a:lstStyle/>
          <a:p>
            <a:pPr rtl="0" eaLnBrk="1" fontAlgn="auto" hangingPunct="1">
              <a:spcAft>
                <a:spcPts val="0"/>
              </a:spcAft>
              <a:defRPr/>
            </a:pPr>
            <a:r>
              <a:rPr lang="en-US" dirty="0" smtClean="0">
                <a:solidFill>
                  <a:srgbClr val="FF0000"/>
                </a:solidFill>
              </a:rPr>
              <a:t>Precipitating factors for DKA</a:t>
            </a:r>
            <a:endParaRPr lang="ar-SA" dirty="0">
              <a:solidFill>
                <a:srgbClr val="FF00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23528" y="620688"/>
            <a:ext cx="8820472" cy="2188840"/>
          </a:xfrm>
        </p:spPr>
        <p:txBody>
          <a:bodyPr>
            <a:normAutofit fontScale="90000"/>
          </a:bodyPr>
          <a:lstStyle/>
          <a:p>
            <a:pPr algn="l" rtl="0" eaLnBrk="1" hangingPunct="1"/>
            <a:r>
              <a:rPr lang="en-US" dirty="0">
                <a:solidFill>
                  <a:srgbClr val="FFFF00"/>
                </a:solidFill>
                <a:cs typeface="Arial" charset="0"/>
              </a:rPr>
              <a:t>Hyperosmolar </a:t>
            </a:r>
            <a:r>
              <a:rPr lang="en-US" dirty="0" err="1">
                <a:solidFill>
                  <a:srgbClr val="FFFF00"/>
                </a:solidFill>
                <a:cs typeface="Arial" charset="0"/>
              </a:rPr>
              <a:t>hyperglycaemic</a:t>
            </a:r>
            <a:r>
              <a:rPr lang="en-US" dirty="0">
                <a:solidFill>
                  <a:srgbClr val="FFFF00"/>
                </a:solidFill>
                <a:cs typeface="Arial" charset="0"/>
              </a:rPr>
              <a:t> state (HHS)= </a:t>
            </a:r>
            <a:r>
              <a:rPr lang="en-US" dirty="0" err="1">
                <a:solidFill>
                  <a:srgbClr val="FFFF00"/>
                </a:solidFill>
                <a:cs typeface="Arial" charset="0"/>
              </a:rPr>
              <a:t>Hypperosmolar</a:t>
            </a:r>
            <a:r>
              <a:rPr lang="en-US" dirty="0">
                <a:solidFill>
                  <a:srgbClr val="FFFF00"/>
                </a:solidFill>
                <a:cs typeface="Arial" charset="0"/>
              </a:rPr>
              <a:t> non-</a:t>
            </a:r>
            <a:r>
              <a:rPr lang="en-US" dirty="0" err="1">
                <a:solidFill>
                  <a:srgbClr val="FFFF00"/>
                </a:solidFill>
                <a:cs typeface="Arial" charset="0"/>
              </a:rPr>
              <a:t>ketotic</a:t>
            </a:r>
            <a:r>
              <a:rPr lang="en-US" dirty="0">
                <a:solidFill>
                  <a:srgbClr val="FFFF00"/>
                </a:solidFill>
                <a:cs typeface="Arial" charset="0"/>
              </a:rPr>
              <a:t> acidosis (HONK)</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34140304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412776"/>
            <a:ext cx="9144000" cy="4680520"/>
          </a:xfrm>
        </p:spPr>
        <p:txBody>
          <a:bodyPr>
            <a:noAutofit/>
          </a:bodyPr>
          <a:lstStyle/>
          <a:p>
            <a:pPr marL="621792" lvl="1" algn="l" rtl="0" eaLnBrk="1" fontAlgn="auto" hangingPunct="1">
              <a:lnSpc>
                <a:spcPct val="160000"/>
              </a:lnSpc>
              <a:spcBef>
                <a:spcPts val="324"/>
              </a:spcBef>
              <a:spcAft>
                <a:spcPts val="0"/>
              </a:spcAft>
              <a:buFont typeface="Verdana"/>
              <a:buChar char="◦"/>
              <a:defRPr/>
            </a:pPr>
            <a:r>
              <a:rPr lang="en-US" sz="2000" b="1" dirty="0" smtClean="0"/>
              <a:t>Little or no accumulation of ketone bodies</a:t>
            </a:r>
          </a:p>
          <a:p>
            <a:pPr marL="621792" lvl="1" algn="l" rtl="0" eaLnBrk="1" fontAlgn="auto" hangingPunct="1">
              <a:lnSpc>
                <a:spcPct val="160000"/>
              </a:lnSpc>
              <a:spcBef>
                <a:spcPts val="324"/>
              </a:spcBef>
              <a:spcAft>
                <a:spcPts val="0"/>
              </a:spcAft>
              <a:buFont typeface="Verdana"/>
              <a:buChar char="◦"/>
              <a:defRPr/>
            </a:pPr>
            <a:r>
              <a:rPr lang="en-US" sz="2000" b="1" dirty="0" smtClean="0"/>
              <a:t>Serum [glucose] is often &gt;50 </a:t>
            </a:r>
            <a:r>
              <a:rPr lang="en-US" sz="2000" b="1" dirty="0" err="1" smtClean="0"/>
              <a:t>mmol</a:t>
            </a:r>
            <a:r>
              <a:rPr lang="en-US" sz="2000" b="1" dirty="0" smtClean="0"/>
              <a:t>/L</a:t>
            </a:r>
          </a:p>
          <a:p>
            <a:pPr marL="621792" lvl="1" algn="l" rtl="0" eaLnBrk="1" fontAlgn="auto" hangingPunct="1">
              <a:lnSpc>
                <a:spcPct val="160000"/>
              </a:lnSpc>
              <a:spcBef>
                <a:spcPts val="324"/>
              </a:spcBef>
              <a:spcAft>
                <a:spcPts val="0"/>
              </a:spcAft>
              <a:buFont typeface="Verdana"/>
              <a:buChar char="◦"/>
              <a:defRPr/>
            </a:pPr>
            <a:r>
              <a:rPr lang="en-US" sz="2000" b="1" dirty="0" smtClean="0"/>
              <a:t>Plasma osmolality may reach 380 </a:t>
            </a:r>
            <a:r>
              <a:rPr lang="en-US" sz="2000" b="1" dirty="0" err="1" smtClean="0"/>
              <a:t>mosmol</a:t>
            </a:r>
            <a:r>
              <a:rPr lang="en-US" sz="2000" b="1" dirty="0" smtClean="0"/>
              <a:t>/Kg (normal 275-295)</a:t>
            </a:r>
          </a:p>
          <a:p>
            <a:pPr marL="621792" lvl="1" algn="l" rtl="0" eaLnBrk="1" fontAlgn="auto" hangingPunct="1">
              <a:lnSpc>
                <a:spcPct val="160000"/>
              </a:lnSpc>
              <a:spcBef>
                <a:spcPts val="324"/>
              </a:spcBef>
              <a:spcAft>
                <a:spcPts val="0"/>
              </a:spcAft>
              <a:buFont typeface="Verdana"/>
              <a:buChar char="◦"/>
              <a:defRPr/>
            </a:pPr>
            <a:r>
              <a:rPr lang="en-US" sz="2000" b="1" dirty="0" smtClean="0"/>
              <a:t>Neurological abnormalities are frequently present</a:t>
            </a:r>
          </a:p>
          <a:p>
            <a:pPr marL="621792" lvl="1" algn="l" rtl="0" eaLnBrk="1" fontAlgn="auto" hangingPunct="1">
              <a:lnSpc>
                <a:spcPct val="160000"/>
              </a:lnSpc>
              <a:spcBef>
                <a:spcPts val="324"/>
              </a:spcBef>
              <a:spcAft>
                <a:spcPts val="0"/>
              </a:spcAft>
              <a:buFont typeface="Verdana"/>
              <a:buChar char="◦"/>
              <a:defRPr/>
            </a:pPr>
            <a:r>
              <a:rPr lang="en-US" sz="2000" b="1" dirty="0" smtClean="0"/>
              <a:t>Insulin levels are insufficient to allow appropriate glucose utilization but are adequate to prevent lipolysis and subsequent ketogenesis</a:t>
            </a:r>
          </a:p>
          <a:p>
            <a:pPr marL="621792" lvl="1" algn="l" rtl="0" eaLnBrk="1" fontAlgn="auto" hangingPunct="1">
              <a:lnSpc>
                <a:spcPct val="160000"/>
              </a:lnSpc>
              <a:spcBef>
                <a:spcPts val="324"/>
              </a:spcBef>
              <a:spcAft>
                <a:spcPts val="0"/>
              </a:spcAft>
              <a:buFont typeface="Verdana"/>
              <a:buChar char="◦"/>
              <a:defRPr/>
            </a:pPr>
            <a:r>
              <a:rPr lang="en-US" sz="2000" b="1" dirty="0" smtClean="0"/>
              <a:t>Usually occurs in elderly patients with T2DM</a:t>
            </a:r>
          </a:p>
          <a:p>
            <a:pPr marL="621792" lvl="1" algn="l" rtl="0" eaLnBrk="1" fontAlgn="auto" hangingPunct="1">
              <a:lnSpc>
                <a:spcPct val="160000"/>
              </a:lnSpc>
              <a:spcBef>
                <a:spcPts val="324"/>
              </a:spcBef>
              <a:spcAft>
                <a:spcPts val="0"/>
              </a:spcAft>
              <a:buFont typeface="Verdana"/>
              <a:buChar char="◦"/>
              <a:defRPr/>
            </a:pPr>
            <a:r>
              <a:rPr lang="en-US" sz="2000" b="1" dirty="0" smtClean="0"/>
              <a:t>Has a substantially higher mortality than DKA (up to 15%)</a:t>
            </a:r>
            <a:endParaRPr lang="ar-SA" sz="2000" b="1" dirty="0" smtClean="0"/>
          </a:p>
        </p:txBody>
      </p:sp>
      <p:sp>
        <p:nvSpPr>
          <p:cNvPr id="3" name="Title 2"/>
          <p:cNvSpPr>
            <a:spLocks noGrp="1"/>
          </p:cNvSpPr>
          <p:nvPr>
            <p:ph type="title"/>
          </p:nvPr>
        </p:nvSpPr>
        <p:spPr>
          <a:xfrm>
            <a:off x="0" y="274638"/>
            <a:ext cx="9036496" cy="1143000"/>
          </a:xfrm>
        </p:spPr>
        <p:txBody>
          <a:bodyPr>
            <a:noAutofit/>
          </a:bodyPr>
          <a:lstStyle/>
          <a:p>
            <a:pPr rtl="0" eaLnBrk="1" fontAlgn="auto" hangingPunct="1">
              <a:spcAft>
                <a:spcPts val="0"/>
              </a:spcAft>
              <a:defRPr/>
            </a:pPr>
            <a:r>
              <a:rPr lang="en-US" sz="3200" dirty="0">
                <a:solidFill>
                  <a:srgbClr val="FF0000"/>
                </a:solidFill>
              </a:rPr>
              <a:t>Hyperosmolar </a:t>
            </a:r>
            <a:r>
              <a:rPr lang="en-US" sz="3200" dirty="0" err="1">
                <a:solidFill>
                  <a:srgbClr val="FF0000"/>
                </a:solidFill>
              </a:rPr>
              <a:t>hyperglycaemic</a:t>
            </a:r>
            <a:r>
              <a:rPr lang="en-US" sz="3200" dirty="0">
                <a:solidFill>
                  <a:srgbClr val="FF0000"/>
                </a:solidFill>
              </a:rPr>
              <a:t> state (HHS)= </a:t>
            </a:r>
            <a:r>
              <a:rPr lang="en-US" sz="3200" dirty="0" smtClean="0">
                <a:solidFill>
                  <a:srgbClr val="FF0000"/>
                </a:solidFill>
              </a:rPr>
              <a:t/>
            </a:r>
            <a:br>
              <a:rPr lang="en-US" sz="3200" dirty="0" smtClean="0">
                <a:solidFill>
                  <a:srgbClr val="FF0000"/>
                </a:solidFill>
              </a:rPr>
            </a:br>
            <a:r>
              <a:rPr lang="en-US" sz="3200" dirty="0" err="1" smtClean="0">
                <a:solidFill>
                  <a:srgbClr val="FF0000"/>
                </a:solidFill>
              </a:rPr>
              <a:t>Hypperosmolar</a:t>
            </a:r>
            <a:r>
              <a:rPr lang="en-US" sz="3200" dirty="0" smtClean="0">
                <a:solidFill>
                  <a:srgbClr val="FF0000"/>
                </a:solidFill>
              </a:rPr>
              <a:t> </a:t>
            </a:r>
            <a:r>
              <a:rPr lang="en-US" sz="3200" dirty="0">
                <a:solidFill>
                  <a:srgbClr val="FF0000"/>
                </a:solidFill>
              </a:rPr>
              <a:t>non-</a:t>
            </a:r>
            <a:r>
              <a:rPr lang="en-US" sz="3200" dirty="0" err="1">
                <a:solidFill>
                  <a:srgbClr val="FF0000"/>
                </a:solidFill>
              </a:rPr>
              <a:t>ketotic</a:t>
            </a:r>
            <a:r>
              <a:rPr lang="en-US" sz="3200" dirty="0">
                <a:solidFill>
                  <a:srgbClr val="FF0000"/>
                </a:solidFill>
              </a:rPr>
              <a:t> acidosis (</a:t>
            </a:r>
            <a:r>
              <a:rPr lang="en-US" sz="3200" dirty="0" smtClean="0">
                <a:solidFill>
                  <a:srgbClr val="FF0000"/>
                </a:solidFill>
              </a:rPr>
              <a:t>HONK</a:t>
            </a:r>
            <a:endParaRPr lang="ar-SA" sz="3200" dirty="0">
              <a:solidFill>
                <a:srgbClr val="FF000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l" rtl="0" eaLnBrk="1" hangingPunct="1">
              <a:lnSpc>
                <a:spcPct val="200000"/>
              </a:lnSpc>
            </a:pPr>
            <a:r>
              <a:rPr lang="en-US" dirty="0">
                <a:solidFill>
                  <a:srgbClr val="FFFF00"/>
                </a:solidFill>
                <a:cs typeface="Arial" charset="0"/>
              </a:rPr>
              <a:t>Hypoglycemia</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26328301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340768"/>
            <a:ext cx="8229600" cy="5040313"/>
          </a:xfrm>
        </p:spPr>
        <p:txBody>
          <a:bodyPr>
            <a:normAutofit fontScale="32500" lnSpcReduction="20000"/>
          </a:bodyPr>
          <a:lstStyle/>
          <a:p>
            <a:pPr marL="621792" lvl="1" algn="l" rtl="0" eaLnBrk="1" fontAlgn="auto" hangingPunct="1">
              <a:lnSpc>
                <a:spcPct val="170000"/>
              </a:lnSpc>
              <a:spcBef>
                <a:spcPts val="324"/>
              </a:spcBef>
              <a:spcAft>
                <a:spcPts val="0"/>
              </a:spcAft>
              <a:buFont typeface="Verdana"/>
              <a:buChar char="◦"/>
              <a:defRPr/>
            </a:pPr>
            <a:r>
              <a:rPr lang="en-US" sz="6400" b="1" dirty="0" smtClean="0"/>
              <a:t>Common complication of treatment with insulin or oral </a:t>
            </a:r>
            <a:r>
              <a:rPr lang="en-US" sz="6400" b="1" dirty="0" err="1" smtClean="0"/>
              <a:t>hypoglycaemics</a:t>
            </a:r>
            <a:endParaRPr lang="en-US" sz="6400" b="1" dirty="0" smtClean="0"/>
          </a:p>
          <a:p>
            <a:pPr marL="621792" lvl="1" algn="l" rtl="0" eaLnBrk="1" fontAlgn="auto" hangingPunct="1">
              <a:lnSpc>
                <a:spcPct val="170000"/>
              </a:lnSpc>
              <a:spcBef>
                <a:spcPts val="324"/>
              </a:spcBef>
              <a:spcAft>
                <a:spcPts val="0"/>
              </a:spcAft>
              <a:buFont typeface="Verdana"/>
              <a:buChar char="◦"/>
              <a:defRPr/>
            </a:pPr>
            <a:r>
              <a:rPr lang="en-US" sz="6400" b="1" dirty="0" smtClean="0"/>
              <a:t>More common in patients with T1DM</a:t>
            </a:r>
          </a:p>
          <a:p>
            <a:pPr marL="621792" lvl="1" algn="l" rtl="0" eaLnBrk="1" fontAlgn="auto" hangingPunct="1">
              <a:lnSpc>
                <a:spcPct val="170000"/>
              </a:lnSpc>
              <a:spcBef>
                <a:spcPts val="324"/>
              </a:spcBef>
              <a:spcAft>
                <a:spcPts val="0"/>
              </a:spcAft>
              <a:buFont typeface="Verdana"/>
              <a:buChar char="◦"/>
              <a:defRPr/>
            </a:pPr>
            <a:r>
              <a:rPr lang="en-US" sz="6400" b="1" dirty="0" smtClean="0"/>
              <a:t>Characterized by:</a:t>
            </a:r>
          </a:p>
          <a:p>
            <a:pPr marL="969963" lvl="2" indent="-280988" algn="l" rtl="0" eaLnBrk="1" fontAlgn="auto" hangingPunct="1">
              <a:lnSpc>
                <a:spcPct val="170000"/>
              </a:lnSpc>
              <a:spcBef>
                <a:spcPts val="324"/>
              </a:spcBef>
              <a:spcAft>
                <a:spcPts val="0"/>
              </a:spcAft>
              <a:buFont typeface="+mj-lt"/>
              <a:buAutoNum type="arabicPeriod"/>
              <a:tabLst>
                <a:tab pos="1027113" algn="l"/>
              </a:tabLst>
              <a:defRPr/>
            </a:pPr>
            <a:r>
              <a:rPr lang="en-US" sz="6200" b="1" dirty="0" smtClean="0"/>
              <a:t>CNS Symptoms (confusion, aberrant behavior, or coma)</a:t>
            </a:r>
          </a:p>
          <a:p>
            <a:pPr marL="969963" lvl="2" indent="-280988" algn="l" rtl="0" eaLnBrk="1" fontAlgn="auto" hangingPunct="1">
              <a:lnSpc>
                <a:spcPct val="170000"/>
              </a:lnSpc>
              <a:spcBef>
                <a:spcPts val="324"/>
              </a:spcBef>
              <a:spcAft>
                <a:spcPts val="0"/>
              </a:spcAft>
              <a:buFont typeface="+mj-lt"/>
              <a:buAutoNum type="arabicPeriod"/>
              <a:tabLst>
                <a:tab pos="1027113" algn="l"/>
              </a:tabLst>
              <a:defRPr/>
            </a:pPr>
            <a:r>
              <a:rPr lang="en-US" sz="6200" b="1" dirty="0" smtClean="0"/>
              <a:t>Low blood [Glucose]</a:t>
            </a:r>
          </a:p>
          <a:p>
            <a:pPr marL="969963" lvl="2" indent="-280988" algn="l" rtl="0" eaLnBrk="1" fontAlgn="auto" hangingPunct="1">
              <a:lnSpc>
                <a:spcPct val="170000"/>
              </a:lnSpc>
              <a:spcBef>
                <a:spcPts val="324"/>
              </a:spcBef>
              <a:spcAft>
                <a:spcPts val="0"/>
              </a:spcAft>
              <a:buFont typeface="+mj-lt"/>
              <a:buAutoNum type="arabicPeriod"/>
              <a:tabLst>
                <a:tab pos="1027113" algn="l"/>
              </a:tabLst>
              <a:defRPr/>
            </a:pPr>
            <a:r>
              <a:rPr lang="en-US" sz="6200" b="1" dirty="0" smtClean="0"/>
              <a:t>Symptoms resolved within minutes following the administration of glucose</a:t>
            </a:r>
          </a:p>
        </p:txBody>
      </p:sp>
      <p:sp>
        <p:nvSpPr>
          <p:cNvPr id="3" name="Title 2"/>
          <p:cNvSpPr>
            <a:spLocks noGrp="1"/>
          </p:cNvSpPr>
          <p:nvPr>
            <p:ph type="title"/>
          </p:nvPr>
        </p:nvSpPr>
        <p:spPr>
          <a:xfrm>
            <a:off x="216460" y="116632"/>
            <a:ext cx="8892480" cy="1556792"/>
          </a:xfrm>
        </p:spPr>
        <p:txBody>
          <a:bodyPr>
            <a:normAutofit/>
          </a:bodyPr>
          <a:lstStyle/>
          <a:p>
            <a:pPr rtl="0" eaLnBrk="1" fontAlgn="auto" hangingPunct="1">
              <a:spcAft>
                <a:spcPts val="0"/>
              </a:spcAft>
              <a:defRPr/>
            </a:pPr>
            <a:r>
              <a:rPr lang="en-US" sz="4400" dirty="0" smtClean="0">
                <a:solidFill>
                  <a:srgbClr val="FF0000"/>
                </a:solidFill>
              </a:rPr>
              <a:t>Hypoglycemia:</a:t>
            </a:r>
            <a:endParaRPr lang="ar-SA" dirty="0">
              <a:solidFill>
                <a:srgbClr val="FF000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7504" y="1340768"/>
            <a:ext cx="8820472" cy="5040313"/>
          </a:xfrm>
        </p:spPr>
        <p:txBody>
          <a:bodyPr>
            <a:noAutofit/>
          </a:bodyPr>
          <a:lstStyle/>
          <a:p>
            <a:pPr marL="621792" lvl="1" algn="l" rtl="0" eaLnBrk="1" fontAlgn="auto" hangingPunct="1">
              <a:lnSpc>
                <a:spcPct val="170000"/>
              </a:lnSpc>
              <a:spcBef>
                <a:spcPts val="324"/>
              </a:spcBef>
              <a:spcAft>
                <a:spcPts val="0"/>
              </a:spcAft>
              <a:buFont typeface="Verdana"/>
              <a:buChar char="◦"/>
              <a:defRPr/>
            </a:pPr>
            <a:r>
              <a:rPr lang="en-US" sz="2800" b="1" dirty="0" smtClean="0"/>
              <a:t>The brain has absolute requirement for a continuous supply of glucose</a:t>
            </a:r>
          </a:p>
          <a:p>
            <a:pPr marL="621792" lvl="1" algn="l" rtl="0" eaLnBrk="1" fontAlgn="auto" hangingPunct="1">
              <a:lnSpc>
                <a:spcPct val="170000"/>
              </a:lnSpc>
              <a:spcBef>
                <a:spcPts val="324"/>
              </a:spcBef>
              <a:spcAft>
                <a:spcPts val="0"/>
              </a:spcAft>
              <a:buFont typeface="Verdana"/>
              <a:buChar char="◦"/>
              <a:defRPr/>
            </a:pPr>
            <a:r>
              <a:rPr lang="en-US" sz="2800" b="1" dirty="0" smtClean="0"/>
              <a:t>Transient hypoglycemia </a:t>
            </a:r>
            <a:r>
              <a:rPr lang="en-US" sz="2800" b="1" dirty="0" smtClean="0">
                <a:sym typeface="Wingdings" pitchFamily="2" charset="2"/>
              </a:rPr>
              <a:t> cerebral dysfunction</a:t>
            </a:r>
          </a:p>
          <a:p>
            <a:pPr marL="621792" lvl="1" algn="l" rtl="0" eaLnBrk="1" fontAlgn="auto" hangingPunct="1">
              <a:lnSpc>
                <a:spcPct val="170000"/>
              </a:lnSpc>
              <a:spcBef>
                <a:spcPts val="324"/>
              </a:spcBef>
              <a:spcAft>
                <a:spcPts val="0"/>
              </a:spcAft>
              <a:buFont typeface="Verdana"/>
              <a:buChar char="◦"/>
              <a:defRPr/>
            </a:pPr>
            <a:r>
              <a:rPr lang="en-US" sz="2800" b="1" dirty="0" smtClean="0">
                <a:sym typeface="Wingdings" pitchFamily="2" charset="2"/>
              </a:rPr>
              <a:t>Severe, prolonged hypoglycemia  brain death</a:t>
            </a:r>
          </a:p>
        </p:txBody>
      </p:sp>
      <p:sp>
        <p:nvSpPr>
          <p:cNvPr id="3" name="Title 2"/>
          <p:cNvSpPr>
            <a:spLocks noGrp="1"/>
          </p:cNvSpPr>
          <p:nvPr>
            <p:ph type="title"/>
          </p:nvPr>
        </p:nvSpPr>
        <p:spPr/>
        <p:txBody>
          <a:bodyPr>
            <a:normAutofit/>
          </a:bodyPr>
          <a:lstStyle/>
          <a:p>
            <a:pPr lvl="1" rtl="0" eaLnBrk="1" fontAlgn="auto" hangingPunct="1">
              <a:spcAft>
                <a:spcPts val="0"/>
              </a:spcAft>
              <a:defRPr/>
            </a:pPr>
            <a:r>
              <a:rPr lang="en-US" sz="3200" dirty="0">
                <a:solidFill>
                  <a:srgbClr val="FF0000"/>
                </a:solidFill>
                <a:effectLst>
                  <a:outerShdw blurRad="38100" dist="38100" dir="2700000" algn="tl">
                    <a:srgbClr val="000000">
                      <a:alpha val="43137"/>
                    </a:srgbClr>
                  </a:outerShdw>
                </a:effectLst>
              </a:rPr>
              <a:t>Hypoglycemia is a medical emergency</a:t>
            </a:r>
            <a:r>
              <a:rPr lang="en-US" sz="3200" dirty="0" smtClean="0">
                <a:solidFill>
                  <a:srgbClr val="FF0000"/>
                </a:solidFill>
                <a:effectLst>
                  <a:outerShdw blurRad="38100" dist="38100" dir="2700000" algn="tl">
                    <a:srgbClr val="000000">
                      <a:alpha val="43137"/>
                    </a:srgbClr>
                  </a:outerShdw>
                </a:effectLst>
              </a:rPr>
              <a:t>, </a:t>
            </a:r>
            <a:r>
              <a:rPr lang="en-US" sz="3200" dirty="0">
                <a:solidFill>
                  <a:srgbClr val="FF0000"/>
                </a:solidFill>
                <a:effectLst>
                  <a:outerShdw blurRad="38100" dist="38100" dir="2700000" algn="tl">
                    <a:srgbClr val="000000">
                      <a:alpha val="43137"/>
                    </a:srgbClr>
                  </a:outerShdw>
                </a:effectLst>
              </a:rPr>
              <a:t>Why </a:t>
            </a:r>
            <a:r>
              <a:rPr lang="en-US" sz="3200" dirty="0" smtClean="0">
                <a:solidFill>
                  <a:srgbClr val="FF0000"/>
                </a:solidFill>
                <a:effectLst>
                  <a:outerShdw blurRad="38100" dist="38100" dir="2700000" algn="tl">
                    <a:srgbClr val="000000">
                      <a:alpha val="43137"/>
                    </a:srgbClr>
                  </a:outerShdw>
                </a:effectLst>
              </a:rPr>
              <a:t>?</a:t>
            </a:r>
            <a:endParaRPr lang="ar-SA" sz="3200"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594324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980728"/>
            <a:ext cx="8640960" cy="5256337"/>
          </a:xfrm>
        </p:spPr>
        <p:txBody>
          <a:bodyPr>
            <a:normAutofit fontScale="25000" lnSpcReduction="20000"/>
          </a:bodyPr>
          <a:lstStyle/>
          <a:p>
            <a:pPr marL="365760" lvl="1" indent="-256032" algn="l" rtl="0" eaLnBrk="1" fontAlgn="auto" hangingPunct="1">
              <a:spcBef>
                <a:spcPts val="400"/>
              </a:spcBef>
              <a:spcAft>
                <a:spcPts val="0"/>
              </a:spcAft>
              <a:buSzPct val="68000"/>
              <a:buFont typeface="Wingdings 3"/>
              <a:buChar char=""/>
              <a:defRPr/>
            </a:pPr>
            <a:r>
              <a:rPr lang="en-US" sz="9600" b="1" u="sng" dirty="0" smtClean="0"/>
              <a:t>Hypoglycemia occurs due to impaired protective responses to hypoglycemia:</a:t>
            </a:r>
          </a:p>
          <a:p>
            <a:pPr marL="859536" lvl="2" algn="l" rtl="0" eaLnBrk="1" fontAlgn="auto" hangingPunct="1">
              <a:lnSpc>
                <a:spcPct val="170000"/>
              </a:lnSpc>
              <a:spcAft>
                <a:spcPts val="0"/>
              </a:spcAft>
              <a:buFont typeface="Wingdings 2"/>
              <a:buChar char=""/>
              <a:defRPr/>
            </a:pPr>
            <a:r>
              <a:rPr lang="en-US" sz="7200" b="1" dirty="0" smtClean="0"/>
              <a:t>Insulin is supplied exogenously and its release cannot be turned off</a:t>
            </a:r>
          </a:p>
          <a:p>
            <a:pPr marL="859536" lvl="2" algn="l" rtl="0" eaLnBrk="1" fontAlgn="auto" hangingPunct="1">
              <a:lnSpc>
                <a:spcPct val="170000"/>
              </a:lnSpc>
              <a:spcAft>
                <a:spcPts val="0"/>
              </a:spcAft>
              <a:buFont typeface="Wingdings 2"/>
              <a:buChar char=""/>
              <a:defRPr/>
            </a:pPr>
            <a:r>
              <a:rPr lang="en-US" sz="7200" b="1" dirty="0" smtClean="0"/>
              <a:t>Glucagon &amp; adrenaline response to hypoglycemia becomes impaired later in the course of DM</a:t>
            </a:r>
          </a:p>
          <a:p>
            <a:pPr marL="365760" lvl="1" indent="-256032" algn="l" rtl="0" eaLnBrk="1" fontAlgn="auto" hangingPunct="1">
              <a:spcBef>
                <a:spcPts val="400"/>
              </a:spcBef>
              <a:spcAft>
                <a:spcPts val="0"/>
              </a:spcAft>
              <a:buSzPct val="68000"/>
              <a:buFont typeface="Wingdings 3"/>
              <a:buChar char=""/>
              <a:defRPr/>
            </a:pPr>
            <a:r>
              <a:rPr lang="en-US" sz="9600" b="1" u="sng" dirty="0">
                <a:effectLst>
                  <a:outerShdw blurRad="38100" dist="38100" dir="2700000" algn="tl">
                    <a:srgbClr val="000000">
                      <a:alpha val="43137"/>
                    </a:srgbClr>
                  </a:outerShdw>
                </a:effectLst>
              </a:rPr>
              <a:t>Clinical presentation:</a:t>
            </a:r>
          </a:p>
          <a:p>
            <a:pPr marL="859536" lvl="2" algn="l" rtl="0" eaLnBrk="1" fontAlgn="auto" hangingPunct="1">
              <a:lnSpc>
                <a:spcPct val="170000"/>
              </a:lnSpc>
              <a:spcAft>
                <a:spcPts val="0"/>
              </a:spcAft>
              <a:buFont typeface="Wingdings 2"/>
              <a:buChar char=""/>
              <a:defRPr/>
            </a:pPr>
            <a:r>
              <a:rPr lang="en-US" sz="8000" b="1" dirty="0" smtClean="0">
                <a:solidFill>
                  <a:srgbClr val="FF0000"/>
                </a:solidFill>
              </a:rPr>
              <a:t>Symptoms of sympathetic </a:t>
            </a:r>
            <a:r>
              <a:rPr lang="en-US" sz="8000" b="1" dirty="0" err="1" smtClean="0">
                <a:solidFill>
                  <a:srgbClr val="FF0000"/>
                </a:solidFill>
              </a:rPr>
              <a:t>overactivity</a:t>
            </a:r>
            <a:r>
              <a:rPr lang="en-US" sz="8000" b="1" dirty="0" smtClean="0">
                <a:solidFill>
                  <a:srgbClr val="FF0000"/>
                </a:solidFill>
              </a:rPr>
              <a:t> </a:t>
            </a:r>
            <a:r>
              <a:rPr lang="en-US" sz="8000" b="1" dirty="0" smtClean="0"/>
              <a:t>(</a:t>
            </a:r>
            <a:r>
              <a:rPr lang="en-US" sz="8000" b="1" dirty="0" smtClean="0">
                <a:solidFill>
                  <a:srgbClr val="0033CC"/>
                </a:solidFill>
              </a:rPr>
              <a:t>plasma [glucose] &lt;3.6 </a:t>
            </a:r>
            <a:r>
              <a:rPr lang="en-US" sz="8000" b="1" dirty="0" err="1" smtClean="0">
                <a:solidFill>
                  <a:srgbClr val="0033CC"/>
                </a:solidFill>
              </a:rPr>
              <a:t>mmol</a:t>
            </a:r>
            <a:r>
              <a:rPr lang="en-US" sz="8000" b="1" dirty="0" smtClean="0">
                <a:solidFill>
                  <a:srgbClr val="0033CC"/>
                </a:solidFill>
              </a:rPr>
              <a:t>/L, abrupt fall): </a:t>
            </a:r>
            <a:r>
              <a:rPr lang="en-US" sz="8000" b="1" dirty="0" smtClean="0"/>
              <a:t>anxiety, tremors, sweating &amp; palpitation</a:t>
            </a:r>
          </a:p>
          <a:p>
            <a:pPr marL="859536" lvl="2" algn="l" rtl="0" eaLnBrk="1" fontAlgn="auto" hangingPunct="1">
              <a:lnSpc>
                <a:spcPct val="170000"/>
              </a:lnSpc>
              <a:spcAft>
                <a:spcPts val="0"/>
              </a:spcAft>
              <a:buFont typeface="Wingdings 2"/>
              <a:buChar char=""/>
              <a:defRPr/>
            </a:pPr>
            <a:r>
              <a:rPr lang="en-US" sz="8000" b="1" dirty="0" smtClean="0">
                <a:solidFill>
                  <a:srgbClr val="FF0000"/>
                </a:solidFill>
              </a:rPr>
              <a:t>Symptoms of </a:t>
            </a:r>
            <a:r>
              <a:rPr lang="en-US" sz="8000" b="1" dirty="0" err="1" smtClean="0">
                <a:solidFill>
                  <a:srgbClr val="FF0000"/>
                </a:solidFill>
              </a:rPr>
              <a:t>neuroglycopenia</a:t>
            </a:r>
            <a:r>
              <a:rPr lang="en-US" sz="8000" b="1" dirty="0" smtClean="0">
                <a:solidFill>
                  <a:srgbClr val="FF0000"/>
                </a:solidFill>
              </a:rPr>
              <a:t> </a:t>
            </a:r>
            <a:r>
              <a:rPr lang="en-US" sz="8000" b="1" dirty="0" smtClean="0"/>
              <a:t>(</a:t>
            </a:r>
            <a:r>
              <a:rPr lang="en-US" sz="8000" b="1" dirty="0" smtClean="0">
                <a:solidFill>
                  <a:srgbClr val="0033CC"/>
                </a:solidFill>
              </a:rPr>
              <a:t>plasma [glucose] &lt;2.6 </a:t>
            </a:r>
            <a:r>
              <a:rPr lang="en-US" sz="8000" b="1" dirty="0" err="1" smtClean="0">
                <a:solidFill>
                  <a:srgbClr val="0033CC"/>
                </a:solidFill>
              </a:rPr>
              <a:t>mmol</a:t>
            </a:r>
            <a:r>
              <a:rPr lang="en-US" sz="8000" b="1" dirty="0" smtClean="0">
                <a:solidFill>
                  <a:srgbClr val="0033CC"/>
                </a:solidFill>
              </a:rPr>
              <a:t>/L, gradual fall): </a:t>
            </a:r>
            <a:r>
              <a:rPr lang="en-US" sz="8000" b="1" dirty="0" smtClean="0"/>
              <a:t>headache, confusion, </a:t>
            </a:r>
            <a:r>
              <a:rPr lang="en-US" sz="8000" b="1" dirty="0" err="1" smtClean="0"/>
              <a:t>drowziness</a:t>
            </a:r>
            <a:r>
              <a:rPr lang="en-US" sz="8000" b="1" dirty="0" smtClean="0"/>
              <a:t> and ultimately loss of consciousness or seizures </a:t>
            </a:r>
            <a:r>
              <a:rPr lang="en-US" sz="8000" b="1" dirty="0" smtClean="0">
                <a:solidFill>
                  <a:srgbClr val="0033CC"/>
                </a:solidFill>
              </a:rPr>
              <a:t>(at plasma [glucose] &lt;1.5 </a:t>
            </a:r>
            <a:r>
              <a:rPr lang="en-US" sz="8000" b="1" dirty="0" err="1" smtClean="0">
                <a:solidFill>
                  <a:srgbClr val="0033CC"/>
                </a:solidFill>
              </a:rPr>
              <a:t>mmol</a:t>
            </a:r>
            <a:r>
              <a:rPr lang="en-US" sz="8000" b="1" dirty="0" smtClean="0">
                <a:solidFill>
                  <a:srgbClr val="0033CC"/>
                </a:solidFill>
              </a:rPr>
              <a:t>/L)</a:t>
            </a:r>
          </a:p>
        </p:txBody>
      </p:sp>
      <p:sp>
        <p:nvSpPr>
          <p:cNvPr id="3" name="Title 2"/>
          <p:cNvSpPr>
            <a:spLocks noGrp="1"/>
          </p:cNvSpPr>
          <p:nvPr>
            <p:ph type="title"/>
          </p:nvPr>
        </p:nvSpPr>
        <p:spPr>
          <a:xfrm>
            <a:off x="457200" y="44624"/>
            <a:ext cx="8229600" cy="1143000"/>
          </a:xfrm>
        </p:spPr>
        <p:txBody>
          <a:bodyPr/>
          <a:lstStyle/>
          <a:p>
            <a:pPr rtl="0" eaLnBrk="1" fontAlgn="auto" hangingPunct="1">
              <a:spcAft>
                <a:spcPts val="0"/>
              </a:spcAft>
              <a:defRPr/>
            </a:pPr>
            <a:r>
              <a:rPr lang="en-US" sz="4400" dirty="0" smtClean="0">
                <a:solidFill>
                  <a:srgbClr val="FF0000"/>
                </a:solidFill>
              </a:rPr>
              <a:t>Hypoglycemia, continued..</a:t>
            </a:r>
            <a:endParaRPr lang="ar-SA" dirty="0">
              <a:solidFill>
                <a:srgbClr val="FF0000"/>
              </a:solidFill>
            </a:endParaRPr>
          </a:p>
        </p:txBody>
      </p:sp>
    </p:spTree>
    <p:extLst>
      <p:ext uri="{BB962C8B-B14F-4D97-AF65-F5344CB8AC3E}">
        <p14:creationId xmlns:p14="http://schemas.microsoft.com/office/powerpoint/2010/main" val="23108510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1"/>
          <p:cNvSpPr>
            <a:spLocks noGrp="1"/>
          </p:cNvSpPr>
          <p:nvPr>
            <p:ph idx="1"/>
          </p:nvPr>
        </p:nvSpPr>
        <p:spPr>
          <a:xfrm>
            <a:off x="457200" y="1628775"/>
            <a:ext cx="8229600" cy="3887788"/>
          </a:xfrm>
        </p:spPr>
        <p:txBody>
          <a:bodyPr/>
          <a:lstStyle/>
          <a:p>
            <a:pPr algn="l" rtl="0" eaLnBrk="1" hangingPunct="1">
              <a:lnSpc>
                <a:spcPct val="200000"/>
              </a:lnSpc>
            </a:pPr>
            <a:r>
              <a:rPr lang="en-US" b="1" dirty="0" smtClean="0">
                <a:cs typeface="Arial" charset="0"/>
              </a:rPr>
              <a:t>Diabetic Ketoacidosis (DKA)</a:t>
            </a:r>
          </a:p>
          <a:p>
            <a:pPr algn="l" rtl="0" eaLnBrk="1" hangingPunct="1">
              <a:lnSpc>
                <a:spcPct val="200000"/>
              </a:lnSpc>
            </a:pPr>
            <a:r>
              <a:rPr lang="en-US" b="1" dirty="0" smtClean="0">
                <a:cs typeface="Arial" charset="0"/>
              </a:rPr>
              <a:t>Hyperosmolar </a:t>
            </a:r>
            <a:r>
              <a:rPr lang="en-US" b="1" dirty="0" err="1" smtClean="0">
                <a:cs typeface="Arial" charset="0"/>
              </a:rPr>
              <a:t>hyperglycaemic</a:t>
            </a:r>
            <a:r>
              <a:rPr lang="en-US" b="1" dirty="0" smtClean="0">
                <a:cs typeface="Arial" charset="0"/>
              </a:rPr>
              <a:t> state (HHS)= </a:t>
            </a:r>
            <a:r>
              <a:rPr lang="en-US" b="1" dirty="0" err="1" smtClean="0">
                <a:cs typeface="Arial" charset="0"/>
              </a:rPr>
              <a:t>Hypperosmolar</a:t>
            </a:r>
            <a:r>
              <a:rPr lang="en-US" b="1" dirty="0" smtClean="0">
                <a:cs typeface="Arial" charset="0"/>
              </a:rPr>
              <a:t> non-</a:t>
            </a:r>
            <a:r>
              <a:rPr lang="en-US" b="1" dirty="0" err="1" smtClean="0">
                <a:cs typeface="Arial" charset="0"/>
              </a:rPr>
              <a:t>ketotic</a:t>
            </a:r>
            <a:r>
              <a:rPr lang="en-US" b="1" dirty="0" smtClean="0">
                <a:cs typeface="Arial" charset="0"/>
              </a:rPr>
              <a:t> acidosis (HONK)</a:t>
            </a:r>
          </a:p>
          <a:p>
            <a:pPr algn="l" rtl="0" eaLnBrk="1" hangingPunct="1">
              <a:lnSpc>
                <a:spcPct val="200000"/>
              </a:lnSpc>
            </a:pPr>
            <a:r>
              <a:rPr lang="en-US" b="1" dirty="0" smtClean="0">
                <a:cs typeface="Arial" charset="0"/>
              </a:rPr>
              <a:t>Hypoglycemia</a:t>
            </a:r>
          </a:p>
        </p:txBody>
      </p:sp>
      <p:sp>
        <p:nvSpPr>
          <p:cNvPr id="3" name="Title 2"/>
          <p:cNvSpPr>
            <a:spLocks noGrp="1"/>
          </p:cNvSpPr>
          <p:nvPr>
            <p:ph type="title"/>
          </p:nvPr>
        </p:nvSpPr>
        <p:spPr/>
        <p:txBody>
          <a:bodyPr/>
          <a:lstStyle/>
          <a:p>
            <a:pPr rtl="0" eaLnBrk="1" fontAlgn="auto" hangingPunct="1">
              <a:spcAft>
                <a:spcPts val="0"/>
              </a:spcAft>
              <a:defRPr/>
            </a:pPr>
            <a:r>
              <a:rPr lang="en-US" dirty="0" smtClean="0">
                <a:solidFill>
                  <a:srgbClr val="FF0000"/>
                </a:solidFill>
                <a:effectLst>
                  <a:outerShdw blurRad="38100" dist="38100" dir="2700000" algn="tl">
                    <a:srgbClr val="000000">
                      <a:alpha val="43137"/>
                    </a:srgbClr>
                  </a:outerShdw>
                </a:effectLst>
              </a:rPr>
              <a:t>Diabetic emergencies</a:t>
            </a:r>
            <a:endParaRPr lang="ar-SA" dirty="0">
              <a:solidFill>
                <a:srgbClr val="FF0000"/>
              </a:solidFill>
              <a:effectLst>
                <a:outerShdw blurRad="38100" dist="38100" dir="2700000" algn="tl">
                  <a:srgbClr val="000000">
                    <a:alpha val="43137"/>
                  </a:srgbClr>
                </a:outerShdw>
              </a:effectLst>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085" y="0"/>
            <a:ext cx="4792807"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Content Placeholder 1"/>
          <p:cNvSpPr>
            <a:spLocks noGrp="1"/>
          </p:cNvSpPr>
          <p:nvPr>
            <p:ph idx="1"/>
          </p:nvPr>
        </p:nvSpPr>
        <p:spPr>
          <a:xfrm>
            <a:off x="4873177" y="1124744"/>
            <a:ext cx="4219604" cy="1872208"/>
          </a:xfrm>
          <a:ln>
            <a:solidFill>
              <a:schemeClr val="accent1"/>
            </a:solidFill>
          </a:ln>
        </p:spPr>
        <p:txBody>
          <a:bodyPr>
            <a:normAutofit fontScale="25000" lnSpcReduction="20000"/>
          </a:bodyPr>
          <a:lstStyle/>
          <a:p>
            <a:pPr marL="165100" lvl="2" indent="0" algn="ctr" rtl="0" eaLnBrk="1" fontAlgn="auto" hangingPunct="1">
              <a:lnSpc>
                <a:spcPct val="170000"/>
              </a:lnSpc>
              <a:spcAft>
                <a:spcPts val="0"/>
              </a:spcAft>
              <a:buNone/>
              <a:defRPr/>
            </a:pPr>
            <a:r>
              <a:rPr lang="en-US" sz="8800" b="1" dirty="0" smtClean="0"/>
              <a:t>Hormonal mechanisms to prevent or correct hypoglycemia:	</a:t>
            </a:r>
          </a:p>
        </p:txBody>
      </p:sp>
      <p:sp>
        <p:nvSpPr>
          <p:cNvPr id="8" name="Rectangle 7"/>
          <p:cNvSpPr/>
          <p:nvPr/>
        </p:nvSpPr>
        <p:spPr>
          <a:xfrm>
            <a:off x="5117104" y="4437112"/>
            <a:ext cx="3672408" cy="400110"/>
          </a:xfrm>
          <a:prstGeom prst="rect">
            <a:avLst/>
          </a:prstGeom>
        </p:spPr>
        <p:txBody>
          <a:bodyPr wrap="square">
            <a:spAutoFit/>
          </a:bodyPr>
          <a:lstStyle/>
          <a:p>
            <a:pPr marL="165100" lvl="2" indent="0" algn="l" rtl="0" eaLnBrk="1" fontAlgn="auto" hangingPunct="1">
              <a:spcAft>
                <a:spcPts val="0"/>
              </a:spcAft>
              <a:buNone/>
              <a:defRPr/>
            </a:pPr>
            <a:r>
              <a:rPr lang="en-US" sz="2000" b="1" dirty="0">
                <a:solidFill>
                  <a:prstClr val="black"/>
                </a:solidFill>
                <a:latin typeface="Lucida Sans Unicode"/>
                <a:cs typeface="+mn-cs"/>
              </a:rPr>
              <a:t> ↓ Production of </a:t>
            </a:r>
            <a:r>
              <a:rPr lang="en-US" sz="2000" b="1" dirty="0" smtClean="0">
                <a:solidFill>
                  <a:prstClr val="black"/>
                </a:solidFill>
                <a:latin typeface="Lucida Sans Unicode"/>
                <a:cs typeface="+mn-cs"/>
              </a:rPr>
              <a:t>insulin</a:t>
            </a:r>
            <a:endParaRPr lang="en-US" sz="2000" b="1" dirty="0">
              <a:solidFill>
                <a:prstClr val="black"/>
              </a:solidFill>
              <a:latin typeface="Lucida Sans Unicode"/>
              <a:cs typeface="+mn-cs"/>
            </a:endParaRPr>
          </a:p>
        </p:txBody>
      </p:sp>
      <p:sp>
        <p:nvSpPr>
          <p:cNvPr id="9" name="Rectangle 8"/>
          <p:cNvSpPr/>
          <p:nvPr/>
        </p:nvSpPr>
        <p:spPr>
          <a:xfrm>
            <a:off x="4499992" y="5301208"/>
            <a:ext cx="4392488" cy="1323439"/>
          </a:xfrm>
          <a:prstGeom prst="rect">
            <a:avLst/>
          </a:prstGeom>
        </p:spPr>
        <p:txBody>
          <a:bodyPr wrap="square">
            <a:spAutoFit/>
          </a:bodyPr>
          <a:lstStyle/>
          <a:p>
            <a:pPr marL="165100" lvl="2" algn="l" rtl="0" fontAlgn="auto">
              <a:spcAft>
                <a:spcPts val="0"/>
              </a:spcAft>
              <a:defRPr/>
            </a:pPr>
            <a:r>
              <a:rPr lang="en-US" sz="2000" b="1" dirty="0" smtClean="0">
                <a:solidFill>
                  <a:prstClr val="black"/>
                </a:solidFill>
              </a:rPr>
              <a:t>	↑</a:t>
            </a:r>
            <a:r>
              <a:rPr lang="en-US" sz="2000" b="1" dirty="0">
                <a:solidFill>
                  <a:prstClr val="black"/>
                </a:solidFill>
              </a:rPr>
              <a:t>production of:</a:t>
            </a:r>
          </a:p>
          <a:p>
            <a:pPr marL="1079500" lvl="2" algn="l" rtl="0" fontAlgn="auto">
              <a:spcAft>
                <a:spcPts val="0"/>
              </a:spcAft>
              <a:defRPr/>
            </a:pPr>
            <a:r>
              <a:rPr lang="en-US" sz="2000" b="1" dirty="0" smtClean="0">
                <a:solidFill>
                  <a:prstClr val="black"/>
                </a:solidFill>
              </a:rPr>
              <a:t>- Epinephrine &amp; glucagon</a:t>
            </a:r>
            <a:endParaRPr lang="en-US" sz="2000" b="1" dirty="0">
              <a:solidFill>
                <a:prstClr val="black"/>
              </a:solidFill>
            </a:endParaRPr>
          </a:p>
          <a:p>
            <a:pPr marL="1079500" lvl="2" algn="l" rtl="0" fontAlgn="auto">
              <a:spcAft>
                <a:spcPts val="0"/>
              </a:spcAft>
              <a:defRPr/>
            </a:pPr>
            <a:r>
              <a:rPr lang="en-US" sz="2000" b="1" dirty="0" smtClean="0">
                <a:solidFill>
                  <a:prstClr val="black"/>
                </a:solidFill>
              </a:rPr>
              <a:t>- Growth </a:t>
            </a:r>
            <a:r>
              <a:rPr lang="en-US" sz="2000" b="1" dirty="0">
                <a:solidFill>
                  <a:prstClr val="black"/>
                </a:solidFill>
              </a:rPr>
              <a:t>hormone</a:t>
            </a:r>
          </a:p>
          <a:p>
            <a:pPr marL="1079500" lvl="2" algn="l" rtl="0" fontAlgn="auto">
              <a:spcAft>
                <a:spcPts val="0"/>
              </a:spcAft>
              <a:defRPr/>
            </a:pPr>
            <a:r>
              <a:rPr lang="en-US" sz="2000" b="1" dirty="0" smtClean="0">
                <a:solidFill>
                  <a:prstClr val="black"/>
                </a:solidFill>
              </a:rPr>
              <a:t>- Cortisol</a:t>
            </a:r>
            <a:endParaRPr lang="en-US" sz="2000" b="1" dirty="0">
              <a:solidFill>
                <a:prstClr val="black"/>
              </a:solidFill>
            </a:endParaRPr>
          </a:p>
        </p:txBody>
      </p:sp>
      <p:sp>
        <p:nvSpPr>
          <p:cNvPr id="4" name="Left Arrow 3"/>
          <p:cNvSpPr/>
          <p:nvPr/>
        </p:nvSpPr>
        <p:spPr>
          <a:xfrm>
            <a:off x="4890992" y="4537139"/>
            <a:ext cx="545104" cy="20005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Left Arrow 10"/>
          <p:cNvSpPr/>
          <p:nvPr/>
        </p:nvSpPr>
        <p:spPr>
          <a:xfrm>
            <a:off x="4890992" y="5517232"/>
            <a:ext cx="545104" cy="20005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6383" y="116632"/>
            <a:ext cx="5249713" cy="65253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5627817" y="2238256"/>
            <a:ext cx="3323987" cy="1938992"/>
          </a:xfrm>
          <a:prstGeom prst="rect">
            <a:avLst/>
          </a:prstGeom>
          <a:noFill/>
          <a:ln>
            <a:solidFill>
              <a:schemeClr val="accent1"/>
            </a:solidFill>
          </a:ln>
        </p:spPr>
        <p:txBody>
          <a:bodyPr wrap="square" rtlCol="0">
            <a:spAutoFit/>
          </a:bodyPr>
          <a:lstStyle/>
          <a:p>
            <a:pPr algn="ctr" rtl="0"/>
            <a:r>
              <a:rPr lang="en-US" sz="2400" b="1" dirty="0" smtClean="0"/>
              <a:t>Glycemic thresholds for the various responses to hypoglycemia:</a:t>
            </a:r>
          </a:p>
          <a:p>
            <a:pPr algn="ctr" rtl="0"/>
            <a:endParaRPr lang="en-US" sz="2400" b="1" dirty="0"/>
          </a:p>
        </p:txBody>
      </p:sp>
      <p:sp>
        <p:nvSpPr>
          <p:cNvPr id="7" name="Left Arrow 6"/>
          <p:cNvSpPr/>
          <p:nvPr/>
        </p:nvSpPr>
        <p:spPr>
          <a:xfrm>
            <a:off x="5344867" y="2916126"/>
            <a:ext cx="545104" cy="37209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507415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1"/>
          <p:cNvSpPr>
            <a:spLocks noGrp="1"/>
          </p:cNvSpPr>
          <p:nvPr>
            <p:ph idx="1"/>
          </p:nvPr>
        </p:nvSpPr>
        <p:spPr/>
        <p:txBody>
          <a:bodyPr/>
          <a:lstStyle/>
          <a:p>
            <a:pPr algn="just" rtl="0" eaLnBrk="1" hangingPunct="1"/>
            <a:r>
              <a:rPr lang="en-US" b="1" smtClean="0">
                <a:cs typeface="Arial" charset="0"/>
              </a:rPr>
              <a:t>A 14-year-old girl was admitted to a children’s hospital in coma. Her mother stated that the girl had been in good health until approximately 2 weeks previously, when she developed a sore throat and moderate fever. She subsequently lost her appetite and generally did not feel well. </a:t>
            </a:r>
          </a:p>
          <a:p>
            <a:pPr algn="l" rtl="0" eaLnBrk="1" hangingPunct="1"/>
            <a:endParaRPr lang="en-US" b="1" smtClean="0">
              <a:cs typeface="Arial" charset="0"/>
            </a:endParaRPr>
          </a:p>
        </p:txBody>
      </p:sp>
      <p:sp>
        <p:nvSpPr>
          <p:cNvPr id="3" name="Title 2"/>
          <p:cNvSpPr>
            <a:spLocks noGrp="1"/>
          </p:cNvSpPr>
          <p:nvPr>
            <p:ph type="title"/>
          </p:nvPr>
        </p:nvSpPr>
        <p:spPr/>
        <p:txBody>
          <a:bodyPr/>
          <a:lstStyle/>
          <a:p>
            <a:pPr rtl="0" eaLnBrk="1" fontAlgn="auto" hangingPunct="1">
              <a:spcAft>
                <a:spcPts val="0"/>
              </a:spcAft>
              <a:defRPr/>
            </a:pPr>
            <a:r>
              <a:rPr lang="en-US" dirty="0" smtClean="0"/>
              <a:t>A CASE of DKA</a:t>
            </a:r>
            <a:endParaRPr lang="ar-SA"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457200" y="1697038"/>
            <a:ext cx="8229600" cy="3387725"/>
          </a:xfrm>
        </p:spPr>
        <p:txBody>
          <a:bodyPr/>
          <a:lstStyle/>
          <a:p>
            <a:pPr algn="l" rtl="0" eaLnBrk="1" hangingPunct="1"/>
            <a:r>
              <a:rPr lang="en-US" b="1" smtClean="0">
                <a:cs typeface="Arial" charset="0"/>
              </a:rPr>
              <a:t>Several days before admission she began to complain of undue thirst and also started to get up several times during the night to urinate. However, on the day of admission the girl had started to vomit, had become drowsy and difficult to arouse, and accordingly had been brought to the emergency department. </a:t>
            </a:r>
          </a:p>
        </p:txBody>
      </p:sp>
      <p:sp>
        <p:nvSpPr>
          <p:cNvPr id="3" name="Title 2"/>
          <p:cNvSpPr>
            <a:spLocks noGrp="1"/>
          </p:cNvSpPr>
          <p:nvPr>
            <p:ph type="title"/>
          </p:nvPr>
        </p:nvSpPr>
        <p:spPr/>
        <p:txBody>
          <a:bodyPr/>
          <a:lstStyle/>
          <a:p>
            <a:pPr rtl="0" eaLnBrk="1" fontAlgn="auto" hangingPunct="1">
              <a:spcAft>
                <a:spcPts val="0"/>
              </a:spcAft>
              <a:defRPr/>
            </a:pPr>
            <a:r>
              <a:rPr lang="en-US" dirty="0" smtClean="0"/>
              <a:t>A CASE of DKA …………Cont’d</a:t>
            </a:r>
            <a:endParaRPr lang="ar-SA"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365760" indent="-256032" algn="l" rtl="0" eaLnBrk="1" fontAlgn="auto" hangingPunct="1">
              <a:spcAft>
                <a:spcPts val="0"/>
              </a:spcAft>
              <a:buFont typeface="Wingdings 3" pitchFamily="18" charset="2"/>
              <a:buNone/>
              <a:defRPr/>
            </a:pPr>
            <a:r>
              <a:rPr lang="en-US" b="1" dirty="0" smtClean="0"/>
              <a:t>On examination:</a:t>
            </a:r>
          </a:p>
          <a:p>
            <a:pPr marL="365760" indent="-256032" algn="l" rtl="0" eaLnBrk="1" fontAlgn="auto" hangingPunct="1">
              <a:spcAft>
                <a:spcPts val="0"/>
              </a:spcAft>
              <a:buFont typeface="Wingdings 3"/>
              <a:buChar char=""/>
              <a:defRPr/>
            </a:pPr>
            <a:r>
              <a:rPr lang="en-US" b="1" dirty="0" smtClean="0"/>
              <a:t>She was dehydrated</a:t>
            </a:r>
          </a:p>
          <a:p>
            <a:pPr marL="365760" indent="-256032" algn="l" rtl="0" eaLnBrk="1" fontAlgn="auto" hangingPunct="1">
              <a:spcAft>
                <a:spcPts val="0"/>
              </a:spcAft>
              <a:buFont typeface="Wingdings 3"/>
              <a:buChar char=""/>
              <a:defRPr/>
            </a:pPr>
            <a:r>
              <a:rPr lang="en-US" b="1" dirty="0" smtClean="0"/>
              <a:t>Her skin was cold</a:t>
            </a:r>
          </a:p>
          <a:p>
            <a:pPr marL="365760" indent="-256032" algn="l" rtl="0" eaLnBrk="1" fontAlgn="auto" hangingPunct="1">
              <a:spcAft>
                <a:spcPts val="0"/>
              </a:spcAft>
              <a:buFont typeface="Wingdings 3"/>
              <a:buChar char=""/>
              <a:defRPr/>
            </a:pPr>
            <a:r>
              <a:rPr lang="en-US" b="1" dirty="0" smtClean="0"/>
              <a:t>She was breathing in a deep sighing manner (Kussmaul respiration)</a:t>
            </a:r>
          </a:p>
          <a:p>
            <a:pPr marL="365760" indent="-256032" algn="l" rtl="0" eaLnBrk="1" fontAlgn="auto" hangingPunct="1">
              <a:spcAft>
                <a:spcPts val="0"/>
              </a:spcAft>
              <a:buFont typeface="Wingdings 3"/>
              <a:buChar char=""/>
              <a:defRPr/>
            </a:pPr>
            <a:r>
              <a:rPr lang="en-US" b="1" dirty="0" smtClean="0"/>
              <a:t>Her breath had a fruity odor</a:t>
            </a:r>
          </a:p>
          <a:p>
            <a:pPr marL="365760" indent="-256032" algn="l" rtl="0" eaLnBrk="1" fontAlgn="auto" hangingPunct="1">
              <a:spcAft>
                <a:spcPts val="0"/>
              </a:spcAft>
              <a:buFont typeface="Wingdings 3"/>
              <a:buChar char=""/>
              <a:defRPr/>
            </a:pPr>
            <a:r>
              <a:rPr lang="en-US" b="1" dirty="0" smtClean="0"/>
              <a:t>Her blood pressure was 90/60 mmHg  (N: 120/80)</a:t>
            </a:r>
          </a:p>
          <a:p>
            <a:pPr marL="365760" indent="-256032" algn="l" rtl="0" eaLnBrk="1" fontAlgn="auto" hangingPunct="1">
              <a:spcAft>
                <a:spcPts val="0"/>
              </a:spcAft>
              <a:buFont typeface="Wingdings 3"/>
              <a:buChar char=""/>
              <a:defRPr/>
            </a:pPr>
            <a:r>
              <a:rPr lang="en-US" b="1" dirty="0" smtClean="0"/>
              <a:t>Her pulse rate 115/min.</a:t>
            </a:r>
          </a:p>
          <a:p>
            <a:pPr marL="365760" indent="-256032" algn="l" rtl="0" eaLnBrk="1" fontAlgn="auto" hangingPunct="1">
              <a:spcAft>
                <a:spcPts val="0"/>
              </a:spcAft>
              <a:buFont typeface="Wingdings 3"/>
              <a:buChar char=""/>
              <a:defRPr/>
            </a:pPr>
            <a:r>
              <a:rPr lang="en-US" b="1" dirty="0" smtClean="0"/>
              <a:t>She could not be aroused</a:t>
            </a:r>
          </a:p>
          <a:p>
            <a:pPr marL="365760" indent="-256032" algn="ctr" rtl="0" eaLnBrk="1" fontAlgn="auto" hangingPunct="1">
              <a:spcAft>
                <a:spcPts val="0"/>
              </a:spcAft>
              <a:buFont typeface="Wingdings 3"/>
              <a:buNone/>
              <a:defRPr/>
            </a:pPr>
            <a:r>
              <a:rPr lang="en-US" b="1" dirty="0" smtClean="0">
                <a:solidFill>
                  <a:srgbClr val="FF0000"/>
                </a:solidFill>
              </a:rPr>
              <a:t> A provisional diagnosis of T1DM with complicating </a:t>
            </a:r>
            <a:r>
              <a:rPr lang="en-US" b="1" dirty="0" err="1" smtClean="0">
                <a:solidFill>
                  <a:srgbClr val="FF0000"/>
                </a:solidFill>
              </a:rPr>
              <a:t>ketoacidosis</a:t>
            </a:r>
            <a:r>
              <a:rPr lang="en-US" b="1" dirty="0" smtClean="0">
                <a:solidFill>
                  <a:srgbClr val="FF0000"/>
                </a:solidFill>
              </a:rPr>
              <a:t> and coma (DKA) was made by the intern on duty</a:t>
            </a:r>
          </a:p>
        </p:txBody>
      </p:sp>
      <p:sp>
        <p:nvSpPr>
          <p:cNvPr id="3" name="Title 2"/>
          <p:cNvSpPr>
            <a:spLocks noGrp="1"/>
          </p:cNvSpPr>
          <p:nvPr>
            <p:ph type="title"/>
          </p:nvPr>
        </p:nvSpPr>
        <p:spPr/>
        <p:txBody>
          <a:bodyPr/>
          <a:lstStyle/>
          <a:p>
            <a:pPr rtl="0" eaLnBrk="1" fontAlgn="auto" hangingPunct="1">
              <a:spcAft>
                <a:spcPts val="0"/>
              </a:spcAft>
              <a:defRPr/>
            </a:pPr>
            <a:r>
              <a:rPr lang="en-US" dirty="0" smtClean="0"/>
              <a:t>A CASE of KDA, continues..</a:t>
            </a:r>
            <a:endParaRPr lang="ar-SA"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288" y="1052513"/>
            <a:ext cx="8229600" cy="647700"/>
          </a:xfrm>
        </p:spPr>
        <p:txBody>
          <a:bodyPr>
            <a:normAutofit lnSpcReduction="10000"/>
          </a:bodyPr>
          <a:lstStyle/>
          <a:p>
            <a:pPr marL="365760" indent="-256032" algn="l" rtl="0" eaLnBrk="1" fontAlgn="auto" hangingPunct="1">
              <a:spcAft>
                <a:spcPts val="0"/>
              </a:spcAft>
              <a:buFont typeface="Wingdings 3"/>
              <a:buNone/>
              <a:defRPr/>
            </a:pPr>
            <a:r>
              <a:rPr lang="en-US" sz="2000" dirty="0" smtClean="0"/>
              <a:t>The admitting diagnosis was confirmed by the laboratory findings shown below:</a:t>
            </a:r>
          </a:p>
        </p:txBody>
      </p:sp>
      <p:sp>
        <p:nvSpPr>
          <p:cNvPr id="3" name="Title 2"/>
          <p:cNvSpPr>
            <a:spLocks noGrp="1"/>
          </p:cNvSpPr>
          <p:nvPr>
            <p:ph type="title"/>
          </p:nvPr>
        </p:nvSpPr>
        <p:spPr/>
        <p:txBody>
          <a:bodyPr>
            <a:normAutofit fontScale="90000"/>
          </a:bodyPr>
          <a:lstStyle/>
          <a:p>
            <a:pPr rtl="0" eaLnBrk="1" fontAlgn="auto" hangingPunct="1">
              <a:spcAft>
                <a:spcPts val="0"/>
              </a:spcAft>
              <a:defRPr/>
            </a:pPr>
            <a:r>
              <a:rPr lang="en-US" dirty="0" smtClean="0"/>
              <a:t>Laboratory findings: blood results</a:t>
            </a:r>
            <a:endParaRPr lang="ar-SA" dirty="0"/>
          </a:p>
        </p:txBody>
      </p:sp>
      <p:graphicFrame>
        <p:nvGraphicFramePr>
          <p:cNvPr id="4" name="Table 3"/>
          <p:cNvGraphicFramePr>
            <a:graphicFrameLocks noGrp="1"/>
          </p:cNvGraphicFramePr>
          <p:nvPr>
            <p:extLst>
              <p:ext uri="{D42A27DB-BD31-4B8C-83A1-F6EECF244321}">
                <p14:modId xmlns:p14="http://schemas.microsoft.com/office/powerpoint/2010/main" val="1682381024"/>
              </p:ext>
            </p:extLst>
          </p:nvPr>
        </p:nvGraphicFramePr>
        <p:xfrm>
          <a:off x="1404417" y="2095500"/>
          <a:ext cx="6768033" cy="3416785"/>
        </p:xfrm>
        <a:graphic>
          <a:graphicData uri="http://schemas.openxmlformats.org/drawingml/2006/table">
            <a:tbl>
              <a:tblPr rtl="1" firstRow="1" bandRow="1">
                <a:tableStyleId>{5C22544A-7EE6-4342-B048-85BDC9FD1C3A}</a:tableStyleId>
              </a:tblPr>
              <a:tblGrid>
                <a:gridCol w="1703064"/>
                <a:gridCol w="2108728"/>
                <a:gridCol w="2956241"/>
              </a:tblGrid>
              <a:tr h="742880">
                <a:tc>
                  <a:txBody>
                    <a:bodyPr/>
                    <a:lstStyle/>
                    <a:p>
                      <a:pPr algn="l" rtl="0"/>
                      <a:r>
                        <a:rPr lang="en-US" b="1" dirty="0" smtClean="0"/>
                        <a:t>Normal levels</a:t>
                      </a:r>
                      <a:endParaRPr lang="ar-SA" b="1" dirty="0"/>
                    </a:p>
                  </a:txBody>
                  <a:tcPr anchor="ctr"/>
                </a:tc>
                <a:tc>
                  <a:txBody>
                    <a:bodyPr/>
                    <a:lstStyle/>
                    <a:p>
                      <a:pPr algn="l" rtl="0"/>
                      <a:r>
                        <a:rPr lang="en-US" b="1" dirty="0" smtClean="0"/>
                        <a:t>Patient’s results</a:t>
                      </a:r>
                      <a:endParaRPr lang="ar-SA" b="1" dirty="0"/>
                    </a:p>
                  </a:txBody>
                  <a:tcPr anchor="ctr"/>
                </a:tc>
                <a:tc>
                  <a:txBody>
                    <a:bodyPr/>
                    <a:lstStyle/>
                    <a:p>
                      <a:pPr algn="l" rtl="0"/>
                      <a:r>
                        <a:rPr lang="en-US" b="1" dirty="0" smtClean="0"/>
                        <a:t>Plasma </a:t>
                      </a:r>
                      <a:r>
                        <a:rPr lang="en-US" b="1" dirty="0" err="1" smtClean="0"/>
                        <a:t>analytes</a:t>
                      </a:r>
                      <a:endParaRPr lang="ar-SA" b="1" dirty="0"/>
                    </a:p>
                  </a:txBody>
                  <a:tcPr anchor="ctr"/>
                </a:tc>
              </a:tr>
              <a:tr h="430399">
                <a:tc>
                  <a:txBody>
                    <a:bodyPr/>
                    <a:lstStyle/>
                    <a:p>
                      <a:pPr algn="l" rtl="0"/>
                      <a:r>
                        <a:rPr lang="en-US" b="1" dirty="0" smtClean="0"/>
                        <a:t>4.2-5.6</a:t>
                      </a:r>
                      <a:endParaRPr lang="ar-SA" b="1" dirty="0"/>
                    </a:p>
                  </a:txBody>
                  <a:tcPr/>
                </a:tc>
                <a:tc>
                  <a:txBody>
                    <a:bodyPr/>
                    <a:lstStyle/>
                    <a:p>
                      <a:pPr algn="l" rtl="0"/>
                      <a:r>
                        <a:rPr lang="en-US" b="1" dirty="0" smtClean="0"/>
                        <a:t>50</a:t>
                      </a:r>
                      <a:endParaRPr lang="ar-SA" b="1" dirty="0"/>
                    </a:p>
                  </a:txBody>
                  <a:tcPr/>
                </a:tc>
                <a:tc>
                  <a:txBody>
                    <a:bodyPr/>
                    <a:lstStyle/>
                    <a:p>
                      <a:pPr algn="l" rtl="0"/>
                      <a:r>
                        <a:rPr lang="en-US" b="1" dirty="0" smtClean="0"/>
                        <a:t>Glucose (</a:t>
                      </a:r>
                      <a:r>
                        <a:rPr lang="en-US" b="1" dirty="0" err="1" smtClean="0"/>
                        <a:t>mmol</a:t>
                      </a:r>
                      <a:r>
                        <a:rPr lang="en-US" b="1" dirty="0" smtClean="0"/>
                        <a:t>/L)</a:t>
                      </a:r>
                      <a:endParaRPr lang="ar-SA" b="1" dirty="0"/>
                    </a:p>
                  </a:txBody>
                  <a:tcPr/>
                </a:tc>
              </a:tr>
              <a:tr h="430399">
                <a:tc>
                  <a:txBody>
                    <a:bodyPr/>
                    <a:lstStyle/>
                    <a:p>
                      <a:pPr algn="l" rtl="0"/>
                      <a:r>
                        <a:rPr lang="en-US" b="1" dirty="0" smtClean="0"/>
                        <a:t>(trace)</a:t>
                      </a:r>
                      <a:endParaRPr lang="ar-SA" b="1" dirty="0"/>
                    </a:p>
                  </a:txBody>
                  <a:tcPr/>
                </a:tc>
                <a:tc>
                  <a:txBody>
                    <a:bodyPr/>
                    <a:lstStyle/>
                    <a:p>
                      <a:pPr algn="l" rtl="0"/>
                      <a:r>
                        <a:rPr lang="en-US" b="1" dirty="0" smtClean="0"/>
                        <a:t>++++</a:t>
                      </a:r>
                      <a:endParaRPr lang="ar-SA" b="1" dirty="0"/>
                    </a:p>
                  </a:txBody>
                  <a:tcPr/>
                </a:tc>
                <a:tc>
                  <a:txBody>
                    <a:bodyPr/>
                    <a:lstStyle/>
                    <a:p>
                      <a:pPr algn="l" rtl="0"/>
                      <a:r>
                        <a:rPr lang="en-US" b="1" dirty="0" err="1" smtClean="0"/>
                        <a:t>Ketoacids</a:t>
                      </a:r>
                      <a:endParaRPr lang="ar-SA" b="1" dirty="0"/>
                    </a:p>
                  </a:txBody>
                  <a:tcPr/>
                </a:tc>
              </a:tr>
              <a:tr h="521910">
                <a:tc>
                  <a:txBody>
                    <a:bodyPr/>
                    <a:lstStyle/>
                    <a:p>
                      <a:pPr algn="l" rtl="0"/>
                      <a:r>
                        <a:rPr lang="en-US" b="1" dirty="0" smtClean="0"/>
                        <a:t>22-30</a:t>
                      </a:r>
                      <a:endParaRPr lang="ar-SA" b="1" dirty="0"/>
                    </a:p>
                  </a:txBody>
                  <a:tcPr/>
                </a:tc>
                <a:tc>
                  <a:txBody>
                    <a:bodyPr/>
                    <a:lstStyle/>
                    <a:p>
                      <a:pPr algn="l" rtl="0"/>
                      <a:r>
                        <a:rPr lang="en-US" b="1" dirty="0" smtClean="0"/>
                        <a:t>6</a:t>
                      </a:r>
                      <a:endParaRPr lang="ar-SA" b="1" dirty="0"/>
                    </a:p>
                  </a:txBody>
                  <a:tcPr/>
                </a:tc>
                <a:tc>
                  <a:txBody>
                    <a:bodyPr/>
                    <a:lstStyle/>
                    <a:p>
                      <a:pPr algn="l" rtl="0"/>
                      <a:r>
                        <a:rPr lang="en-US" b="1" dirty="0" smtClean="0"/>
                        <a:t>Bicarbonate (</a:t>
                      </a:r>
                      <a:r>
                        <a:rPr lang="en-US" b="1" dirty="0" err="1" smtClean="0"/>
                        <a:t>mmol</a:t>
                      </a:r>
                      <a:r>
                        <a:rPr lang="en-US" b="1" dirty="0" smtClean="0"/>
                        <a:t>/L)</a:t>
                      </a:r>
                      <a:endParaRPr lang="ar-SA" b="1" dirty="0"/>
                    </a:p>
                  </a:txBody>
                  <a:tcPr/>
                </a:tc>
              </a:tr>
              <a:tr h="430399">
                <a:tc>
                  <a:txBody>
                    <a:bodyPr/>
                    <a:lstStyle/>
                    <a:p>
                      <a:pPr algn="l" rtl="0"/>
                      <a:r>
                        <a:rPr lang="en-US" b="1" dirty="0" smtClean="0"/>
                        <a:t>7.35-7.45</a:t>
                      </a:r>
                      <a:endParaRPr lang="ar-SA" b="1" dirty="0"/>
                    </a:p>
                  </a:txBody>
                  <a:tcPr/>
                </a:tc>
                <a:tc>
                  <a:txBody>
                    <a:bodyPr/>
                    <a:lstStyle/>
                    <a:p>
                      <a:pPr algn="l" rtl="0"/>
                      <a:r>
                        <a:rPr lang="en-US" b="1" dirty="0" smtClean="0"/>
                        <a:t>7.07</a:t>
                      </a:r>
                      <a:endParaRPr lang="ar-SA" b="1" dirty="0"/>
                    </a:p>
                  </a:txBody>
                  <a:tcPr/>
                </a:tc>
                <a:tc>
                  <a:txBody>
                    <a:bodyPr/>
                    <a:lstStyle/>
                    <a:p>
                      <a:pPr algn="l" rtl="0"/>
                      <a:r>
                        <a:rPr lang="en-US" b="1" dirty="0" smtClean="0"/>
                        <a:t>Arterial blood pH</a:t>
                      </a:r>
                      <a:endParaRPr lang="ar-SA" b="1" dirty="0"/>
                    </a:p>
                  </a:txBody>
                  <a:tcPr/>
                </a:tc>
              </a:tr>
              <a:tr h="430399">
                <a:tc>
                  <a:txBody>
                    <a:bodyPr/>
                    <a:lstStyle/>
                    <a:p>
                      <a:pPr algn="l" rtl="0"/>
                      <a:r>
                        <a:rPr lang="en-US" b="1" dirty="0" smtClean="0"/>
                        <a:t>136-146</a:t>
                      </a:r>
                      <a:endParaRPr lang="ar-SA" b="1" dirty="0"/>
                    </a:p>
                  </a:txBody>
                  <a:tcPr/>
                </a:tc>
                <a:tc>
                  <a:txBody>
                    <a:bodyPr/>
                    <a:lstStyle/>
                    <a:p>
                      <a:pPr algn="l" rtl="0"/>
                      <a:r>
                        <a:rPr lang="en-US" b="1" dirty="0" smtClean="0"/>
                        <a:t>136</a:t>
                      </a:r>
                      <a:endParaRPr lang="ar-SA" b="1" dirty="0"/>
                    </a:p>
                  </a:txBody>
                  <a:tcPr/>
                </a:tc>
                <a:tc>
                  <a:txBody>
                    <a:bodyPr/>
                    <a:lstStyle/>
                    <a:p>
                      <a:pPr algn="l" rtl="0"/>
                      <a:r>
                        <a:rPr lang="en-US" b="1" dirty="0" smtClean="0"/>
                        <a:t>Na</a:t>
                      </a:r>
                      <a:r>
                        <a:rPr lang="en-US" b="1" baseline="30000" dirty="0" smtClean="0"/>
                        <a:t>+</a:t>
                      </a:r>
                      <a:r>
                        <a:rPr lang="en-US" b="1" dirty="0" smtClean="0"/>
                        <a:t> (</a:t>
                      </a:r>
                      <a:r>
                        <a:rPr lang="en-US" b="1" dirty="0" err="1" smtClean="0"/>
                        <a:t>mmol</a:t>
                      </a:r>
                      <a:r>
                        <a:rPr lang="en-US" b="1" dirty="0" smtClean="0"/>
                        <a:t>/L)</a:t>
                      </a:r>
                      <a:endParaRPr lang="ar-SA" b="1" dirty="0"/>
                    </a:p>
                  </a:txBody>
                  <a:tcPr/>
                </a:tc>
              </a:tr>
              <a:tr h="430399">
                <a:tc>
                  <a:txBody>
                    <a:bodyPr/>
                    <a:lstStyle/>
                    <a:p>
                      <a:pPr algn="l" rtl="0"/>
                      <a:r>
                        <a:rPr lang="en-US" b="1" dirty="0" smtClean="0"/>
                        <a:t>102-109</a:t>
                      </a:r>
                      <a:endParaRPr lang="ar-SA" b="1" dirty="0"/>
                    </a:p>
                  </a:txBody>
                  <a:tcPr/>
                </a:tc>
                <a:tc>
                  <a:txBody>
                    <a:bodyPr/>
                    <a:lstStyle/>
                    <a:p>
                      <a:pPr algn="l" rtl="0"/>
                      <a:r>
                        <a:rPr lang="en-US" b="1" dirty="0" smtClean="0"/>
                        <a:t>100</a:t>
                      </a:r>
                      <a:endParaRPr lang="ar-SA" b="1" dirty="0"/>
                    </a:p>
                  </a:txBody>
                  <a:tcPr/>
                </a:tc>
                <a:tc>
                  <a:txBody>
                    <a:bodyPr/>
                    <a:lstStyle/>
                    <a:p>
                      <a:pPr algn="l" rtl="0"/>
                      <a:r>
                        <a:rPr lang="en-US" b="1" dirty="0" err="1" smtClean="0"/>
                        <a:t>Cl</a:t>
                      </a:r>
                      <a:r>
                        <a:rPr lang="en-US" b="1" baseline="30000" dirty="0" smtClean="0"/>
                        <a:t>-</a:t>
                      </a:r>
                      <a:r>
                        <a:rPr lang="en-US" b="1" dirty="0" smtClean="0"/>
                        <a:t> (</a:t>
                      </a:r>
                      <a:r>
                        <a:rPr lang="en-US" b="1" dirty="0" err="1" smtClean="0"/>
                        <a:t>mmol</a:t>
                      </a:r>
                      <a:r>
                        <a:rPr lang="en-US" b="1" dirty="0" smtClean="0"/>
                        <a:t>/L)</a:t>
                      </a:r>
                      <a:endParaRPr lang="ar-SA" b="1" dirty="0"/>
                    </a:p>
                  </a:txBody>
                  <a:tcPr/>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686800" cy="1143000"/>
          </a:xfrm>
        </p:spPr>
        <p:txBody>
          <a:bodyPr>
            <a:normAutofit fontScale="90000"/>
          </a:bodyPr>
          <a:lstStyle/>
          <a:p>
            <a:pPr rtl="0" eaLnBrk="1" fontAlgn="auto" hangingPunct="1">
              <a:spcAft>
                <a:spcPts val="0"/>
              </a:spcAft>
              <a:defRPr/>
            </a:pPr>
            <a:r>
              <a:rPr lang="en-US" dirty="0" smtClean="0"/>
              <a:t>Laboratory findings : blood results, </a:t>
            </a:r>
            <a:r>
              <a:rPr lang="en-US" sz="2400" b="0" i="1" dirty="0" smtClean="0"/>
              <a:t>continued..</a:t>
            </a:r>
            <a:endParaRPr lang="ar-SA" sz="2400" b="0" i="1" dirty="0"/>
          </a:p>
        </p:txBody>
      </p:sp>
      <p:graphicFrame>
        <p:nvGraphicFramePr>
          <p:cNvPr id="4" name="Table 3"/>
          <p:cNvGraphicFramePr>
            <a:graphicFrameLocks noGrp="1"/>
          </p:cNvGraphicFramePr>
          <p:nvPr>
            <p:extLst>
              <p:ext uri="{D42A27DB-BD31-4B8C-83A1-F6EECF244321}">
                <p14:modId xmlns:p14="http://schemas.microsoft.com/office/powerpoint/2010/main" val="3037697354"/>
              </p:ext>
            </p:extLst>
          </p:nvPr>
        </p:nvGraphicFramePr>
        <p:xfrm>
          <a:off x="1188193" y="1700213"/>
          <a:ext cx="6831857" cy="3337560"/>
        </p:xfrm>
        <a:graphic>
          <a:graphicData uri="http://schemas.openxmlformats.org/drawingml/2006/table">
            <a:tbl>
              <a:tblPr rtl="1" firstRow="1" bandRow="1">
                <a:tableStyleId>{5C22544A-7EE6-4342-B048-85BDC9FD1C3A}</a:tableStyleId>
              </a:tblPr>
              <a:tblGrid>
                <a:gridCol w="1719124"/>
                <a:gridCol w="2128614"/>
                <a:gridCol w="2984119"/>
              </a:tblGrid>
              <a:tr h="370840">
                <a:tc>
                  <a:txBody>
                    <a:bodyPr/>
                    <a:lstStyle/>
                    <a:p>
                      <a:pPr algn="l" rtl="0"/>
                      <a:r>
                        <a:rPr lang="en-US" b="1" dirty="0" smtClean="0"/>
                        <a:t>Normal levels</a:t>
                      </a:r>
                      <a:endParaRPr lang="ar-SA" b="1" dirty="0"/>
                    </a:p>
                  </a:txBody>
                  <a:tcPr/>
                </a:tc>
                <a:tc>
                  <a:txBody>
                    <a:bodyPr/>
                    <a:lstStyle/>
                    <a:p>
                      <a:pPr algn="l" rtl="0"/>
                      <a:r>
                        <a:rPr lang="en-US" b="1" dirty="0" smtClean="0"/>
                        <a:t>Patient’s results</a:t>
                      </a:r>
                      <a:endParaRPr lang="ar-SA" b="1" dirty="0"/>
                    </a:p>
                  </a:txBody>
                  <a:tcPr/>
                </a:tc>
                <a:tc>
                  <a:txBody>
                    <a:bodyPr/>
                    <a:lstStyle/>
                    <a:p>
                      <a:pPr algn="l" rtl="0"/>
                      <a:r>
                        <a:rPr lang="en-US" b="1" dirty="0" smtClean="0"/>
                        <a:t>Plasma </a:t>
                      </a:r>
                      <a:r>
                        <a:rPr lang="en-US" b="1" dirty="0" err="1" smtClean="0"/>
                        <a:t>analytes</a:t>
                      </a:r>
                      <a:endParaRPr lang="ar-SA" b="1" dirty="0"/>
                    </a:p>
                  </a:txBody>
                  <a:tcPr/>
                </a:tc>
              </a:tr>
              <a:tr h="370840">
                <a:tc>
                  <a:txBody>
                    <a:bodyPr/>
                    <a:lstStyle/>
                    <a:p>
                      <a:pPr algn="l" rtl="0"/>
                      <a:r>
                        <a:rPr lang="en-US" b="1" dirty="0" smtClean="0"/>
                        <a:t>4.3-6.0</a:t>
                      </a:r>
                      <a:endParaRPr lang="ar-SA" b="1" dirty="0"/>
                    </a:p>
                  </a:txBody>
                  <a:tcPr/>
                </a:tc>
                <a:tc>
                  <a:txBody>
                    <a:bodyPr/>
                    <a:lstStyle/>
                    <a:p>
                      <a:pPr algn="l" rtl="0"/>
                      <a:r>
                        <a:rPr lang="en-US" b="1" dirty="0" smtClean="0"/>
                        <a:t>2.7</a:t>
                      </a:r>
                      <a:endParaRPr lang="ar-SA" b="1" dirty="0"/>
                    </a:p>
                  </a:txBody>
                  <a:tcPr/>
                </a:tc>
                <a:tc>
                  <a:txBody>
                    <a:bodyPr/>
                    <a:lstStyle/>
                    <a:p>
                      <a:pPr algn="l" rtl="0"/>
                      <a:r>
                        <a:rPr lang="en-US" b="1" dirty="0" smtClean="0"/>
                        <a:t>PCO</a:t>
                      </a:r>
                      <a:r>
                        <a:rPr lang="en-US" b="1" baseline="-25000" dirty="0" smtClean="0"/>
                        <a:t>2 </a:t>
                      </a:r>
                      <a:r>
                        <a:rPr kumimoji="0" lang="en-US" b="1" kern="1200" dirty="0" smtClean="0">
                          <a:solidFill>
                            <a:schemeClr val="dk1"/>
                          </a:solidFill>
                          <a:latin typeface="+mn-lt"/>
                          <a:ea typeface="+mn-ea"/>
                          <a:cs typeface="+mn-cs"/>
                        </a:rPr>
                        <a:t>(</a:t>
                      </a:r>
                      <a:r>
                        <a:rPr kumimoji="0" lang="en-US" b="1" kern="1200" dirty="0" err="1" smtClean="0">
                          <a:solidFill>
                            <a:schemeClr val="dk1"/>
                          </a:solidFill>
                          <a:latin typeface="+mn-lt"/>
                          <a:ea typeface="+mn-ea"/>
                          <a:cs typeface="+mn-cs"/>
                        </a:rPr>
                        <a:t>kPa</a:t>
                      </a:r>
                      <a:r>
                        <a:rPr kumimoji="0" lang="en-US" b="1" kern="1200" dirty="0" smtClean="0">
                          <a:solidFill>
                            <a:schemeClr val="dk1"/>
                          </a:solidFill>
                          <a:latin typeface="+mn-lt"/>
                          <a:ea typeface="+mn-ea"/>
                          <a:cs typeface="+mn-cs"/>
                        </a:rPr>
                        <a:t>)</a:t>
                      </a:r>
                      <a:endParaRPr kumimoji="0" lang="ar-SA" b="1" kern="1200" dirty="0" smtClean="0">
                        <a:solidFill>
                          <a:schemeClr val="dk1"/>
                        </a:solidFill>
                        <a:latin typeface="+mn-lt"/>
                        <a:ea typeface="+mn-ea"/>
                        <a:cs typeface="+mn-cs"/>
                      </a:endParaRPr>
                    </a:p>
                  </a:txBody>
                  <a:tcPr/>
                </a:tc>
              </a:tr>
              <a:tr h="370840">
                <a:tc>
                  <a:txBody>
                    <a:bodyPr/>
                    <a:lstStyle/>
                    <a:p>
                      <a:pPr algn="l" rtl="0"/>
                      <a:r>
                        <a:rPr lang="en-US" b="1" dirty="0" smtClean="0"/>
                        <a:t>7-16</a:t>
                      </a:r>
                      <a:endParaRPr lang="ar-SA" b="1" dirty="0"/>
                    </a:p>
                  </a:txBody>
                  <a:tcPr/>
                </a:tc>
                <a:tc>
                  <a:txBody>
                    <a:bodyPr/>
                    <a:lstStyle/>
                    <a:p>
                      <a:pPr algn="l" rtl="0"/>
                      <a:r>
                        <a:rPr lang="en-US" b="1" dirty="0" smtClean="0"/>
                        <a:t>35.5</a:t>
                      </a:r>
                      <a:endParaRPr lang="ar-SA" b="1" dirty="0"/>
                    </a:p>
                  </a:txBody>
                  <a:tcPr/>
                </a:tc>
                <a:tc>
                  <a:txBody>
                    <a:bodyPr/>
                    <a:lstStyle/>
                    <a:p>
                      <a:pPr algn="l" rtl="0"/>
                      <a:r>
                        <a:rPr lang="en-US" b="1" dirty="0" smtClean="0">
                          <a:solidFill>
                            <a:srgbClr val="FF0000"/>
                          </a:solidFill>
                        </a:rPr>
                        <a:t>*</a:t>
                      </a:r>
                      <a:r>
                        <a:rPr lang="en-US" b="1" dirty="0" smtClean="0"/>
                        <a:t>Anion</a:t>
                      </a:r>
                      <a:r>
                        <a:rPr lang="en-US" b="1" baseline="0" dirty="0" smtClean="0"/>
                        <a:t> gap (</a:t>
                      </a:r>
                      <a:r>
                        <a:rPr lang="en-US" b="1" baseline="0" dirty="0" err="1" smtClean="0"/>
                        <a:t>mmol</a:t>
                      </a:r>
                      <a:r>
                        <a:rPr lang="en-US" b="1" baseline="0" dirty="0" smtClean="0"/>
                        <a:t>/L)</a:t>
                      </a:r>
                      <a:endParaRPr lang="ar-SA" b="1" dirty="0"/>
                    </a:p>
                  </a:txBody>
                  <a:tcPr/>
                </a:tc>
              </a:tr>
              <a:tr h="370840">
                <a:tc>
                  <a:txBody>
                    <a:bodyPr/>
                    <a:lstStyle/>
                    <a:p>
                      <a:pPr algn="l" rtl="0"/>
                      <a:r>
                        <a:rPr lang="en-US" b="1" dirty="0" smtClean="0"/>
                        <a:t>3.5-5.0</a:t>
                      </a:r>
                      <a:endParaRPr lang="ar-SA" b="1" dirty="0"/>
                    </a:p>
                  </a:txBody>
                  <a:tcPr/>
                </a:tc>
                <a:tc>
                  <a:txBody>
                    <a:bodyPr/>
                    <a:lstStyle/>
                    <a:p>
                      <a:pPr algn="l" rtl="0"/>
                      <a:r>
                        <a:rPr lang="en-US" b="1" dirty="0" smtClean="0"/>
                        <a:t>5.5</a:t>
                      </a:r>
                      <a:endParaRPr lang="ar-SA" b="1" dirty="0"/>
                    </a:p>
                  </a:txBody>
                  <a:tcPr/>
                </a:tc>
                <a:tc>
                  <a:txBody>
                    <a:bodyPr/>
                    <a:lstStyle/>
                    <a:p>
                      <a:pPr algn="l" rtl="0"/>
                      <a:r>
                        <a:rPr lang="en-US" b="1" dirty="0" smtClean="0"/>
                        <a:t> K</a:t>
                      </a:r>
                      <a:r>
                        <a:rPr lang="en-US" b="1" baseline="30000" dirty="0" smtClean="0"/>
                        <a:t>+</a:t>
                      </a:r>
                      <a:r>
                        <a:rPr kumimoji="0" lang="en-US" b="1" kern="1200" dirty="0" smtClean="0">
                          <a:solidFill>
                            <a:schemeClr val="dk1"/>
                          </a:solidFill>
                          <a:latin typeface="+mn-lt"/>
                          <a:ea typeface="+mn-ea"/>
                          <a:cs typeface="+mn-cs"/>
                        </a:rPr>
                        <a:t> (</a:t>
                      </a:r>
                      <a:r>
                        <a:rPr lang="en-US" b="1" dirty="0" err="1" smtClean="0"/>
                        <a:t>mmol</a:t>
                      </a:r>
                      <a:r>
                        <a:rPr lang="en-US" b="1" dirty="0" smtClean="0"/>
                        <a:t>/L)</a:t>
                      </a:r>
                      <a:endParaRPr lang="ar-SA" b="1" dirty="0"/>
                    </a:p>
                  </a:txBody>
                  <a:tcPr/>
                </a:tc>
              </a:tr>
              <a:tr h="370840">
                <a:tc>
                  <a:txBody>
                    <a:bodyPr/>
                    <a:lstStyle/>
                    <a:p>
                      <a:pPr algn="l" rtl="0"/>
                      <a:r>
                        <a:rPr lang="en-US" b="1" dirty="0" smtClean="0"/>
                        <a:t>2.5-7.1</a:t>
                      </a:r>
                      <a:endParaRPr lang="ar-SA" b="1" dirty="0"/>
                    </a:p>
                  </a:txBody>
                  <a:tcPr/>
                </a:tc>
                <a:tc>
                  <a:txBody>
                    <a:bodyPr/>
                    <a:lstStyle/>
                    <a:p>
                      <a:pPr algn="l" rtl="0"/>
                      <a:r>
                        <a:rPr lang="en-US" b="1" dirty="0" smtClean="0"/>
                        <a:t>15</a:t>
                      </a:r>
                      <a:endParaRPr lang="ar-SA" b="1" dirty="0"/>
                    </a:p>
                  </a:txBody>
                  <a:tcPr/>
                </a:tc>
                <a:tc>
                  <a:txBody>
                    <a:bodyPr/>
                    <a:lstStyle/>
                    <a:p>
                      <a:pPr algn="l" rtl="0"/>
                      <a:r>
                        <a:rPr lang="en-US" b="1" dirty="0" smtClean="0"/>
                        <a:t>Urea nitrogen (</a:t>
                      </a:r>
                      <a:r>
                        <a:rPr lang="en-US" b="1" dirty="0" err="1" smtClean="0"/>
                        <a:t>mmol</a:t>
                      </a:r>
                      <a:r>
                        <a:rPr lang="en-US" b="1" dirty="0" smtClean="0"/>
                        <a:t>/L)</a:t>
                      </a:r>
                      <a:endParaRPr lang="ar-SA" b="1" dirty="0"/>
                    </a:p>
                  </a:txBody>
                  <a:tcPr/>
                </a:tc>
              </a:tr>
              <a:tr h="370840">
                <a:tc>
                  <a:txBody>
                    <a:bodyPr/>
                    <a:lstStyle/>
                    <a:p>
                      <a:pPr algn="l" rtl="0"/>
                      <a:r>
                        <a:rPr lang="en-US" b="1" dirty="0" smtClean="0"/>
                        <a:t>44-80</a:t>
                      </a:r>
                      <a:endParaRPr lang="ar-SA" b="1" dirty="0"/>
                    </a:p>
                  </a:txBody>
                  <a:tcPr/>
                </a:tc>
                <a:tc>
                  <a:txBody>
                    <a:bodyPr/>
                    <a:lstStyle/>
                    <a:p>
                      <a:pPr algn="l" rtl="0"/>
                      <a:r>
                        <a:rPr lang="en-US" b="1" dirty="0" smtClean="0"/>
                        <a:t>200</a:t>
                      </a:r>
                      <a:endParaRPr lang="ar-SA" b="1" dirty="0"/>
                    </a:p>
                  </a:txBody>
                  <a:tcPr/>
                </a:tc>
                <a:tc>
                  <a:txBody>
                    <a:bodyPr/>
                    <a:lstStyle/>
                    <a:p>
                      <a:pPr algn="l" rtl="0"/>
                      <a:r>
                        <a:rPr lang="en-US" b="1" dirty="0" err="1" smtClean="0"/>
                        <a:t>Creatinine</a:t>
                      </a:r>
                      <a:r>
                        <a:rPr lang="en-US" b="1" baseline="0" dirty="0" smtClean="0"/>
                        <a:t> (</a:t>
                      </a:r>
                      <a:r>
                        <a:rPr lang="en-US" b="1" baseline="0" dirty="0" smtClean="0">
                          <a:sym typeface="Symbol"/>
                        </a:rPr>
                        <a:t></a:t>
                      </a:r>
                      <a:r>
                        <a:rPr lang="en-US" b="1" baseline="0" dirty="0" smtClean="0"/>
                        <a:t>mol/L)</a:t>
                      </a:r>
                      <a:endParaRPr lang="ar-SA" b="1" dirty="0"/>
                    </a:p>
                  </a:txBody>
                  <a:tcPr/>
                </a:tc>
              </a:tr>
              <a:tr h="370840">
                <a:tc>
                  <a:txBody>
                    <a:bodyPr/>
                    <a:lstStyle/>
                    <a:p>
                      <a:pPr algn="l" rtl="0"/>
                      <a:r>
                        <a:rPr lang="en-US" b="1" dirty="0" smtClean="0"/>
                        <a:t>41-53</a:t>
                      </a:r>
                      <a:endParaRPr lang="ar-SA" b="1" dirty="0"/>
                    </a:p>
                  </a:txBody>
                  <a:tcPr/>
                </a:tc>
                <a:tc>
                  <a:txBody>
                    <a:bodyPr/>
                    <a:lstStyle/>
                    <a:p>
                      <a:pPr algn="l" rtl="0"/>
                      <a:r>
                        <a:rPr lang="en-US" b="1" dirty="0" smtClean="0"/>
                        <a:t>50</a:t>
                      </a:r>
                      <a:endParaRPr lang="ar-SA" b="1" dirty="0"/>
                    </a:p>
                  </a:txBody>
                  <a:tcPr/>
                </a:tc>
                <a:tc>
                  <a:txBody>
                    <a:bodyPr/>
                    <a:lstStyle/>
                    <a:p>
                      <a:pPr algn="l" rtl="0"/>
                      <a:r>
                        <a:rPr lang="en-US" b="1" dirty="0" smtClean="0"/>
                        <a:t>Albumin (g/L)</a:t>
                      </a:r>
                      <a:endParaRPr lang="ar-SA" b="1" dirty="0"/>
                    </a:p>
                  </a:txBody>
                  <a:tcPr/>
                </a:tc>
              </a:tr>
              <a:tr h="370840">
                <a:tc>
                  <a:txBody>
                    <a:bodyPr/>
                    <a:lstStyle/>
                    <a:p>
                      <a:pPr algn="l" rtl="0"/>
                      <a:r>
                        <a:rPr lang="en-US" b="1" dirty="0" smtClean="0"/>
                        <a:t>275-295</a:t>
                      </a:r>
                      <a:endParaRPr lang="ar-SA" b="1" dirty="0"/>
                    </a:p>
                  </a:txBody>
                  <a:tcPr/>
                </a:tc>
                <a:tc>
                  <a:txBody>
                    <a:bodyPr/>
                    <a:lstStyle/>
                    <a:p>
                      <a:pPr algn="l" rtl="0"/>
                      <a:r>
                        <a:rPr lang="en-US" b="1" dirty="0" smtClean="0"/>
                        <a:t>325</a:t>
                      </a:r>
                      <a:endParaRPr lang="ar-SA" b="1" dirty="0"/>
                    </a:p>
                  </a:txBody>
                  <a:tcPr/>
                </a:tc>
                <a:tc>
                  <a:txBody>
                    <a:bodyPr/>
                    <a:lstStyle/>
                    <a:p>
                      <a:pPr algn="l" rtl="0"/>
                      <a:r>
                        <a:rPr lang="en-US" b="1" dirty="0" smtClean="0"/>
                        <a:t>Osmolality</a:t>
                      </a:r>
                      <a:r>
                        <a:rPr lang="en-US" b="1" baseline="0" dirty="0" smtClean="0"/>
                        <a:t> (</a:t>
                      </a:r>
                      <a:r>
                        <a:rPr lang="en-US" b="1" baseline="0" dirty="0" err="1" smtClean="0"/>
                        <a:t>mOsm</a:t>
                      </a:r>
                      <a:r>
                        <a:rPr lang="en-US" b="1" baseline="0" dirty="0" smtClean="0"/>
                        <a:t>/kg)</a:t>
                      </a:r>
                      <a:endParaRPr lang="ar-SA" b="1" dirty="0"/>
                    </a:p>
                  </a:txBody>
                  <a:tcPr/>
                </a:tc>
              </a:tr>
              <a:tr h="370840">
                <a:tc>
                  <a:txBody>
                    <a:bodyPr/>
                    <a:lstStyle/>
                    <a:p>
                      <a:pPr algn="l" rtl="0"/>
                      <a:r>
                        <a:rPr lang="en-US" b="1" dirty="0" smtClean="0"/>
                        <a:t>0.354-0.444</a:t>
                      </a:r>
                      <a:endParaRPr lang="ar-SA" b="1" dirty="0"/>
                    </a:p>
                  </a:txBody>
                  <a:tcPr/>
                </a:tc>
                <a:tc>
                  <a:txBody>
                    <a:bodyPr/>
                    <a:lstStyle/>
                    <a:p>
                      <a:pPr algn="l" rtl="0"/>
                      <a:r>
                        <a:rPr lang="en-US" b="1" dirty="0" smtClean="0"/>
                        <a:t>0.500</a:t>
                      </a:r>
                      <a:endParaRPr lang="ar-SA" b="1" dirty="0"/>
                    </a:p>
                  </a:txBody>
                  <a:tcPr/>
                </a:tc>
                <a:tc>
                  <a:txBody>
                    <a:bodyPr/>
                    <a:lstStyle/>
                    <a:p>
                      <a:pPr algn="l" rtl="0"/>
                      <a:r>
                        <a:rPr lang="en-US" b="1" dirty="0" err="1" smtClean="0"/>
                        <a:t>Hematocrit</a:t>
                      </a:r>
                      <a:r>
                        <a:rPr lang="en-US" b="1" dirty="0" smtClean="0"/>
                        <a:t> </a:t>
                      </a:r>
                      <a:endParaRPr lang="ar-SA" b="1" dirty="0"/>
                    </a:p>
                  </a:txBody>
                  <a:tcPr/>
                </a:tc>
              </a:tr>
            </a:tbl>
          </a:graphicData>
        </a:graphic>
      </p:graphicFrame>
      <p:sp>
        <p:nvSpPr>
          <p:cNvPr id="5" name="TextBox 4"/>
          <p:cNvSpPr txBox="1"/>
          <p:nvPr/>
        </p:nvSpPr>
        <p:spPr>
          <a:xfrm>
            <a:off x="1614488" y="5589588"/>
            <a:ext cx="5218112" cy="369887"/>
          </a:xfrm>
          <a:prstGeom prst="rect">
            <a:avLst/>
          </a:prstGeom>
          <a:noFill/>
        </p:spPr>
        <p:txBody>
          <a:bodyPr wrap="none">
            <a:spAutoFit/>
          </a:bodyPr>
          <a:lstStyle/>
          <a:p>
            <a:pPr algn="l" rtl="0">
              <a:defRPr/>
            </a:pPr>
            <a:r>
              <a:rPr lang="en-US" b="1" dirty="0">
                <a:solidFill>
                  <a:srgbClr val="FF0000"/>
                </a:solidFill>
                <a:latin typeface="+mj-lt"/>
              </a:rPr>
              <a:t>*</a:t>
            </a:r>
            <a:r>
              <a:rPr lang="en-US" b="1" dirty="0">
                <a:latin typeface="+mj-lt"/>
              </a:rPr>
              <a:t>Anion gap (A</a:t>
            </a:r>
            <a:r>
              <a:rPr lang="en-US" b="1" baseline="30000" dirty="0">
                <a:latin typeface="+mj-lt"/>
              </a:rPr>
              <a:t>-</a:t>
            </a:r>
            <a:r>
              <a:rPr lang="en-US" b="1" dirty="0">
                <a:latin typeface="+mj-lt"/>
              </a:rPr>
              <a:t>)= (Na</a:t>
            </a:r>
            <a:r>
              <a:rPr lang="en-US" b="1" baseline="30000" dirty="0">
                <a:latin typeface="+mj-lt"/>
              </a:rPr>
              <a:t>+</a:t>
            </a:r>
            <a:r>
              <a:rPr lang="en-US" b="1" dirty="0">
                <a:latin typeface="+mj-lt"/>
              </a:rPr>
              <a:t>  +  K</a:t>
            </a:r>
            <a:r>
              <a:rPr lang="en-US" b="1" baseline="30000" dirty="0">
                <a:latin typeface="+mj-lt"/>
              </a:rPr>
              <a:t>+</a:t>
            </a:r>
            <a:r>
              <a:rPr lang="en-US" b="1" dirty="0">
                <a:solidFill>
                  <a:schemeClr val="dk1"/>
                </a:solidFill>
                <a:latin typeface="+mj-lt"/>
              </a:rPr>
              <a:t> </a:t>
            </a:r>
            <a:r>
              <a:rPr lang="en-US" dirty="0">
                <a:solidFill>
                  <a:schemeClr val="dk1"/>
                </a:solidFill>
                <a:latin typeface="+mj-lt"/>
              </a:rPr>
              <a:t>)</a:t>
            </a:r>
            <a:r>
              <a:rPr lang="en-US" b="1" dirty="0">
                <a:latin typeface="+mj-lt"/>
              </a:rPr>
              <a:t>– (HCO</a:t>
            </a:r>
            <a:r>
              <a:rPr lang="en-US" b="1" baseline="-25000" dirty="0">
                <a:latin typeface="+mj-lt"/>
              </a:rPr>
              <a:t>3</a:t>
            </a:r>
            <a:r>
              <a:rPr lang="en-US" b="1" baseline="30000" dirty="0">
                <a:latin typeface="+mj-lt"/>
              </a:rPr>
              <a:t>-</a:t>
            </a:r>
            <a:r>
              <a:rPr lang="en-US" b="1" dirty="0">
                <a:latin typeface="+mj-lt"/>
              </a:rPr>
              <a:t> + </a:t>
            </a:r>
            <a:r>
              <a:rPr lang="en-US" b="1" dirty="0" err="1">
                <a:latin typeface="+mj-lt"/>
              </a:rPr>
              <a:t>Cl</a:t>
            </a:r>
            <a:r>
              <a:rPr lang="en-US" b="1" baseline="30000" dirty="0">
                <a:latin typeface="+mj-lt"/>
              </a:rPr>
              <a:t>-</a:t>
            </a:r>
            <a:r>
              <a:rPr lang="en-US" b="1" dirty="0">
                <a:latin typeface="+mj-lt"/>
              </a:rPr>
              <a:t>)</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rtl="0" eaLnBrk="1" fontAlgn="auto" hangingPunct="1">
              <a:spcAft>
                <a:spcPts val="0"/>
              </a:spcAft>
              <a:defRPr/>
            </a:pPr>
            <a:r>
              <a:rPr lang="en-US" dirty="0" smtClean="0"/>
              <a:t>Laboratory findings: Urine results</a:t>
            </a:r>
            <a:endParaRPr lang="ar-SA" dirty="0"/>
          </a:p>
        </p:txBody>
      </p:sp>
      <p:graphicFrame>
        <p:nvGraphicFramePr>
          <p:cNvPr id="4" name="Table 3"/>
          <p:cNvGraphicFramePr>
            <a:graphicFrameLocks noGrp="1"/>
          </p:cNvGraphicFramePr>
          <p:nvPr/>
        </p:nvGraphicFramePr>
        <p:xfrm>
          <a:off x="1237993" y="2420938"/>
          <a:ext cx="6429632" cy="1981200"/>
        </p:xfrm>
        <a:graphic>
          <a:graphicData uri="http://schemas.openxmlformats.org/drawingml/2006/table">
            <a:tbl>
              <a:tblPr rtl="1" firstRow="1" bandRow="1">
                <a:tableStyleId>{5C22544A-7EE6-4342-B048-85BDC9FD1C3A}</a:tableStyleId>
              </a:tblPr>
              <a:tblGrid>
                <a:gridCol w="2441893"/>
                <a:gridCol w="1660239"/>
                <a:gridCol w="2327500"/>
              </a:tblGrid>
              <a:tr h="370840">
                <a:tc>
                  <a:txBody>
                    <a:bodyPr/>
                    <a:lstStyle/>
                    <a:p>
                      <a:pPr algn="l" rtl="0"/>
                      <a:r>
                        <a:rPr lang="en-US" sz="2800" dirty="0" smtClean="0"/>
                        <a:t>Normal level</a:t>
                      </a:r>
                      <a:endParaRPr lang="ar-SA" sz="2800" dirty="0"/>
                    </a:p>
                  </a:txBody>
                  <a:tcPr/>
                </a:tc>
                <a:tc>
                  <a:txBody>
                    <a:bodyPr/>
                    <a:lstStyle/>
                    <a:p>
                      <a:pPr algn="l" rtl="0"/>
                      <a:r>
                        <a:rPr lang="en-US" sz="2800" dirty="0" smtClean="0"/>
                        <a:t>Patient’s results</a:t>
                      </a:r>
                      <a:endParaRPr lang="ar-SA" sz="2800" dirty="0"/>
                    </a:p>
                  </a:txBody>
                  <a:tcPr/>
                </a:tc>
                <a:tc>
                  <a:txBody>
                    <a:bodyPr/>
                    <a:lstStyle/>
                    <a:p>
                      <a:pPr algn="l" rtl="0"/>
                      <a:r>
                        <a:rPr lang="en-US" sz="2800" dirty="0" smtClean="0"/>
                        <a:t>Urine analyte</a:t>
                      </a:r>
                      <a:endParaRPr lang="ar-SA" sz="2800" dirty="0"/>
                    </a:p>
                  </a:txBody>
                  <a:tcPr/>
                </a:tc>
              </a:tr>
              <a:tr h="370840">
                <a:tc>
                  <a:txBody>
                    <a:bodyPr/>
                    <a:lstStyle/>
                    <a:p>
                      <a:pPr algn="l" rtl="0"/>
                      <a:r>
                        <a:rPr lang="en-US" sz="2800" dirty="0" smtClean="0"/>
                        <a:t>-</a:t>
                      </a:r>
                      <a:endParaRPr lang="ar-SA" sz="2800" dirty="0"/>
                    </a:p>
                  </a:txBody>
                  <a:tcPr/>
                </a:tc>
                <a:tc>
                  <a:txBody>
                    <a:bodyPr/>
                    <a:lstStyle/>
                    <a:p>
                      <a:pPr algn="l" rtl="0"/>
                      <a:r>
                        <a:rPr lang="en-US" sz="2800" dirty="0" smtClean="0"/>
                        <a:t>++++</a:t>
                      </a:r>
                      <a:endParaRPr lang="ar-SA" sz="2800" dirty="0"/>
                    </a:p>
                  </a:txBody>
                  <a:tcPr/>
                </a:tc>
                <a:tc>
                  <a:txBody>
                    <a:bodyPr/>
                    <a:lstStyle/>
                    <a:p>
                      <a:pPr algn="l" rtl="0"/>
                      <a:r>
                        <a:rPr lang="en-US" sz="2800" dirty="0" smtClean="0"/>
                        <a:t>Glucose </a:t>
                      </a:r>
                      <a:endParaRPr lang="ar-SA" sz="2800" dirty="0"/>
                    </a:p>
                  </a:txBody>
                  <a:tcPr/>
                </a:tc>
              </a:tr>
              <a:tr h="370840">
                <a:tc>
                  <a:txBody>
                    <a:bodyPr/>
                    <a:lstStyle/>
                    <a:p>
                      <a:pPr algn="l" rtl="0"/>
                      <a:r>
                        <a:rPr lang="en-US" sz="2800" dirty="0" smtClean="0"/>
                        <a:t>-</a:t>
                      </a:r>
                      <a:endParaRPr lang="ar-SA" sz="2800" dirty="0"/>
                    </a:p>
                  </a:txBody>
                  <a:tcPr/>
                </a:tc>
                <a:tc>
                  <a:txBody>
                    <a:bodyPr/>
                    <a:lstStyle/>
                    <a:p>
                      <a:pPr algn="l" rtl="0"/>
                      <a:r>
                        <a:rPr lang="en-US" sz="2800" dirty="0" smtClean="0"/>
                        <a:t>++++</a:t>
                      </a:r>
                      <a:endParaRPr lang="ar-SA" sz="2800" dirty="0"/>
                    </a:p>
                  </a:txBody>
                  <a:tcPr/>
                </a:tc>
                <a:tc>
                  <a:txBody>
                    <a:bodyPr/>
                    <a:lstStyle/>
                    <a:p>
                      <a:pPr algn="l" rtl="0"/>
                      <a:r>
                        <a:rPr lang="en-US" sz="2800" dirty="0" err="1" smtClean="0"/>
                        <a:t>Ketoacids</a:t>
                      </a:r>
                      <a:endParaRPr lang="ar-SA" sz="2800" dirty="0"/>
                    </a:p>
                  </a:txBody>
                  <a:tcPr/>
                </a:tc>
              </a:tr>
            </a:tbl>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05680" y="116632"/>
            <a:ext cx="8686800" cy="1143000"/>
          </a:xfrm>
        </p:spPr>
        <p:txBody>
          <a:bodyPr>
            <a:normAutofit fontScale="90000"/>
          </a:bodyPr>
          <a:lstStyle/>
          <a:p>
            <a:pPr rtl="0" eaLnBrk="1" fontAlgn="auto" hangingPunct="1">
              <a:spcAft>
                <a:spcPts val="0"/>
              </a:spcAft>
              <a:defRPr/>
            </a:pPr>
            <a:r>
              <a:rPr lang="en-US" dirty="0" smtClean="0"/>
              <a:t>Interpretation of Laboratory findings</a:t>
            </a:r>
            <a:endParaRPr lang="ar-SA" dirty="0"/>
          </a:p>
        </p:txBody>
      </p:sp>
      <p:graphicFrame>
        <p:nvGraphicFramePr>
          <p:cNvPr id="4" name="Table 3"/>
          <p:cNvGraphicFramePr>
            <a:graphicFrameLocks noGrp="1"/>
          </p:cNvGraphicFramePr>
          <p:nvPr>
            <p:extLst>
              <p:ext uri="{D42A27DB-BD31-4B8C-83A1-F6EECF244321}">
                <p14:modId xmlns:p14="http://schemas.microsoft.com/office/powerpoint/2010/main" val="2316867680"/>
              </p:ext>
            </p:extLst>
          </p:nvPr>
        </p:nvGraphicFramePr>
        <p:xfrm>
          <a:off x="180042" y="1052513"/>
          <a:ext cx="8694083" cy="5430520"/>
        </p:xfrm>
        <a:graphic>
          <a:graphicData uri="http://schemas.openxmlformats.org/drawingml/2006/table">
            <a:tbl>
              <a:tblPr rtl="1" firstRow="1" bandRow="1">
                <a:tableStyleId>{5C22544A-7EE6-4342-B048-85BDC9FD1C3A}</a:tableStyleId>
              </a:tblPr>
              <a:tblGrid>
                <a:gridCol w="6590762"/>
                <a:gridCol w="2103321"/>
              </a:tblGrid>
              <a:tr h="370840">
                <a:tc>
                  <a:txBody>
                    <a:bodyPr/>
                    <a:lstStyle/>
                    <a:p>
                      <a:pPr algn="l" rtl="0"/>
                      <a:r>
                        <a:rPr lang="en-US" b="1" baseline="0" dirty="0" smtClean="0"/>
                        <a:t>Interpretation</a:t>
                      </a:r>
                      <a:endParaRPr lang="ar-SA" b="1" dirty="0"/>
                    </a:p>
                  </a:txBody>
                  <a:tcPr/>
                </a:tc>
                <a:tc>
                  <a:txBody>
                    <a:bodyPr/>
                    <a:lstStyle/>
                    <a:p>
                      <a:pPr algn="l" rtl="0"/>
                      <a:r>
                        <a:rPr lang="en-US" b="1" dirty="0" smtClean="0"/>
                        <a:t>Results</a:t>
                      </a:r>
                      <a:endParaRPr lang="ar-SA" b="1" dirty="0"/>
                    </a:p>
                  </a:txBody>
                  <a:tcPr/>
                </a:tc>
              </a:tr>
              <a:tr h="370840">
                <a:tc rowSpan="4">
                  <a:txBody>
                    <a:bodyPr/>
                    <a:lstStyle/>
                    <a:p>
                      <a:pPr algn="l" rtl="0"/>
                      <a:endParaRPr lang="en-US" b="1" dirty="0" smtClean="0"/>
                    </a:p>
                    <a:p>
                      <a:pPr algn="l" rtl="0"/>
                      <a:endParaRPr lang="en-US" b="1" dirty="0" smtClean="0"/>
                    </a:p>
                    <a:p>
                      <a:pPr algn="l" rtl="0"/>
                      <a:r>
                        <a:rPr lang="en-US" b="1" dirty="0" smtClean="0"/>
                        <a:t>Confirm the diagnosis of DKA</a:t>
                      </a:r>
                      <a:endParaRPr lang="ar-SA" b="1" dirty="0"/>
                    </a:p>
                  </a:txBody>
                  <a:tcPr/>
                </a:tc>
                <a:tc>
                  <a:txBody>
                    <a:bodyPr/>
                    <a:lstStyle/>
                    <a:p>
                      <a:pPr algn="l" rtl="0"/>
                      <a:r>
                        <a:rPr lang="en-US" b="1" dirty="0" smtClean="0"/>
                        <a:t>Hyperglycemia</a:t>
                      </a:r>
                      <a:endParaRPr lang="ar-SA" b="1" dirty="0"/>
                    </a:p>
                  </a:txBody>
                  <a:tcPr/>
                </a:tc>
              </a:tr>
              <a:tr h="370840">
                <a:tc vMerge="1">
                  <a:txBody>
                    <a:bodyPr/>
                    <a:lstStyle/>
                    <a:p>
                      <a:pPr algn="l" rtl="0"/>
                      <a:endParaRPr lang="ar-SA" dirty="0"/>
                    </a:p>
                  </a:txBody>
                  <a:tcPr/>
                </a:tc>
                <a:tc>
                  <a:txBody>
                    <a:bodyPr/>
                    <a:lstStyle/>
                    <a:p>
                      <a:pPr algn="l" rtl="0"/>
                      <a:r>
                        <a:rPr lang="en-US" b="1" dirty="0" err="1" smtClean="0"/>
                        <a:t>Glucosuria</a:t>
                      </a:r>
                      <a:endParaRPr lang="ar-SA" b="1" dirty="0"/>
                    </a:p>
                  </a:txBody>
                  <a:tcPr/>
                </a:tc>
              </a:tr>
              <a:tr h="370840">
                <a:tc vMerge="1">
                  <a:txBody>
                    <a:bodyPr/>
                    <a:lstStyle/>
                    <a:p>
                      <a:pPr algn="l" rtl="0"/>
                      <a:endParaRPr lang="ar-SA" dirty="0"/>
                    </a:p>
                  </a:txBody>
                  <a:tcPr/>
                </a:tc>
                <a:tc>
                  <a:txBody>
                    <a:bodyPr/>
                    <a:lstStyle/>
                    <a:p>
                      <a:pPr algn="l" rtl="0"/>
                      <a:r>
                        <a:rPr lang="en-US" b="1" dirty="0" err="1" smtClean="0"/>
                        <a:t>Ketonemia</a:t>
                      </a:r>
                      <a:endParaRPr lang="ar-SA" b="1" dirty="0"/>
                    </a:p>
                  </a:txBody>
                  <a:tcPr/>
                </a:tc>
              </a:tr>
              <a:tr h="370840">
                <a:tc vMerge="1">
                  <a:txBody>
                    <a:bodyPr/>
                    <a:lstStyle/>
                    <a:p>
                      <a:pPr algn="l" rtl="0"/>
                      <a:endParaRPr lang="ar-SA" dirty="0"/>
                    </a:p>
                  </a:txBody>
                  <a:tcPr/>
                </a:tc>
                <a:tc>
                  <a:txBody>
                    <a:bodyPr/>
                    <a:lstStyle/>
                    <a:p>
                      <a:pPr algn="l" rtl="0"/>
                      <a:r>
                        <a:rPr lang="en-US" b="1" dirty="0" err="1" smtClean="0"/>
                        <a:t>Ketonuria</a:t>
                      </a:r>
                      <a:endParaRPr lang="ar-SA" b="1" dirty="0"/>
                    </a:p>
                  </a:txBody>
                  <a:tcPr/>
                </a:tc>
              </a:tr>
              <a:tr h="370840">
                <a:tc>
                  <a:txBody>
                    <a:bodyPr/>
                    <a:lstStyle/>
                    <a:p>
                      <a:pPr algn="l" rtl="0"/>
                      <a:r>
                        <a:rPr lang="en-US" b="1" dirty="0" smtClean="0"/>
                        <a:t>Severe metabolic acidosis due to </a:t>
                      </a:r>
                      <a:r>
                        <a:rPr lang="en-US" b="1" dirty="0" smtClean="0">
                          <a:solidFill>
                            <a:srgbClr val="C00000"/>
                          </a:solidFill>
                          <a:sym typeface="Symbol"/>
                        </a:rPr>
                        <a:t></a:t>
                      </a:r>
                      <a:r>
                        <a:rPr lang="en-US" b="1" dirty="0" smtClean="0">
                          <a:sym typeface="Symbol"/>
                        </a:rPr>
                        <a:t> production of </a:t>
                      </a:r>
                      <a:r>
                        <a:rPr lang="en-US" b="1" dirty="0" err="1" smtClean="0">
                          <a:sym typeface="Symbol"/>
                        </a:rPr>
                        <a:t>ketone</a:t>
                      </a:r>
                      <a:r>
                        <a:rPr lang="en-US" b="1" dirty="0" smtClean="0">
                          <a:sym typeface="Symbol"/>
                        </a:rPr>
                        <a:t> bodies</a:t>
                      </a:r>
                      <a:endParaRPr lang="ar-SA" b="1" dirty="0"/>
                    </a:p>
                  </a:txBody>
                  <a:tcPr/>
                </a:tc>
                <a:tc>
                  <a:txBody>
                    <a:bodyPr/>
                    <a:lstStyle/>
                    <a:p>
                      <a:pPr algn="l" rtl="0"/>
                      <a:r>
                        <a:rPr lang="en-US" b="1" dirty="0" smtClean="0">
                          <a:solidFill>
                            <a:srgbClr val="00B050"/>
                          </a:solidFill>
                          <a:sym typeface="Symbol"/>
                        </a:rPr>
                        <a:t></a:t>
                      </a:r>
                      <a:r>
                        <a:rPr lang="en-US" b="1" dirty="0" smtClean="0">
                          <a:sym typeface="Symbol"/>
                        </a:rPr>
                        <a:t> </a:t>
                      </a:r>
                      <a:r>
                        <a:rPr lang="en-US" b="1" dirty="0" smtClean="0"/>
                        <a:t>pH</a:t>
                      </a:r>
                      <a:endParaRPr lang="ar-SA" b="1" dirty="0"/>
                    </a:p>
                  </a:txBody>
                  <a:tcPr/>
                </a:tc>
              </a:tr>
              <a:tr h="370840">
                <a:tc>
                  <a:txBody>
                    <a:bodyPr/>
                    <a:lstStyle/>
                    <a:p>
                      <a:pPr algn="l" rtl="0"/>
                      <a:r>
                        <a:rPr lang="en-US" b="1" dirty="0" smtClean="0"/>
                        <a:t>Metabolic acidosis with partial respiratory compensation (the hyperventilation)</a:t>
                      </a:r>
                      <a:endParaRPr lang="ar-SA" b="1" dirty="0"/>
                    </a:p>
                  </a:txBody>
                  <a:tcPr/>
                </a:tc>
                <a:tc>
                  <a:txBody>
                    <a:bodyPr/>
                    <a:lstStyle/>
                    <a:p>
                      <a:pPr algn="l" rtl="0"/>
                      <a:r>
                        <a:rPr lang="en-US" b="1" dirty="0" smtClean="0">
                          <a:solidFill>
                            <a:srgbClr val="00B050"/>
                          </a:solidFill>
                          <a:sym typeface="Symbol"/>
                        </a:rPr>
                        <a:t></a:t>
                      </a:r>
                      <a:r>
                        <a:rPr lang="en-US" b="1" dirty="0" smtClean="0">
                          <a:sym typeface="Symbol"/>
                        </a:rPr>
                        <a:t> </a:t>
                      </a:r>
                      <a:r>
                        <a:rPr lang="en-US" b="1" dirty="0" smtClean="0"/>
                        <a:t>bicarbonate and PCO</a:t>
                      </a:r>
                      <a:r>
                        <a:rPr lang="en-US" b="1" baseline="-25000" dirty="0" smtClean="0"/>
                        <a:t>2 </a:t>
                      </a:r>
                      <a:endParaRPr lang="ar-SA" b="1" dirty="0"/>
                    </a:p>
                  </a:txBody>
                  <a:tcPr/>
                </a:tc>
              </a:tr>
              <a:tr h="370840">
                <a:tc>
                  <a:txBody>
                    <a:bodyPr/>
                    <a:lstStyle/>
                    <a:p>
                      <a:pPr algn="l" rtl="0"/>
                      <a:r>
                        <a:rPr lang="en-US" b="1" dirty="0" smtClean="0"/>
                        <a:t>Due to </a:t>
                      </a:r>
                      <a:r>
                        <a:rPr lang="en-US" b="1" dirty="0" smtClean="0">
                          <a:solidFill>
                            <a:srgbClr val="C00000"/>
                          </a:solidFill>
                          <a:sym typeface="Symbol"/>
                        </a:rPr>
                        <a:t></a:t>
                      </a:r>
                      <a:r>
                        <a:rPr lang="en-US" b="1" dirty="0" smtClean="0">
                          <a:sym typeface="Symbol"/>
                        </a:rPr>
                        <a:t> </a:t>
                      </a:r>
                      <a:r>
                        <a:rPr lang="en-US" b="1" dirty="0" err="1" smtClean="0"/>
                        <a:t>ketone</a:t>
                      </a:r>
                      <a:r>
                        <a:rPr lang="en-US" b="1" dirty="0" smtClean="0"/>
                        <a:t> bodies in the blood</a:t>
                      </a:r>
                      <a:endParaRPr lang="ar-SA" b="1" dirty="0"/>
                    </a:p>
                  </a:txBody>
                  <a:tcPr/>
                </a:tc>
                <a:tc>
                  <a:txBody>
                    <a:bodyPr/>
                    <a:lstStyle/>
                    <a:p>
                      <a:pPr algn="l" rtl="0"/>
                      <a:r>
                        <a:rPr lang="en-US" b="1" dirty="0" smtClean="0">
                          <a:solidFill>
                            <a:srgbClr val="C00000"/>
                          </a:solidFill>
                          <a:sym typeface="Symbol"/>
                        </a:rPr>
                        <a:t></a:t>
                      </a:r>
                      <a:r>
                        <a:rPr lang="en-US" b="1" dirty="0" smtClean="0">
                          <a:sym typeface="Symbol"/>
                        </a:rPr>
                        <a:t> </a:t>
                      </a:r>
                      <a:r>
                        <a:rPr lang="en-US" b="1" dirty="0" smtClean="0"/>
                        <a:t>anion gap</a:t>
                      </a:r>
                      <a:endParaRPr lang="ar-SA" b="1" dirty="0"/>
                    </a:p>
                  </a:txBody>
                  <a:tcPr/>
                </a:tc>
              </a:tr>
              <a:tr h="370840">
                <a:tc>
                  <a:txBody>
                    <a:bodyPr/>
                    <a:lstStyle/>
                    <a:p>
                      <a:pPr marL="342900" indent="-342900" algn="l" rtl="0">
                        <a:buFont typeface="+mj-lt"/>
                        <a:buAutoNum type="arabicPeriod"/>
                      </a:pPr>
                      <a:r>
                        <a:rPr lang="en-US" b="1" dirty="0" smtClean="0"/>
                        <a:t>Renal impairment (dehydration </a:t>
                      </a:r>
                      <a:r>
                        <a:rPr lang="en-US" b="1" dirty="0" smtClean="0">
                          <a:sym typeface="Wingdings" pitchFamily="2" charset="2"/>
                        </a:rPr>
                        <a:t> </a:t>
                      </a:r>
                      <a:r>
                        <a:rPr lang="en-US" b="1" dirty="0" smtClean="0">
                          <a:solidFill>
                            <a:srgbClr val="00B050"/>
                          </a:solidFill>
                          <a:sym typeface="Symbol"/>
                        </a:rPr>
                        <a:t></a:t>
                      </a:r>
                      <a:r>
                        <a:rPr lang="en-US" b="1" dirty="0" smtClean="0">
                          <a:sym typeface="Symbol"/>
                        </a:rPr>
                        <a:t> blood volume </a:t>
                      </a:r>
                      <a:r>
                        <a:rPr lang="en-US" b="1" dirty="0" smtClean="0">
                          <a:sym typeface="Wingdings" pitchFamily="2" charset="2"/>
                        </a:rPr>
                        <a:t></a:t>
                      </a:r>
                      <a:r>
                        <a:rPr lang="en-US" b="1" dirty="0" smtClean="0">
                          <a:solidFill>
                            <a:srgbClr val="00B050"/>
                          </a:solidFill>
                          <a:sym typeface="Symbol"/>
                        </a:rPr>
                        <a:t></a:t>
                      </a:r>
                      <a:r>
                        <a:rPr lang="en-US" b="1" dirty="0" smtClean="0">
                          <a:sym typeface="Symbol"/>
                        </a:rPr>
                        <a:t> renal perfusion)</a:t>
                      </a:r>
                    </a:p>
                    <a:p>
                      <a:pPr marL="342900" indent="-342900" algn="l" rtl="0">
                        <a:buFont typeface="+mj-lt"/>
                        <a:buAutoNum type="arabicPeriod"/>
                      </a:pPr>
                      <a:r>
                        <a:rPr lang="en-US" b="1" dirty="0" smtClean="0">
                          <a:sym typeface="Symbol"/>
                        </a:rPr>
                        <a:t>Degradation </a:t>
                      </a:r>
                      <a:r>
                        <a:rPr lang="en-US" b="1" dirty="0" smtClean="0">
                          <a:sym typeface="Symbol"/>
                        </a:rPr>
                        <a:t>of protein (for urea)</a:t>
                      </a:r>
                      <a:endParaRPr lang="ar-SA" b="1" dirty="0"/>
                    </a:p>
                  </a:txBody>
                  <a:tcPr/>
                </a:tc>
                <a:tc>
                  <a:txBody>
                    <a:bodyPr/>
                    <a:lstStyle/>
                    <a:p>
                      <a:pPr algn="l" rtl="0"/>
                      <a:r>
                        <a:rPr lang="en-US" b="1" dirty="0" smtClean="0">
                          <a:solidFill>
                            <a:srgbClr val="C00000"/>
                          </a:solidFill>
                          <a:sym typeface="Symbol"/>
                        </a:rPr>
                        <a:t></a:t>
                      </a:r>
                      <a:r>
                        <a:rPr lang="en-US" b="1" dirty="0" smtClean="0">
                          <a:sym typeface="Symbol"/>
                        </a:rPr>
                        <a:t> </a:t>
                      </a:r>
                      <a:r>
                        <a:rPr lang="en-US" b="1" dirty="0" smtClean="0"/>
                        <a:t>urea &amp; </a:t>
                      </a:r>
                      <a:r>
                        <a:rPr lang="en-US" b="1" dirty="0" err="1" smtClean="0"/>
                        <a:t>creatinine</a:t>
                      </a:r>
                      <a:endParaRPr lang="ar-SA" b="1" dirty="0"/>
                    </a:p>
                  </a:txBody>
                  <a:tcPr/>
                </a:tc>
              </a:tr>
              <a:tr h="370840">
                <a:tc>
                  <a:txBody>
                    <a:bodyPr/>
                    <a:lstStyle/>
                    <a:p>
                      <a:pPr algn="l" rtl="0"/>
                      <a:r>
                        <a:rPr lang="en-US" b="1" dirty="0" smtClean="0">
                          <a:solidFill>
                            <a:srgbClr val="00B050"/>
                          </a:solidFill>
                          <a:sym typeface="Symbol"/>
                        </a:rPr>
                        <a:t></a:t>
                      </a:r>
                      <a:r>
                        <a:rPr lang="en-US" b="1" dirty="0" smtClean="0">
                          <a:sym typeface="Symbol"/>
                        </a:rPr>
                        <a:t> Uptake</a:t>
                      </a:r>
                      <a:r>
                        <a:rPr lang="en-US" b="1" baseline="0" dirty="0" smtClean="0">
                          <a:sym typeface="Symbol"/>
                        </a:rPr>
                        <a:t> of potassium by cells in the absence of insulin</a:t>
                      </a:r>
                      <a:endParaRPr lang="ar-SA" b="1" dirty="0"/>
                    </a:p>
                  </a:txBody>
                  <a:tcPr/>
                </a:tc>
                <a:tc>
                  <a:txBody>
                    <a:bodyPr/>
                    <a:lstStyle/>
                    <a:p>
                      <a:pPr algn="l" rtl="0"/>
                      <a:r>
                        <a:rPr lang="en-US" b="1" dirty="0" smtClean="0">
                          <a:solidFill>
                            <a:srgbClr val="C00000"/>
                          </a:solidFill>
                          <a:sym typeface="Symbol"/>
                        </a:rPr>
                        <a:t></a:t>
                      </a:r>
                      <a:r>
                        <a:rPr lang="en-US" b="1" dirty="0" smtClean="0"/>
                        <a:t>K</a:t>
                      </a:r>
                      <a:r>
                        <a:rPr lang="en-US" b="1" baseline="30000" dirty="0" smtClean="0"/>
                        <a:t>+</a:t>
                      </a:r>
                      <a:endParaRPr lang="ar-SA" b="1" dirty="0"/>
                    </a:p>
                  </a:txBody>
                  <a:tcPr/>
                </a:tc>
              </a:tr>
              <a:tr h="370840">
                <a:tc>
                  <a:txBody>
                    <a:bodyPr/>
                    <a:lstStyle/>
                    <a:p>
                      <a:pPr algn="l" rtl="0"/>
                      <a:r>
                        <a:rPr lang="en-US" b="1" dirty="0" smtClean="0"/>
                        <a:t>Due</a:t>
                      </a:r>
                      <a:r>
                        <a:rPr lang="en-US" b="1" baseline="0" dirty="0" smtClean="0"/>
                        <a:t> to hyperglycemia and fluid loss</a:t>
                      </a:r>
                      <a:endParaRPr lang="ar-SA" b="1" dirty="0"/>
                    </a:p>
                  </a:txBody>
                  <a:tcPr/>
                </a:tc>
                <a:tc>
                  <a:txBody>
                    <a:bodyPr/>
                    <a:lstStyle/>
                    <a:p>
                      <a:pPr algn="l" rtl="0"/>
                      <a:r>
                        <a:rPr lang="en-US" b="1" dirty="0" smtClean="0">
                          <a:solidFill>
                            <a:srgbClr val="C00000"/>
                          </a:solidFill>
                          <a:sym typeface="Symbol"/>
                        </a:rPr>
                        <a:t></a:t>
                      </a:r>
                      <a:r>
                        <a:rPr lang="en-US" b="1" dirty="0" smtClean="0">
                          <a:sym typeface="Symbol"/>
                        </a:rPr>
                        <a:t> Plasma</a:t>
                      </a:r>
                      <a:r>
                        <a:rPr lang="en-US" b="1" baseline="0" dirty="0" smtClean="0">
                          <a:sym typeface="Symbol"/>
                        </a:rPr>
                        <a:t> o</a:t>
                      </a:r>
                      <a:r>
                        <a:rPr lang="en-US" b="1" dirty="0" smtClean="0">
                          <a:sym typeface="Symbol"/>
                        </a:rPr>
                        <a:t>smolality </a:t>
                      </a:r>
                      <a:endParaRPr lang="ar-SA" b="1" dirty="0"/>
                    </a:p>
                  </a:txBody>
                  <a:tcPr/>
                </a:tc>
              </a:tr>
            </a:tbl>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44624"/>
            <a:ext cx="9144000" cy="1143000"/>
          </a:xfrm>
        </p:spPr>
        <p:txBody>
          <a:bodyPr>
            <a:noAutofit/>
          </a:bodyPr>
          <a:lstStyle/>
          <a:p>
            <a:pPr algn="ctr" rtl="0" eaLnBrk="1" fontAlgn="auto" hangingPunct="1">
              <a:spcAft>
                <a:spcPts val="0"/>
              </a:spcAft>
              <a:defRPr/>
            </a:pPr>
            <a:r>
              <a:rPr lang="en-US" sz="3200" dirty="0" smtClean="0">
                <a:solidFill>
                  <a:srgbClr val="FF0000"/>
                </a:solidFill>
              </a:rPr>
              <a:t>Metabolic Changes in DM and DKA</a:t>
            </a:r>
            <a:endParaRPr lang="ar-SA" sz="3200" dirty="0">
              <a:solidFill>
                <a:srgbClr val="FF0000"/>
              </a:solidFill>
            </a:endParaRPr>
          </a:p>
        </p:txBody>
      </p:sp>
      <p:sp>
        <p:nvSpPr>
          <p:cNvPr id="23555" name="TextBox 7"/>
          <p:cNvSpPr txBox="1">
            <a:spLocks noChangeArrowheads="1"/>
          </p:cNvSpPr>
          <p:nvPr/>
        </p:nvSpPr>
        <p:spPr bwMode="auto">
          <a:xfrm>
            <a:off x="2022475" y="1773238"/>
            <a:ext cx="5472113" cy="369887"/>
          </a:xfrm>
          <a:prstGeom prst="rect">
            <a:avLst/>
          </a:prstGeom>
          <a:noFill/>
          <a:ln w="9525">
            <a:noFill/>
            <a:miter lim="800000"/>
            <a:headEnd/>
            <a:tailEnd/>
          </a:ln>
        </p:spPr>
        <p:txBody>
          <a:bodyPr>
            <a:spAutoFit/>
          </a:bodyPr>
          <a:lstStyle/>
          <a:p>
            <a:pPr algn="ctr" rtl="0"/>
            <a:r>
              <a:rPr lang="en-US" b="1" dirty="0">
                <a:solidFill>
                  <a:srgbClr val="0033CC"/>
                </a:solidFill>
                <a:latin typeface="Lucida Sans Unicode" pitchFamily="34" charset="0"/>
                <a:sym typeface="Symbol" pitchFamily="18" charset="2"/>
              </a:rPr>
              <a:t>Multiple effects</a:t>
            </a:r>
            <a:endParaRPr lang="ar-SA" b="1" dirty="0">
              <a:solidFill>
                <a:srgbClr val="0033CC"/>
              </a:solidFill>
              <a:latin typeface="Lucida Sans Unicode" pitchFamily="34" charset="0"/>
            </a:endParaRPr>
          </a:p>
        </p:txBody>
      </p:sp>
      <p:cxnSp>
        <p:nvCxnSpPr>
          <p:cNvPr id="15" name="Straight Connector 14"/>
          <p:cNvCxnSpPr/>
          <p:nvPr/>
        </p:nvCxnSpPr>
        <p:spPr>
          <a:xfrm rot="5400000">
            <a:off x="4608513" y="2170113"/>
            <a:ext cx="2159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1476375" y="2206625"/>
            <a:ext cx="633571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10800000" flipV="1">
            <a:off x="1331913" y="2206625"/>
            <a:ext cx="144462" cy="1428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rot="5400000">
            <a:off x="5292726" y="2349500"/>
            <a:ext cx="144462"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rot="5400000">
            <a:off x="7740651" y="2349500"/>
            <a:ext cx="144462"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rot="5400000">
            <a:off x="3276601" y="2349500"/>
            <a:ext cx="144462"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3562" name="TextBox 23"/>
          <p:cNvSpPr txBox="1">
            <a:spLocks noChangeArrowheads="1"/>
          </p:cNvSpPr>
          <p:nvPr/>
        </p:nvSpPr>
        <p:spPr bwMode="auto">
          <a:xfrm>
            <a:off x="215900" y="2428875"/>
            <a:ext cx="2052638" cy="2586038"/>
          </a:xfrm>
          <a:prstGeom prst="rect">
            <a:avLst/>
          </a:prstGeom>
          <a:noFill/>
          <a:ln w="9525">
            <a:solidFill>
              <a:schemeClr val="accent1"/>
            </a:solidFill>
            <a:miter lim="800000"/>
            <a:headEnd/>
            <a:tailEnd/>
          </a:ln>
        </p:spPr>
        <p:txBody>
          <a:bodyPr>
            <a:spAutoFit/>
          </a:bodyPr>
          <a:lstStyle/>
          <a:p>
            <a:pPr algn="ctr" rtl="0">
              <a:spcBef>
                <a:spcPts val="600"/>
              </a:spcBef>
              <a:spcAft>
                <a:spcPts val="600"/>
              </a:spcAft>
            </a:pPr>
            <a:r>
              <a:rPr lang="en-US" b="1" dirty="0">
                <a:solidFill>
                  <a:srgbClr val="0033CC"/>
                </a:solidFill>
                <a:latin typeface="Lucida Sans Unicode" pitchFamily="34" charset="0"/>
                <a:sym typeface="Symbol" pitchFamily="18" charset="2"/>
              </a:rPr>
              <a:t>CHO metabolism</a:t>
            </a:r>
          </a:p>
          <a:p>
            <a:pPr algn="l" rtl="0">
              <a:spcBef>
                <a:spcPts val="600"/>
              </a:spcBef>
              <a:spcAft>
                <a:spcPts val="600"/>
              </a:spcAft>
              <a:buFont typeface="Arial" charset="0"/>
              <a:buChar char="•"/>
            </a:pPr>
            <a:r>
              <a:rPr lang="en-US" sz="1600" b="1" dirty="0">
                <a:solidFill>
                  <a:srgbClr val="00B050"/>
                </a:solidFill>
                <a:latin typeface="Lucida Sans Unicode" pitchFamily="34" charset="0"/>
                <a:sym typeface="Symbol" pitchFamily="18" charset="2"/>
              </a:rPr>
              <a:t></a:t>
            </a:r>
            <a:r>
              <a:rPr lang="en-US" sz="1600" b="1" dirty="0">
                <a:latin typeface="Lucida Sans Unicode" pitchFamily="34" charset="0"/>
                <a:sym typeface="Symbol" pitchFamily="18" charset="2"/>
              </a:rPr>
              <a:t>glucose uptake by certain tissues (adipose tissue &amp; muscle) </a:t>
            </a:r>
          </a:p>
          <a:p>
            <a:pPr algn="l" rtl="0">
              <a:spcBef>
                <a:spcPts val="600"/>
              </a:spcBef>
              <a:spcAft>
                <a:spcPts val="600"/>
              </a:spcAft>
              <a:buFont typeface="Arial" charset="0"/>
              <a:buChar char="•"/>
            </a:pPr>
            <a:r>
              <a:rPr lang="en-US" sz="1600" b="1" dirty="0">
                <a:solidFill>
                  <a:srgbClr val="C00000"/>
                </a:solidFill>
                <a:latin typeface="Lucida Sans Unicode" pitchFamily="34" charset="0"/>
                <a:sym typeface="Symbol" pitchFamily="18" charset="2"/>
              </a:rPr>
              <a:t></a:t>
            </a:r>
            <a:r>
              <a:rPr lang="en-US" sz="1600" b="1" dirty="0" err="1">
                <a:latin typeface="Lucida Sans Unicode" pitchFamily="34" charset="0"/>
                <a:sym typeface="Symbol" pitchFamily="18" charset="2"/>
              </a:rPr>
              <a:t>glycogenolysis</a:t>
            </a:r>
            <a:endParaRPr lang="en-US" sz="1600" b="1" dirty="0">
              <a:latin typeface="Lucida Sans Unicode" pitchFamily="34" charset="0"/>
              <a:sym typeface="Symbol" pitchFamily="18" charset="2"/>
            </a:endParaRPr>
          </a:p>
          <a:p>
            <a:pPr algn="l" rtl="0">
              <a:spcBef>
                <a:spcPts val="600"/>
              </a:spcBef>
              <a:spcAft>
                <a:spcPts val="600"/>
              </a:spcAft>
              <a:buFont typeface="Arial" charset="0"/>
              <a:buChar char="•"/>
            </a:pPr>
            <a:r>
              <a:rPr lang="en-US" sz="1600" b="1" dirty="0">
                <a:solidFill>
                  <a:srgbClr val="C00000"/>
                </a:solidFill>
                <a:latin typeface="Lucida Sans Unicode" pitchFamily="34" charset="0"/>
                <a:sym typeface="Symbol" pitchFamily="18" charset="2"/>
              </a:rPr>
              <a:t></a:t>
            </a:r>
            <a:r>
              <a:rPr lang="en-US" sz="1600" b="1" dirty="0" err="1">
                <a:latin typeface="Lucida Sans Unicode" pitchFamily="34" charset="0"/>
                <a:sym typeface="Symbol" pitchFamily="18" charset="2"/>
              </a:rPr>
              <a:t>gluconeogenesis</a:t>
            </a:r>
            <a:endParaRPr lang="ar-SA" sz="1600" b="1" dirty="0">
              <a:latin typeface="Lucida Sans Unicode" pitchFamily="34" charset="0"/>
            </a:endParaRPr>
          </a:p>
        </p:txBody>
      </p:sp>
      <p:sp>
        <p:nvSpPr>
          <p:cNvPr id="23563" name="TextBox 24"/>
          <p:cNvSpPr txBox="1">
            <a:spLocks noChangeArrowheads="1"/>
          </p:cNvSpPr>
          <p:nvPr/>
        </p:nvSpPr>
        <p:spPr bwMode="auto">
          <a:xfrm>
            <a:off x="2447925" y="2422525"/>
            <a:ext cx="1836738" cy="2584450"/>
          </a:xfrm>
          <a:prstGeom prst="rect">
            <a:avLst/>
          </a:prstGeom>
          <a:noFill/>
          <a:ln w="9525">
            <a:solidFill>
              <a:schemeClr val="accent1"/>
            </a:solidFill>
            <a:miter lim="800000"/>
            <a:headEnd/>
            <a:tailEnd/>
          </a:ln>
        </p:spPr>
        <p:txBody>
          <a:bodyPr>
            <a:spAutoFit/>
          </a:bodyPr>
          <a:lstStyle/>
          <a:p>
            <a:pPr algn="ctr" rtl="0">
              <a:spcBef>
                <a:spcPts val="600"/>
              </a:spcBef>
              <a:spcAft>
                <a:spcPts val="600"/>
              </a:spcAft>
            </a:pPr>
            <a:r>
              <a:rPr lang="en-US" b="1" dirty="0">
                <a:solidFill>
                  <a:srgbClr val="0033CC"/>
                </a:solidFill>
                <a:latin typeface="Lucida Sans Unicode" pitchFamily="34" charset="0"/>
                <a:sym typeface="Symbol" pitchFamily="18" charset="2"/>
              </a:rPr>
              <a:t>Lipid metabolism</a:t>
            </a:r>
          </a:p>
          <a:p>
            <a:pPr algn="l" rtl="0">
              <a:spcBef>
                <a:spcPts val="600"/>
              </a:spcBef>
              <a:spcAft>
                <a:spcPts val="600"/>
              </a:spcAft>
              <a:buFont typeface="Arial" charset="0"/>
              <a:buChar char="•"/>
            </a:pPr>
            <a:r>
              <a:rPr lang="en-US" sz="1600" b="1" dirty="0">
                <a:solidFill>
                  <a:srgbClr val="C00000"/>
                </a:solidFill>
                <a:latin typeface="Lucida Sans Unicode" pitchFamily="34" charset="0"/>
                <a:sym typeface="Symbol" pitchFamily="18" charset="2"/>
              </a:rPr>
              <a:t></a:t>
            </a:r>
            <a:r>
              <a:rPr lang="en-US" sz="1600" b="1" dirty="0">
                <a:latin typeface="Lucida Sans Unicode" pitchFamily="34" charset="0"/>
                <a:sym typeface="Symbol" pitchFamily="18" charset="2"/>
              </a:rPr>
              <a:t> </a:t>
            </a:r>
            <a:r>
              <a:rPr lang="en-US" sz="1600" b="1" dirty="0" err="1">
                <a:latin typeface="Lucida Sans Unicode" pitchFamily="34" charset="0"/>
                <a:sym typeface="Symbol" pitchFamily="18" charset="2"/>
              </a:rPr>
              <a:t>lypolysis</a:t>
            </a:r>
            <a:endParaRPr lang="en-US" sz="1600" b="1" dirty="0">
              <a:latin typeface="Lucida Sans Unicode" pitchFamily="34" charset="0"/>
              <a:sym typeface="Symbol" pitchFamily="18" charset="2"/>
            </a:endParaRPr>
          </a:p>
          <a:p>
            <a:pPr algn="l" rtl="0">
              <a:spcBef>
                <a:spcPts val="600"/>
              </a:spcBef>
              <a:spcAft>
                <a:spcPts val="600"/>
              </a:spcAft>
              <a:buFont typeface="Arial" charset="0"/>
              <a:buChar char="•"/>
            </a:pPr>
            <a:r>
              <a:rPr lang="en-US" sz="1600" b="1" dirty="0">
                <a:solidFill>
                  <a:srgbClr val="C00000"/>
                </a:solidFill>
                <a:latin typeface="Lucida Sans Unicode" pitchFamily="34" charset="0"/>
                <a:sym typeface="Symbol" pitchFamily="18" charset="2"/>
              </a:rPr>
              <a:t></a:t>
            </a:r>
            <a:r>
              <a:rPr lang="en-US" sz="1600" b="1" dirty="0">
                <a:latin typeface="Lucida Sans Unicode" pitchFamily="34" charset="0"/>
                <a:sym typeface="Symbol" pitchFamily="18" charset="2"/>
              </a:rPr>
              <a:t> fatty acid oxidation</a:t>
            </a:r>
          </a:p>
          <a:p>
            <a:pPr algn="l" rtl="0">
              <a:spcBef>
                <a:spcPts val="600"/>
              </a:spcBef>
              <a:spcAft>
                <a:spcPts val="600"/>
              </a:spcAft>
              <a:buFont typeface="Arial" charset="0"/>
              <a:buChar char="•"/>
            </a:pPr>
            <a:r>
              <a:rPr lang="en-US" sz="1600" b="1" dirty="0">
                <a:solidFill>
                  <a:srgbClr val="C00000"/>
                </a:solidFill>
                <a:latin typeface="Lucida Sans Unicode" pitchFamily="34" charset="0"/>
                <a:sym typeface="Symbol" pitchFamily="18" charset="2"/>
              </a:rPr>
              <a:t></a:t>
            </a:r>
            <a:r>
              <a:rPr lang="en-US" sz="1600" b="1" dirty="0">
                <a:latin typeface="Lucida Sans Unicode" pitchFamily="34" charset="0"/>
                <a:sym typeface="Symbol" pitchFamily="18" charset="2"/>
              </a:rPr>
              <a:t>  production of </a:t>
            </a:r>
            <a:r>
              <a:rPr lang="en-US" sz="1600" b="1" dirty="0" err="1">
                <a:latin typeface="Lucida Sans Unicode" pitchFamily="34" charset="0"/>
                <a:sym typeface="Symbol" pitchFamily="18" charset="2"/>
              </a:rPr>
              <a:t>Ketone</a:t>
            </a:r>
            <a:r>
              <a:rPr lang="en-US" sz="1600" b="1" dirty="0">
                <a:latin typeface="Lucida Sans Unicode" pitchFamily="34" charset="0"/>
                <a:sym typeface="Symbol" pitchFamily="18" charset="2"/>
              </a:rPr>
              <a:t> bodies</a:t>
            </a:r>
            <a:endParaRPr lang="ar-SA" sz="1600" b="1" dirty="0">
              <a:latin typeface="Lucida Sans Unicode" pitchFamily="34" charset="0"/>
            </a:endParaRPr>
          </a:p>
        </p:txBody>
      </p:sp>
      <p:sp>
        <p:nvSpPr>
          <p:cNvPr id="23564" name="TextBox 25"/>
          <p:cNvSpPr txBox="1">
            <a:spLocks noChangeArrowheads="1"/>
          </p:cNvSpPr>
          <p:nvPr/>
        </p:nvSpPr>
        <p:spPr bwMode="auto">
          <a:xfrm>
            <a:off x="4427538" y="2493963"/>
            <a:ext cx="1908175" cy="1938337"/>
          </a:xfrm>
          <a:prstGeom prst="rect">
            <a:avLst/>
          </a:prstGeom>
          <a:noFill/>
          <a:ln w="9525">
            <a:solidFill>
              <a:schemeClr val="accent1"/>
            </a:solidFill>
            <a:miter lim="800000"/>
            <a:headEnd/>
            <a:tailEnd/>
          </a:ln>
        </p:spPr>
        <p:txBody>
          <a:bodyPr>
            <a:spAutoFit/>
          </a:bodyPr>
          <a:lstStyle/>
          <a:p>
            <a:pPr algn="ctr" rtl="0">
              <a:spcBef>
                <a:spcPts val="600"/>
              </a:spcBef>
              <a:spcAft>
                <a:spcPts val="600"/>
              </a:spcAft>
            </a:pPr>
            <a:r>
              <a:rPr lang="en-US" b="1" dirty="0">
                <a:solidFill>
                  <a:srgbClr val="0033CC"/>
                </a:solidFill>
                <a:latin typeface="Lucida Sans Unicode" pitchFamily="34" charset="0"/>
                <a:sym typeface="Symbol" pitchFamily="18" charset="2"/>
              </a:rPr>
              <a:t>Protein metabolism</a:t>
            </a:r>
          </a:p>
          <a:p>
            <a:pPr algn="l" rtl="0">
              <a:spcBef>
                <a:spcPts val="600"/>
              </a:spcBef>
              <a:spcAft>
                <a:spcPts val="600"/>
              </a:spcAft>
              <a:buFont typeface="Arial" charset="0"/>
              <a:buChar char="•"/>
            </a:pPr>
            <a:r>
              <a:rPr lang="en-US" sz="1600" b="1" dirty="0">
                <a:solidFill>
                  <a:srgbClr val="00B050"/>
                </a:solidFill>
                <a:latin typeface="Lucida Sans Unicode" pitchFamily="34" charset="0"/>
                <a:sym typeface="Symbol" pitchFamily="18" charset="2"/>
              </a:rPr>
              <a:t></a:t>
            </a:r>
            <a:r>
              <a:rPr lang="en-US" sz="1600" b="1" dirty="0">
                <a:latin typeface="Lucida Sans Unicode" pitchFamily="34" charset="0"/>
                <a:sym typeface="Symbol" pitchFamily="18" charset="2"/>
              </a:rPr>
              <a:t> protein synthesis</a:t>
            </a:r>
          </a:p>
          <a:p>
            <a:pPr algn="l" rtl="0">
              <a:spcBef>
                <a:spcPts val="600"/>
              </a:spcBef>
              <a:spcAft>
                <a:spcPts val="600"/>
              </a:spcAft>
              <a:buFont typeface="Arial" charset="0"/>
              <a:buChar char="•"/>
            </a:pPr>
            <a:r>
              <a:rPr lang="en-US" sz="1600" b="1" dirty="0">
                <a:solidFill>
                  <a:srgbClr val="C00000"/>
                </a:solidFill>
                <a:latin typeface="Lucida Sans Unicode" pitchFamily="34" charset="0"/>
                <a:sym typeface="Symbol" pitchFamily="18" charset="2"/>
              </a:rPr>
              <a:t></a:t>
            </a:r>
            <a:r>
              <a:rPr lang="en-US" sz="1600" b="1" dirty="0">
                <a:latin typeface="Lucida Sans Unicode" pitchFamily="34" charset="0"/>
                <a:sym typeface="Symbol" pitchFamily="18" charset="2"/>
              </a:rPr>
              <a:t> protein degradation</a:t>
            </a:r>
            <a:endParaRPr lang="ar-SA" sz="1600" b="1" dirty="0">
              <a:latin typeface="Lucida Sans Unicode" pitchFamily="34" charset="0"/>
            </a:endParaRPr>
          </a:p>
        </p:txBody>
      </p:sp>
      <p:sp>
        <p:nvSpPr>
          <p:cNvPr id="23565" name="TextBox 26"/>
          <p:cNvSpPr txBox="1">
            <a:spLocks noChangeArrowheads="1"/>
          </p:cNvSpPr>
          <p:nvPr/>
        </p:nvSpPr>
        <p:spPr bwMode="auto">
          <a:xfrm>
            <a:off x="6696075" y="2422525"/>
            <a:ext cx="2339975" cy="2554288"/>
          </a:xfrm>
          <a:prstGeom prst="rect">
            <a:avLst/>
          </a:prstGeom>
          <a:noFill/>
          <a:ln w="9525">
            <a:solidFill>
              <a:schemeClr val="accent1"/>
            </a:solidFill>
            <a:miter lim="800000"/>
            <a:headEnd/>
            <a:tailEnd/>
          </a:ln>
        </p:spPr>
        <p:txBody>
          <a:bodyPr>
            <a:spAutoFit/>
          </a:bodyPr>
          <a:lstStyle/>
          <a:p>
            <a:pPr algn="ctr" rtl="0">
              <a:spcBef>
                <a:spcPts val="600"/>
              </a:spcBef>
              <a:spcAft>
                <a:spcPts val="600"/>
              </a:spcAft>
            </a:pPr>
            <a:r>
              <a:rPr lang="en-US" b="1" dirty="0">
                <a:solidFill>
                  <a:srgbClr val="0033CC"/>
                </a:solidFill>
                <a:latin typeface="Lucida Sans Unicode" pitchFamily="34" charset="0"/>
                <a:sym typeface="Symbol" pitchFamily="18" charset="2"/>
              </a:rPr>
              <a:t>K</a:t>
            </a:r>
            <a:r>
              <a:rPr lang="en-US" b="1" baseline="30000" dirty="0">
                <a:solidFill>
                  <a:srgbClr val="0033CC"/>
                </a:solidFill>
                <a:latin typeface="Lucida Sans Unicode" pitchFamily="34" charset="0"/>
                <a:sym typeface="Symbol" pitchFamily="18" charset="2"/>
              </a:rPr>
              <a:t>+</a:t>
            </a:r>
            <a:r>
              <a:rPr lang="en-US" b="1" dirty="0">
                <a:solidFill>
                  <a:srgbClr val="0033CC"/>
                </a:solidFill>
                <a:latin typeface="Lucida Sans Unicode" pitchFamily="34" charset="0"/>
                <a:sym typeface="Symbol" pitchFamily="18" charset="2"/>
              </a:rPr>
              <a:t>, Water &amp; pH</a:t>
            </a:r>
          </a:p>
          <a:p>
            <a:pPr algn="l" rtl="0">
              <a:spcBef>
                <a:spcPts val="600"/>
              </a:spcBef>
              <a:spcAft>
                <a:spcPts val="600"/>
              </a:spcAft>
              <a:buFont typeface="Arial" charset="0"/>
              <a:buChar char="•"/>
            </a:pPr>
            <a:r>
              <a:rPr lang="en-US" sz="1600" b="1" dirty="0">
                <a:solidFill>
                  <a:srgbClr val="00B050"/>
                </a:solidFill>
                <a:latin typeface="Lucida Sans Unicode" pitchFamily="34" charset="0"/>
                <a:sym typeface="Symbol" pitchFamily="18" charset="2"/>
              </a:rPr>
              <a:t></a:t>
            </a:r>
            <a:r>
              <a:rPr lang="en-US" sz="1600" b="1" dirty="0">
                <a:latin typeface="Lucida Sans Unicode" pitchFamily="34" charset="0"/>
                <a:sym typeface="Symbol" pitchFamily="18" charset="2"/>
              </a:rPr>
              <a:t> entry of K</a:t>
            </a:r>
            <a:r>
              <a:rPr lang="en-US" sz="1600" b="1" baseline="30000" dirty="0">
                <a:latin typeface="Lucida Sans Unicode" pitchFamily="34" charset="0"/>
                <a:sym typeface="Symbol" pitchFamily="18" charset="2"/>
              </a:rPr>
              <a:t>+</a:t>
            </a:r>
            <a:r>
              <a:rPr lang="en-US" sz="1600" b="1" dirty="0">
                <a:latin typeface="Lucida Sans Unicode" pitchFamily="34" charset="0"/>
                <a:sym typeface="Symbol" pitchFamily="18" charset="2"/>
              </a:rPr>
              <a:t> into the cells</a:t>
            </a:r>
          </a:p>
          <a:p>
            <a:pPr algn="l" rtl="0">
              <a:spcBef>
                <a:spcPts val="600"/>
              </a:spcBef>
              <a:spcAft>
                <a:spcPts val="600"/>
              </a:spcAft>
              <a:buFont typeface="Arial" charset="0"/>
              <a:buChar char="•"/>
            </a:pPr>
            <a:r>
              <a:rPr lang="en-US" sz="1600" b="1" dirty="0">
                <a:latin typeface="Lucida Sans Unicode" pitchFamily="34" charset="0"/>
                <a:sym typeface="Symbol" pitchFamily="18" charset="2"/>
              </a:rPr>
              <a:t>Water loss secondary to </a:t>
            </a:r>
            <a:r>
              <a:rPr lang="en-US" sz="1600" b="1" dirty="0" err="1">
                <a:latin typeface="Lucida Sans Unicode" pitchFamily="34" charset="0"/>
                <a:sym typeface="Symbol" pitchFamily="18" charset="2"/>
              </a:rPr>
              <a:t>glycosuria</a:t>
            </a:r>
            <a:endParaRPr lang="en-US" sz="1600" b="1" dirty="0">
              <a:latin typeface="Lucida Sans Unicode" pitchFamily="34" charset="0"/>
              <a:sym typeface="Symbol" pitchFamily="18" charset="2"/>
            </a:endParaRPr>
          </a:p>
          <a:p>
            <a:pPr algn="l" rtl="0">
              <a:spcBef>
                <a:spcPts val="600"/>
              </a:spcBef>
              <a:spcAft>
                <a:spcPts val="600"/>
              </a:spcAft>
              <a:buFont typeface="Arial" charset="0"/>
              <a:buChar char="•"/>
            </a:pPr>
            <a:r>
              <a:rPr lang="en-US" sz="1600" b="1" dirty="0">
                <a:latin typeface="Lucida Sans Unicode" pitchFamily="34" charset="0"/>
                <a:sym typeface="Symbol" pitchFamily="18" charset="2"/>
              </a:rPr>
              <a:t>Acidosis due to </a:t>
            </a:r>
            <a:r>
              <a:rPr lang="en-US" sz="1600" b="1" dirty="0">
                <a:solidFill>
                  <a:srgbClr val="C00000"/>
                </a:solidFill>
                <a:latin typeface="Lucida Sans Unicode" pitchFamily="34" charset="0"/>
                <a:sym typeface="Symbol" pitchFamily="18" charset="2"/>
              </a:rPr>
              <a:t></a:t>
            </a:r>
            <a:r>
              <a:rPr lang="en-US" sz="1600" b="1" dirty="0">
                <a:latin typeface="Lucida Sans Unicode" pitchFamily="34" charset="0"/>
                <a:sym typeface="Symbol" pitchFamily="18" charset="2"/>
              </a:rPr>
              <a:t> production of </a:t>
            </a:r>
            <a:r>
              <a:rPr lang="en-US" sz="1600" b="1" dirty="0" err="1">
                <a:latin typeface="Lucida Sans Unicode" pitchFamily="34" charset="0"/>
                <a:sym typeface="Symbol" pitchFamily="18" charset="2"/>
              </a:rPr>
              <a:t>ketone</a:t>
            </a:r>
            <a:r>
              <a:rPr lang="en-US" sz="1600" b="1" dirty="0">
                <a:latin typeface="Lucida Sans Unicode" pitchFamily="34" charset="0"/>
                <a:sym typeface="Symbol" pitchFamily="18" charset="2"/>
              </a:rPr>
              <a:t> bodies</a:t>
            </a:r>
            <a:endParaRPr lang="ar-SA" sz="1600" b="1" dirty="0">
              <a:latin typeface="Lucida Sans Unicode" pitchFamily="34" charset="0"/>
            </a:endParaRPr>
          </a:p>
        </p:txBody>
      </p:sp>
      <p:sp>
        <p:nvSpPr>
          <p:cNvPr id="19" name="Oval 18"/>
          <p:cNvSpPr/>
          <p:nvPr/>
        </p:nvSpPr>
        <p:spPr>
          <a:xfrm>
            <a:off x="71438" y="1052513"/>
            <a:ext cx="6588125" cy="5256212"/>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3567" name="TextBox 23"/>
          <p:cNvSpPr txBox="1">
            <a:spLocks noChangeArrowheads="1"/>
          </p:cNvSpPr>
          <p:nvPr/>
        </p:nvSpPr>
        <p:spPr bwMode="auto">
          <a:xfrm>
            <a:off x="2916238" y="5314950"/>
            <a:ext cx="822325" cy="585788"/>
          </a:xfrm>
          <a:prstGeom prst="rect">
            <a:avLst/>
          </a:prstGeom>
          <a:noFill/>
          <a:ln w="9525">
            <a:noFill/>
            <a:miter lim="800000"/>
            <a:headEnd/>
            <a:tailEnd/>
          </a:ln>
        </p:spPr>
        <p:txBody>
          <a:bodyPr wrap="none">
            <a:spAutoFit/>
          </a:bodyPr>
          <a:lstStyle/>
          <a:p>
            <a:r>
              <a:rPr lang="en-US" sz="3200" b="1">
                <a:solidFill>
                  <a:srgbClr val="002060"/>
                </a:solidFill>
              </a:rPr>
              <a:t>DM</a:t>
            </a:r>
          </a:p>
        </p:txBody>
      </p:sp>
      <p:sp>
        <p:nvSpPr>
          <p:cNvPr id="23568" name="TextBox 24"/>
          <p:cNvSpPr txBox="1">
            <a:spLocks noChangeArrowheads="1"/>
          </p:cNvSpPr>
          <p:nvPr/>
        </p:nvSpPr>
        <p:spPr bwMode="auto">
          <a:xfrm>
            <a:off x="7313613" y="5300663"/>
            <a:ext cx="1074737" cy="585787"/>
          </a:xfrm>
          <a:prstGeom prst="rect">
            <a:avLst/>
          </a:prstGeom>
          <a:noFill/>
          <a:ln w="9525">
            <a:noFill/>
            <a:miter lim="800000"/>
            <a:headEnd/>
            <a:tailEnd/>
          </a:ln>
        </p:spPr>
        <p:txBody>
          <a:bodyPr wrap="none">
            <a:spAutoFit/>
          </a:bodyPr>
          <a:lstStyle/>
          <a:p>
            <a:r>
              <a:rPr lang="en-US" sz="3200" b="1">
                <a:solidFill>
                  <a:srgbClr val="002060"/>
                </a:solidFill>
              </a:rPr>
              <a:t>DKA</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l" rtl="0"/>
            <a:r>
              <a:rPr lang="en-US" dirty="0">
                <a:solidFill>
                  <a:srgbClr val="FFFF00"/>
                </a:solidFill>
              </a:rPr>
              <a:t>Diabetic Ketoacidosis (DKA)</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29501912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rtl="0"/>
            <a:r>
              <a:rPr lang="en-US" sz="5400" dirty="0" smtClean="0">
                <a:solidFill>
                  <a:srgbClr val="FF0000"/>
                </a:solidFill>
                <a:effectLst>
                  <a:outerShdw blurRad="38100" dist="38100" dir="2700000" algn="tl">
                    <a:srgbClr val="000000">
                      <a:alpha val="43137"/>
                    </a:srgbClr>
                  </a:outerShdw>
                </a:effectLst>
                <a:latin typeface="AR DESTINE" panose="02000000000000000000" pitchFamily="2" charset="0"/>
              </a:rPr>
              <a:t>THANK YOU!</a:t>
            </a:r>
            <a:endParaRPr lang="en-US" sz="5400" dirty="0">
              <a:solidFill>
                <a:srgbClr val="FF0000"/>
              </a:solidFill>
              <a:effectLst>
                <a:outerShdw blurRad="38100" dist="38100" dir="2700000" algn="tl">
                  <a:srgbClr val="000000">
                    <a:alpha val="43137"/>
                  </a:srgbClr>
                </a:outerShdw>
              </a:effectLst>
              <a:latin typeface="AR DESTINE" panose="02000000000000000000" pitchFamily="2" charset="0"/>
            </a:endParaRP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28248719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1"/>
          <p:cNvSpPr>
            <a:spLocks noGrp="1"/>
          </p:cNvSpPr>
          <p:nvPr>
            <p:ph idx="1"/>
          </p:nvPr>
        </p:nvSpPr>
        <p:spPr>
          <a:xfrm>
            <a:off x="179512" y="1412776"/>
            <a:ext cx="8820472" cy="4392613"/>
          </a:xfrm>
        </p:spPr>
        <p:txBody>
          <a:bodyPr/>
          <a:lstStyle/>
          <a:p>
            <a:pPr lvl="1" algn="l" rtl="0" eaLnBrk="1" hangingPunct="1">
              <a:lnSpc>
                <a:spcPct val="200000"/>
              </a:lnSpc>
            </a:pPr>
            <a:r>
              <a:rPr lang="en-US" sz="2800" b="1" dirty="0" smtClean="0">
                <a:cs typeface="Arial" charset="0"/>
              </a:rPr>
              <a:t>Triad of hyperglycemia, high anion gap metabolic acidosis, and </a:t>
            </a:r>
            <a:r>
              <a:rPr lang="en-US" sz="2800" b="1" dirty="0" err="1" smtClean="0">
                <a:cs typeface="Arial" charset="0"/>
              </a:rPr>
              <a:t>ketonemia</a:t>
            </a:r>
            <a:endParaRPr lang="en-US" sz="2800" b="1" dirty="0" smtClean="0">
              <a:cs typeface="Arial" charset="0"/>
            </a:endParaRPr>
          </a:p>
          <a:p>
            <a:pPr lvl="1" algn="l" rtl="0" eaLnBrk="1" hangingPunct="1">
              <a:lnSpc>
                <a:spcPct val="200000"/>
              </a:lnSpc>
            </a:pPr>
            <a:r>
              <a:rPr lang="en-US" sz="2800" b="1" dirty="0" smtClean="0">
                <a:cs typeface="Arial" charset="0"/>
              </a:rPr>
              <a:t>Characteristically associated with T1DM</a:t>
            </a:r>
          </a:p>
          <a:p>
            <a:pPr lvl="1" algn="l" rtl="0" eaLnBrk="1" hangingPunct="1">
              <a:lnSpc>
                <a:spcPct val="200000"/>
              </a:lnSpc>
            </a:pPr>
            <a:r>
              <a:rPr lang="en-US" sz="2800" b="1" dirty="0" smtClean="0">
                <a:cs typeface="Arial" charset="0"/>
              </a:rPr>
              <a:t>It has become increasingly common in T2DM</a:t>
            </a:r>
          </a:p>
          <a:p>
            <a:pPr lvl="1" algn="l" rtl="0" eaLnBrk="1" hangingPunct="1">
              <a:lnSpc>
                <a:spcPct val="200000"/>
              </a:lnSpc>
            </a:pPr>
            <a:r>
              <a:rPr lang="en-US" sz="2800" b="1" dirty="0" smtClean="0">
                <a:cs typeface="Arial" charset="0"/>
              </a:rPr>
              <a:t>DKA may be the first presentation of T1DM</a:t>
            </a:r>
          </a:p>
        </p:txBody>
      </p:sp>
      <p:sp>
        <p:nvSpPr>
          <p:cNvPr id="3" name="Title 2"/>
          <p:cNvSpPr>
            <a:spLocks noGrp="1"/>
          </p:cNvSpPr>
          <p:nvPr>
            <p:ph type="title"/>
          </p:nvPr>
        </p:nvSpPr>
        <p:spPr>
          <a:xfrm>
            <a:off x="323528" y="346646"/>
            <a:ext cx="8363272" cy="1426170"/>
          </a:xfrm>
        </p:spPr>
        <p:txBody>
          <a:bodyPr>
            <a:noAutofit/>
          </a:bodyPr>
          <a:lstStyle/>
          <a:p>
            <a:pPr rtl="0" eaLnBrk="1" fontAlgn="auto" hangingPunct="1">
              <a:spcAft>
                <a:spcPts val="0"/>
              </a:spcAft>
              <a:defRPr/>
            </a:pPr>
            <a:r>
              <a:rPr lang="en-US" sz="3600" dirty="0" smtClean="0">
                <a:cs typeface="Arial" charset="0"/>
              </a:rPr>
              <a:t>Diabetic </a:t>
            </a:r>
            <a:r>
              <a:rPr lang="en-US" sz="3600" dirty="0">
                <a:cs typeface="Arial" charset="0"/>
              </a:rPr>
              <a:t>Ketoacidosis (DKA</a:t>
            </a:r>
            <a:r>
              <a:rPr lang="en-US" sz="3600" dirty="0" smtClean="0">
                <a:cs typeface="Arial" charset="0"/>
              </a:rPr>
              <a:t>):</a:t>
            </a:r>
            <a:endParaRPr lang="ar-SA" sz="3600" dirty="0">
              <a:solidFill>
                <a:srgbClr val="FF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1"/>
          <p:cNvSpPr>
            <a:spLocks noGrp="1"/>
          </p:cNvSpPr>
          <p:nvPr>
            <p:ph idx="1"/>
          </p:nvPr>
        </p:nvSpPr>
        <p:spPr>
          <a:xfrm>
            <a:off x="457200" y="836712"/>
            <a:ext cx="8686800" cy="5544616"/>
          </a:xfrm>
        </p:spPr>
        <p:txBody>
          <a:bodyPr/>
          <a:lstStyle/>
          <a:p>
            <a:pPr marL="849313" lvl="1" indent="-457200" algn="l" rtl="0" eaLnBrk="1" hangingPunct="1">
              <a:lnSpc>
                <a:spcPct val="200000"/>
              </a:lnSpc>
              <a:buFont typeface="+mj-lt"/>
              <a:buAutoNum type="arabicPeriod"/>
            </a:pPr>
            <a:r>
              <a:rPr lang="en-US" sz="2800" b="1" dirty="0">
                <a:cs typeface="Arial" charset="0"/>
              </a:rPr>
              <a:t>Acetoacetate</a:t>
            </a:r>
          </a:p>
          <a:p>
            <a:pPr marL="849313" lvl="1" indent="-457200" algn="l" rtl="0" eaLnBrk="1" hangingPunct="1">
              <a:lnSpc>
                <a:spcPct val="200000"/>
              </a:lnSpc>
              <a:buFont typeface="+mj-lt"/>
              <a:buAutoNum type="arabicPeriod"/>
            </a:pPr>
            <a:r>
              <a:rPr lang="en-US" sz="2800" b="1" dirty="0" smtClean="0">
                <a:cs typeface="Arial" charset="0"/>
              </a:rPr>
              <a:t>Acetone</a:t>
            </a:r>
          </a:p>
          <a:p>
            <a:pPr marL="849313" lvl="1" indent="-457200" algn="l" rtl="0" eaLnBrk="1" hangingPunct="1">
              <a:lnSpc>
                <a:spcPct val="200000"/>
              </a:lnSpc>
              <a:buFont typeface="+mj-lt"/>
              <a:buAutoNum type="arabicPeriod"/>
            </a:pPr>
            <a:r>
              <a:rPr lang="el-GR" sz="2800" b="1" dirty="0" smtClean="0">
                <a:latin typeface="Times New Roman" pitchFamily="18" charset="0"/>
                <a:cs typeface="Times New Roman" pitchFamily="18" charset="0"/>
              </a:rPr>
              <a:t>β</a:t>
            </a:r>
            <a:r>
              <a:rPr lang="en-US" sz="2800" b="1" dirty="0" smtClean="0">
                <a:latin typeface="Times New Roman" pitchFamily="18" charset="0"/>
                <a:cs typeface="Times New Roman" pitchFamily="18" charset="0"/>
              </a:rPr>
              <a:t>-</a:t>
            </a:r>
            <a:r>
              <a:rPr lang="en-US" sz="2800" b="1" dirty="0" err="1" smtClean="0">
                <a:cs typeface="Arial" charset="0"/>
              </a:rPr>
              <a:t>Hydroxybutyrate</a:t>
            </a:r>
            <a:endParaRPr lang="en-US" sz="2800" b="1" dirty="0" smtClean="0">
              <a:cs typeface="Arial" charset="0"/>
            </a:endParaRPr>
          </a:p>
          <a:p>
            <a:pPr lvl="1" algn="l" rtl="0" eaLnBrk="1" hangingPunct="1">
              <a:lnSpc>
                <a:spcPct val="200000"/>
              </a:lnSpc>
            </a:pPr>
            <a:r>
              <a:rPr lang="en-US" sz="2800" b="1" dirty="0" smtClean="0">
                <a:cs typeface="Arial" charset="0"/>
              </a:rPr>
              <a:t>They are produced by the liver (</a:t>
            </a:r>
            <a:r>
              <a:rPr lang="en-US" sz="2800" b="1" u="sng" dirty="0" smtClean="0">
                <a:solidFill>
                  <a:srgbClr val="FF0000"/>
                </a:solidFill>
                <a:effectLst>
                  <a:outerShdw blurRad="38100" dist="38100" dir="2700000" algn="tl">
                    <a:srgbClr val="000000">
                      <a:alpha val="43137"/>
                    </a:srgbClr>
                  </a:outerShdw>
                </a:effectLst>
                <a:cs typeface="Arial" charset="0"/>
              </a:rPr>
              <a:t>ketogenesis</a:t>
            </a:r>
            <a:r>
              <a:rPr lang="en-US" sz="2800" b="1" dirty="0" smtClean="0">
                <a:cs typeface="Arial" charset="0"/>
              </a:rPr>
              <a:t>) and utilized for energy production by peripheral tissues (</a:t>
            </a:r>
            <a:r>
              <a:rPr lang="en-US" sz="2800" b="1" u="sng" dirty="0" err="1" smtClean="0">
                <a:solidFill>
                  <a:srgbClr val="FF0000"/>
                </a:solidFill>
                <a:effectLst>
                  <a:outerShdw blurRad="38100" dist="38100" dir="2700000" algn="tl">
                    <a:srgbClr val="000000">
                      <a:alpha val="43137"/>
                    </a:srgbClr>
                  </a:outerShdw>
                </a:effectLst>
                <a:cs typeface="Arial" charset="0"/>
              </a:rPr>
              <a:t>Ketolysis</a:t>
            </a:r>
            <a:r>
              <a:rPr lang="en-US" sz="2800" b="1" dirty="0" smtClean="0">
                <a:cs typeface="Arial" charset="0"/>
              </a:rPr>
              <a:t>)</a:t>
            </a:r>
          </a:p>
        </p:txBody>
      </p:sp>
      <p:sp>
        <p:nvSpPr>
          <p:cNvPr id="4" name="Title 3"/>
          <p:cNvSpPr>
            <a:spLocks noGrp="1"/>
          </p:cNvSpPr>
          <p:nvPr>
            <p:ph type="title"/>
          </p:nvPr>
        </p:nvSpPr>
        <p:spPr>
          <a:xfrm>
            <a:off x="457200" y="116632"/>
            <a:ext cx="8229600" cy="1143000"/>
          </a:xfrm>
        </p:spPr>
        <p:txBody>
          <a:bodyPr/>
          <a:lstStyle/>
          <a:p>
            <a:pPr>
              <a:defRPr/>
            </a:pPr>
            <a:r>
              <a:rPr lang="en-US" dirty="0" err="1" smtClean="0">
                <a:solidFill>
                  <a:srgbClr val="FF0000"/>
                </a:solidFill>
              </a:rPr>
              <a:t>Ketone</a:t>
            </a:r>
            <a:r>
              <a:rPr lang="en-US" dirty="0" smtClean="0">
                <a:solidFill>
                  <a:srgbClr val="FF0000"/>
                </a:solidFill>
              </a:rPr>
              <a:t> Bodies</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8" descr="24_015.jpg"/>
          <p:cNvPicPr>
            <a:picLocks noGrp="1" noChangeAspect="1"/>
          </p:cNvPicPr>
          <p:nvPr>
            <p:ph idx="1"/>
          </p:nvPr>
        </p:nvPicPr>
        <p:blipFill>
          <a:blip r:embed="rId2" cstate="print"/>
          <a:srcRect l="8836" t="3263" r="8836" b="21961"/>
          <a:stretch>
            <a:fillRect/>
          </a:stretch>
        </p:blipFill>
        <p:spPr>
          <a:xfrm>
            <a:off x="4701738" y="645929"/>
            <a:ext cx="4369441" cy="5134093"/>
          </a:xfrm>
        </p:spPr>
      </p:pic>
      <p:sp>
        <p:nvSpPr>
          <p:cNvPr id="2" name="TextBox 1"/>
          <p:cNvSpPr txBox="1"/>
          <p:nvPr/>
        </p:nvSpPr>
        <p:spPr>
          <a:xfrm>
            <a:off x="140931" y="3212976"/>
            <a:ext cx="4572000" cy="2308324"/>
          </a:xfrm>
          <a:prstGeom prst="rect">
            <a:avLst/>
          </a:prstGeom>
          <a:noFill/>
          <a:ln>
            <a:solidFill>
              <a:schemeClr val="accent1"/>
            </a:solidFill>
          </a:ln>
        </p:spPr>
        <p:txBody>
          <a:bodyPr wrap="square" rtlCol="0">
            <a:spAutoFit/>
          </a:bodyPr>
          <a:lstStyle/>
          <a:p>
            <a:pPr algn="l" rtl="0"/>
            <a:r>
              <a:rPr lang="en-US" sz="2400" dirty="0" smtClean="0"/>
              <a:t>If glucose is not available for the brain, the brain can utilize plasma ketone bodies, that </a:t>
            </a:r>
            <a:r>
              <a:rPr lang="en-US" sz="2400" dirty="0"/>
              <a:t>can penetrate the blood brain </a:t>
            </a:r>
            <a:r>
              <a:rPr lang="en-US" sz="2400" dirty="0" smtClean="0"/>
              <a:t>barrier, and serve as fuel molecules.</a:t>
            </a:r>
            <a:endParaRPr lang="en-US" sz="2400" dirty="0"/>
          </a:p>
        </p:txBody>
      </p:sp>
      <p:sp>
        <p:nvSpPr>
          <p:cNvPr id="4" name="TextBox 3"/>
          <p:cNvSpPr txBox="1"/>
          <p:nvPr/>
        </p:nvSpPr>
        <p:spPr>
          <a:xfrm>
            <a:off x="140932" y="753335"/>
            <a:ext cx="4572000" cy="2308324"/>
          </a:xfrm>
          <a:prstGeom prst="rect">
            <a:avLst/>
          </a:prstGeom>
          <a:noFill/>
          <a:ln>
            <a:solidFill>
              <a:schemeClr val="accent1"/>
            </a:solidFill>
          </a:ln>
        </p:spPr>
        <p:txBody>
          <a:bodyPr wrap="square" rtlCol="0">
            <a:spAutoFit/>
          </a:bodyPr>
          <a:lstStyle/>
          <a:p>
            <a:pPr algn="l" rtl="0"/>
            <a:r>
              <a:rPr lang="en-US" sz="2400" dirty="0" smtClean="0"/>
              <a:t>Normally, glucose is the primary fuel for the brain.</a:t>
            </a:r>
          </a:p>
          <a:p>
            <a:pPr algn="l" rtl="0"/>
            <a:r>
              <a:rPr lang="en-US" sz="2400" dirty="0" smtClean="0"/>
              <a:t>It can penetrate the blood brain barrier.</a:t>
            </a:r>
          </a:p>
          <a:p>
            <a:pPr algn="l" rtl="0"/>
            <a:r>
              <a:rPr lang="en-US" sz="2400" dirty="0" smtClean="0"/>
              <a:t>The brain’s </a:t>
            </a:r>
            <a:r>
              <a:rPr lang="en-US" sz="2400" dirty="0"/>
              <a:t>GLUT is </a:t>
            </a:r>
          </a:p>
          <a:p>
            <a:pPr algn="l" rtl="0"/>
            <a:r>
              <a:rPr lang="en-US" sz="2400" dirty="0" smtClean="0"/>
              <a:t>insulin-independent.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16632"/>
            <a:ext cx="8229600" cy="1143000"/>
          </a:xfrm>
        </p:spPr>
        <p:txBody>
          <a:bodyPr>
            <a:noAutofit/>
          </a:bodyPr>
          <a:lstStyle/>
          <a:p>
            <a:pPr rtl="0"/>
            <a:r>
              <a:rPr lang="en-US" sz="3600" dirty="0" smtClean="0">
                <a:solidFill>
                  <a:srgbClr val="FF0000"/>
                </a:solidFill>
              </a:rPr>
              <a:t>Ketone bodies synthesis = Ketogenesis</a:t>
            </a:r>
            <a:endParaRPr lang="en-US" sz="3600" dirty="0">
              <a:solidFill>
                <a:srgbClr val="FF0000"/>
              </a:solidFill>
            </a:endParaRPr>
          </a:p>
        </p:txBody>
      </p:sp>
      <p:sp>
        <p:nvSpPr>
          <p:cNvPr id="4" name="Content Placeholder 3"/>
          <p:cNvSpPr>
            <a:spLocks noGrp="1"/>
          </p:cNvSpPr>
          <p:nvPr>
            <p:ph idx="1"/>
          </p:nvPr>
        </p:nvSpPr>
        <p:spPr>
          <a:xfrm>
            <a:off x="0" y="1124744"/>
            <a:ext cx="7067128" cy="5260230"/>
          </a:xfrm>
          <a:ln w="3175">
            <a:solidFill>
              <a:srgbClr val="C00000"/>
            </a:solidFill>
          </a:ln>
        </p:spPr>
        <p:txBody>
          <a:bodyPr/>
          <a:lstStyle/>
          <a:p>
            <a:pPr algn="l" rtl="0">
              <a:spcBef>
                <a:spcPts val="900"/>
              </a:spcBef>
              <a:spcAft>
                <a:spcPts val="900"/>
              </a:spcAft>
            </a:pPr>
            <a:r>
              <a:rPr lang="en-US" sz="2200" b="1" dirty="0" smtClean="0"/>
              <a:t>Occurs in the hepatocyte mitochondria</a:t>
            </a:r>
          </a:p>
          <a:p>
            <a:pPr algn="l" rtl="0">
              <a:spcBef>
                <a:spcPts val="900"/>
              </a:spcBef>
              <a:spcAft>
                <a:spcPts val="900"/>
              </a:spcAft>
            </a:pPr>
            <a:r>
              <a:rPr lang="en-US" sz="2200" b="1" dirty="0" smtClean="0"/>
              <a:t>In uncontrolled DM there is </a:t>
            </a:r>
            <a:r>
              <a:rPr lang="en-US" sz="2200" b="1" dirty="0" smtClean="0">
                <a:solidFill>
                  <a:srgbClr val="C00000"/>
                </a:solidFill>
              </a:rPr>
              <a:t>↑</a:t>
            </a:r>
            <a:r>
              <a:rPr lang="en-US" sz="2200" b="1" dirty="0" smtClean="0"/>
              <a:t>lipolysis in adipose tissue </a:t>
            </a:r>
            <a:r>
              <a:rPr lang="en-US" sz="2200" b="1" dirty="0" smtClean="0">
                <a:sym typeface="Wingdings" pitchFamily="2" charset="2"/>
              </a:rPr>
              <a:t> </a:t>
            </a:r>
            <a:r>
              <a:rPr lang="en-US" sz="2200" b="1" dirty="0">
                <a:solidFill>
                  <a:srgbClr val="C00000"/>
                </a:solidFill>
              </a:rPr>
              <a:t>↑</a:t>
            </a:r>
            <a:r>
              <a:rPr lang="en-US" sz="2200" b="1" dirty="0"/>
              <a:t> </a:t>
            </a:r>
            <a:r>
              <a:rPr lang="en-US" sz="2200" b="1" dirty="0" smtClean="0"/>
              <a:t>[FFA] </a:t>
            </a:r>
            <a:r>
              <a:rPr lang="en-US" sz="2200" b="1" dirty="0" smtClean="0">
                <a:sym typeface="Wingdings" pitchFamily="2" charset="2"/>
              </a:rPr>
              <a:t>mobilization to liver </a:t>
            </a:r>
          </a:p>
          <a:p>
            <a:pPr algn="l" rtl="0">
              <a:spcBef>
                <a:spcPts val="900"/>
              </a:spcBef>
              <a:spcAft>
                <a:spcPts val="900"/>
              </a:spcAft>
              <a:buNone/>
            </a:pPr>
            <a:r>
              <a:rPr lang="en-US" sz="2200" b="1" dirty="0" smtClean="0">
                <a:sym typeface="Wingdings" pitchFamily="2" charset="2"/>
              </a:rPr>
              <a:t>    </a:t>
            </a:r>
            <a:r>
              <a:rPr lang="en-US" sz="2200" b="1" dirty="0" smtClean="0">
                <a:solidFill>
                  <a:srgbClr val="C00000"/>
                </a:solidFill>
              </a:rPr>
              <a:t>↑</a:t>
            </a:r>
            <a:r>
              <a:rPr lang="en-US" sz="2200" b="1" dirty="0" smtClean="0"/>
              <a:t>hepatic FA oxidation </a:t>
            </a:r>
            <a:r>
              <a:rPr lang="en-US" sz="2200" b="1" dirty="0" smtClean="0">
                <a:sym typeface="Wingdings" pitchFamily="2" charset="2"/>
              </a:rPr>
              <a:t> </a:t>
            </a:r>
            <a:r>
              <a:rPr lang="en-US" sz="2200" b="1" dirty="0" smtClean="0">
                <a:solidFill>
                  <a:srgbClr val="C00000"/>
                </a:solidFill>
              </a:rPr>
              <a:t>↑</a:t>
            </a:r>
            <a:r>
              <a:rPr lang="en-US" sz="2200" b="1" dirty="0" smtClean="0"/>
              <a:t> acetyl CoA </a:t>
            </a:r>
            <a:r>
              <a:rPr lang="en-US" sz="2200" b="1" dirty="0" smtClean="0">
                <a:sym typeface="Wingdings" pitchFamily="2" charset="2"/>
              </a:rPr>
              <a:t>which will be </a:t>
            </a:r>
            <a:r>
              <a:rPr lang="en-US" sz="2200" b="1" dirty="0" smtClean="0">
                <a:solidFill>
                  <a:srgbClr val="0033CC"/>
                </a:solidFill>
                <a:sym typeface="Wingdings" pitchFamily="2" charset="2"/>
              </a:rPr>
              <a:t>channeled</a:t>
            </a:r>
            <a:r>
              <a:rPr lang="en-US" sz="2200" b="1" dirty="0" smtClean="0">
                <a:sym typeface="Wingdings" pitchFamily="2" charset="2"/>
              </a:rPr>
              <a:t> into KB synthesis</a:t>
            </a:r>
          </a:p>
          <a:p>
            <a:pPr algn="l" rtl="0">
              <a:spcBef>
                <a:spcPts val="900"/>
              </a:spcBef>
              <a:spcAft>
                <a:spcPts val="900"/>
              </a:spcAft>
            </a:pPr>
            <a:r>
              <a:rPr lang="en-US" sz="2200" b="1" dirty="0" smtClean="0">
                <a:solidFill>
                  <a:srgbClr val="C00000"/>
                </a:solidFill>
                <a:sym typeface="Wingdings" pitchFamily="2" charset="2"/>
              </a:rPr>
              <a:t>HMG CoA </a:t>
            </a:r>
            <a:r>
              <a:rPr lang="en-US" sz="2200" b="1" dirty="0" err="1" smtClean="0">
                <a:solidFill>
                  <a:srgbClr val="C00000"/>
                </a:solidFill>
                <a:sym typeface="Wingdings" pitchFamily="2" charset="2"/>
              </a:rPr>
              <a:t>synthase</a:t>
            </a:r>
            <a:r>
              <a:rPr lang="en-US" sz="2200" b="1" dirty="0" smtClean="0">
                <a:solidFill>
                  <a:srgbClr val="C00000"/>
                </a:solidFill>
                <a:sym typeface="Wingdings" pitchFamily="2" charset="2"/>
              </a:rPr>
              <a:t> </a:t>
            </a:r>
            <a:r>
              <a:rPr lang="en-US" sz="2200" b="1" dirty="0" smtClean="0">
                <a:sym typeface="Wingdings" pitchFamily="2" charset="2"/>
              </a:rPr>
              <a:t>is the rate limiting enzyme</a:t>
            </a:r>
          </a:p>
          <a:p>
            <a:pPr algn="l" rtl="0">
              <a:spcBef>
                <a:spcPts val="900"/>
              </a:spcBef>
              <a:spcAft>
                <a:spcPts val="900"/>
              </a:spcAft>
            </a:pPr>
            <a:r>
              <a:rPr lang="en-US" sz="2200" b="1" dirty="0" smtClean="0">
                <a:sym typeface="Wingdings" pitchFamily="2" charset="2"/>
              </a:rPr>
              <a:t>The first KB to be synthesized is </a:t>
            </a:r>
            <a:r>
              <a:rPr lang="en-US" sz="2200" b="1" dirty="0" smtClean="0">
                <a:solidFill>
                  <a:srgbClr val="C00000"/>
                </a:solidFill>
                <a:sym typeface="Wingdings" pitchFamily="2" charset="2"/>
              </a:rPr>
              <a:t>acetoacetate</a:t>
            </a:r>
            <a:r>
              <a:rPr lang="en-US" sz="2200" b="1" dirty="0" smtClean="0">
                <a:sym typeface="Wingdings" pitchFamily="2" charset="2"/>
              </a:rPr>
              <a:t>.</a:t>
            </a:r>
          </a:p>
          <a:p>
            <a:pPr marL="365125" lvl="1" indent="-255588" algn="l" rtl="0">
              <a:spcBef>
                <a:spcPts val="900"/>
              </a:spcBef>
              <a:spcAft>
                <a:spcPts val="900"/>
              </a:spcAft>
              <a:buSzPct val="68000"/>
              <a:buFont typeface="Wingdings 3" pitchFamily="18" charset="2"/>
              <a:buChar char=""/>
            </a:pPr>
            <a:r>
              <a:rPr lang="en-US" sz="2200" b="1" dirty="0" smtClean="0">
                <a:sym typeface="Wingdings" pitchFamily="2" charset="2"/>
              </a:rPr>
              <a:t>Acetoacetate can be:</a:t>
            </a:r>
          </a:p>
          <a:p>
            <a:pPr marL="603250" lvl="2" indent="-255588" algn="l" rtl="0">
              <a:spcBef>
                <a:spcPts val="900"/>
              </a:spcBef>
              <a:spcAft>
                <a:spcPts val="900"/>
              </a:spcAft>
              <a:buSzPct val="68000"/>
              <a:buFont typeface="Wingdings 3" pitchFamily="18" charset="2"/>
              <a:buChar char=""/>
            </a:pPr>
            <a:r>
              <a:rPr lang="en-US" sz="2000" b="1" dirty="0" smtClean="0">
                <a:sym typeface="Wingdings" pitchFamily="2" charset="2"/>
              </a:rPr>
              <a:t>reduced to </a:t>
            </a:r>
            <a:r>
              <a:rPr lang="el-GR" sz="2000" b="1" dirty="0">
                <a:solidFill>
                  <a:srgbClr val="C00000"/>
                </a:solidFill>
                <a:latin typeface="Times New Roman" pitchFamily="18" charset="0"/>
                <a:cs typeface="Times New Roman" pitchFamily="18" charset="0"/>
              </a:rPr>
              <a:t>β</a:t>
            </a:r>
            <a:r>
              <a:rPr lang="en-US" sz="2000" b="1" dirty="0">
                <a:solidFill>
                  <a:srgbClr val="C00000"/>
                </a:solidFill>
              </a:rPr>
              <a:t>-</a:t>
            </a:r>
            <a:r>
              <a:rPr lang="en-US" sz="2000" b="1" dirty="0" err="1">
                <a:solidFill>
                  <a:srgbClr val="C00000"/>
                </a:solidFill>
              </a:rPr>
              <a:t>Hydroxybutyrate</a:t>
            </a:r>
            <a:r>
              <a:rPr lang="en-US" sz="2000" b="1" dirty="0"/>
              <a:t>, </a:t>
            </a:r>
            <a:r>
              <a:rPr lang="en-US" sz="2000" b="1" dirty="0" smtClean="0"/>
              <a:t>or</a:t>
            </a:r>
          </a:p>
          <a:p>
            <a:pPr marL="603250" lvl="2" indent="-255588" algn="l" rtl="0">
              <a:spcBef>
                <a:spcPts val="900"/>
              </a:spcBef>
              <a:spcAft>
                <a:spcPts val="900"/>
              </a:spcAft>
              <a:buSzPct val="68000"/>
              <a:buFont typeface="Wingdings 3" pitchFamily="18" charset="2"/>
              <a:buChar char=""/>
            </a:pPr>
            <a:r>
              <a:rPr lang="en-US" sz="2000" b="1" dirty="0" smtClean="0"/>
              <a:t>spontaneously </a:t>
            </a:r>
            <a:r>
              <a:rPr lang="en-US" sz="2000" b="1" dirty="0" err="1"/>
              <a:t>decarboxylated</a:t>
            </a:r>
            <a:r>
              <a:rPr lang="en-US" sz="2000" b="1" dirty="0"/>
              <a:t> to </a:t>
            </a:r>
            <a:r>
              <a:rPr lang="en-US" sz="2000" b="1" dirty="0">
                <a:solidFill>
                  <a:srgbClr val="C00000"/>
                </a:solidFill>
              </a:rPr>
              <a:t>acetone</a:t>
            </a:r>
            <a:r>
              <a:rPr lang="en-US" sz="2000" b="1" dirty="0"/>
              <a:t>.</a:t>
            </a:r>
          </a:p>
        </p:txBody>
      </p:sp>
      <p:grpSp>
        <p:nvGrpSpPr>
          <p:cNvPr id="6" name="Group 5"/>
          <p:cNvGrpSpPr/>
          <p:nvPr/>
        </p:nvGrpSpPr>
        <p:grpSpPr>
          <a:xfrm>
            <a:off x="6773738" y="0"/>
            <a:ext cx="2141240" cy="6731706"/>
            <a:chOff x="6773738" y="0"/>
            <a:chExt cx="2141240" cy="6731706"/>
          </a:xfrm>
        </p:grpSpPr>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73738" y="0"/>
              <a:ext cx="2141240" cy="67317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ounded Rectangle 4"/>
            <p:cNvSpPr/>
            <p:nvPr/>
          </p:nvSpPr>
          <p:spPr>
            <a:xfrm>
              <a:off x="7380312" y="1844824"/>
              <a:ext cx="576064" cy="360040"/>
            </a:xfrm>
            <a:prstGeom prst="roundRect">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44624"/>
            <a:ext cx="8229600" cy="1143000"/>
          </a:xfrm>
        </p:spPr>
        <p:txBody>
          <a:bodyPr>
            <a:noAutofit/>
          </a:bodyPr>
          <a:lstStyle/>
          <a:p>
            <a:pPr rtl="0"/>
            <a:r>
              <a:rPr lang="en-US" sz="3600" dirty="0" err="1" smtClean="0">
                <a:solidFill>
                  <a:srgbClr val="FF0000"/>
                </a:solidFill>
              </a:rPr>
              <a:t>Ketogenesis</a:t>
            </a:r>
            <a:endParaRPr lang="en-US" sz="3600" dirty="0">
              <a:solidFill>
                <a:srgbClr val="FF0000"/>
              </a:solidFill>
            </a:endParaRPr>
          </a:p>
        </p:txBody>
      </p:sp>
      <p:sp>
        <p:nvSpPr>
          <p:cNvPr id="4" name="Content Placeholder 3"/>
          <p:cNvSpPr>
            <a:spLocks noGrp="1"/>
          </p:cNvSpPr>
          <p:nvPr>
            <p:ph idx="1"/>
          </p:nvPr>
        </p:nvSpPr>
        <p:spPr>
          <a:xfrm>
            <a:off x="323528" y="908720"/>
            <a:ext cx="8352928" cy="5256584"/>
          </a:xfrm>
          <a:ln w="3175">
            <a:noFill/>
          </a:ln>
        </p:spPr>
        <p:txBody>
          <a:bodyPr/>
          <a:lstStyle/>
          <a:p>
            <a:pPr algn="l" rtl="0">
              <a:spcBef>
                <a:spcPts val="900"/>
              </a:spcBef>
              <a:spcAft>
                <a:spcPts val="900"/>
              </a:spcAft>
            </a:pPr>
            <a:r>
              <a:rPr lang="en-US" sz="2600" b="1" dirty="0" smtClean="0">
                <a:solidFill>
                  <a:srgbClr val="C00000"/>
                </a:solidFill>
              </a:rPr>
              <a:t>↑</a:t>
            </a:r>
            <a:r>
              <a:rPr lang="en-US" sz="2600" b="1" dirty="0" smtClean="0"/>
              <a:t>hepatic FA oxidation </a:t>
            </a:r>
            <a:r>
              <a:rPr lang="en-US" sz="2600" b="1" dirty="0" smtClean="0">
                <a:sym typeface="Wingdings" pitchFamily="2" charset="2"/>
              </a:rPr>
              <a:t> </a:t>
            </a:r>
            <a:r>
              <a:rPr lang="en-US" sz="2600" b="1" dirty="0" smtClean="0">
                <a:solidFill>
                  <a:srgbClr val="C00000"/>
                </a:solidFill>
              </a:rPr>
              <a:t>↑</a:t>
            </a:r>
            <a:r>
              <a:rPr lang="en-US" sz="2600" b="1" dirty="0" smtClean="0"/>
              <a:t> acetyl CoA </a:t>
            </a:r>
            <a:r>
              <a:rPr lang="en-US" sz="2600" b="1" dirty="0" smtClean="0">
                <a:sym typeface="Wingdings" pitchFamily="2" charset="2"/>
              </a:rPr>
              <a:t>which will be </a:t>
            </a:r>
            <a:r>
              <a:rPr lang="en-US" sz="2600" b="1" dirty="0" smtClean="0">
                <a:solidFill>
                  <a:srgbClr val="0033CC"/>
                </a:solidFill>
                <a:sym typeface="Wingdings" pitchFamily="2" charset="2"/>
              </a:rPr>
              <a:t>channeled</a:t>
            </a:r>
            <a:r>
              <a:rPr lang="en-US" sz="2600" b="1" dirty="0" smtClean="0">
                <a:sym typeface="Wingdings" pitchFamily="2" charset="2"/>
              </a:rPr>
              <a:t> into </a:t>
            </a:r>
            <a:r>
              <a:rPr lang="en-US" sz="2600" b="1" dirty="0" smtClean="0">
                <a:solidFill>
                  <a:srgbClr val="C00000"/>
                </a:solidFill>
                <a:sym typeface="Wingdings" pitchFamily="2" charset="2"/>
              </a:rPr>
              <a:t>KB synthesis</a:t>
            </a:r>
          </a:p>
          <a:p>
            <a:pPr algn="l" rtl="0">
              <a:spcBef>
                <a:spcPts val="900"/>
              </a:spcBef>
              <a:spcAft>
                <a:spcPts val="900"/>
              </a:spcAft>
            </a:pPr>
            <a:r>
              <a:rPr lang="en-US" sz="2600" b="1" dirty="0" smtClean="0"/>
              <a:t>Acetyl </a:t>
            </a:r>
            <a:r>
              <a:rPr lang="en-US" sz="2600" b="1" dirty="0" err="1" smtClean="0"/>
              <a:t>CoA</a:t>
            </a:r>
            <a:r>
              <a:rPr lang="en-US" sz="2600" b="1" dirty="0" smtClean="0"/>
              <a:t> + </a:t>
            </a:r>
            <a:r>
              <a:rPr lang="en-US" sz="2600" b="1" dirty="0" err="1" smtClean="0"/>
              <a:t>oxaloacetate</a:t>
            </a:r>
            <a:r>
              <a:rPr lang="en-US" sz="2600" b="1" dirty="0" smtClean="0"/>
              <a:t> (OAA) </a:t>
            </a:r>
            <a:r>
              <a:rPr lang="en-US" sz="2600" b="1" dirty="0" smtClean="0">
                <a:sym typeface="Wingdings" pitchFamily="2" charset="2"/>
              </a:rPr>
              <a:t> Krebs cycle</a:t>
            </a:r>
          </a:p>
          <a:p>
            <a:pPr algn="l" rtl="0">
              <a:spcBef>
                <a:spcPts val="900"/>
              </a:spcBef>
              <a:spcAft>
                <a:spcPts val="900"/>
              </a:spcAft>
            </a:pPr>
            <a:r>
              <a:rPr lang="en-US" sz="2600" b="1" dirty="0" smtClean="0">
                <a:solidFill>
                  <a:srgbClr val="C00000"/>
                </a:solidFill>
              </a:rPr>
              <a:t>↑ </a:t>
            </a:r>
            <a:r>
              <a:rPr lang="en-US" sz="2600" b="1" dirty="0" smtClean="0"/>
              <a:t>Acetyl </a:t>
            </a:r>
            <a:r>
              <a:rPr lang="en-US" sz="2600" b="1" dirty="0" err="1" smtClean="0"/>
              <a:t>CoA</a:t>
            </a:r>
            <a:r>
              <a:rPr lang="en-US" sz="2600" b="1" dirty="0" smtClean="0"/>
              <a:t> production activates </a:t>
            </a:r>
            <a:r>
              <a:rPr lang="en-US" sz="2600" b="1" dirty="0" err="1" smtClean="0"/>
              <a:t>pyruvate</a:t>
            </a:r>
            <a:r>
              <a:rPr lang="en-US" sz="2600" b="1" dirty="0" smtClean="0"/>
              <a:t> </a:t>
            </a:r>
            <a:r>
              <a:rPr lang="en-US" sz="2600" b="1" dirty="0" err="1" smtClean="0"/>
              <a:t>carboxylase</a:t>
            </a:r>
            <a:endParaRPr lang="en-US" sz="2600" b="1" dirty="0" smtClean="0"/>
          </a:p>
          <a:p>
            <a:pPr algn="l" rtl="0">
              <a:spcBef>
                <a:spcPts val="900"/>
              </a:spcBef>
              <a:spcAft>
                <a:spcPts val="900"/>
              </a:spcAft>
            </a:pPr>
            <a:r>
              <a:rPr lang="en-US" sz="2600" b="1" dirty="0" err="1" smtClean="0"/>
              <a:t>Pyruvate</a:t>
            </a:r>
            <a:r>
              <a:rPr lang="en-US" sz="2600" b="1" dirty="0" smtClean="0"/>
              <a:t> </a:t>
            </a:r>
            <a:r>
              <a:rPr lang="en-US" sz="2600" b="1" dirty="0" err="1" smtClean="0"/>
              <a:t>carboxylase</a:t>
            </a:r>
            <a:r>
              <a:rPr lang="en-US" sz="2600" b="1" dirty="0" smtClean="0"/>
              <a:t> converts </a:t>
            </a:r>
            <a:r>
              <a:rPr lang="en-US" sz="2600" b="1" dirty="0" err="1" smtClean="0"/>
              <a:t>pyruvic</a:t>
            </a:r>
            <a:r>
              <a:rPr lang="en-US" sz="2600" b="1" dirty="0" smtClean="0"/>
              <a:t> acid into OAA</a:t>
            </a:r>
          </a:p>
          <a:p>
            <a:pPr algn="l" rtl="0">
              <a:spcBef>
                <a:spcPts val="900"/>
              </a:spcBef>
              <a:spcAft>
                <a:spcPts val="900"/>
              </a:spcAft>
            </a:pPr>
            <a:r>
              <a:rPr lang="en-US" sz="2600" b="1" dirty="0" smtClean="0">
                <a:sym typeface="Wingdings" pitchFamily="2" charset="2"/>
              </a:rPr>
              <a:t>OAA is used for </a:t>
            </a:r>
            <a:r>
              <a:rPr lang="en-US" sz="2600" b="1" dirty="0" err="1" smtClean="0">
                <a:sym typeface="Wingdings" pitchFamily="2" charset="2"/>
              </a:rPr>
              <a:t>gluconeogenesis</a:t>
            </a:r>
            <a:r>
              <a:rPr lang="en-US" sz="2600" b="1" dirty="0" smtClean="0">
                <a:sym typeface="Wingdings" pitchFamily="2" charset="2"/>
              </a:rPr>
              <a:t> (rather than Krebs cycle)</a:t>
            </a:r>
          </a:p>
          <a:p>
            <a:pPr algn="l" rtl="0">
              <a:spcBef>
                <a:spcPts val="900"/>
              </a:spcBef>
              <a:spcAft>
                <a:spcPts val="900"/>
              </a:spcAft>
            </a:pPr>
            <a:r>
              <a:rPr lang="en-US" sz="2600" b="1" dirty="0" smtClean="0"/>
              <a:t>Acetyl </a:t>
            </a:r>
            <a:r>
              <a:rPr lang="en-US" sz="2600" b="1" dirty="0" err="1" smtClean="0"/>
              <a:t>CoA</a:t>
            </a:r>
            <a:r>
              <a:rPr lang="en-US" sz="2600" b="1" dirty="0" smtClean="0"/>
              <a:t> is </a:t>
            </a:r>
            <a:r>
              <a:rPr lang="en-US" sz="2600" b="1" dirty="0" smtClean="0">
                <a:solidFill>
                  <a:srgbClr val="0033CC"/>
                </a:solidFill>
                <a:sym typeface="Wingdings" pitchFamily="2" charset="2"/>
              </a:rPr>
              <a:t>channeled</a:t>
            </a:r>
            <a:r>
              <a:rPr lang="en-US" sz="2600" b="1" dirty="0" smtClean="0">
                <a:sym typeface="Wingdings" pitchFamily="2" charset="2"/>
              </a:rPr>
              <a:t> into </a:t>
            </a:r>
            <a:r>
              <a:rPr lang="en-US" sz="2600" b="1" dirty="0" smtClean="0">
                <a:solidFill>
                  <a:srgbClr val="C00000"/>
                </a:solidFill>
                <a:sym typeface="Wingdings" pitchFamily="2" charset="2"/>
              </a:rPr>
              <a:t>KB synthesis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507288" cy="1143000"/>
          </a:xfrm>
        </p:spPr>
        <p:txBody>
          <a:bodyPr>
            <a:normAutofit fontScale="90000"/>
          </a:bodyPr>
          <a:lstStyle/>
          <a:p>
            <a:pPr rtl="0"/>
            <a:r>
              <a:rPr lang="en-US" dirty="0" err="1" smtClean="0"/>
              <a:t>Ketone</a:t>
            </a:r>
            <a:r>
              <a:rPr lang="en-US" dirty="0" smtClean="0"/>
              <a:t> Bodies Utilization=</a:t>
            </a:r>
            <a:r>
              <a:rPr lang="en-US" dirty="0" err="1" smtClean="0"/>
              <a:t>Ketolysis</a:t>
            </a:r>
            <a:endParaRPr lang="en-US" dirty="0"/>
          </a:p>
        </p:txBody>
      </p:sp>
      <p:sp>
        <p:nvSpPr>
          <p:cNvPr id="3" name="Content Placeholder 2"/>
          <p:cNvSpPr>
            <a:spLocks noGrp="1"/>
          </p:cNvSpPr>
          <p:nvPr>
            <p:ph idx="1"/>
          </p:nvPr>
        </p:nvSpPr>
        <p:spPr>
          <a:xfrm>
            <a:off x="0" y="1412776"/>
            <a:ext cx="8686800" cy="4464496"/>
          </a:xfrm>
        </p:spPr>
        <p:txBody>
          <a:bodyPr/>
          <a:lstStyle/>
          <a:p>
            <a:pPr algn="l" rtl="0"/>
            <a:r>
              <a:rPr lang="en-US" sz="2800" b="1" dirty="0" smtClean="0">
                <a:latin typeface="Arial Narrow" pitchFamily="34" charset="0"/>
                <a:cs typeface="Times New Roman" pitchFamily="18" charset="0"/>
              </a:rPr>
              <a:t>Takes place in </a:t>
            </a:r>
            <a:r>
              <a:rPr lang="en-US" sz="2800" b="1" dirty="0" err="1" smtClean="0">
                <a:latin typeface="Arial Narrow" pitchFamily="34" charset="0"/>
                <a:cs typeface="Times New Roman" pitchFamily="18" charset="0"/>
              </a:rPr>
              <a:t>extrahepatic</a:t>
            </a:r>
            <a:r>
              <a:rPr lang="en-US" sz="2800" b="1" dirty="0" smtClean="0">
                <a:latin typeface="Arial Narrow" pitchFamily="34" charset="0"/>
                <a:cs typeface="Times New Roman" pitchFamily="18" charset="0"/>
              </a:rPr>
              <a:t> tissues</a:t>
            </a:r>
          </a:p>
          <a:p>
            <a:pPr algn="l" rtl="0"/>
            <a:r>
              <a:rPr lang="en-US" sz="2800" b="1" dirty="0" smtClean="0">
                <a:latin typeface="Arial Narrow" pitchFamily="34" charset="0"/>
                <a:cs typeface="Times New Roman" pitchFamily="18" charset="0"/>
              </a:rPr>
              <a:t>Occurs in the mitochondria (so cannot occur in RBCs)</a:t>
            </a:r>
          </a:p>
          <a:p>
            <a:pPr algn="l" rtl="0"/>
            <a:r>
              <a:rPr lang="en-US" sz="2800" b="1" dirty="0" smtClean="0">
                <a:latin typeface="Arial Narrow" pitchFamily="34" charset="0"/>
                <a:cs typeface="Times New Roman" pitchFamily="18" charset="0"/>
              </a:rPr>
              <a:t>Does not occur in the liver (as the liver lacks the </a:t>
            </a:r>
            <a:r>
              <a:rPr lang="en-US" sz="2800" b="1" dirty="0" err="1" smtClean="0">
                <a:solidFill>
                  <a:srgbClr val="FF0000"/>
                </a:solidFill>
                <a:latin typeface="Arial Narrow" pitchFamily="34" charset="0"/>
                <a:cs typeface="Times New Roman" pitchFamily="18" charset="0"/>
              </a:rPr>
              <a:t>thiophorase</a:t>
            </a:r>
            <a:r>
              <a:rPr lang="en-US" sz="2800" b="1" dirty="0" smtClean="0">
                <a:solidFill>
                  <a:srgbClr val="FF0000"/>
                </a:solidFill>
                <a:latin typeface="Arial Narrow" pitchFamily="34" charset="0"/>
                <a:cs typeface="Times New Roman" pitchFamily="18" charset="0"/>
              </a:rPr>
              <a:t> </a:t>
            </a:r>
            <a:r>
              <a:rPr lang="en-US" sz="2800" b="1" dirty="0" smtClean="0">
                <a:latin typeface="Arial Narrow" pitchFamily="34" charset="0"/>
                <a:cs typeface="Times New Roman" pitchFamily="18" charset="0"/>
              </a:rPr>
              <a:t>enzyme required for </a:t>
            </a:r>
            <a:r>
              <a:rPr lang="en-US" sz="2800" b="1" dirty="0" err="1" smtClean="0">
                <a:latin typeface="Arial Narrow" pitchFamily="34" charset="0"/>
                <a:cs typeface="Times New Roman" pitchFamily="18" charset="0"/>
              </a:rPr>
              <a:t>ketolysis</a:t>
            </a:r>
            <a:r>
              <a:rPr lang="en-US" sz="2800" b="1" dirty="0" smtClean="0">
                <a:latin typeface="Arial Narrow" pitchFamily="34" charset="0"/>
                <a:cs typeface="Times New Roman" pitchFamily="18" charset="0"/>
              </a:rPr>
              <a:t>)</a:t>
            </a:r>
          </a:p>
          <a:p>
            <a:pPr algn="l" rtl="0"/>
            <a:r>
              <a:rPr lang="el-GR" sz="2800" b="1" dirty="0" smtClean="0">
                <a:latin typeface="Arial Narrow" pitchFamily="34" charset="0"/>
                <a:cs typeface="Times New Roman" pitchFamily="18" charset="0"/>
              </a:rPr>
              <a:t>β</a:t>
            </a:r>
            <a:r>
              <a:rPr lang="en-US" sz="2800" b="1" dirty="0" smtClean="0">
                <a:latin typeface="Arial Narrow" pitchFamily="34" charset="0"/>
              </a:rPr>
              <a:t>-</a:t>
            </a:r>
            <a:r>
              <a:rPr lang="en-US" sz="2800" b="1" dirty="0" err="1" smtClean="0">
                <a:latin typeface="Arial Narrow" pitchFamily="34" charset="0"/>
              </a:rPr>
              <a:t>Hydroxybutyrate</a:t>
            </a:r>
            <a:r>
              <a:rPr lang="en-US" sz="2800" b="1" dirty="0" smtClean="0">
                <a:latin typeface="Arial Narrow" pitchFamily="34" charset="0"/>
              </a:rPr>
              <a:t> is oxidized to acetoacetate (by a dehydrogenase)</a:t>
            </a:r>
          </a:p>
          <a:p>
            <a:pPr algn="l" rtl="0"/>
            <a:r>
              <a:rPr lang="en-US" sz="2800" b="1" dirty="0" smtClean="0">
                <a:latin typeface="Arial Narrow" pitchFamily="34" charset="0"/>
              </a:rPr>
              <a:t>Acetoacetate is converted to </a:t>
            </a:r>
            <a:r>
              <a:rPr lang="en-US" sz="2800" b="1" dirty="0" err="1" smtClean="0">
                <a:latin typeface="Arial Narrow" pitchFamily="34" charset="0"/>
              </a:rPr>
              <a:t>acetoacetyl</a:t>
            </a:r>
            <a:r>
              <a:rPr lang="en-US" sz="2800" b="1" dirty="0" smtClean="0">
                <a:latin typeface="Arial Narrow" pitchFamily="34" charset="0"/>
              </a:rPr>
              <a:t> CoA (catalyzed by </a:t>
            </a:r>
            <a:r>
              <a:rPr lang="en-US" sz="2800" b="1" dirty="0" err="1" smtClean="0">
                <a:solidFill>
                  <a:srgbClr val="FF0000"/>
                </a:solidFill>
                <a:latin typeface="Arial Narrow" pitchFamily="34" charset="0"/>
              </a:rPr>
              <a:t>thiophorase</a:t>
            </a:r>
            <a:r>
              <a:rPr lang="en-US" sz="2800" b="1" dirty="0" smtClean="0">
                <a:latin typeface="Arial Narrow" pitchFamily="34" charset="0"/>
              </a:rPr>
              <a:t>)</a:t>
            </a:r>
          </a:p>
          <a:p>
            <a:pPr algn="l" rtl="0"/>
            <a:r>
              <a:rPr lang="en-US" sz="2800" b="1" dirty="0" err="1" smtClean="0">
                <a:latin typeface="Arial Narrow" pitchFamily="34" charset="0"/>
              </a:rPr>
              <a:t>Acetoacetyl</a:t>
            </a:r>
            <a:r>
              <a:rPr lang="en-US" sz="2800" b="1" dirty="0" smtClean="0">
                <a:latin typeface="Arial Narrow" pitchFamily="34" charset="0"/>
              </a:rPr>
              <a:t> CoA is converted to acetyl </a:t>
            </a:r>
            <a:r>
              <a:rPr lang="en-US" sz="2800" b="1" dirty="0" err="1" smtClean="0">
                <a:latin typeface="Arial Narrow" pitchFamily="34" charset="0"/>
              </a:rPr>
              <a:t>CoAs</a:t>
            </a:r>
            <a:r>
              <a:rPr lang="en-US" sz="2800" b="1" dirty="0" smtClean="0">
                <a:latin typeface="Arial Narrow" pitchFamily="34" charset="0"/>
              </a:rPr>
              <a:t>.</a:t>
            </a:r>
          </a:p>
          <a:p>
            <a:pPr algn="l" rtl="0"/>
            <a:endParaRPr lang="en-US" sz="2800" b="1" dirty="0">
              <a:latin typeface="Arial Narrow"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1442</TotalTime>
  <Words>1336</Words>
  <Application>Microsoft Office PowerPoint</Application>
  <PresentationFormat>On-screen Show (4:3)</PresentationFormat>
  <Paragraphs>216</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Concourse</vt:lpstr>
      <vt:lpstr>Diabetic Ketoacidosis (DKA)</vt:lpstr>
      <vt:lpstr>Diabetic emergencies</vt:lpstr>
      <vt:lpstr>Diabetic Ketoacidosis (DKA)</vt:lpstr>
      <vt:lpstr>Diabetic Ketoacidosis (DKA):</vt:lpstr>
      <vt:lpstr>Ketone Bodies</vt:lpstr>
      <vt:lpstr>PowerPoint Presentation</vt:lpstr>
      <vt:lpstr>Ketone bodies synthesis = Ketogenesis</vt:lpstr>
      <vt:lpstr>Ketogenesis</vt:lpstr>
      <vt:lpstr>Ketone Bodies Utilization=Ketolysis</vt:lpstr>
      <vt:lpstr>Ketone Bodies Utilization=Ketolysis</vt:lpstr>
      <vt:lpstr>PowerPoint Presentation</vt:lpstr>
      <vt:lpstr>PowerPoint Presentation</vt:lpstr>
      <vt:lpstr>Precipitating factors for DKA</vt:lpstr>
      <vt:lpstr>Hyperosmolar hyperglycaemic state (HHS)= Hypperosmolar non-ketotic acidosis (HONK)</vt:lpstr>
      <vt:lpstr>Hyperosmolar hyperglycaemic state (HHS)=  Hypperosmolar non-ketotic acidosis (HONK</vt:lpstr>
      <vt:lpstr>Hypoglycemia</vt:lpstr>
      <vt:lpstr>Hypoglycemia:</vt:lpstr>
      <vt:lpstr>Hypoglycemia is a medical emergency, Why ?</vt:lpstr>
      <vt:lpstr>Hypoglycemia, continued..</vt:lpstr>
      <vt:lpstr>PowerPoint Presentation</vt:lpstr>
      <vt:lpstr>PowerPoint Presentation</vt:lpstr>
      <vt:lpstr>A CASE of DKA</vt:lpstr>
      <vt:lpstr>A CASE of DKA …………Cont’d</vt:lpstr>
      <vt:lpstr>A CASE of KDA, continues..</vt:lpstr>
      <vt:lpstr>Laboratory findings: blood results</vt:lpstr>
      <vt:lpstr>Laboratory findings : blood results, continued..</vt:lpstr>
      <vt:lpstr>Laboratory findings: Urine results</vt:lpstr>
      <vt:lpstr>Interpretation of Laboratory findings</vt:lpstr>
      <vt:lpstr>Metabolic Changes in DM and DKA</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Diabetic Ketoacidosis (DKA)</dc:title>
  <dc:creator>Dr.Reem</dc:creator>
  <cp:lastModifiedBy>Reem</cp:lastModifiedBy>
  <cp:revision>54</cp:revision>
  <dcterms:created xsi:type="dcterms:W3CDTF">2011-05-14T07:09:04Z</dcterms:created>
  <dcterms:modified xsi:type="dcterms:W3CDTF">2014-02-26T05:02:34Z</dcterms:modified>
</cp:coreProperties>
</file>