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0" r:id="rId1"/>
  </p:sldMasterIdLst>
  <p:notesMasterIdLst>
    <p:notesMasterId r:id="rId35"/>
  </p:notesMasterIdLst>
  <p:sldIdLst>
    <p:sldId id="319" r:id="rId2"/>
    <p:sldId id="320" r:id="rId3"/>
    <p:sldId id="308" r:id="rId4"/>
    <p:sldId id="321" r:id="rId5"/>
    <p:sldId id="318" r:id="rId6"/>
    <p:sldId id="326" r:id="rId7"/>
    <p:sldId id="323" r:id="rId8"/>
    <p:sldId id="267" r:id="rId9"/>
    <p:sldId id="300" r:id="rId10"/>
    <p:sldId id="312" r:id="rId11"/>
    <p:sldId id="313" r:id="rId12"/>
    <p:sldId id="306" r:id="rId13"/>
    <p:sldId id="288" r:id="rId14"/>
    <p:sldId id="294" r:id="rId15"/>
    <p:sldId id="299" r:id="rId16"/>
    <p:sldId id="291" r:id="rId17"/>
    <p:sldId id="324" r:id="rId18"/>
    <p:sldId id="310" r:id="rId19"/>
    <p:sldId id="309" r:id="rId20"/>
    <p:sldId id="315" r:id="rId21"/>
    <p:sldId id="283" r:id="rId22"/>
    <p:sldId id="305" r:id="rId23"/>
    <p:sldId id="307" r:id="rId24"/>
    <p:sldId id="290" r:id="rId25"/>
    <p:sldId id="303" r:id="rId26"/>
    <p:sldId id="280" r:id="rId27"/>
    <p:sldId id="292" r:id="rId28"/>
    <p:sldId id="293" r:id="rId29"/>
    <p:sldId id="302" r:id="rId30"/>
    <p:sldId id="327" r:id="rId31"/>
    <p:sldId id="286" r:id="rId32"/>
    <p:sldId id="317" r:id="rId33"/>
    <p:sldId id="325" r:id="rId3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FF"/>
    <a:srgbClr val="000066"/>
    <a:srgbClr val="003399"/>
    <a:srgbClr val="000099"/>
    <a:srgbClr val="DEDED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63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26A1C42-3A82-4ACE-B4BD-B2F4C75CECEB}" type="doc">
      <dgm:prSet loTypeId="urn:microsoft.com/office/officeart/2005/8/layout/process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0A51A8F-D025-4561-A098-D70287408AAD}">
      <dgm:prSet phldrT="[Text]"/>
      <dgm:spPr>
        <a:solidFill>
          <a:srgbClr val="FFFF00"/>
        </a:solidFill>
      </dgm:spPr>
      <dgm:t>
        <a:bodyPr/>
        <a:lstStyle/>
        <a:p>
          <a:r>
            <a:rPr lang="en-US" b="1" dirty="0" smtClean="0">
              <a:solidFill>
                <a:schemeClr val="tx2">
                  <a:lumMod val="25000"/>
                </a:schemeClr>
              </a:solidFill>
            </a:rPr>
            <a:t>Hypothalamus</a:t>
          </a:r>
          <a:endParaRPr lang="en-US" b="1" dirty="0">
            <a:solidFill>
              <a:schemeClr val="tx2">
                <a:lumMod val="25000"/>
              </a:schemeClr>
            </a:solidFill>
          </a:endParaRPr>
        </a:p>
      </dgm:t>
    </dgm:pt>
    <dgm:pt modelId="{18D42787-B692-47E2-8117-D8C11FE9AA86}" type="parTrans" cxnId="{08D36E9C-89EC-4AB8-AB48-E13990379951}">
      <dgm:prSet/>
      <dgm:spPr/>
      <dgm:t>
        <a:bodyPr/>
        <a:lstStyle/>
        <a:p>
          <a:endParaRPr lang="en-US"/>
        </a:p>
      </dgm:t>
    </dgm:pt>
    <dgm:pt modelId="{55181D9A-6F87-4455-A0FD-A0DCD65D70C4}" type="sibTrans" cxnId="{08D36E9C-89EC-4AB8-AB48-E13990379951}">
      <dgm:prSet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endParaRPr lang="en-US"/>
        </a:p>
      </dgm:t>
    </dgm:pt>
    <dgm:pt modelId="{0604371D-8898-4D81-BD69-4158AE91DACE}">
      <dgm:prSet phldrT="[Text]"/>
      <dgm:spPr>
        <a:solidFill>
          <a:srgbClr val="FFFF00"/>
        </a:solidFill>
      </dgm:spPr>
      <dgm:t>
        <a:bodyPr/>
        <a:lstStyle/>
        <a:p>
          <a:r>
            <a:rPr lang="en-US" b="1" dirty="0" smtClean="0">
              <a:solidFill>
                <a:schemeClr val="tx2">
                  <a:lumMod val="25000"/>
                </a:schemeClr>
              </a:solidFill>
            </a:rPr>
            <a:t>Pituitary Gland</a:t>
          </a:r>
          <a:endParaRPr lang="en-US" b="1" dirty="0">
            <a:solidFill>
              <a:schemeClr val="tx2">
                <a:lumMod val="25000"/>
              </a:schemeClr>
            </a:solidFill>
          </a:endParaRPr>
        </a:p>
      </dgm:t>
    </dgm:pt>
    <dgm:pt modelId="{999B14D3-84B8-4FF2-91AD-4BA1A3E2E210}" type="parTrans" cxnId="{9AAD2C7D-F6A1-47B2-B021-4E3602258AA2}">
      <dgm:prSet/>
      <dgm:spPr/>
      <dgm:t>
        <a:bodyPr/>
        <a:lstStyle/>
        <a:p>
          <a:endParaRPr lang="en-US"/>
        </a:p>
      </dgm:t>
    </dgm:pt>
    <dgm:pt modelId="{C88C3079-0707-4F22-8774-C6724DC6E6FB}" type="sibTrans" cxnId="{9AAD2C7D-F6A1-47B2-B021-4E3602258AA2}">
      <dgm:prSet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endParaRPr lang="en-US"/>
        </a:p>
      </dgm:t>
    </dgm:pt>
    <dgm:pt modelId="{D2934A17-58E1-458D-9683-2F83F86FD8B1}">
      <dgm:prSet phldrT="[Text]"/>
      <dgm:spPr>
        <a:solidFill>
          <a:srgbClr val="FFFF00"/>
        </a:solidFill>
      </dgm:spPr>
      <dgm:t>
        <a:bodyPr/>
        <a:lstStyle/>
        <a:p>
          <a:r>
            <a:rPr lang="en-US" b="1" dirty="0" smtClean="0">
              <a:solidFill>
                <a:schemeClr val="tx2">
                  <a:lumMod val="25000"/>
                </a:schemeClr>
              </a:solidFill>
            </a:rPr>
            <a:t>Target Tissues</a:t>
          </a:r>
          <a:endParaRPr lang="en-US" b="1" dirty="0">
            <a:solidFill>
              <a:schemeClr val="tx2">
                <a:lumMod val="25000"/>
              </a:schemeClr>
            </a:solidFill>
          </a:endParaRPr>
        </a:p>
      </dgm:t>
    </dgm:pt>
    <dgm:pt modelId="{4816D81E-A727-45E6-86A8-7F5C99E73B4F}" type="parTrans" cxnId="{EC83D2FA-9BFC-4833-980D-93F395C9C4E4}">
      <dgm:prSet/>
      <dgm:spPr/>
      <dgm:t>
        <a:bodyPr/>
        <a:lstStyle/>
        <a:p>
          <a:endParaRPr lang="en-US"/>
        </a:p>
      </dgm:t>
    </dgm:pt>
    <dgm:pt modelId="{CE03BD1F-28A7-483E-9EBA-2AD9A5C12982}" type="sibTrans" cxnId="{EC83D2FA-9BFC-4833-980D-93F395C9C4E4}">
      <dgm:prSet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endParaRPr lang="en-US"/>
        </a:p>
      </dgm:t>
    </dgm:pt>
    <dgm:pt modelId="{97F62DE0-4A3A-4DA6-B8A7-B834189140CF}">
      <dgm:prSet/>
      <dgm:spPr>
        <a:solidFill>
          <a:srgbClr val="FFFF00"/>
        </a:solidFill>
      </dgm:spPr>
      <dgm:t>
        <a:bodyPr/>
        <a:lstStyle/>
        <a:p>
          <a:r>
            <a:rPr lang="en-US" b="1" dirty="0" smtClean="0">
              <a:solidFill>
                <a:schemeClr val="tx2">
                  <a:lumMod val="25000"/>
                </a:schemeClr>
              </a:solidFill>
            </a:rPr>
            <a:t>Thyroid Gland</a:t>
          </a:r>
          <a:endParaRPr lang="en-US" b="1" dirty="0">
            <a:solidFill>
              <a:schemeClr val="tx2">
                <a:lumMod val="25000"/>
              </a:schemeClr>
            </a:solidFill>
          </a:endParaRPr>
        </a:p>
      </dgm:t>
    </dgm:pt>
    <dgm:pt modelId="{FE55C73B-0592-468F-BB5F-74B74CDE1AB5}" type="parTrans" cxnId="{83B9A50C-EAD0-4EC2-B7AD-D3953B304BF3}">
      <dgm:prSet/>
      <dgm:spPr/>
      <dgm:t>
        <a:bodyPr/>
        <a:lstStyle/>
        <a:p>
          <a:endParaRPr lang="en-US"/>
        </a:p>
      </dgm:t>
    </dgm:pt>
    <dgm:pt modelId="{00D72A2B-A478-4989-B046-D91E2FE8A0D9}" type="sibTrans" cxnId="{83B9A50C-EAD0-4EC2-B7AD-D3953B304BF3}">
      <dgm:prSet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endParaRPr lang="en-US"/>
        </a:p>
      </dgm:t>
    </dgm:pt>
    <dgm:pt modelId="{D7D4B60C-4837-4842-AA27-6CB86BF181B9}">
      <dgm:prSet/>
      <dgm:spPr>
        <a:solidFill>
          <a:srgbClr val="FFFF00"/>
        </a:solidFill>
      </dgm:spPr>
      <dgm:t>
        <a:bodyPr/>
        <a:lstStyle/>
        <a:p>
          <a:r>
            <a:rPr lang="en-US" b="1" dirty="0" err="1" smtClean="0">
              <a:solidFill>
                <a:srgbClr val="C00000"/>
              </a:solidFill>
            </a:rPr>
            <a:t>Autoantibodies</a:t>
          </a:r>
          <a:endParaRPr lang="en-US" b="1" dirty="0">
            <a:solidFill>
              <a:srgbClr val="C00000"/>
            </a:solidFill>
          </a:endParaRPr>
        </a:p>
      </dgm:t>
    </dgm:pt>
    <dgm:pt modelId="{6D1F1248-2552-4C5C-A562-A9ACE32B9C3B}" type="parTrans" cxnId="{BEE46594-01E5-4EE3-98AA-7640578BDC11}">
      <dgm:prSet/>
      <dgm:spPr/>
      <dgm:t>
        <a:bodyPr/>
        <a:lstStyle/>
        <a:p>
          <a:endParaRPr lang="en-US"/>
        </a:p>
      </dgm:t>
    </dgm:pt>
    <dgm:pt modelId="{D9EF4312-9BF7-4E54-AEA0-A06D4B75815C}" type="sibTrans" cxnId="{BEE46594-01E5-4EE3-98AA-7640578BDC11}">
      <dgm:prSet/>
      <dgm:spPr/>
      <dgm:t>
        <a:bodyPr/>
        <a:lstStyle/>
        <a:p>
          <a:endParaRPr lang="en-US"/>
        </a:p>
      </dgm:t>
    </dgm:pt>
    <dgm:pt modelId="{72254EB6-E971-446D-9FD3-4EA374930FED}" type="pres">
      <dgm:prSet presAssocID="{626A1C42-3A82-4ACE-B4BD-B2F4C75CECEB}" presName="linearFlow" presStyleCnt="0">
        <dgm:presLayoutVars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8F21C4E-4F16-42C1-9A56-4A208F65F8CA}" type="pres">
      <dgm:prSet presAssocID="{E0A51A8F-D025-4561-A098-D70287408AAD}" presName="node" presStyleLbl="node1" presStyleIdx="0" presStyleCnt="5" custAng="0" custLinFactNeighborY="1479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82A2DF2-C1BC-44F2-AFB0-C1819D599AE3}" type="pres">
      <dgm:prSet presAssocID="{55181D9A-6F87-4455-A0FD-A0DCD65D70C4}" presName="sibTrans" presStyleLbl="sibTrans2D1" presStyleIdx="0" presStyleCnt="4" custAng="0"/>
      <dgm:spPr/>
      <dgm:t>
        <a:bodyPr/>
        <a:lstStyle/>
        <a:p>
          <a:endParaRPr lang="en-US"/>
        </a:p>
      </dgm:t>
    </dgm:pt>
    <dgm:pt modelId="{A24AC308-D23E-4728-B315-CC26E37A309C}" type="pres">
      <dgm:prSet presAssocID="{55181D9A-6F87-4455-A0FD-A0DCD65D70C4}" presName="connectorText" presStyleLbl="sibTrans2D1" presStyleIdx="0" presStyleCnt="4"/>
      <dgm:spPr/>
      <dgm:t>
        <a:bodyPr/>
        <a:lstStyle/>
        <a:p>
          <a:endParaRPr lang="en-US"/>
        </a:p>
      </dgm:t>
    </dgm:pt>
    <dgm:pt modelId="{88723D89-4728-4739-82D9-75BAD4918B63}" type="pres">
      <dgm:prSet presAssocID="{0604371D-8898-4D81-BD69-4158AE91DACE}" presName="node" presStyleLbl="node1" presStyleIdx="1" presStyleCnt="5" custAng="0" custLinFactNeighborY="1479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ACD2CE5-6BFC-48D2-918E-E4C4AB629D0A}" type="pres">
      <dgm:prSet presAssocID="{C88C3079-0707-4F22-8774-C6724DC6E6FB}" presName="sibTrans" presStyleLbl="sibTrans2D1" presStyleIdx="1" presStyleCnt="4" custAng="0"/>
      <dgm:spPr/>
      <dgm:t>
        <a:bodyPr/>
        <a:lstStyle/>
        <a:p>
          <a:endParaRPr lang="en-US"/>
        </a:p>
      </dgm:t>
    </dgm:pt>
    <dgm:pt modelId="{E1DD5917-7D48-4DE8-9BA7-8131A0A36C8C}" type="pres">
      <dgm:prSet presAssocID="{C88C3079-0707-4F22-8774-C6724DC6E6FB}" presName="connectorText" presStyleLbl="sibTrans2D1" presStyleIdx="1" presStyleCnt="4"/>
      <dgm:spPr/>
      <dgm:t>
        <a:bodyPr/>
        <a:lstStyle/>
        <a:p>
          <a:endParaRPr lang="en-US"/>
        </a:p>
      </dgm:t>
    </dgm:pt>
    <dgm:pt modelId="{3C4AEC34-12A6-469E-AE4E-B81A3E69C5B8}" type="pres">
      <dgm:prSet presAssocID="{97F62DE0-4A3A-4DA6-B8A7-B834189140CF}" presName="node" presStyleLbl="node1" presStyleIdx="2" presStyleCnt="5" custAng="0" custLinFactNeighborY="1479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5AD946D-D634-4993-A871-1702E00E7498}" type="pres">
      <dgm:prSet presAssocID="{00D72A2B-A478-4989-B046-D91E2FE8A0D9}" presName="sibTrans" presStyleLbl="sibTrans2D1" presStyleIdx="2" presStyleCnt="4" custAng="0"/>
      <dgm:spPr/>
      <dgm:t>
        <a:bodyPr/>
        <a:lstStyle/>
        <a:p>
          <a:endParaRPr lang="en-US"/>
        </a:p>
      </dgm:t>
    </dgm:pt>
    <dgm:pt modelId="{38F72186-7384-436A-93B8-A9ED96D8709A}" type="pres">
      <dgm:prSet presAssocID="{00D72A2B-A478-4989-B046-D91E2FE8A0D9}" presName="connectorText" presStyleLbl="sibTrans2D1" presStyleIdx="2" presStyleCnt="4"/>
      <dgm:spPr/>
      <dgm:t>
        <a:bodyPr/>
        <a:lstStyle/>
        <a:p>
          <a:endParaRPr lang="en-US"/>
        </a:p>
      </dgm:t>
    </dgm:pt>
    <dgm:pt modelId="{11312184-620D-412E-93E0-F45A3E55B3D1}" type="pres">
      <dgm:prSet presAssocID="{D2934A17-58E1-458D-9683-2F83F86FD8B1}" presName="node" presStyleLbl="node1" presStyleIdx="3" presStyleCnt="5" custAng="0" custLinFactNeighborY="1479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8B17660-40BB-41B8-A64A-719440B946B6}" type="pres">
      <dgm:prSet presAssocID="{CE03BD1F-28A7-483E-9EBA-2AD9A5C12982}" presName="sibTrans" presStyleLbl="sibTrans2D1" presStyleIdx="3" presStyleCnt="4" custAng="12384654" custScaleX="61115" custLinFactY="-55110" custLinFactNeighborX="8190" custLinFactNeighborY="-100000"/>
      <dgm:spPr/>
      <dgm:t>
        <a:bodyPr/>
        <a:lstStyle/>
        <a:p>
          <a:endParaRPr lang="en-US"/>
        </a:p>
      </dgm:t>
    </dgm:pt>
    <dgm:pt modelId="{C062D99F-537C-4B9C-8A2A-A344044ABEE3}" type="pres">
      <dgm:prSet presAssocID="{CE03BD1F-28A7-483E-9EBA-2AD9A5C12982}" presName="connectorText" presStyleLbl="sibTrans2D1" presStyleIdx="3" presStyleCnt="4"/>
      <dgm:spPr/>
      <dgm:t>
        <a:bodyPr/>
        <a:lstStyle/>
        <a:p>
          <a:endParaRPr lang="en-US"/>
        </a:p>
      </dgm:t>
    </dgm:pt>
    <dgm:pt modelId="{86CE73F4-B6B1-453E-9CF6-45C05C28ACE8}" type="pres">
      <dgm:prSet presAssocID="{D7D4B60C-4837-4842-AA27-6CB86BF181B9}" presName="node" presStyleLbl="node1" presStyleIdx="4" presStyleCnt="5" custAng="0" custLinFactX="51824" custLinFactY="-195357" custLinFactNeighborX="100000" custLinFactNeighborY="-2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B1FACD9-FFFF-4B2E-B77B-9E540F8942E5}" type="presOf" srcId="{55181D9A-6F87-4455-A0FD-A0DCD65D70C4}" destId="{A82A2DF2-C1BC-44F2-AFB0-C1819D599AE3}" srcOrd="0" destOrd="0" presId="urn:microsoft.com/office/officeart/2005/8/layout/process2"/>
    <dgm:cxn modelId="{B77C1543-1DEE-4F1E-99B7-A38910B8BC89}" type="presOf" srcId="{C88C3079-0707-4F22-8774-C6724DC6E6FB}" destId="{AACD2CE5-6BFC-48D2-918E-E4C4AB629D0A}" srcOrd="0" destOrd="0" presId="urn:microsoft.com/office/officeart/2005/8/layout/process2"/>
    <dgm:cxn modelId="{EE1FF72D-92D6-48AC-95B7-7BFB0BF6FE56}" type="presOf" srcId="{E0A51A8F-D025-4561-A098-D70287408AAD}" destId="{A8F21C4E-4F16-42C1-9A56-4A208F65F8CA}" srcOrd="0" destOrd="0" presId="urn:microsoft.com/office/officeart/2005/8/layout/process2"/>
    <dgm:cxn modelId="{C276A37D-9A43-40D9-A0DD-758CDEBD92BF}" type="presOf" srcId="{00D72A2B-A478-4989-B046-D91E2FE8A0D9}" destId="{38F72186-7384-436A-93B8-A9ED96D8709A}" srcOrd="1" destOrd="0" presId="urn:microsoft.com/office/officeart/2005/8/layout/process2"/>
    <dgm:cxn modelId="{9AAD2C7D-F6A1-47B2-B021-4E3602258AA2}" srcId="{626A1C42-3A82-4ACE-B4BD-B2F4C75CECEB}" destId="{0604371D-8898-4D81-BD69-4158AE91DACE}" srcOrd="1" destOrd="0" parTransId="{999B14D3-84B8-4FF2-91AD-4BA1A3E2E210}" sibTransId="{C88C3079-0707-4F22-8774-C6724DC6E6FB}"/>
    <dgm:cxn modelId="{1C249D6A-5C0E-4C5E-9B7A-655B5A308380}" type="presOf" srcId="{55181D9A-6F87-4455-A0FD-A0DCD65D70C4}" destId="{A24AC308-D23E-4728-B315-CC26E37A309C}" srcOrd="1" destOrd="0" presId="urn:microsoft.com/office/officeart/2005/8/layout/process2"/>
    <dgm:cxn modelId="{EC83D2FA-9BFC-4833-980D-93F395C9C4E4}" srcId="{626A1C42-3A82-4ACE-B4BD-B2F4C75CECEB}" destId="{D2934A17-58E1-458D-9683-2F83F86FD8B1}" srcOrd="3" destOrd="0" parTransId="{4816D81E-A727-45E6-86A8-7F5C99E73B4F}" sibTransId="{CE03BD1F-28A7-483E-9EBA-2AD9A5C12982}"/>
    <dgm:cxn modelId="{83B9A50C-EAD0-4EC2-B7AD-D3953B304BF3}" srcId="{626A1C42-3A82-4ACE-B4BD-B2F4C75CECEB}" destId="{97F62DE0-4A3A-4DA6-B8A7-B834189140CF}" srcOrd="2" destOrd="0" parTransId="{FE55C73B-0592-468F-BB5F-74B74CDE1AB5}" sibTransId="{00D72A2B-A478-4989-B046-D91E2FE8A0D9}"/>
    <dgm:cxn modelId="{80454DC1-FDD4-4411-AF3E-D72CE826851B}" type="presOf" srcId="{00D72A2B-A478-4989-B046-D91E2FE8A0D9}" destId="{35AD946D-D634-4993-A871-1702E00E7498}" srcOrd="0" destOrd="0" presId="urn:microsoft.com/office/officeart/2005/8/layout/process2"/>
    <dgm:cxn modelId="{942C80D5-0D66-41AF-A34C-7F5D2E6EF67A}" type="presOf" srcId="{CE03BD1F-28A7-483E-9EBA-2AD9A5C12982}" destId="{B8B17660-40BB-41B8-A64A-719440B946B6}" srcOrd="0" destOrd="0" presId="urn:microsoft.com/office/officeart/2005/8/layout/process2"/>
    <dgm:cxn modelId="{2EA81699-FB47-4132-A36F-54733657513D}" type="presOf" srcId="{626A1C42-3A82-4ACE-B4BD-B2F4C75CECEB}" destId="{72254EB6-E971-446D-9FD3-4EA374930FED}" srcOrd="0" destOrd="0" presId="urn:microsoft.com/office/officeart/2005/8/layout/process2"/>
    <dgm:cxn modelId="{46E8A39C-DCD7-4770-BC21-A02263D82A30}" type="presOf" srcId="{0604371D-8898-4D81-BD69-4158AE91DACE}" destId="{88723D89-4728-4739-82D9-75BAD4918B63}" srcOrd="0" destOrd="0" presId="urn:microsoft.com/office/officeart/2005/8/layout/process2"/>
    <dgm:cxn modelId="{BEE46594-01E5-4EE3-98AA-7640578BDC11}" srcId="{626A1C42-3A82-4ACE-B4BD-B2F4C75CECEB}" destId="{D7D4B60C-4837-4842-AA27-6CB86BF181B9}" srcOrd="4" destOrd="0" parTransId="{6D1F1248-2552-4C5C-A562-A9ACE32B9C3B}" sibTransId="{D9EF4312-9BF7-4E54-AEA0-A06D4B75815C}"/>
    <dgm:cxn modelId="{08D36E9C-89EC-4AB8-AB48-E13990379951}" srcId="{626A1C42-3A82-4ACE-B4BD-B2F4C75CECEB}" destId="{E0A51A8F-D025-4561-A098-D70287408AAD}" srcOrd="0" destOrd="0" parTransId="{18D42787-B692-47E2-8117-D8C11FE9AA86}" sibTransId="{55181D9A-6F87-4455-A0FD-A0DCD65D70C4}"/>
    <dgm:cxn modelId="{AFFD92F0-CBA4-4DA3-B671-298F19FC45DC}" type="presOf" srcId="{97F62DE0-4A3A-4DA6-B8A7-B834189140CF}" destId="{3C4AEC34-12A6-469E-AE4E-B81A3E69C5B8}" srcOrd="0" destOrd="0" presId="urn:microsoft.com/office/officeart/2005/8/layout/process2"/>
    <dgm:cxn modelId="{1E650288-4EF0-4F55-840C-5435FF8099B1}" type="presOf" srcId="{D2934A17-58E1-458D-9683-2F83F86FD8B1}" destId="{11312184-620D-412E-93E0-F45A3E55B3D1}" srcOrd="0" destOrd="0" presId="urn:microsoft.com/office/officeart/2005/8/layout/process2"/>
    <dgm:cxn modelId="{7AD0DC95-E8A6-4921-B90F-B953A1BA55C2}" type="presOf" srcId="{CE03BD1F-28A7-483E-9EBA-2AD9A5C12982}" destId="{C062D99F-537C-4B9C-8A2A-A344044ABEE3}" srcOrd="1" destOrd="0" presId="urn:microsoft.com/office/officeart/2005/8/layout/process2"/>
    <dgm:cxn modelId="{00A0C22E-17CE-440C-A82E-F3F32ED84A3E}" type="presOf" srcId="{C88C3079-0707-4F22-8774-C6724DC6E6FB}" destId="{E1DD5917-7D48-4DE8-9BA7-8131A0A36C8C}" srcOrd="1" destOrd="0" presId="urn:microsoft.com/office/officeart/2005/8/layout/process2"/>
    <dgm:cxn modelId="{7E0C3D2F-AB61-4260-A0FE-2956BEBAB57B}" type="presOf" srcId="{D7D4B60C-4837-4842-AA27-6CB86BF181B9}" destId="{86CE73F4-B6B1-453E-9CF6-45C05C28ACE8}" srcOrd="0" destOrd="0" presId="urn:microsoft.com/office/officeart/2005/8/layout/process2"/>
    <dgm:cxn modelId="{6B429BE5-1D6C-4067-8990-B6458BB9F30F}" type="presParOf" srcId="{72254EB6-E971-446D-9FD3-4EA374930FED}" destId="{A8F21C4E-4F16-42C1-9A56-4A208F65F8CA}" srcOrd="0" destOrd="0" presId="urn:microsoft.com/office/officeart/2005/8/layout/process2"/>
    <dgm:cxn modelId="{AF3EA947-19CA-4608-AEC5-CFBA20788BA1}" type="presParOf" srcId="{72254EB6-E971-446D-9FD3-4EA374930FED}" destId="{A82A2DF2-C1BC-44F2-AFB0-C1819D599AE3}" srcOrd="1" destOrd="0" presId="urn:microsoft.com/office/officeart/2005/8/layout/process2"/>
    <dgm:cxn modelId="{B56A435E-AB6C-4F51-AB8B-A6E9B0B52749}" type="presParOf" srcId="{A82A2DF2-C1BC-44F2-AFB0-C1819D599AE3}" destId="{A24AC308-D23E-4728-B315-CC26E37A309C}" srcOrd="0" destOrd="0" presId="urn:microsoft.com/office/officeart/2005/8/layout/process2"/>
    <dgm:cxn modelId="{60001650-D64D-4E46-BE5D-D6CD50657F8F}" type="presParOf" srcId="{72254EB6-E971-446D-9FD3-4EA374930FED}" destId="{88723D89-4728-4739-82D9-75BAD4918B63}" srcOrd="2" destOrd="0" presId="urn:microsoft.com/office/officeart/2005/8/layout/process2"/>
    <dgm:cxn modelId="{8139A88B-DC61-4B9A-9CC3-25FD129564D4}" type="presParOf" srcId="{72254EB6-E971-446D-9FD3-4EA374930FED}" destId="{AACD2CE5-6BFC-48D2-918E-E4C4AB629D0A}" srcOrd="3" destOrd="0" presId="urn:microsoft.com/office/officeart/2005/8/layout/process2"/>
    <dgm:cxn modelId="{0B559403-76F4-45D2-AB20-854D756CED52}" type="presParOf" srcId="{AACD2CE5-6BFC-48D2-918E-E4C4AB629D0A}" destId="{E1DD5917-7D48-4DE8-9BA7-8131A0A36C8C}" srcOrd="0" destOrd="0" presId="urn:microsoft.com/office/officeart/2005/8/layout/process2"/>
    <dgm:cxn modelId="{70917043-DAFE-40EB-BA78-917D339C1A67}" type="presParOf" srcId="{72254EB6-E971-446D-9FD3-4EA374930FED}" destId="{3C4AEC34-12A6-469E-AE4E-B81A3E69C5B8}" srcOrd="4" destOrd="0" presId="urn:microsoft.com/office/officeart/2005/8/layout/process2"/>
    <dgm:cxn modelId="{52D4BE06-8816-44DE-A0B0-4D42DE012CDF}" type="presParOf" srcId="{72254EB6-E971-446D-9FD3-4EA374930FED}" destId="{35AD946D-D634-4993-A871-1702E00E7498}" srcOrd="5" destOrd="0" presId="urn:microsoft.com/office/officeart/2005/8/layout/process2"/>
    <dgm:cxn modelId="{1EEF4687-7206-47E7-9170-0DFD8CB054BD}" type="presParOf" srcId="{35AD946D-D634-4993-A871-1702E00E7498}" destId="{38F72186-7384-436A-93B8-A9ED96D8709A}" srcOrd="0" destOrd="0" presId="urn:microsoft.com/office/officeart/2005/8/layout/process2"/>
    <dgm:cxn modelId="{3C89E049-B8A3-4B69-A5BE-1B4540943201}" type="presParOf" srcId="{72254EB6-E971-446D-9FD3-4EA374930FED}" destId="{11312184-620D-412E-93E0-F45A3E55B3D1}" srcOrd="6" destOrd="0" presId="urn:microsoft.com/office/officeart/2005/8/layout/process2"/>
    <dgm:cxn modelId="{4B8120A4-F559-4C30-A2B2-803686CFAE22}" type="presParOf" srcId="{72254EB6-E971-446D-9FD3-4EA374930FED}" destId="{B8B17660-40BB-41B8-A64A-719440B946B6}" srcOrd="7" destOrd="0" presId="urn:microsoft.com/office/officeart/2005/8/layout/process2"/>
    <dgm:cxn modelId="{446FABB4-E8F5-42E8-AB28-21FE9649D2E1}" type="presParOf" srcId="{B8B17660-40BB-41B8-A64A-719440B946B6}" destId="{C062D99F-537C-4B9C-8A2A-A344044ABEE3}" srcOrd="0" destOrd="0" presId="urn:microsoft.com/office/officeart/2005/8/layout/process2"/>
    <dgm:cxn modelId="{8E7F56FF-4FD9-4429-AF17-9F12F1849365}" type="presParOf" srcId="{72254EB6-E971-446D-9FD3-4EA374930FED}" destId="{86CE73F4-B6B1-453E-9CF6-45C05C28ACE8}" srcOrd="8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8F21C4E-4F16-42C1-9A56-4A208F65F8CA}">
      <dsp:nvSpPr>
        <dsp:cNvPr id="0" name=""/>
        <dsp:cNvSpPr/>
      </dsp:nvSpPr>
      <dsp:spPr>
        <a:xfrm>
          <a:off x="2873198" y="64314"/>
          <a:ext cx="1721202" cy="859761"/>
        </a:xfrm>
        <a:prstGeom prst="roundRect">
          <a:avLst>
            <a:gd name="adj" fmla="val 10000"/>
          </a:avLst>
        </a:prstGeom>
        <a:solidFill>
          <a:srgbClr val="FFFF00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solidFill>
                <a:schemeClr val="tx2">
                  <a:lumMod val="25000"/>
                </a:schemeClr>
              </a:solidFill>
            </a:rPr>
            <a:t>Hypothalamus</a:t>
          </a:r>
          <a:endParaRPr lang="en-US" sz="1800" b="1" kern="1200" dirty="0">
            <a:solidFill>
              <a:schemeClr val="tx2">
                <a:lumMod val="25000"/>
              </a:schemeClr>
            </a:solidFill>
          </a:endParaRPr>
        </a:p>
      </dsp:txBody>
      <dsp:txXfrm>
        <a:off x="2898380" y="89496"/>
        <a:ext cx="1670838" cy="809397"/>
      </dsp:txXfrm>
    </dsp:sp>
    <dsp:sp modelId="{A82A2DF2-C1BC-44F2-AFB0-C1819D599AE3}">
      <dsp:nvSpPr>
        <dsp:cNvPr id="0" name=""/>
        <dsp:cNvSpPr/>
      </dsp:nvSpPr>
      <dsp:spPr>
        <a:xfrm rot="5400000">
          <a:off x="3572594" y="945569"/>
          <a:ext cx="322410" cy="386892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lumMod val="60000"/>
            <a:lumOff val="4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/>
        </a:p>
      </dsp:txBody>
      <dsp:txXfrm rot="-5400000">
        <a:off x="3617732" y="977810"/>
        <a:ext cx="232136" cy="225687"/>
      </dsp:txXfrm>
    </dsp:sp>
    <dsp:sp modelId="{88723D89-4728-4739-82D9-75BAD4918B63}">
      <dsp:nvSpPr>
        <dsp:cNvPr id="0" name=""/>
        <dsp:cNvSpPr/>
      </dsp:nvSpPr>
      <dsp:spPr>
        <a:xfrm>
          <a:off x="2873198" y="1353956"/>
          <a:ext cx="1721202" cy="859761"/>
        </a:xfrm>
        <a:prstGeom prst="roundRect">
          <a:avLst>
            <a:gd name="adj" fmla="val 10000"/>
          </a:avLst>
        </a:prstGeom>
        <a:solidFill>
          <a:srgbClr val="FFFF00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solidFill>
                <a:schemeClr val="tx2">
                  <a:lumMod val="25000"/>
                </a:schemeClr>
              </a:solidFill>
            </a:rPr>
            <a:t>Pituitary Gland</a:t>
          </a:r>
          <a:endParaRPr lang="en-US" sz="1800" b="1" kern="1200" dirty="0">
            <a:solidFill>
              <a:schemeClr val="tx2">
                <a:lumMod val="25000"/>
              </a:schemeClr>
            </a:solidFill>
          </a:endParaRPr>
        </a:p>
      </dsp:txBody>
      <dsp:txXfrm>
        <a:off x="2898380" y="1379138"/>
        <a:ext cx="1670838" cy="809397"/>
      </dsp:txXfrm>
    </dsp:sp>
    <dsp:sp modelId="{AACD2CE5-6BFC-48D2-918E-E4C4AB629D0A}">
      <dsp:nvSpPr>
        <dsp:cNvPr id="0" name=""/>
        <dsp:cNvSpPr/>
      </dsp:nvSpPr>
      <dsp:spPr>
        <a:xfrm rot="5400000">
          <a:off x="3572594" y="2235211"/>
          <a:ext cx="322410" cy="386892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lumMod val="60000"/>
            <a:lumOff val="4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/>
        </a:p>
      </dsp:txBody>
      <dsp:txXfrm rot="-5400000">
        <a:off x="3617732" y="2267452"/>
        <a:ext cx="232136" cy="225687"/>
      </dsp:txXfrm>
    </dsp:sp>
    <dsp:sp modelId="{3C4AEC34-12A6-469E-AE4E-B81A3E69C5B8}">
      <dsp:nvSpPr>
        <dsp:cNvPr id="0" name=""/>
        <dsp:cNvSpPr/>
      </dsp:nvSpPr>
      <dsp:spPr>
        <a:xfrm>
          <a:off x="2873198" y="2643598"/>
          <a:ext cx="1721202" cy="859761"/>
        </a:xfrm>
        <a:prstGeom prst="roundRect">
          <a:avLst>
            <a:gd name="adj" fmla="val 10000"/>
          </a:avLst>
        </a:prstGeom>
        <a:solidFill>
          <a:srgbClr val="FFFF00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solidFill>
                <a:schemeClr val="tx2">
                  <a:lumMod val="25000"/>
                </a:schemeClr>
              </a:solidFill>
            </a:rPr>
            <a:t>Thyroid Gland</a:t>
          </a:r>
          <a:endParaRPr lang="en-US" sz="1800" b="1" kern="1200" dirty="0">
            <a:solidFill>
              <a:schemeClr val="tx2">
                <a:lumMod val="25000"/>
              </a:schemeClr>
            </a:solidFill>
          </a:endParaRPr>
        </a:p>
      </dsp:txBody>
      <dsp:txXfrm>
        <a:off x="2898380" y="2668780"/>
        <a:ext cx="1670838" cy="809397"/>
      </dsp:txXfrm>
    </dsp:sp>
    <dsp:sp modelId="{35AD946D-D634-4993-A871-1702E00E7498}">
      <dsp:nvSpPr>
        <dsp:cNvPr id="0" name=""/>
        <dsp:cNvSpPr/>
      </dsp:nvSpPr>
      <dsp:spPr>
        <a:xfrm rot="5400000">
          <a:off x="3572594" y="3524854"/>
          <a:ext cx="322410" cy="386892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lumMod val="60000"/>
            <a:lumOff val="4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/>
        </a:p>
      </dsp:txBody>
      <dsp:txXfrm rot="-5400000">
        <a:off x="3617732" y="3557095"/>
        <a:ext cx="232136" cy="225687"/>
      </dsp:txXfrm>
    </dsp:sp>
    <dsp:sp modelId="{11312184-620D-412E-93E0-F45A3E55B3D1}">
      <dsp:nvSpPr>
        <dsp:cNvPr id="0" name=""/>
        <dsp:cNvSpPr/>
      </dsp:nvSpPr>
      <dsp:spPr>
        <a:xfrm>
          <a:off x="2873198" y="3933240"/>
          <a:ext cx="1721202" cy="859761"/>
        </a:xfrm>
        <a:prstGeom prst="roundRect">
          <a:avLst>
            <a:gd name="adj" fmla="val 10000"/>
          </a:avLst>
        </a:prstGeom>
        <a:solidFill>
          <a:srgbClr val="FFFF00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solidFill>
                <a:schemeClr val="tx2">
                  <a:lumMod val="25000"/>
                </a:schemeClr>
              </a:solidFill>
            </a:rPr>
            <a:t>Target Tissues</a:t>
          </a:r>
          <a:endParaRPr lang="en-US" sz="1800" b="1" kern="1200" dirty="0">
            <a:solidFill>
              <a:schemeClr val="tx2">
                <a:lumMod val="25000"/>
              </a:schemeClr>
            </a:solidFill>
          </a:endParaRPr>
        </a:p>
      </dsp:txBody>
      <dsp:txXfrm>
        <a:off x="2898380" y="3958422"/>
        <a:ext cx="1670838" cy="809397"/>
      </dsp:txXfrm>
    </dsp:sp>
    <dsp:sp modelId="{B8B17660-40BB-41B8-A64A-719440B946B6}">
      <dsp:nvSpPr>
        <dsp:cNvPr id="0" name=""/>
        <dsp:cNvSpPr/>
      </dsp:nvSpPr>
      <dsp:spPr>
        <a:xfrm rot="10783703">
          <a:off x="4870963" y="2912914"/>
          <a:ext cx="462950" cy="386892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lumMod val="60000"/>
            <a:lumOff val="4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/>
        </a:p>
      </dsp:txBody>
      <dsp:txXfrm>
        <a:off x="4987030" y="2990017"/>
        <a:ext cx="346882" cy="232136"/>
      </dsp:txXfrm>
    </dsp:sp>
    <dsp:sp modelId="{86CE73F4-B6B1-453E-9CF6-45C05C28ACE8}">
      <dsp:nvSpPr>
        <dsp:cNvPr id="0" name=""/>
        <dsp:cNvSpPr/>
      </dsp:nvSpPr>
      <dsp:spPr>
        <a:xfrm>
          <a:off x="5486396" y="2619937"/>
          <a:ext cx="1721202" cy="859761"/>
        </a:xfrm>
        <a:prstGeom prst="roundRect">
          <a:avLst>
            <a:gd name="adj" fmla="val 10000"/>
          </a:avLst>
        </a:prstGeom>
        <a:solidFill>
          <a:srgbClr val="FFFF00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err="1" smtClean="0">
              <a:solidFill>
                <a:srgbClr val="C00000"/>
              </a:solidFill>
            </a:rPr>
            <a:t>Autoantibodies</a:t>
          </a:r>
          <a:endParaRPr lang="en-US" sz="1800" b="1" kern="1200" dirty="0">
            <a:solidFill>
              <a:srgbClr val="C00000"/>
            </a:solidFill>
          </a:endParaRPr>
        </a:p>
      </dsp:txBody>
      <dsp:txXfrm>
        <a:off x="5511578" y="2645119"/>
        <a:ext cx="1670838" cy="80939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FA0250-5DCD-4DB6-AE7E-2050684062A1}" type="datetimeFigureOut">
              <a:rPr lang="en-US" smtClean="0"/>
              <a:pPr/>
              <a:t>2/18/2014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1B6B27-E1DA-4AA2-B25C-8E25B6FB1FA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31513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1B6B27-E1DA-4AA2-B25C-8E25B6FB1FA9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63D2B5E-135B-41A2-B348-A337D057749A}" type="slidenum">
              <a:rPr lang="en-US">
                <a:latin typeface="Times New Roman" pitchFamily="18" charset="0"/>
              </a:rPr>
              <a:pPr/>
              <a:t>10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1300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3588" cy="3429000"/>
          </a:xfrm>
          <a:ln/>
        </p:spPr>
      </p:sp>
      <p:sp>
        <p:nvSpPr>
          <p:cNvPr id="1300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4108"/>
            <a:ext cx="5486400" cy="4114643"/>
          </a:xfrm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8521504-8970-4EEB-AF55-8E7CCFA4E325}" type="slidenum">
              <a:rPr lang="en-US">
                <a:latin typeface="Times New Roman" pitchFamily="18" charset="0"/>
              </a:rPr>
              <a:pPr/>
              <a:t>11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132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3588" cy="3429000"/>
          </a:xfrm>
          <a:ln/>
        </p:spPr>
      </p:sp>
      <p:sp>
        <p:nvSpPr>
          <p:cNvPr id="1321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4108"/>
            <a:ext cx="5486400" cy="4114643"/>
          </a:xfrm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42D09E-7A15-4393-AAF0-86C663B9E4CB}" type="datetimeFigureOut">
              <a:rPr lang="en-US" smtClean="0"/>
              <a:pPr/>
              <a:t>2/18/2014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00BA4C-E6FF-4573-A171-DDA6B68E8C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42D09E-7A15-4393-AAF0-86C663B9E4CB}" type="datetimeFigureOut">
              <a:rPr lang="en-US" smtClean="0"/>
              <a:pPr/>
              <a:t>2/18/2014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00BA4C-E6FF-4573-A171-DDA6B68E8C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42D09E-7A15-4393-AAF0-86C663B9E4CB}" type="datetimeFigureOut">
              <a:rPr lang="en-US" smtClean="0"/>
              <a:pPr/>
              <a:t>2/18/2014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00BA4C-E6FF-4573-A171-DDA6B68E8C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42D09E-7A15-4393-AAF0-86C663B9E4CB}" type="datetimeFigureOut">
              <a:rPr lang="en-US" smtClean="0"/>
              <a:pPr/>
              <a:t>2/18/2014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00BA4C-E6FF-4573-A171-DDA6B68E8C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42D09E-7A15-4393-AAF0-86C663B9E4CB}" type="datetimeFigureOut">
              <a:rPr lang="en-US" smtClean="0"/>
              <a:pPr/>
              <a:t>2/18/2014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00BA4C-E6FF-4573-A171-DDA6B68E8C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42D09E-7A15-4393-AAF0-86C663B9E4CB}" type="datetimeFigureOut">
              <a:rPr lang="en-US" smtClean="0"/>
              <a:pPr/>
              <a:t>2/18/2014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00BA4C-E6FF-4573-A171-DDA6B68E8C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42D09E-7A15-4393-AAF0-86C663B9E4CB}" type="datetimeFigureOut">
              <a:rPr lang="en-US" smtClean="0"/>
              <a:pPr/>
              <a:t>2/18/2014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00BA4C-E6FF-4573-A171-DDA6B68E8C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42D09E-7A15-4393-AAF0-86C663B9E4CB}" type="datetimeFigureOut">
              <a:rPr lang="en-US" smtClean="0"/>
              <a:pPr/>
              <a:t>2/18/2014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00BA4C-E6FF-4573-A171-DDA6B68E8C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42D09E-7A15-4393-AAF0-86C663B9E4CB}" type="datetimeFigureOut">
              <a:rPr lang="en-US" smtClean="0"/>
              <a:pPr/>
              <a:t>2/18/2014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00BA4C-E6FF-4573-A171-DDA6B68E8C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42D09E-7A15-4393-AAF0-86C663B9E4CB}" type="datetimeFigureOut">
              <a:rPr lang="en-US" smtClean="0"/>
              <a:pPr/>
              <a:t>2/18/2014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00BA4C-E6FF-4573-A171-DDA6B68E8C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DE42D09E-7A15-4393-AAF0-86C663B9E4CB}" type="datetimeFigureOut">
              <a:rPr lang="en-US" smtClean="0"/>
              <a:pPr/>
              <a:t>2/18/2014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CD00BA4C-E6FF-4573-A171-DDA6B68E8C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DE42D09E-7A15-4393-AAF0-86C663B9E4CB}" type="datetimeFigureOut">
              <a:rPr lang="en-US" smtClean="0"/>
              <a:pPr/>
              <a:t>2/18/2014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CD00BA4C-E6FF-4573-A171-DDA6B68E8C6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76400" y="2057400"/>
            <a:ext cx="6172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FFFF00"/>
                </a:solidFill>
                <a:latin typeface="Comic Sans MS" pitchFamily="66" charset="0"/>
              </a:rPr>
              <a:t>The Immune System and Endocrine Disorders</a:t>
            </a:r>
            <a:endParaRPr lang="en-US" sz="4000" b="1" dirty="0">
              <a:solidFill>
                <a:srgbClr val="FFFF00"/>
              </a:solidFill>
              <a:latin typeface="Comic Sans MS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124200" y="4724400"/>
            <a:ext cx="3200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mic Sans MS" pitchFamily="66" charset="0"/>
              </a:rPr>
              <a:t>Immunology Unit</a:t>
            </a:r>
          </a:p>
          <a:p>
            <a:pPr algn="ctr"/>
            <a:r>
              <a:rPr lang="en-US" dirty="0" smtClean="0">
                <a:latin typeface="Comic Sans MS" pitchFamily="66" charset="0"/>
              </a:rPr>
              <a:t>College of Medicine </a:t>
            </a:r>
          </a:p>
          <a:p>
            <a:pPr algn="ctr"/>
            <a:r>
              <a:rPr lang="en-US" dirty="0" smtClean="0">
                <a:latin typeface="Comic Sans MS" pitchFamily="66" charset="0"/>
              </a:rPr>
              <a:t>King Saud University</a:t>
            </a:r>
            <a:endParaRPr lang="en-US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 hidden="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44035" name="Picture 4" descr="figure 11-0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0100" y="0"/>
            <a:ext cx="7543800" cy="681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 hidden="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6" name="Picture 5" descr="figure_13_08"/>
          <p:cNvPicPr/>
          <p:nvPr/>
        </p:nvPicPr>
        <p:blipFill>
          <a:blip r:embed="rId3" cstate="print"/>
          <a:srcRect l="26747" r="1353" b="5963"/>
          <a:stretch>
            <a:fillRect/>
          </a:stretch>
        </p:blipFill>
        <p:spPr bwMode="auto">
          <a:xfrm>
            <a:off x="0" y="2057400"/>
            <a:ext cx="9144000" cy="480060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extBox 6"/>
          <p:cNvSpPr txBox="1"/>
          <p:nvPr/>
        </p:nvSpPr>
        <p:spPr>
          <a:xfrm>
            <a:off x="0" y="228600"/>
            <a:ext cx="9144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FFFF00"/>
                </a:solidFill>
                <a:latin typeface="Comic Sans MS" pitchFamily="66" charset="0"/>
              </a:rPr>
              <a:t>Mother with Graves’ disease makes thyroid stimulating hormone receptor antibodies </a:t>
            </a:r>
            <a:endParaRPr lang="en-US" sz="3200" b="1" dirty="0">
              <a:solidFill>
                <a:srgbClr val="FFFF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  <a:latin typeface="Comic Sans MS" pitchFamily="66" charset="0"/>
              </a:rPr>
              <a:t>Hashimoto’s </a:t>
            </a:r>
            <a:r>
              <a:rPr lang="en-US" b="1" dirty="0" err="1" smtClean="0">
                <a:solidFill>
                  <a:srgbClr val="FFFF00"/>
                </a:solidFill>
                <a:latin typeface="Comic Sans MS" pitchFamily="66" charset="0"/>
              </a:rPr>
              <a:t>thyroiditis</a:t>
            </a:r>
            <a:r>
              <a:rPr lang="en-US" b="1" dirty="0" smtClean="0">
                <a:solidFill>
                  <a:srgbClr val="FFFF00"/>
                </a:solidFill>
                <a:latin typeface="Comic Sans MS" pitchFamily="66" charset="0"/>
              </a:rPr>
              <a:t/>
            </a:r>
            <a:br>
              <a:rPr lang="en-US" b="1" dirty="0" smtClean="0">
                <a:solidFill>
                  <a:srgbClr val="FFFF00"/>
                </a:solidFill>
                <a:latin typeface="Comic Sans MS" pitchFamily="66" charset="0"/>
              </a:rPr>
            </a:br>
            <a:endParaRPr lang="en-US" b="1" dirty="0">
              <a:solidFill>
                <a:srgbClr val="FFFF00"/>
              </a:solidFill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Calibri" pitchFamily="34" charset="0"/>
              </a:rPr>
              <a:t>Anti-thyroid </a:t>
            </a:r>
            <a:r>
              <a:rPr lang="en-US" dirty="0" err="1" smtClean="0">
                <a:latin typeface="Calibri" pitchFamily="34" charset="0"/>
              </a:rPr>
              <a:t>Microsomal</a:t>
            </a:r>
            <a:r>
              <a:rPr lang="en-US" dirty="0" smtClean="0">
                <a:latin typeface="Calibri" pitchFamily="34" charset="0"/>
              </a:rPr>
              <a:t> Antibody</a:t>
            </a:r>
          </a:p>
          <a:p>
            <a:r>
              <a:rPr lang="en-US" dirty="0" smtClean="0">
                <a:latin typeface="Calibri" pitchFamily="34" charset="0"/>
              </a:rPr>
              <a:t>(</a:t>
            </a:r>
            <a:r>
              <a:rPr lang="en-US" dirty="0" smtClean="0">
                <a:solidFill>
                  <a:srgbClr val="FFFF00"/>
                </a:solidFill>
                <a:latin typeface="Calibri" pitchFamily="34" charset="0"/>
              </a:rPr>
              <a:t>Tissue destruction and blocking antibodies</a:t>
            </a:r>
            <a:r>
              <a:rPr lang="en-US" dirty="0" smtClean="0">
                <a:latin typeface="Calibri" pitchFamily="34" charset="0"/>
              </a:rPr>
              <a:t>) </a:t>
            </a:r>
          </a:p>
          <a:p>
            <a:pPr lvl="1"/>
            <a:r>
              <a:rPr lang="en-US" dirty="0" smtClean="0">
                <a:latin typeface="Calibri" pitchFamily="34" charset="0"/>
              </a:rPr>
              <a:t>Present in Hypothyroidism </a:t>
            </a:r>
          </a:p>
          <a:p>
            <a:pPr lvl="2"/>
            <a:r>
              <a:rPr lang="en-US" dirty="0" smtClean="0">
                <a:latin typeface="Calibri" pitchFamily="34" charset="0"/>
              </a:rPr>
              <a:t>Hashimoto's </a:t>
            </a:r>
            <a:r>
              <a:rPr lang="en-US" dirty="0" err="1" smtClean="0">
                <a:latin typeface="Calibri" pitchFamily="34" charset="0"/>
              </a:rPr>
              <a:t>thyroiditis</a:t>
            </a:r>
            <a:endParaRPr lang="en-US" dirty="0" smtClean="0">
              <a:latin typeface="Calibri" pitchFamily="34" charset="0"/>
            </a:endParaRPr>
          </a:p>
          <a:p>
            <a:endParaRPr lang="en-US" dirty="0" smtClean="0">
              <a:latin typeface="Calibri" pitchFamily="34" charset="0"/>
            </a:endParaRPr>
          </a:p>
          <a:p>
            <a:r>
              <a:rPr lang="en-US" dirty="0" smtClean="0">
                <a:latin typeface="Calibri" pitchFamily="34" charset="0"/>
              </a:rPr>
              <a:t>Anti-</a:t>
            </a:r>
            <a:r>
              <a:rPr lang="en-US" dirty="0" err="1" smtClean="0">
                <a:latin typeface="Calibri" pitchFamily="34" charset="0"/>
              </a:rPr>
              <a:t>thyroglobulin</a:t>
            </a:r>
            <a:r>
              <a:rPr lang="en-US" dirty="0" smtClean="0">
                <a:latin typeface="Calibri" pitchFamily="34" charset="0"/>
              </a:rPr>
              <a:t> Antibody</a:t>
            </a:r>
          </a:p>
          <a:p>
            <a:pPr lvl="1"/>
            <a:r>
              <a:rPr lang="en-US" dirty="0" smtClean="0">
                <a:latin typeface="Calibri" pitchFamily="34" charset="0"/>
              </a:rPr>
              <a:t>Seen in Hashimoto's </a:t>
            </a:r>
            <a:r>
              <a:rPr lang="en-US" dirty="0" err="1" smtClean="0">
                <a:latin typeface="Calibri" pitchFamily="34" charset="0"/>
              </a:rPr>
              <a:t>Thyroiditis</a:t>
            </a:r>
            <a:endParaRPr lang="en-US" dirty="0" smtClean="0">
              <a:latin typeface="Calibri" pitchFamily="34" charset="0"/>
            </a:endParaRPr>
          </a:p>
          <a:p>
            <a:pPr lvl="1"/>
            <a:r>
              <a:rPr lang="en-US" dirty="0" smtClean="0">
                <a:latin typeface="Calibri" pitchFamily="34" charset="0"/>
              </a:rPr>
              <a:t>Less commonly elevated compared with thyroid </a:t>
            </a:r>
            <a:r>
              <a:rPr lang="en-US" dirty="0" err="1" smtClean="0">
                <a:latin typeface="Calibri" pitchFamily="34" charset="0"/>
              </a:rPr>
              <a:t>microsomal</a:t>
            </a:r>
            <a:r>
              <a:rPr lang="en-US" dirty="0" smtClean="0">
                <a:latin typeface="Calibri" pitchFamily="34" charset="0"/>
              </a:rPr>
              <a:t> antibody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  <a:latin typeface="Comic Sans MS" pitchFamily="66" charset="0"/>
              </a:rPr>
              <a:t>Anti </a:t>
            </a:r>
            <a:r>
              <a:rPr lang="en-US" b="1" dirty="0" err="1" smtClean="0">
                <a:solidFill>
                  <a:srgbClr val="FFFF00"/>
                </a:solidFill>
                <a:latin typeface="Comic Sans MS" pitchFamily="66" charset="0"/>
              </a:rPr>
              <a:t>Microsomal</a:t>
            </a:r>
            <a:r>
              <a:rPr lang="en-US" b="1" dirty="0" smtClean="0">
                <a:solidFill>
                  <a:srgbClr val="FFFF00"/>
                </a:solidFill>
                <a:latin typeface="Comic Sans MS" pitchFamily="66" charset="0"/>
              </a:rPr>
              <a:t> Antibodies</a:t>
            </a:r>
            <a:endParaRPr lang="en-US" b="1" dirty="0">
              <a:solidFill>
                <a:srgbClr val="FFFF00"/>
              </a:solidFill>
              <a:latin typeface="Comic Sans MS" pitchFamily="66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03905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err="1" smtClean="0">
                <a:latin typeface="Calibri" pitchFamily="34" charset="0"/>
              </a:rPr>
              <a:t>Microsomes</a:t>
            </a:r>
            <a:r>
              <a:rPr lang="en-US" dirty="0" smtClean="0">
                <a:latin typeface="Calibri" pitchFamily="34" charset="0"/>
              </a:rPr>
              <a:t> are found inside thyroid cells </a:t>
            </a:r>
          </a:p>
          <a:p>
            <a:r>
              <a:rPr lang="en-US" dirty="0" smtClean="0">
                <a:latin typeface="Calibri" pitchFamily="34" charset="0"/>
              </a:rPr>
              <a:t>The body produces antibodies to </a:t>
            </a:r>
            <a:r>
              <a:rPr lang="en-US" dirty="0" err="1" smtClean="0">
                <a:latin typeface="Calibri" pitchFamily="34" charset="0"/>
              </a:rPr>
              <a:t>microsomes</a:t>
            </a:r>
            <a:r>
              <a:rPr lang="en-US" dirty="0" smtClean="0">
                <a:latin typeface="Calibri" pitchFamily="34" charset="0"/>
              </a:rPr>
              <a:t> when there has been damage to thyroid cells</a:t>
            </a:r>
          </a:p>
          <a:p>
            <a:r>
              <a:rPr lang="en-US" b="1" dirty="0" smtClean="0">
                <a:solidFill>
                  <a:srgbClr val="FFFF00"/>
                </a:solidFill>
                <a:latin typeface="Calibri" pitchFamily="34" charset="0"/>
              </a:rPr>
              <a:t>Alternative Names</a:t>
            </a:r>
          </a:p>
          <a:p>
            <a:pPr lvl="1"/>
            <a:r>
              <a:rPr lang="en-US" dirty="0" smtClean="0">
                <a:latin typeface="Calibri" pitchFamily="34" charset="0"/>
              </a:rPr>
              <a:t>Thyroid anti-</a:t>
            </a:r>
            <a:r>
              <a:rPr lang="en-US" dirty="0" err="1" smtClean="0">
                <a:latin typeface="Calibri" pitchFamily="34" charset="0"/>
              </a:rPr>
              <a:t>microsomal</a:t>
            </a:r>
            <a:r>
              <a:rPr lang="en-US" dirty="0" smtClean="0">
                <a:latin typeface="Calibri" pitchFamily="34" charset="0"/>
              </a:rPr>
              <a:t> antibody </a:t>
            </a:r>
          </a:p>
          <a:p>
            <a:pPr lvl="1"/>
            <a:r>
              <a:rPr lang="en-US" dirty="0" smtClean="0">
                <a:latin typeface="Calibri" pitchFamily="34" charset="0"/>
              </a:rPr>
              <a:t>Anti-</a:t>
            </a:r>
            <a:r>
              <a:rPr lang="en-US" dirty="0" err="1" smtClean="0">
                <a:latin typeface="Calibri" pitchFamily="34" charset="0"/>
              </a:rPr>
              <a:t>microsomal</a:t>
            </a:r>
            <a:r>
              <a:rPr lang="en-US" dirty="0" smtClean="0">
                <a:latin typeface="Calibri" pitchFamily="34" charset="0"/>
              </a:rPr>
              <a:t> antibody</a:t>
            </a:r>
          </a:p>
          <a:p>
            <a:pPr lvl="1"/>
            <a:r>
              <a:rPr lang="en-US" dirty="0" err="1" smtClean="0">
                <a:latin typeface="Calibri" pitchFamily="34" charset="0"/>
              </a:rPr>
              <a:t>Microsomal</a:t>
            </a:r>
            <a:r>
              <a:rPr lang="en-US" dirty="0" smtClean="0">
                <a:latin typeface="Calibri" pitchFamily="34" charset="0"/>
              </a:rPr>
              <a:t> antibody</a:t>
            </a:r>
          </a:p>
          <a:p>
            <a:pPr lvl="1"/>
            <a:r>
              <a:rPr lang="en-US" dirty="0" smtClean="0">
                <a:latin typeface="Calibri" pitchFamily="34" charset="0"/>
              </a:rPr>
              <a:t>Thyroid </a:t>
            </a:r>
            <a:r>
              <a:rPr lang="en-US" dirty="0" err="1" smtClean="0">
                <a:latin typeface="Calibri" pitchFamily="34" charset="0"/>
              </a:rPr>
              <a:t>peroxidase</a:t>
            </a:r>
            <a:r>
              <a:rPr lang="en-US" dirty="0" smtClean="0">
                <a:latin typeface="Calibri" pitchFamily="34" charset="0"/>
              </a:rPr>
              <a:t> antibody (</a:t>
            </a:r>
            <a:r>
              <a:rPr lang="en-US" dirty="0" err="1" smtClean="0">
                <a:latin typeface="Calibri" pitchFamily="34" charset="0"/>
              </a:rPr>
              <a:t>TPOAb</a:t>
            </a:r>
            <a:r>
              <a:rPr lang="en-US" dirty="0" smtClean="0">
                <a:latin typeface="Calibri" pitchFamily="34" charset="0"/>
              </a:rPr>
              <a:t>)</a:t>
            </a:r>
            <a:endParaRPr lang="en-US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  <a:latin typeface="Comic Sans MS" pitchFamily="66" charset="0"/>
              </a:rPr>
              <a:t>Anti </a:t>
            </a:r>
            <a:r>
              <a:rPr lang="en-US" b="1" dirty="0" err="1" smtClean="0">
                <a:solidFill>
                  <a:srgbClr val="FFFF00"/>
                </a:solidFill>
                <a:latin typeface="Comic Sans MS" pitchFamily="66" charset="0"/>
              </a:rPr>
              <a:t>Microsomal</a:t>
            </a:r>
            <a:r>
              <a:rPr lang="en-US" b="1" dirty="0" smtClean="0">
                <a:solidFill>
                  <a:srgbClr val="FFFF00"/>
                </a:solidFill>
                <a:latin typeface="Comic Sans MS" pitchFamily="66" charset="0"/>
              </a:rPr>
              <a:t> Antibodies</a:t>
            </a:r>
            <a:endParaRPr lang="en-US" b="1" dirty="0">
              <a:solidFill>
                <a:srgbClr val="FFFF00"/>
              </a:solidFill>
              <a:latin typeface="Comic Sans MS" pitchFamily="66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762000" y="1600200"/>
            <a:ext cx="7772400" cy="4572000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latin typeface="Calibri" pitchFamily="34" charset="0"/>
              </a:rPr>
              <a:t>The thyroid </a:t>
            </a:r>
            <a:r>
              <a:rPr lang="en-US" dirty="0" err="1" smtClean="0">
                <a:latin typeface="Calibri" pitchFamily="34" charset="0"/>
              </a:rPr>
              <a:t>microsomal</a:t>
            </a:r>
            <a:r>
              <a:rPr lang="en-US" dirty="0" smtClean="0">
                <a:latin typeface="Calibri" pitchFamily="34" charset="0"/>
              </a:rPr>
              <a:t> antigen has been shown to be the enzyme </a:t>
            </a:r>
            <a:r>
              <a:rPr lang="en-US" dirty="0" smtClean="0">
                <a:solidFill>
                  <a:srgbClr val="FFFF00"/>
                </a:solidFill>
                <a:latin typeface="Calibri" pitchFamily="34" charset="0"/>
              </a:rPr>
              <a:t>thyroid </a:t>
            </a:r>
            <a:r>
              <a:rPr lang="en-US" dirty="0" err="1" smtClean="0">
                <a:solidFill>
                  <a:srgbClr val="FFFF00"/>
                </a:solidFill>
                <a:latin typeface="Calibri" pitchFamily="34" charset="0"/>
              </a:rPr>
              <a:t>peroxidase</a:t>
            </a:r>
            <a:r>
              <a:rPr lang="en-US" dirty="0" smtClean="0">
                <a:solidFill>
                  <a:srgbClr val="FFFF00"/>
                </a:solidFill>
                <a:latin typeface="Calibri" pitchFamily="34" charset="0"/>
              </a:rPr>
              <a:t> </a:t>
            </a:r>
            <a:r>
              <a:rPr lang="en-US" dirty="0" smtClean="0">
                <a:latin typeface="Calibri" pitchFamily="34" charset="0"/>
              </a:rPr>
              <a:t>(TPO) </a:t>
            </a:r>
          </a:p>
          <a:p>
            <a:endParaRPr lang="en-US" dirty="0" smtClean="0">
              <a:latin typeface="Calibri" pitchFamily="34" charset="0"/>
            </a:endParaRPr>
          </a:p>
          <a:p>
            <a:r>
              <a:rPr lang="en-US" dirty="0" smtClean="0">
                <a:latin typeface="Calibri" pitchFamily="34" charset="0"/>
              </a:rPr>
              <a:t>TPO is a membrane-bound enzyme and plays a significant role in the </a:t>
            </a:r>
            <a:r>
              <a:rPr lang="en-US" dirty="0" smtClean="0">
                <a:solidFill>
                  <a:srgbClr val="FFFF00"/>
                </a:solidFill>
                <a:latin typeface="Calibri" pitchFamily="34" charset="0"/>
              </a:rPr>
              <a:t>biosynthesis of thyroid hormones</a:t>
            </a:r>
          </a:p>
          <a:p>
            <a:endParaRPr lang="en-US" dirty="0" smtClean="0">
              <a:latin typeface="Calibri" pitchFamily="34" charset="0"/>
            </a:endParaRPr>
          </a:p>
          <a:p>
            <a:r>
              <a:rPr lang="en-US" dirty="0" err="1" smtClean="0">
                <a:latin typeface="Calibri" pitchFamily="34" charset="0"/>
              </a:rPr>
              <a:t>Autoantibodies</a:t>
            </a:r>
            <a:r>
              <a:rPr lang="en-US" dirty="0" smtClean="0">
                <a:latin typeface="Calibri" pitchFamily="34" charset="0"/>
              </a:rPr>
              <a:t> produced against TPO are capable of </a:t>
            </a:r>
            <a:r>
              <a:rPr lang="en-US" dirty="0" smtClean="0">
                <a:solidFill>
                  <a:srgbClr val="FFFF00"/>
                </a:solidFill>
                <a:latin typeface="Calibri" pitchFamily="34" charset="0"/>
              </a:rPr>
              <a:t>inhibiting</a:t>
            </a:r>
            <a:r>
              <a:rPr lang="en-US" dirty="0" smtClean="0">
                <a:latin typeface="Calibri" pitchFamily="34" charset="0"/>
              </a:rPr>
              <a:t> the enzyme activity 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  <a:latin typeface="Comic Sans MS" pitchFamily="66" charset="0"/>
              </a:rPr>
              <a:t>Anti </a:t>
            </a:r>
            <a:r>
              <a:rPr lang="en-US" b="1" dirty="0" err="1" smtClean="0">
                <a:solidFill>
                  <a:srgbClr val="FFFF00"/>
                </a:solidFill>
                <a:latin typeface="Comic Sans MS" pitchFamily="66" charset="0"/>
              </a:rPr>
              <a:t>Microsomal</a:t>
            </a:r>
            <a:r>
              <a:rPr lang="en-US" b="1" dirty="0" smtClean="0">
                <a:solidFill>
                  <a:srgbClr val="FFFF00"/>
                </a:solidFill>
                <a:latin typeface="Comic Sans MS" pitchFamily="66" charset="0"/>
              </a:rPr>
              <a:t> Antibodies</a:t>
            </a:r>
            <a:endParaRPr lang="en-US" b="1" dirty="0">
              <a:solidFill>
                <a:srgbClr val="FFFF00"/>
              </a:solidFill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Calibri" pitchFamily="34" charset="0"/>
              </a:rPr>
              <a:t>Antibodies to TPO have also been found in: </a:t>
            </a:r>
          </a:p>
          <a:p>
            <a:pPr>
              <a:buNone/>
            </a:pPr>
            <a:r>
              <a:rPr lang="en-US" dirty="0" smtClean="0">
                <a:latin typeface="Calibri" pitchFamily="34" charset="0"/>
              </a:rPr>
              <a:t>	-	More than </a:t>
            </a:r>
            <a:r>
              <a:rPr lang="en-US" dirty="0" smtClean="0">
                <a:solidFill>
                  <a:srgbClr val="FFFF00"/>
                </a:solidFill>
                <a:latin typeface="Calibri" pitchFamily="34" charset="0"/>
              </a:rPr>
              <a:t>90%</a:t>
            </a:r>
            <a:r>
              <a:rPr lang="en-US" dirty="0" smtClean="0">
                <a:latin typeface="Calibri" pitchFamily="34" charset="0"/>
              </a:rPr>
              <a:t> patients with autoimmune 	</a:t>
            </a:r>
            <a:r>
              <a:rPr lang="en-US" dirty="0" err="1" smtClean="0">
                <a:latin typeface="Calibri" pitchFamily="34" charset="0"/>
              </a:rPr>
              <a:t>thyroiditis</a:t>
            </a:r>
            <a:r>
              <a:rPr lang="en-US" dirty="0" smtClean="0">
                <a:latin typeface="Calibri" pitchFamily="34" charset="0"/>
              </a:rPr>
              <a:t> (Hashimoto's </a:t>
            </a:r>
            <a:r>
              <a:rPr lang="en-US" dirty="0" err="1" smtClean="0">
                <a:latin typeface="Calibri" pitchFamily="34" charset="0"/>
              </a:rPr>
              <a:t>thyroiditis</a:t>
            </a:r>
            <a:r>
              <a:rPr lang="en-US" dirty="0" smtClean="0">
                <a:latin typeface="Calibri" pitchFamily="34" charset="0"/>
              </a:rPr>
              <a:t>)</a:t>
            </a:r>
          </a:p>
          <a:p>
            <a:pPr>
              <a:buNone/>
            </a:pPr>
            <a:r>
              <a:rPr lang="en-US" dirty="0" smtClean="0">
                <a:latin typeface="Calibri" pitchFamily="34" charset="0"/>
              </a:rPr>
              <a:t>	-	50% of patients with Graves' disease</a:t>
            </a:r>
          </a:p>
          <a:p>
            <a:pPr>
              <a:buNone/>
            </a:pPr>
            <a:r>
              <a:rPr lang="en-US" dirty="0" smtClean="0">
                <a:latin typeface="Calibri" pitchFamily="34" charset="0"/>
              </a:rPr>
              <a:t>	-	Less frequently in patients with other 	thyroid disorders </a:t>
            </a:r>
          </a:p>
          <a:p>
            <a:r>
              <a:rPr lang="en-US" dirty="0" smtClean="0">
                <a:latin typeface="Calibri" pitchFamily="34" charset="0"/>
              </a:rPr>
              <a:t>Low titers may also be found in 5-10 percent of </a:t>
            </a:r>
            <a:r>
              <a:rPr lang="en-US" dirty="0" smtClean="0">
                <a:solidFill>
                  <a:srgbClr val="FFFF00"/>
                </a:solidFill>
                <a:latin typeface="Calibri" pitchFamily="34" charset="0"/>
              </a:rPr>
              <a:t>normal individuals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  <a:latin typeface="Comic Sans MS" pitchFamily="66" charset="0"/>
              </a:rPr>
              <a:t>Anti </a:t>
            </a:r>
            <a:r>
              <a:rPr lang="en-US" b="1" dirty="0" err="1" smtClean="0">
                <a:solidFill>
                  <a:srgbClr val="FFFF00"/>
                </a:solidFill>
                <a:latin typeface="Comic Sans MS" pitchFamily="66" charset="0"/>
              </a:rPr>
              <a:t>Thyroglobulin</a:t>
            </a:r>
            <a:r>
              <a:rPr lang="en-US" b="1" dirty="0" smtClean="0">
                <a:solidFill>
                  <a:srgbClr val="FFFF00"/>
                </a:solidFill>
                <a:latin typeface="Comic Sans MS" pitchFamily="66" charset="0"/>
              </a:rPr>
              <a:t> Antibodies</a:t>
            </a:r>
            <a:endParaRPr lang="en-US" b="1" dirty="0">
              <a:solidFill>
                <a:srgbClr val="FFFF00"/>
              </a:solidFill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>
                <a:latin typeface="Calibri" pitchFamily="34" charset="0"/>
              </a:rPr>
              <a:t>Thyroglobulin</a:t>
            </a:r>
            <a:r>
              <a:rPr lang="en-US" dirty="0" smtClean="0">
                <a:latin typeface="Calibri" pitchFamily="34" charset="0"/>
              </a:rPr>
              <a:t> Antibodies are directed against the glycoprotein </a:t>
            </a:r>
            <a:r>
              <a:rPr lang="en-US" dirty="0" err="1" smtClean="0">
                <a:latin typeface="Calibri" pitchFamily="34" charset="0"/>
              </a:rPr>
              <a:t>thyroglobulin</a:t>
            </a:r>
            <a:r>
              <a:rPr lang="en-US" dirty="0" smtClean="0">
                <a:latin typeface="Calibri" pitchFamily="34" charset="0"/>
              </a:rPr>
              <a:t> located in  the thyroid follicles</a:t>
            </a:r>
          </a:p>
          <a:p>
            <a:endParaRPr lang="en-US" dirty="0" smtClean="0">
              <a:latin typeface="Calibri" pitchFamily="34" charset="0"/>
            </a:endParaRPr>
          </a:p>
          <a:p>
            <a:r>
              <a:rPr lang="en-US" dirty="0" smtClean="0">
                <a:latin typeface="Calibri" pitchFamily="34" charset="0"/>
              </a:rPr>
              <a:t>90 percent of patients with</a:t>
            </a:r>
            <a:r>
              <a:rPr lang="en-US" sz="2800" dirty="0" smtClean="0">
                <a:latin typeface="Calibri" pitchFamily="34" charset="0"/>
              </a:rPr>
              <a:t> </a:t>
            </a:r>
            <a:r>
              <a:rPr lang="en-US" dirty="0" smtClean="0">
                <a:latin typeface="Calibri" pitchFamily="34" charset="0"/>
              </a:rPr>
              <a:t>Hashimoto's </a:t>
            </a:r>
            <a:r>
              <a:rPr lang="en-US" dirty="0" err="1" smtClean="0">
                <a:latin typeface="Calibri" pitchFamily="34" charset="0"/>
              </a:rPr>
              <a:t>thyroiditis</a:t>
            </a:r>
            <a:r>
              <a:rPr lang="en-US" sz="2800" dirty="0" smtClean="0">
                <a:latin typeface="Calibri" pitchFamily="34" charset="0"/>
              </a:rPr>
              <a:t> have </a:t>
            </a:r>
            <a:r>
              <a:rPr lang="en-US" sz="2800" dirty="0" err="1" smtClean="0">
                <a:latin typeface="Calibri" pitchFamily="34" charset="0"/>
              </a:rPr>
              <a:t>thyroglobulin</a:t>
            </a:r>
            <a:r>
              <a:rPr lang="en-US" sz="2800" dirty="0" smtClean="0">
                <a:latin typeface="Calibri" pitchFamily="34" charset="0"/>
              </a:rPr>
              <a:t> or thyroid </a:t>
            </a:r>
            <a:r>
              <a:rPr lang="en-US" sz="2800" dirty="0" err="1" smtClean="0">
                <a:latin typeface="Calibri" pitchFamily="34" charset="0"/>
              </a:rPr>
              <a:t>microsomal</a:t>
            </a:r>
            <a:r>
              <a:rPr lang="en-US" sz="2800" dirty="0" smtClean="0">
                <a:latin typeface="Calibri" pitchFamily="34" charset="0"/>
              </a:rPr>
              <a:t> antibodies </a:t>
            </a:r>
            <a:endParaRPr lang="en-US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47800" y="1828800"/>
            <a:ext cx="6096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solidFill>
                  <a:srgbClr val="FFFF00"/>
                </a:solidFill>
                <a:latin typeface="Comic Sans MS" pitchFamily="66" charset="0"/>
              </a:rPr>
              <a:t>Pancreas </a:t>
            </a:r>
          </a:p>
          <a:p>
            <a:pPr algn="ctr"/>
            <a:endParaRPr lang="en-US" dirty="0" smtClean="0">
              <a:solidFill>
                <a:srgbClr val="FFFF00"/>
              </a:solidFill>
            </a:endParaRPr>
          </a:p>
          <a:p>
            <a:pPr algn="ctr"/>
            <a:r>
              <a:rPr lang="en-US" sz="3600" dirty="0" smtClean="0">
                <a:latin typeface="Comic Sans MS" pitchFamily="66" charset="0"/>
              </a:rPr>
              <a:t>Type I Diabetes mellitus</a:t>
            </a:r>
            <a:endParaRPr lang="en-US" sz="36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  <a:latin typeface="Comic Sans MS" pitchFamily="66" charset="0"/>
              </a:rPr>
              <a:t>Type 1</a:t>
            </a:r>
            <a:r>
              <a:rPr lang="en-US" dirty="0" smtClean="0">
                <a:solidFill>
                  <a:srgbClr val="FFFF00"/>
                </a:solidFill>
                <a:latin typeface="Comic Sans MS" pitchFamily="66" charset="0"/>
              </a:rPr>
              <a:t> </a:t>
            </a:r>
            <a:r>
              <a:rPr lang="en-US" b="1" dirty="0" smtClean="0">
                <a:solidFill>
                  <a:srgbClr val="FFFF00"/>
                </a:solidFill>
                <a:latin typeface="Comic Sans MS" pitchFamily="66" charset="0"/>
              </a:rPr>
              <a:t>Diabetes mellitus</a:t>
            </a:r>
            <a:endParaRPr lang="en-US" dirty="0">
              <a:solidFill>
                <a:srgbClr val="FFFF00"/>
              </a:solidFill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133600"/>
            <a:ext cx="7315200" cy="452596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dirty="0" smtClean="0">
                <a:latin typeface="Calibri" pitchFamily="34" charset="0"/>
              </a:rPr>
              <a:t>Autoimmune destruction of the beta cells in the pancreas which produce insulin</a:t>
            </a:r>
          </a:p>
          <a:p>
            <a:pPr>
              <a:lnSpc>
                <a:spcPct val="80000"/>
              </a:lnSpc>
            </a:pPr>
            <a:endParaRPr lang="en-US" dirty="0" smtClean="0">
              <a:latin typeface="Calibri" pitchFamily="34" charset="0"/>
            </a:endParaRPr>
          </a:p>
          <a:p>
            <a:pPr>
              <a:lnSpc>
                <a:spcPct val="80000"/>
              </a:lnSpc>
            </a:pPr>
            <a:r>
              <a:rPr lang="en-US" dirty="0" smtClean="0">
                <a:latin typeface="Calibri" pitchFamily="34" charset="0"/>
              </a:rPr>
              <a:t>Requires insulin administration for controlling high blood sugar levels</a:t>
            </a:r>
          </a:p>
          <a:p>
            <a:pPr>
              <a:buNone/>
            </a:pPr>
            <a:endParaRPr lang="en-US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FF00"/>
                </a:solidFill>
                <a:latin typeface="Comic Sans MS" pitchFamily="66" charset="0"/>
              </a:rPr>
              <a:t>Type 1</a:t>
            </a:r>
            <a:r>
              <a:rPr lang="en-US" dirty="0" smtClean="0">
                <a:solidFill>
                  <a:srgbClr val="FFFF00"/>
                </a:solidFill>
                <a:latin typeface="Comic Sans MS" pitchFamily="66" charset="0"/>
              </a:rPr>
              <a:t> </a:t>
            </a:r>
            <a:r>
              <a:rPr lang="en-US" b="1" dirty="0" smtClean="0">
                <a:solidFill>
                  <a:srgbClr val="FFFF00"/>
                </a:solidFill>
                <a:latin typeface="Comic Sans MS" pitchFamily="66" charset="0"/>
              </a:rPr>
              <a:t>Diabetes mellitus</a:t>
            </a:r>
            <a:endParaRPr lang="en-US" b="1" dirty="0">
              <a:solidFill>
                <a:srgbClr val="FFFF00"/>
              </a:solidFill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en-US" b="1" dirty="0" smtClean="0">
                <a:latin typeface="Calibri" pitchFamily="34" charset="0"/>
              </a:rPr>
              <a:t>Predisposition	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>
                <a:latin typeface="Calibri" pitchFamily="34" charset="0"/>
              </a:rPr>
              <a:t>Genetic (HLA DRB, DQA, DQB)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>
                <a:latin typeface="Calibri" pitchFamily="34" charset="0"/>
              </a:rPr>
              <a:t>Viral infections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>
                <a:latin typeface="Calibri" pitchFamily="34" charset="0"/>
              </a:rPr>
              <a:t>Stress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>
                <a:latin typeface="Calibri" pitchFamily="34" charset="0"/>
              </a:rPr>
              <a:t>Environmental exposure - exposure to certain chemicals or drugs</a:t>
            </a:r>
          </a:p>
          <a:p>
            <a:pPr lvl="1">
              <a:lnSpc>
                <a:spcPct val="80000"/>
              </a:lnSpc>
              <a:buNone/>
            </a:pPr>
            <a:endParaRPr lang="en-US" sz="2400" dirty="0" smtClean="0">
              <a:latin typeface="Calibri" pitchFamily="34" charset="0"/>
            </a:endParaRPr>
          </a:p>
          <a:p>
            <a:pPr>
              <a:lnSpc>
                <a:spcPct val="80000"/>
              </a:lnSpc>
            </a:pPr>
            <a:r>
              <a:rPr lang="en-US" sz="2800" dirty="0" smtClean="0">
                <a:latin typeface="Calibri" pitchFamily="34" charset="0"/>
              </a:rPr>
              <a:t>Immunological destruction of beta cells of pancreas</a:t>
            </a:r>
          </a:p>
          <a:p>
            <a:pPr>
              <a:lnSpc>
                <a:spcPct val="80000"/>
              </a:lnSpc>
            </a:pPr>
            <a:r>
              <a:rPr lang="en-US" sz="2800" dirty="0" smtClean="0">
                <a:latin typeface="Calibri" pitchFamily="34" charset="0"/>
              </a:rPr>
              <a:t>10% chance of inheriting if </a:t>
            </a:r>
            <a:r>
              <a:rPr lang="en-US" sz="2800" dirty="0" smtClean="0">
                <a:solidFill>
                  <a:srgbClr val="FFFF00"/>
                </a:solidFill>
                <a:latin typeface="Calibri" pitchFamily="34" charset="0"/>
              </a:rPr>
              <a:t>first degree relative </a:t>
            </a:r>
            <a:r>
              <a:rPr lang="en-US" sz="2800" dirty="0" smtClean="0">
                <a:latin typeface="Calibri" pitchFamily="34" charset="0"/>
              </a:rPr>
              <a:t>has diabetes</a:t>
            </a:r>
          </a:p>
          <a:p>
            <a:pPr>
              <a:lnSpc>
                <a:spcPct val="80000"/>
              </a:lnSpc>
            </a:pPr>
            <a:r>
              <a:rPr lang="en-US" sz="2800" dirty="0" smtClean="0">
                <a:latin typeface="Calibri" pitchFamily="34" charset="0"/>
              </a:rPr>
              <a:t>Most likely to inherit from </a:t>
            </a:r>
            <a:r>
              <a:rPr lang="en-US" sz="2800" dirty="0" smtClean="0">
                <a:solidFill>
                  <a:srgbClr val="FFFF00"/>
                </a:solidFill>
                <a:latin typeface="Calibri" pitchFamily="34" charset="0"/>
              </a:rPr>
              <a:t>father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2000" dirty="0" smtClean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FFFF00"/>
                </a:solidFill>
                <a:latin typeface="Comic Sans MS" pitchFamily="66" charset="0"/>
              </a:rPr>
              <a:t>Objectives</a:t>
            </a:r>
            <a:endParaRPr lang="en-US" dirty="0">
              <a:solidFill>
                <a:srgbClr val="FFFF00"/>
              </a:solidFill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To understand the mechanisms involved in immunological damage to the endocrine glands.</a:t>
            </a:r>
          </a:p>
          <a:p>
            <a:r>
              <a:rPr lang="en-US" dirty="0" smtClean="0"/>
              <a:t>To know about  various endocrine disorders such as Graves’ disease, </a:t>
            </a:r>
            <a:r>
              <a:rPr lang="en-US" dirty="0" err="1" smtClean="0"/>
              <a:t>hashimoto’s</a:t>
            </a:r>
            <a:r>
              <a:rPr lang="en-US" dirty="0" smtClean="0"/>
              <a:t> </a:t>
            </a:r>
            <a:r>
              <a:rPr lang="en-US" dirty="0" err="1" smtClean="0"/>
              <a:t>thyroiditis</a:t>
            </a:r>
            <a:r>
              <a:rPr lang="en-US" dirty="0" smtClean="0"/>
              <a:t>, type I diabetes and Addison’s disease resulting from autoimmunity.</a:t>
            </a:r>
          </a:p>
          <a:p>
            <a:r>
              <a:rPr lang="en-US" dirty="0" smtClean="0"/>
              <a:t>To describe the association of certain auto-antibodies with regards to their pathogenic and diagnostic importance.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</p:spPr>
        <p:txBody>
          <a:bodyPr>
            <a:normAutofit fontScale="92500"/>
          </a:bodyPr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3600" b="1" dirty="0" smtClean="0">
                <a:solidFill>
                  <a:srgbClr val="FFFF00"/>
                </a:solidFill>
                <a:latin typeface="Calibri" pitchFamily="34" charset="0"/>
              </a:rPr>
              <a:t>Viruses</a:t>
            </a:r>
            <a:endParaRPr lang="en-US" sz="3600" dirty="0" smtClean="0">
              <a:solidFill>
                <a:srgbClr val="FFFF00"/>
              </a:solidFill>
              <a:latin typeface="Calibri" pitchFamily="34" charset="0"/>
            </a:endParaRPr>
          </a:p>
          <a:p>
            <a:pPr lvl="2">
              <a:lnSpc>
                <a:spcPct val="80000"/>
              </a:lnSpc>
            </a:pPr>
            <a:r>
              <a:rPr lang="en-US" sz="3200" dirty="0" smtClean="0">
                <a:latin typeface="Calibri" pitchFamily="34" charset="0"/>
              </a:rPr>
              <a:t>Infection introduces a viral protein that resembles a beta cell protein</a:t>
            </a:r>
          </a:p>
          <a:p>
            <a:pPr lvl="2">
              <a:lnSpc>
                <a:spcPct val="80000"/>
              </a:lnSpc>
            </a:pPr>
            <a:r>
              <a:rPr lang="en-US" sz="3200" dirty="0" smtClean="0">
                <a:latin typeface="Calibri" pitchFamily="34" charset="0"/>
              </a:rPr>
              <a:t>Cross-reacting T-cells and antibodies because of molecular mimicry attack beta cell proteins and virus</a:t>
            </a:r>
          </a:p>
          <a:p>
            <a:pPr lvl="2">
              <a:lnSpc>
                <a:spcPct val="80000"/>
              </a:lnSpc>
              <a:buNone/>
            </a:pPr>
            <a:endParaRPr lang="en-US" sz="3600" dirty="0" smtClean="0">
              <a:latin typeface="Calibri" pitchFamily="34" charset="0"/>
            </a:endParaRPr>
          </a:p>
          <a:p>
            <a:pPr>
              <a:lnSpc>
                <a:spcPct val="80000"/>
              </a:lnSpc>
              <a:buNone/>
            </a:pPr>
            <a:r>
              <a:rPr lang="en-US" sz="3600" b="1" dirty="0" smtClean="0">
                <a:solidFill>
                  <a:srgbClr val="FFFF00"/>
                </a:solidFill>
                <a:latin typeface="Calibri" pitchFamily="34" charset="0"/>
              </a:rPr>
              <a:t>Cow’s milk </a:t>
            </a:r>
          </a:p>
          <a:p>
            <a:pPr lvl="2">
              <a:lnSpc>
                <a:spcPct val="80000"/>
              </a:lnSpc>
            </a:pPr>
            <a:r>
              <a:rPr lang="en-US" sz="3600" dirty="0" smtClean="0">
                <a:latin typeface="Calibri" pitchFamily="34" charset="0"/>
              </a:rPr>
              <a:t>Certain protein which may trigger attack on beta cells (molecular mimicry)  </a:t>
            </a:r>
            <a:endParaRPr lang="en-US" sz="360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737356-fig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914400"/>
            <a:ext cx="8990618" cy="59436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685800" y="152400"/>
            <a:ext cx="8763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FF00"/>
                </a:solidFill>
                <a:latin typeface="Comic Sans MS" pitchFamily="66" charset="0"/>
              </a:rPr>
              <a:t>Development of Type I diabetes mellitus</a:t>
            </a:r>
            <a:endParaRPr lang="en-US" sz="2800" b="1" dirty="0">
              <a:solidFill>
                <a:srgbClr val="FFFF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thumbnailCAIXC96Z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9600" y="838200"/>
            <a:ext cx="8062232" cy="60198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524000" y="228600"/>
            <a:ext cx="6248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FF00"/>
                </a:solidFill>
                <a:latin typeface="Comic Sans MS" pitchFamily="66" charset="0"/>
              </a:rPr>
              <a:t>Immunological damage in diabetes</a:t>
            </a:r>
            <a:endParaRPr lang="en-US" sz="2800" dirty="0">
              <a:solidFill>
                <a:srgbClr val="FFFF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nrendo_2010_27-f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5716"/>
            <a:ext cx="9144000" cy="686371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590800" y="990600"/>
            <a:ext cx="1219200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495800" y="304800"/>
            <a:ext cx="9906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endParaRPr lang="en-US" sz="1400" dirty="0"/>
          </a:p>
        </p:txBody>
      </p:sp>
      <p:sp>
        <p:nvSpPr>
          <p:cNvPr id="7" name="TextBox 6"/>
          <p:cNvSpPr txBox="1"/>
          <p:nvPr/>
        </p:nvSpPr>
        <p:spPr>
          <a:xfrm>
            <a:off x="5638800" y="609600"/>
            <a:ext cx="2514600" cy="38100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81000" y="2362200"/>
            <a:ext cx="1295400" cy="1077218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chemeClr val="bg1"/>
                </a:solidFill>
                <a:latin typeface="Calibri" pitchFamily="34" charset="0"/>
              </a:rPr>
              <a:t>Innate antiviral activity</a:t>
            </a:r>
          </a:p>
          <a:p>
            <a:endParaRPr lang="en-US" sz="1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  <a:latin typeface="Comic Sans MS" pitchFamily="66" charset="0"/>
              </a:rPr>
              <a:t>Diabetes</a:t>
            </a:r>
            <a:endParaRPr lang="en-US" b="1" dirty="0">
              <a:solidFill>
                <a:srgbClr val="FFFF00"/>
              </a:solidFill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295400"/>
            <a:ext cx="7772400" cy="45720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Calibri" pitchFamily="34" charset="0"/>
              </a:rPr>
              <a:t>Four auto-antibodies are markers of beta cell autoimmunity in type 1 diabetes : </a:t>
            </a:r>
          </a:p>
          <a:p>
            <a:pPr lvl="1"/>
            <a:r>
              <a:rPr lang="en-US" dirty="0" smtClean="0">
                <a:solidFill>
                  <a:srgbClr val="FFFF00"/>
                </a:solidFill>
                <a:latin typeface="Calibri" pitchFamily="34" charset="0"/>
              </a:rPr>
              <a:t>Islet Cell Antibodies </a:t>
            </a:r>
            <a:r>
              <a:rPr lang="en-US" dirty="0" smtClean="0">
                <a:latin typeface="Calibri" pitchFamily="34" charset="0"/>
              </a:rPr>
              <a:t>(ICA), against </a:t>
            </a:r>
            <a:r>
              <a:rPr lang="en-US" dirty="0" err="1" smtClean="0">
                <a:latin typeface="Calibri" pitchFamily="34" charset="0"/>
              </a:rPr>
              <a:t>cytoplasmic</a:t>
            </a:r>
            <a:r>
              <a:rPr lang="en-US" dirty="0" smtClean="0">
                <a:latin typeface="Calibri" pitchFamily="34" charset="0"/>
              </a:rPr>
              <a:t> proteins in the beta cell found in 75-90% patients</a:t>
            </a:r>
          </a:p>
          <a:p>
            <a:pPr lvl="1"/>
            <a:r>
              <a:rPr lang="en-US" dirty="0" smtClean="0">
                <a:latin typeface="Calibri" pitchFamily="34" charset="0"/>
              </a:rPr>
              <a:t>Antibodies to </a:t>
            </a:r>
            <a:r>
              <a:rPr lang="en-US" dirty="0" err="1" smtClean="0">
                <a:solidFill>
                  <a:srgbClr val="FFFF00"/>
                </a:solidFill>
                <a:latin typeface="Calibri" pitchFamily="34" charset="0"/>
              </a:rPr>
              <a:t>Glutamic</a:t>
            </a:r>
            <a:r>
              <a:rPr lang="en-US" dirty="0" smtClean="0">
                <a:solidFill>
                  <a:srgbClr val="FFFF00"/>
                </a:solidFill>
                <a:latin typeface="Calibri" pitchFamily="34" charset="0"/>
              </a:rPr>
              <a:t> Acid </a:t>
            </a:r>
            <a:r>
              <a:rPr lang="en-US" dirty="0" err="1" smtClean="0">
                <a:solidFill>
                  <a:srgbClr val="FFFF00"/>
                </a:solidFill>
                <a:latin typeface="Calibri" pitchFamily="34" charset="0"/>
              </a:rPr>
              <a:t>Decarboxylase</a:t>
            </a:r>
            <a:r>
              <a:rPr lang="en-US" dirty="0" smtClean="0">
                <a:solidFill>
                  <a:srgbClr val="FFFF00"/>
                </a:solidFill>
                <a:latin typeface="Calibri" pitchFamily="34" charset="0"/>
              </a:rPr>
              <a:t> 65 </a:t>
            </a:r>
            <a:r>
              <a:rPr lang="en-US" dirty="0" smtClean="0">
                <a:latin typeface="Calibri" pitchFamily="34" charset="0"/>
              </a:rPr>
              <a:t>(GAD65) in 80% of patients</a:t>
            </a:r>
          </a:p>
          <a:p>
            <a:pPr lvl="1"/>
            <a:r>
              <a:rPr lang="en-US" dirty="0" smtClean="0">
                <a:solidFill>
                  <a:srgbClr val="FFFF00"/>
                </a:solidFill>
                <a:latin typeface="Calibri" pitchFamily="34" charset="0"/>
              </a:rPr>
              <a:t>Insulin Auto-antibodies</a:t>
            </a:r>
            <a:r>
              <a:rPr lang="en-US" dirty="0" smtClean="0">
                <a:latin typeface="Calibri" pitchFamily="34" charset="0"/>
              </a:rPr>
              <a:t> (IAA) is the first marker found in 70% of children at the time of diagnosis   </a:t>
            </a:r>
          </a:p>
          <a:p>
            <a:pPr lvl="1"/>
            <a:r>
              <a:rPr lang="en-US" dirty="0" smtClean="0">
                <a:latin typeface="Calibri" pitchFamily="34" charset="0"/>
              </a:rPr>
              <a:t>IA-2A, to </a:t>
            </a:r>
            <a:r>
              <a:rPr lang="en-US" dirty="0" smtClean="0">
                <a:solidFill>
                  <a:srgbClr val="FFFF00"/>
                </a:solidFill>
                <a:latin typeface="Calibri" pitchFamily="34" charset="0"/>
              </a:rPr>
              <a:t>protein tyrosine </a:t>
            </a:r>
            <a:r>
              <a:rPr lang="en-US" dirty="0" err="1" smtClean="0">
                <a:solidFill>
                  <a:srgbClr val="FFFF00"/>
                </a:solidFill>
                <a:latin typeface="Calibri" pitchFamily="34" charset="0"/>
              </a:rPr>
              <a:t>phosphatase</a:t>
            </a:r>
            <a:r>
              <a:rPr lang="en-US" dirty="0" smtClean="0">
                <a:solidFill>
                  <a:srgbClr val="FFFF00"/>
                </a:solidFill>
                <a:latin typeface="Calibri" pitchFamily="34" charset="0"/>
              </a:rPr>
              <a:t> </a:t>
            </a:r>
            <a:r>
              <a:rPr lang="en-US" dirty="0" smtClean="0">
                <a:latin typeface="Calibri" pitchFamily="34" charset="0"/>
              </a:rPr>
              <a:t>found in 54-75% of patients </a:t>
            </a:r>
            <a:endParaRPr lang="en-US" dirty="0" smtClean="0">
              <a:solidFill>
                <a:srgbClr val="FFFF00"/>
              </a:solidFill>
              <a:latin typeface="Calibri" pitchFamily="34" charset="0"/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A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81246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219200" y="228600"/>
            <a:ext cx="4953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FF00"/>
                </a:solidFill>
                <a:latin typeface="Comic Sans MS" pitchFamily="66" charset="0"/>
              </a:rPr>
              <a:t>Islet cell antibody (</a:t>
            </a:r>
            <a:r>
              <a:rPr lang="en-US" sz="3200" b="1" dirty="0" err="1" smtClean="0">
                <a:solidFill>
                  <a:srgbClr val="FFFF00"/>
                </a:solidFill>
                <a:latin typeface="Comic Sans MS" pitchFamily="66" charset="0"/>
              </a:rPr>
              <a:t>Immunofluorescence</a:t>
            </a:r>
            <a:r>
              <a:rPr lang="en-US" sz="3200" b="1" dirty="0" smtClean="0">
                <a:solidFill>
                  <a:srgbClr val="FFFF00"/>
                </a:solidFill>
                <a:latin typeface="Comic Sans MS" pitchFamily="66" charset="0"/>
              </a:rPr>
              <a:t>)</a:t>
            </a:r>
            <a:endParaRPr lang="en-US" sz="3200" b="1" dirty="0">
              <a:solidFill>
                <a:srgbClr val="FFFF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FF00"/>
                </a:solidFill>
                <a:latin typeface="Comic Sans MS" pitchFamily="66" charset="0"/>
              </a:rPr>
              <a:t>Differential Diagnosis</a:t>
            </a:r>
            <a:endParaRPr lang="en-US" b="1" dirty="0">
              <a:solidFill>
                <a:srgbClr val="FFFF00"/>
              </a:solidFill>
              <a:latin typeface="Comic Sans MS" pitchFamily="66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914400" y="1676400"/>
            <a:ext cx="7772400" cy="4572000"/>
          </a:xfrm>
        </p:spPr>
        <p:txBody>
          <a:bodyPr>
            <a:normAutofit/>
          </a:bodyPr>
          <a:lstStyle/>
          <a:p>
            <a:pPr lvl="0"/>
            <a:r>
              <a:rPr lang="en-US" dirty="0" smtClean="0">
                <a:latin typeface="Calibri" pitchFamily="34" charset="0"/>
              </a:rPr>
              <a:t>Type 1 diabetes may be diagnosed by the presence of </a:t>
            </a:r>
            <a:r>
              <a:rPr lang="en-US" dirty="0" smtClean="0">
                <a:solidFill>
                  <a:srgbClr val="FFFF00"/>
                </a:solidFill>
                <a:latin typeface="Calibri" pitchFamily="34" charset="0"/>
              </a:rPr>
              <a:t>one or more </a:t>
            </a:r>
            <a:r>
              <a:rPr lang="en-US" dirty="0" smtClean="0">
                <a:latin typeface="Calibri" pitchFamily="34" charset="0"/>
              </a:rPr>
              <a:t>auto-antibodies</a:t>
            </a:r>
          </a:p>
          <a:p>
            <a:pPr lvl="0">
              <a:buNone/>
            </a:pPr>
            <a:r>
              <a:rPr lang="en-US" dirty="0" smtClean="0">
                <a:latin typeface="Calibri" pitchFamily="34" charset="0"/>
              </a:rPr>
              <a:t> </a:t>
            </a:r>
          </a:p>
          <a:p>
            <a:pPr lvl="0"/>
            <a:r>
              <a:rPr lang="en-US" dirty="0" smtClean="0">
                <a:latin typeface="Calibri" pitchFamily="34" charset="0"/>
              </a:rPr>
              <a:t>People who screen positive for one or more auto-antibodies may </a:t>
            </a:r>
            <a:r>
              <a:rPr lang="en-US" b="1" i="1" dirty="0" smtClean="0">
                <a:solidFill>
                  <a:srgbClr val="FFFF00"/>
                </a:solidFill>
                <a:latin typeface="Calibri" pitchFamily="34" charset="0"/>
              </a:rPr>
              <a:t>not</a:t>
            </a:r>
            <a:r>
              <a:rPr lang="en-US" dirty="0" smtClean="0">
                <a:latin typeface="Calibri" pitchFamily="34" charset="0"/>
              </a:rPr>
              <a:t> necessarily develop diabetes </a:t>
            </a:r>
          </a:p>
          <a:p>
            <a:pPr lvl="0">
              <a:buNone/>
            </a:pPr>
            <a:endParaRPr lang="en-US" dirty="0" smtClean="0">
              <a:latin typeface="Calibri" pitchFamily="34" charset="0"/>
            </a:endParaRPr>
          </a:p>
          <a:p>
            <a:pPr lvl="0"/>
            <a:r>
              <a:rPr lang="en-US" dirty="0" smtClean="0">
                <a:latin typeface="Calibri" pitchFamily="34" charset="0"/>
              </a:rPr>
              <a:t>Risk of having type 1 diabetes is proportional to </a:t>
            </a:r>
            <a:r>
              <a:rPr lang="en-US" dirty="0" smtClean="0">
                <a:solidFill>
                  <a:srgbClr val="FFFF00"/>
                </a:solidFill>
                <a:latin typeface="Calibri" pitchFamily="34" charset="0"/>
              </a:rPr>
              <a:t>titer</a:t>
            </a:r>
            <a:r>
              <a:rPr lang="en-US" dirty="0" smtClean="0">
                <a:latin typeface="Calibri" pitchFamily="34" charset="0"/>
              </a:rPr>
              <a:t> of antibodies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FF00"/>
                </a:solidFill>
                <a:latin typeface="Comic Sans MS" pitchFamily="66" charset="0"/>
              </a:rPr>
              <a:t>Interpretation</a:t>
            </a:r>
            <a:endParaRPr lang="en-US" dirty="0">
              <a:solidFill>
                <a:srgbClr val="FFFF00"/>
              </a:solidFill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57400"/>
            <a:ext cx="7772400" cy="4572000"/>
          </a:xfrm>
        </p:spPr>
        <p:txBody>
          <a:bodyPr>
            <a:normAutofit/>
          </a:bodyPr>
          <a:lstStyle/>
          <a:p>
            <a:pPr lvl="0"/>
            <a:r>
              <a:rPr lang="en-US" dirty="0" smtClean="0">
                <a:latin typeface="Calibri" pitchFamily="34" charset="0"/>
              </a:rPr>
              <a:t>Antibodies may be present several years before a patient develops hyperglycemia</a:t>
            </a:r>
          </a:p>
          <a:p>
            <a:pPr lvl="0">
              <a:buNone/>
            </a:pPr>
            <a:endParaRPr lang="en-US" dirty="0" smtClean="0">
              <a:latin typeface="Calibri" pitchFamily="34" charset="0"/>
            </a:endParaRPr>
          </a:p>
          <a:p>
            <a:pPr lvl="0"/>
            <a:r>
              <a:rPr lang="en-US" dirty="0" smtClean="0">
                <a:latin typeface="Calibri" pitchFamily="34" charset="0"/>
              </a:rPr>
              <a:t>Presence of auto-antibodies </a:t>
            </a:r>
            <a:r>
              <a:rPr lang="en-US" dirty="0" smtClean="0">
                <a:solidFill>
                  <a:srgbClr val="FFFF00"/>
                </a:solidFill>
                <a:latin typeface="Calibri" pitchFamily="34" charset="0"/>
              </a:rPr>
              <a:t>impair</a:t>
            </a:r>
            <a:r>
              <a:rPr lang="en-US" dirty="0" smtClean="0">
                <a:latin typeface="Calibri" pitchFamily="34" charset="0"/>
              </a:rPr>
              <a:t> insulin response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FF00"/>
                </a:solidFill>
                <a:latin typeface="Comic Sans MS" pitchFamily="66" charset="0"/>
              </a:rPr>
              <a:t>Limitations </a:t>
            </a:r>
            <a:endParaRPr lang="en-US" dirty="0">
              <a:solidFill>
                <a:srgbClr val="FFFF00"/>
              </a:solidFill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dirty="0" smtClean="0">
                <a:latin typeface="Calibri" pitchFamily="34" charset="0"/>
              </a:rPr>
              <a:t>Auto-antibodies </a:t>
            </a:r>
            <a:r>
              <a:rPr lang="en-US" dirty="0" smtClean="0">
                <a:solidFill>
                  <a:srgbClr val="FFFF00"/>
                </a:solidFill>
                <a:latin typeface="Calibri" pitchFamily="34" charset="0"/>
              </a:rPr>
              <a:t>may disappear </a:t>
            </a:r>
            <a:r>
              <a:rPr lang="en-US" dirty="0" smtClean="0">
                <a:latin typeface="Calibri" pitchFamily="34" charset="0"/>
              </a:rPr>
              <a:t>months or years later without the development of diabetes</a:t>
            </a:r>
          </a:p>
          <a:p>
            <a:pPr lvl="0"/>
            <a:r>
              <a:rPr lang="en-US" dirty="0" smtClean="0">
                <a:latin typeface="Calibri" pitchFamily="34" charset="0"/>
              </a:rPr>
              <a:t>Since insulin-treated patients develop insulin antibodies, analysis of IAA is not useful in </a:t>
            </a:r>
            <a:r>
              <a:rPr lang="en-US" dirty="0" smtClean="0">
                <a:solidFill>
                  <a:srgbClr val="FFFF00"/>
                </a:solidFill>
                <a:latin typeface="Calibri" pitchFamily="34" charset="0"/>
              </a:rPr>
              <a:t>insulin-treated patients</a:t>
            </a:r>
          </a:p>
          <a:p>
            <a:pPr lvl="0"/>
            <a:r>
              <a:rPr lang="en-US" dirty="0" smtClean="0">
                <a:latin typeface="Calibri" pitchFamily="34" charset="0"/>
              </a:rPr>
              <a:t>Antibodies may be transferred trans-</a:t>
            </a:r>
            <a:r>
              <a:rPr lang="en-US" dirty="0" err="1" smtClean="0">
                <a:latin typeface="Calibri" pitchFamily="34" charset="0"/>
              </a:rPr>
              <a:t>placentally</a:t>
            </a:r>
            <a:r>
              <a:rPr lang="en-US" dirty="0" smtClean="0">
                <a:latin typeface="Calibri" pitchFamily="34" charset="0"/>
              </a:rPr>
              <a:t> to </a:t>
            </a:r>
            <a:r>
              <a:rPr lang="en-US" dirty="0" smtClean="0">
                <a:solidFill>
                  <a:srgbClr val="FFFF00"/>
                </a:solidFill>
                <a:latin typeface="Calibri" pitchFamily="34" charset="0"/>
              </a:rPr>
              <a:t>infants</a:t>
            </a:r>
            <a:r>
              <a:rPr lang="en-US" dirty="0" smtClean="0">
                <a:latin typeface="Calibri" pitchFamily="34" charset="0"/>
              </a:rPr>
              <a:t> of type 1 diabetic mothers so caution must be used for interpretation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  <a:latin typeface="Comic Sans MS" pitchFamily="66" charset="0"/>
              </a:rPr>
              <a:t>Anti-insulin antibodies</a:t>
            </a:r>
            <a:endParaRPr lang="en-US" b="1" dirty="0">
              <a:solidFill>
                <a:srgbClr val="FFFF00"/>
              </a:solidFill>
              <a:latin typeface="Comic Sans MS" pitchFamily="66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latin typeface="Calibri" pitchFamily="34" charset="0"/>
              </a:rPr>
              <a:t>Anti-insulin antibodies either of </a:t>
            </a:r>
            <a:r>
              <a:rPr lang="en-US" dirty="0" err="1" smtClean="0">
                <a:latin typeface="Calibri" pitchFamily="34" charset="0"/>
              </a:rPr>
              <a:t>IgG</a:t>
            </a:r>
            <a:r>
              <a:rPr lang="en-US" dirty="0" smtClean="0">
                <a:latin typeface="Calibri" pitchFamily="34" charset="0"/>
              </a:rPr>
              <a:t> and/or </a:t>
            </a:r>
            <a:r>
              <a:rPr lang="en-US" dirty="0" err="1" smtClean="0">
                <a:latin typeface="Calibri" pitchFamily="34" charset="0"/>
              </a:rPr>
              <a:t>IgM</a:t>
            </a:r>
            <a:r>
              <a:rPr lang="en-US" dirty="0" smtClean="0">
                <a:latin typeface="Calibri" pitchFamily="34" charset="0"/>
              </a:rPr>
              <a:t> class against insulin are elevated and this may make insulin </a:t>
            </a:r>
            <a:r>
              <a:rPr lang="en-US" dirty="0" smtClean="0">
                <a:solidFill>
                  <a:srgbClr val="FFFF00"/>
                </a:solidFill>
                <a:latin typeface="Calibri" pitchFamily="34" charset="0"/>
              </a:rPr>
              <a:t>less effective or neutralize it </a:t>
            </a:r>
            <a:r>
              <a:rPr lang="en-US" dirty="0" smtClean="0">
                <a:latin typeface="Calibri" pitchFamily="34" charset="0"/>
              </a:rPr>
              <a:t/>
            </a:r>
            <a:br>
              <a:rPr lang="en-US" dirty="0" smtClean="0">
                <a:latin typeface="Calibri" pitchFamily="34" charset="0"/>
              </a:rPr>
            </a:br>
            <a:r>
              <a:rPr lang="en-US" dirty="0" smtClean="0">
                <a:latin typeface="Calibri" pitchFamily="34" charset="0"/>
              </a:rPr>
              <a:t/>
            </a:r>
            <a:br>
              <a:rPr lang="en-US" dirty="0" smtClean="0">
                <a:latin typeface="Calibri" pitchFamily="34" charset="0"/>
              </a:rPr>
            </a:br>
            <a:r>
              <a:rPr lang="en-US" dirty="0" err="1" smtClean="0">
                <a:solidFill>
                  <a:srgbClr val="FFFF00"/>
                </a:solidFill>
                <a:latin typeface="Calibri" pitchFamily="34" charset="0"/>
              </a:rPr>
              <a:t>IgG</a:t>
            </a:r>
            <a:r>
              <a:rPr lang="en-US" dirty="0" smtClean="0">
                <a:latin typeface="Calibri" pitchFamily="34" charset="0"/>
              </a:rPr>
              <a:t>: is the </a:t>
            </a:r>
            <a:r>
              <a:rPr lang="en-US" dirty="0" smtClean="0">
                <a:solidFill>
                  <a:srgbClr val="FFFF00"/>
                </a:solidFill>
                <a:latin typeface="Calibri" pitchFamily="34" charset="0"/>
              </a:rPr>
              <a:t>most common </a:t>
            </a:r>
            <a:r>
              <a:rPr lang="en-US" dirty="0" smtClean="0">
                <a:latin typeface="Calibri" pitchFamily="34" charset="0"/>
              </a:rPr>
              <a:t>type of anti-insulin antibody</a:t>
            </a:r>
            <a:br>
              <a:rPr lang="en-US" dirty="0" smtClean="0">
                <a:latin typeface="Calibri" pitchFamily="34" charset="0"/>
              </a:rPr>
            </a:br>
            <a:r>
              <a:rPr lang="en-US" dirty="0" smtClean="0">
                <a:latin typeface="Calibri" pitchFamily="34" charset="0"/>
              </a:rPr>
              <a:t/>
            </a:r>
            <a:br>
              <a:rPr lang="en-US" dirty="0" smtClean="0">
                <a:latin typeface="Calibri" pitchFamily="34" charset="0"/>
              </a:rPr>
            </a:br>
            <a:r>
              <a:rPr lang="en-US" dirty="0" err="1" smtClean="0">
                <a:solidFill>
                  <a:srgbClr val="FFFF00"/>
                </a:solidFill>
                <a:latin typeface="Calibri" pitchFamily="34" charset="0"/>
              </a:rPr>
              <a:t>IgM</a:t>
            </a:r>
            <a:r>
              <a:rPr lang="en-US" dirty="0" smtClean="0">
                <a:latin typeface="Calibri" pitchFamily="34" charset="0"/>
              </a:rPr>
              <a:t>: may cause </a:t>
            </a:r>
            <a:r>
              <a:rPr lang="en-US" dirty="0" smtClean="0">
                <a:solidFill>
                  <a:srgbClr val="FFFF00"/>
                </a:solidFill>
                <a:latin typeface="Calibri" pitchFamily="34" charset="0"/>
              </a:rPr>
              <a:t>insulin resistance</a:t>
            </a:r>
            <a:r>
              <a:rPr lang="en-US" dirty="0" smtClean="0">
                <a:latin typeface="Calibri" pitchFamily="34" charset="0"/>
              </a:rPr>
              <a:t/>
            </a:r>
            <a:br>
              <a:rPr lang="en-US" dirty="0" smtClean="0">
                <a:latin typeface="Calibri" pitchFamily="34" charset="0"/>
              </a:rPr>
            </a:br>
            <a:r>
              <a:rPr lang="en-US" dirty="0" smtClean="0">
                <a:latin typeface="Calibri" pitchFamily="34" charset="0"/>
              </a:rPr>
              <a:t/>
            </a:r>
            <a:br>
              <a:rPr lang="en-US" dirty="0" smtClean="0">
                <a:latin typeface="Calibri" pitchFamily="34" charset="0"/>
              </a:rPr>
            </a:br>
            <a:r>
              <a:rPr lang="en-US" dirty="0" err="1" smtClean="0">
                <a:solidFill>
                  <a:srgbClr val="FFFF00"/>
                </a:solidFill>
                <a:latin typeface="Calibri" pitchFamily="34" charset="0"/>
              </a:rPr>
              <a:t>IgE</a:t>
            </a:r>
            <a:r>
              <a:rPr lang="en-US" dirty="0" smtClean="0">
                <a:latin typeface="Calibri" pitchFamily="34" charset="0"/>
              </a:rPr>
              <a:t>: may be responsible for </a:t>
            </a:r>
            <a:r>
              <a:rPr lang="en-US" dirty="0" smtClean="0">
                <a:solidFill>
                  <a:srgbClr val="FFFF00"/>
                </a:solidFill>
                <a:latin typeface="Calibri" pitchFamily="34" charset="0"/>
              </a:rPr>
              <a:t>allergic reactions</a:t>
            </a:r>
            <a:endParaRPr lang="en-US" dirty="0">
              <a:solidFill>
                <a:srgbClr val="FFFF00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1752" y="0"/>
            <a:ext cx="6706306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  <a:latin typeface="Comic Sans MS" pitchFamily="66" charset="0"/>
              </a:rPr>
              <a:t>Disease associations</a:t>
            </a:r>
            <a:endParaRPr lang="en-US" b="1" dirty="0">
              <a:solidFill>
                <a:srgbClr val="FFFF00"/>
              </a:solidFill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sz="3200" dirty="0" smtClean="0">
                <a:latin typeface="Calibri" pitchFamily="34" charset="0"/>
                <a:cs typeface="Times New Roman" pitchFamily="18" charset="0"/>
              </a:rPr>
              <a:t>About 10% patients with Type 1 diabetes are prone to other autoimmune disorders such as:</a:t>
            </a:r>
          </a:p>
          <a:p>
            <a:pPr lvl="1">
              <a:buNone/>
            </a:pPr>
            <a:endParaRPr lang="en-US" sz="3200" dirty="0" smtClean="0">
              <a:latin typeface="Calibri" pitchFamily="34" charset="0"/>
              <a:cs typeface="Times New Roman" pitchFamily="18" charset="0"/>
            </a:endParaRPr>
          </a:p>
          <a:p>
            <a:pPr lvl="2"/>
            <a:r>
              <a:rPr lang="en-US" sz="3200" dirty="0" smtClean="0">
                <a:latin typeface="Calibri" pitchFamily="34" charset="0"/>
                <a:cs typeface="Times New Roman" pitchFamily="18" charset="0"/>
              </a:rPr>
              <a:t>Graves’ disease </a:t>
            </a:r>
          </a:p>
          <a:p>
            <a:pPr lvl="2"/>
            <a:r>
              <a:rPr lang="en-US" sz="3200" dirty="0" smtClean="0">
                <a:latin typeface="Calibri" pitchFamily="34" charset="0"/>
                <a:cs typeface="Times New Roman" pitchFamily="18" charset="0"/>
              </a:rPr>
              <a:t>Hashimoto’s </a:t>
            </a:r>
            <a:r>
              <a:rPr lang="en-US" sz="3200" dirty="0" err="1" smtClean="0">
                <a:latin typeface="Calibri" pitchFamily="34" charset="0"/>
                <a:cs typeface="Times New Roman" pitchFamily="18" charset="0"/>
              </a:rPr>
              <a:t>thyroiditis</a:t>
            </a:r>
            <a:r>
              <a:rPr lang="en-US" sz="3200" dirty="0" smtClean="0">
                <a:latin typeface="Calibri" pitchFamily="34" charset="0"/>
                <a:cs typeface="Times New Roman" pitchFamily="18" charset="0"/>
              </a:rPr>
              <a:t> </a:t>
            </a:r>
          </a:p>
          <a:p>
            <a:pPr lvl="2"/>
            <a:r>
              <a:rPr lang="en-US" sz="3200" dirty="0" smtClean="0">
                <a:latin typeface="Calibri" pitchFamily="34" charset="0"/>
                <a:cs typeface="Times New Roman" pitchFamily="18" charset="0"/>
              </a:rPr>
              <a:t>Addison’s disease</a:t>
            </a:r>
          </a:p>
          <a:p>
            <a:pPr lvl="2"/>
            <a:r>
              <a:rPr lang="en-US" sz="3200" dirty="0" smtClean="0">
                <a:latin typeface="Calibri" pitchFamily="34" charset="0"/>
                <a:cs typeface="Times New Roman" pitchFamily="18" charset="0"/>
              </a:rPr>
              <a:t>Pernicious anemia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 smtClean="0">
                <a:solidFill>
                  <a:srgbClr val="FFFF00"/>
                </a:solidFill>
                <a:latin typeface="Comic Sans MS" pitchFamily="66" charset="0"/>
              </a:rPr>
              <a:t>Autoimmune </a:t>
            </a:r>
            <a:r>
              <a:rPr lang="en-US" sz="3200" b="1" dirty="0" err="1" smtClean="0">
                <a:solidFill>
                  <a:srgbClr val="FFFF00"/>
                </a:solidFill>
                <a:latin typeface="Comic Sans MS" pitchFamily="66" charset="0"/>
              </a:rPr>
              <a:t>adrenocortical</a:t>
            </a:r>
            <a:r>
              <a:rPr lang="en-US" sz="3200" b="1" dirty="0" smtClean="0">
                <a:solidFill>
                  <a:srgbClr val="FFFF00"/>
                </a:solidFill>
                <a:latin typeface="Comic Sans MS" pitchFamily="66" charset="0"/>
              </a:rPr>
              <a:t> failure or   Addison's disease</a:t>
            </a:r>
            <a:endParaRPr lang="en-US" sz="3200" b="1" dirty="0">
              <a:solidFill>
                <a:srgbClr val="FFFF00"/>
              </a:solidFill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dirty="0" smtClean="0">
                <a:latin typeface="Calibri" pitchFamily="34" charset="0"/>
              </a:rPr>
              <a:t>It  develops as a consequence of autoimmune destruction of steroid-producing cells in the adrenal gland</a:t>
            </a:r>
          </a:p>
          <a:p>
            <a:r>
              <a:rPr lang="en-US" sz="3200" dirty="0" smtClean="0">
                <a:latin typeface="Calibri" pitchFamily="34" charset="0"/>
              </a:rPr>
              <a:t>75 to 80% of all cases of adrenal insufficiency or Addison’s disease are of </a:t>
            </a:r>
            <a:r>
              <a:rPr lang="en-US" sz="3200" dirty="0" smtClean="0">
                <a:solidFill>
                  <a:srgbClr val="FFFF00"/>
                </a:solidFill>
                <a:latin typeface="Calibri" pitchFamily="34" charset="0"/>
              </a:rPr>
              <a:t>autoimmune origin </a:t>
            </a:r>
            <a:r>
              <a:rPr lang="en-US" sz="3200" dirty="0" smtClean="0">
                <a:latin typeface="Calibri" pitchFamily="34" charset="0"/>
              </a:rPr>
              <a:t>with circulating anti-adrenal antibodies</a:t>
            </a:r>
          </a:p>
          <a:p>
            <a:r>
              <a:rPr lang="en-US" sz="3200" dirty="0" smtClean="0">
                <a:latin typeface="Calibri" pitchFamily="34" charset="0"/>
              </a:rPr>
              <a:t>The damage is </a:t>
            </a:r>
            <a:r>
              <a:rPr lang="en-US" sz="3200" dirty="0" smtClean="0">
                <a:solidFill>
                  <a:srgbClr val="FFFF00"/>
                </a:solidFill>
                <a:latin typeface="Calibri" pitchFamily="34" charset="0"/>
              </a:rPr>
              <a:t>probably</a:t>
            </a:r>
            <a:r>
              <a:rPr lang="en-US" sz="3200" dirty="0" smtClean="0">
                <a:latin typeface="Calibri" pitchFamily="34" charset="0"/>
              </a:rPr>
              <a:t> mediated by T cells and the role of antibodies is unclear</a:t>
            </a:r>
          </a:p>
          <a:p>
            <a:endParaRPr lang="en-US" dirty="0" smtClean="0">
              <a:latin typeface="Calibri" pitchFamily="34" charset="0"/>
            </a:endParaRPr>
          </a:p>
          <a:p>
            <a:pPr>
              <a:buNone/>
            </a:pPr>
            <a:endParaRPr lang="en-US" dirty="0" smtClean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  <a:latin typeface="Comic Sans MS" pitchFamily="66" charset="0"/>
              </a:rPr>
              <a:t>Adrenal antibodies</a:t>
            </a:r>
            <a:endParaRPr lang="en-US" b="1" dirty="0">
              <a:solidFill>
                <a:srgbClr val="FFFF00"/>
              </a:solidFill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Calibri" pitchFamily="34" charset="0"/>
              </a:rPr>
              <a:t>Adrenal antibodies are also known as </a:t>
            </a:r>
            <a:r>
              <a:rPr lang="en-US" dirty="0" err="1" smtClean="0">
                <a:solidFill>
                  <a:srgbClr val="FFFF00"/>
                </a:solidFill>
                <a:latin typeface="Calibri" pitchFamily="34" charset="0"/>
              </a:rPr>
              <a:t>adrenocorticol</a:t>
            </a:r>
            <a:r>
              <a:rPr lang="en-US" dirty="0" smtClean="0">
                <a:solidFill>
                  <a:srgbClr val="FFFF00"/>
                </a:solidFill>
                <a:latin typeface="Calibri" pitchFamily="34" charset="0"/>
              </a:rPr>
              <a:t> </a:t>
            </a:r>
            <a:r>
              <a:rPr lang="en-US" dirty="0" smtClean="0">
                <a:latin typeface="Calibri" pitchFamily="34" charset="0"/>
              </a:rPr>
              <a:t>antibodies (ACA)</a:t>
            </a:r>
          </a:p>
          <a:p>
            <a:r>
              <a:rPr lang="en-US" dirty="0" smtClean="0">
                <a:latin typeface="Calibri" pitchFamily="34" charset="0"/>
              </a:rPr>
              <a:t>Antibody to </a:t>
            </a:r>
            <a:r>
              <a:rPr lang="en-US" dirty="0" smtClean="0">
                <a:solidFill>
                  <a:srgbClr val="FFFF00"/>
                </a:solidFill>
                <a:latin typeface="Calibri" pitchFamily="34" charset="0"/>
              </a:rPr>
              <a:t>21-Hydroxylase </a:t>
            </a:r>
            <a:r>
              <a:rPr lang="en-US" dirty="0" smtClean="0">
                <a:latin typeface="Calibri" pitchFamily="34" charset="0"/>
              </a:rPr>
              <a:t>an enzyme involved in biosynthesis of </a:t>
            </a:r>
            <a:r>
              <a:rPr lang="en-US" dirty="0" err="1" smtClean="0">
                <a:latin typeface="Calibri" pitchFamily="34" charset="0"/>
              </a:rPr>
              <a:t>cortisol</a:t>
            </a:r>
            <a:r>
              <a:rPr lang="en-US" dirty="0" smtClean="0">
                <a:latin typeface="Calibri" pitchFamily="34" charset="0"/>
              </a:rPr>
              <a:t> and </a:t>
            </a:r>
            <a:r>
              <a:rPr lang="en-US" dirty="0" err="1" smtClean="0">
                <a:latin typeface="Calibri" pitchFamily="34" charset="0"/>
              </a:rPr>
              <a:t>aldosteron</a:t>
            </a:r>
            <a:r>
              <a:rPr lang="en-US" dirty="0" smtClean="0">
                <a:latin typeface="Calibri" pitchFamily="34" charset="0"/>
              </a:rPr>
              <a:t> is the best marker of autoimmune Addison's disease, </a:t>
            </a:r>
          </a:p>
          <a:p>
            <a:r>
              <a:rPr lang="en-US" dirty="0" smtClean="0">
                <a:latin typeface="Calibri" pitchFamily="34" charset="0"/>
              </a:rPr>
              <a:t>Other antibodies rarely tested are:</a:t>
            </a:r>
          </a:p>
          <a:p>
            <a:pPr lvl="1"/>
            <a:r>
              <a:rPr lang="en-US" dirty="0" smtClean="0">
                <a:latin typeface="Calibri" pitchFamily="34" charset="0"/>
              </a:rPr>
              <a:t>17 alpha </a:t>
            </a:r>
            <a:r>
              <a:rPr lang="en-US" dirty="0" err="1" smtClean="0">
                <a:latin typeface="Calibri" pitchFamily="34" charset="0"/>
              </a:rPr>
              <a:t>hydroxylase</a:t>
            </a:r>
            <a:endParaRPr lang="en-US" dirty="0" smtClean="0">
              <a:latin typeface="Calibri" pitchFamily="34" charset="0"/>
            </a:endParaRPr>
          </a:p>
          <a:p>
            <a:pPr lvl="1"/>
            <a:r>
              <a:rPr lang="en-US" dirty="0" err="1" smtClean="0">
                <a:latin typeface="Calibri" pitchFamily="34" charset="0"/>
              </a:rPr>
              <a:t>Cytochrome</a:t>
            </a:r>
            <a:r>
              <a:rPr lang="en-US" dirty="0" smtClean="0">
                <a:latin typeface="Calibri" pitchFamily="34" charset="0"/>
              </a:rPr>
              <a:t> P450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  <a:latin typeface="Comic Sans MS" pitchFamily="66" charset="0"/>
              </a:rPr>
              <a:t>Take home message</a:t>
            </a:r>
            <a:endParaRPr lang="en-US" b="1" dirty="0">
              <a:solidFill>
                <a:srgbClr val="FFFF00"/>
              </a:solidFill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783560"/>
            <a:ext cx="7924800" cy="45720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Graves’ disease</a:t>
            </a:r>
            <a:r>
              <a:rPr lang="en-US" dirty="0" smtClean="0"/>
              <a:t> is caused by stimulating antibodies</a:t>
            </a:r>
          </a:p>
          <a:p>
            <a:r>
              <a:rPr lang="en-US" dirty="0" err="1" smtClean="0">
                <a:solidFill>
                  <a:srgbClr val="FFFF00"/>
                </a:solidFill>
              </a:rPr>
              <a:t>Hashimotos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thyroiditis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smtClean="0"/>
              <a:t>is associated with tissue damage mediated by </a:t>
            </a:r>
            <a:r>
              <a:rPr lang="en-US" dirty="0" err="1" smtClean="0"/>
              <a:t>proinflammatory</a:t>
            </a:r>
            <a:r>
              <a:rPr lang="en-US" dirty="0" smtClean="0"/>
              <a:t> cells and antibodies directed to self antigens in thyroid gland 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Type I diabetes mellitus </a:t>
            </a:r>
            <a:r>
              <a:rPr lang="en-US" dirty="0" smtClean="0"/>
              <a:t>results from immune mediated destruction of beta cells in pancreas and a number of auto-antibodies can be detected in patients</a:t>
            </a:r>
          </a:p>
          <a:p>
            <a:r>
              <a:rPr lang="en-US" dirty="0" smtClean="0"/>
              <a:t>In majority of patients with </a:t>
            </a:r>
            <a:r>
              <a:rPr lang="en-US" dirty="0" smtClean="0">
                <a:solidFill>
                  <a:srgbClr val="FFFF00"/>
                </a:solidFill>
              </a:rPr>
              <a:t>Addison’s disease </a:t>
            </a:r>
            <a:r>
              <a:rPr lang="en-US" dirty="0" smtClean="0"/>
              <a:t>evidence of auto-immunity can be detected by the presence of anti-adrenal antibodies 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66800" y="2057400"/>
            <a:ext cx="72390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FFFF00"/>
                </a:solidFill>
                <a:latin typeface="Comic Sans MS" pitchFamily="66" charset="0"/>
              </a:rPr>
              <a:t>Thyroid Gland</a:t>
            </a:r>
          </a:p>
          <a:p>
            <a:endParaRPr lang="en-US" sz="4400" dirty="0" smtClean="0">
              <a:solidFill>
                <a:srgbClr val="FFFF00"/>
              </a:solidFill>
              <a:latin typeface="Comic Sans MS" pitchFamily="66" charset="0"/>
            </a:endParaRPr>
          </a:p>
          <a:p>
            <a:pPr marL="742950" indent="-742950">
              <a:buAutoNum type="arabicPeriod"/>
            </a:pPr>
            <a:r>
              <a:rPr lang="en-US" sz="4400" dirty="0" smtClean="0">
                <a:latin typeface="Comic Sans MS" pitchFamily="66" charset="0"/>
              </a:rPr>
              <a:t>Graves’ Disease</a:t>
            </a:r>
          </a:p>
          <a:p>
            <a:pPr marL="742950" indent="-742950">
              <a:buAutoNum type="arabicPeriod"/>
            </a:pPr>
            <a:r>
              <a:rPr lang="en-US" sz="4400" dirty="0" err="1" smtClean="0">
                <a:latin typeface="Comic Sans MS" pitchFamily="66" charset="0"/>
              </a:rPr>
              <a:t>Hashimoto’sThyroiditis</a:t>
            </a:r>
            <a:endParaRPr lang="en-US" sz="44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/>
        </p:nvGraphicFramePr>
        <p:xfrm>
          <a:off x="1143000" y="838200"/>
          <a:ext cx="7467600" cy="6019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Rectangle 3"/>
          <p:cNvSpPr/>
          <p:nvPr/>
        </p:nvSpPr>
        <p:spPr>
          <a:xfrm>
            <a:off x="2971800" y="304800"/>
            <a:ext cx="379943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400" b="1" dirty="0" smtClean="0">
                <a:latin typeface="Comic Sans MS" pitchFamily="66" charset="0"/>
              </a:rPr>
              <a:t>Central Nervous System</a:t>
            </a:r>
            <a:endParaRPr lang="en-US" sz="2400" b="1" dirty="0">
              <a:latin typeface="Comic Sans MS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38200" y="1752600"/>
            <a:ext cx="2362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Thyroid Releasing Hormone (TRH)</a:t>
            </a:r>
            <a:endParaRPr lang="en-US" b="1" dirty="0"/>
          </a:p>
        </p:txBody>
      </p:sp>
      <p:sp>
        <p:nvSpPr>
          <p:cNvPr id="6" name="TextBox 5"/>
          <p:cNvSpPr txBox="1"/>
          <p:nvPr/>
        </p:nvSpPr>
        <p:spPr>
          <a:xfrm>
            <a:off x="838200" y="3048000"/>
            <a:ext cx="2514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Thyroid Stimulating Hormone (TSH)</a:t>
            </a:r>
            <a:endParaRPr lang="en-US" b="1" dirty="0"/>
          </a:p>
        </p:txBody>
      </p:sp>
      <p:sp>
        <p:nvSpPr>
          <p:cNvPr id="7" name="TextBox 6"/>
          <p:cNvSpPr txBox="1"/>
          <p:nvPr/>
        </p:nvSpPr>
        <p:spPr>
          <a:xfrm>
            <a:off x="1752600" y="4953000"/>
            <a:ext cx="2362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Thyroid Hormones (T3 and T4)</a:t>
            </a:r>
            <a:endParaRPr lang="en-US" b="1" dirty="0"/>
          </a:p>
        </p:txBody>
      </p:sp>
      <p:sp>
        <p:nvSpPr>
          <p:cNvPr id="12" name="Bent Arrow 11"/>
          <p:cNvSpPr/>
          <p:nvPr/>
        </p:nvSpPr>
        <p:spPr>
          <a:xfrm>
            <a:off x="3200400" y="2514600"/>
            <a:ext cx="457200" cy="2438400"/>
          </a:xfrm>
          <a:prstGeom prst="ben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" name="Bent Arrow 13"/>
          <p:cNvSpPr/>
          <p:nvPr/>
        </p:nvSpPr>
        <p:spPr>
          <a:xfrm>
            <a:off x="3200400" y="1371600"/>
            <a:ext cx="381000" cy="1447800"/>
          </a:xfrm>
          <a:prstGeom prst="ben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381000" y="381000"/>
            <a:ext cx="10668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val 2"/>
          <p:cNvSpPr/>
          <p:nvPr/>
        </p:nvSpPr>
        <p:spPr>
          <a:xfrm>
            <a:off x="685800" y="609600"/>
            <a:ext cx="609600" cy="457200"/>
          </a:xfrm>
          <a:prstGeom prst="ellipse">
            <a:avLst/>
          </a:prstGeom>
          <a:solidFill>
            <a:schemeClr val="accent3">
              <a:lumMod val="50000"/>
            </a:schemeClr>
          </a:solidFill>
          <a:scene3d>
            <a:camera prst="orthographicFront"/>
            <a:lightRig rig="sunset" dir="t"/>
          </a:scene3d>
          <a:sp3d contourW="12700">
            <a:bevelB/>
            <a:contourClr>
              <a:schemeClr val="accent6">
                <a:lumMod val="5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own Arrow 3"/>
          <p:cNvSpPr/>
          <p:nvPr/>
        </p:nvSpPr>
        <p:spPr>
          <a:xfrm rot="19900719">
            <a:off x="1184999" y="1274002"/>
            <a:ext cx="381000" cy="594417"/>
          </a:xfrm>
          <a:prstGeom prst="downArrow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57200" y="1981200"/>
            <a:ext cx="3200400" cy="1077218"/>
          </a:xfrm>
          <a:prstGeom prst="rect">
            <a:avLst/>
          </a:prstGeom>
          <a:noFill/>
          <a:ln w="25400"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Presentation of thyroid-specific antigens by the insulted </a:t>
            </a:r>
            <a:r>
              <a:rPr lang="en-US" sz="1600" dirty="0" err="1" smtClean="0"/>
              <a:t>thyrocytes</a:t>
            </a:r>
            <a:r>
              <a:rPr lang="en-US" sz="1600" dirty="0" smtClean="0"/>
              <a:t> to APCs and processing of these antigens by APCs </a:t>
            </a:r>
            <a:endParaRPr lang="en-US" sz="1600" dirty="0"/>
          </a:p>
        </p:txBody>
      </p:sp>
      <p:sp>
        <p:nvSpPr>
          <p:cNvPr id="7" name="TextBox 6"/>
          <p:cNvSpPr txBox="1"/>
          <p:nvPr/>
        </p:nvSpPr>
        <p:spPr>
          <a:xfrm>
            <a:off x="228600" y="152400"/>
            <a:ext cx="3581400" cy="3046988"/>
          </a:xfrm>
          <a:prstGeom prst="rect">
            <a:avLst/>
          </a:prstGeom>
          <a:noFill/>
          <a:ln w="38100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endParaRPr lang="en-US" sz="1600" dirty="0" smtClean="0"/>
          </a:p>
          <a:p>
            <a:endParaRPr lang="en-US" sz="1600" dirty="0" smtClean="0"/>
          </a:p>
          <a:p>
            <a:endParaRPr lang="en-US" sz="1600" dirty="0" smtClean="0"/>
          </a:p>
          <a:p>
            <a:endParaRPr lang="en-US" sz="1600" dirty="0" smtClean="0"/>
          </a:p>
          <a:p>
            <a:endParaRPr lang="en-US" sz="1600" dirty="0" smtClean="0"/>
          </a:p>
          <a:p>
            <a:endParaRPr lang="en-US" sz="1600" dirty="0" smtClean="0"/>
          </a:p>
          <a:p>
            <a:endParaRPr lang="en-US" sz="1600" dirty="0" smtClean="0"/>
          </a:p>
          <a:p>
            <a:endParaRPr lang="en-US" sz="1600" dirty="0" smtClean="0"/>
          </a:p>
          <a:p>
            <a:endParaRPr lang="en-US" sz="1600" dirty="0" smtClean="0"/>
          </a:p>
          <a:p>
            <a:endParaRPr lang="en-US" sz="1600" dirty="0" smtClean="0"/>
          </a:p>
          <a:p>
            <a:endParaRPr lang="en-US" sz="1600" dirty="0" smtClean="0"/>
          </a:p>
          <a:p>
            <a:endParaRPr lang="en-US" sz="1600" dirty="0"/>
          </a:p>
        </p:txBody>
      </p:sp>
      <p:sp>
        <p:nvSpPr>
          <p:cNvPr id="8" name="TextBox 7"/>
          <p:cNvSpPr txBox="1"/>
          <p:nvPr/>
        </p:nvSpPr>
        <p:spPr>
          <a:xfrm>
            <a:off x="1447800" y="533400"/>
            <a:ext cx="1295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 smtClean="0"/>
              <a:t>Thyrocyte</a:t>
            </a:r>
            <a:endParaRPr lang="en-US" sz="1600" dirty="0"/>
          </a:p>
        </p:txBody>
      </p:sp>
      <p:sp>
        <p:nvSpPr>
          <p:cNvPr id="9" name="Lightning Bolt 8"/>
          <p:cNvSpPr/>
          <p:nvPr/>
        </p:nvSpPr>
        <p:spPr>
          <a:xfrm rot="6662631">
            <a:off x="1392289" y="1163689"/>
            <a:ext cx="304800" cy="304800"/>
          </a:xfrm>
          <a:prstGeom prst="lightningBolt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1676400" y="1143000"/>
            <a:ext cx="1295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Insult</a:t>
            </a:r>
            <a:endParaRPr lang="en-US" sz="1600" dirty="0"/>
          </a:p>
        </p:txBody>
      </p:sp>
      <p:sp>
        <p:nvSpPr>
          <p:cNvPr id="11" name="Oval 10"/>
          <p:cNvSpPr/>
          <p:nvPr/>
        </p:nvSpPr>
        <p:spPr>
          <a:xfrm>
            <a:off x="914400" y="3886200"/>
            <a:ext cx="1066800" cy="914400"/>
          </a:xfrm>
          <a:prstGeom prst="ellipse">
            <a:avLst/>
          </a:prstGeom>
          <a:solidFill>
            <a:schemeClr val="tx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1143000" y="4114800"/>
            <a:ext cx="609600" cy="457200"/>
          </a:xfrm>
          <a:prstGeom prst="ellipse">
            <a:avLst/>
          </a:prstGeom>
          <a:solidFill>
            <a:schemeClr val="tx2">
              <a:lumMod val="25000"/>
            </a:schemeClr>
          </a:solidFill>
          <a:scene3d>
            <a:camera prst="orthographicFront"/>
            <a:lightRig rig="sunset" dir="t"/>
          </a:scene3d>
          <a:sp3d contourW="12700">
            <a:bevelB/>
            <a:contourClr>
              <a:schemeClr val="accent6">
                <a:lumMod val="5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533400" y="5257800"/>
            <a:ext cx="1981200" cy="923330"/>
          </a:xfrm>
          <a:prstGeom prst="rect">
            <a:avLst/>
          </a:prstGeom>
          <a:noFill/>
          <a:ln w="38100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Environmental Triggers such as viruses, toxins etc. </a:t>
            </a:r>
            <a:endParaRPr lang="en-US" dirty="0"/>
          </a:p>
        </p:txBody>
      </p:sp>
      <p:sp>
        <p:nvSpPr>
          <p:cNvPr id="19" name="Down Arrow 18"/>
          <p:cNvSpPr/>
          <p:nvPr/>
        </p:nvSpPr>
        <p:spPr>
          <a:xfrm rot="1000871" flipV="1">
            <a:off x="1403538" y="3060727"/>
            <a:ext cx="203520" cy="783299"/>
          </a:xfrm>
          <a:prstGeom prst="downArrow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Down Arrow 19"/>
          <p:cNvSpPr/>
          <p:nvPr/>
        </p:nvSpPr>
        <p:spPr>
          <a:xfrm rot="1000871" flipH="1" flipV="1">
            <a:off x="1035637" y="4818177"/>
            <a:ext cx="172169" cy="339042"/>
          </a:xfrm>
          <a:prstGeom prst="downArrow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1981200" y="41910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APC</a:t>
            </a:r>
            <a:endParaRPr lang="en-US" b="1" dirty="0"/>
          </a:p>
        </p:txBody>
      </p:sp>
      <p:sp>
        <p:nvSpPr>
          <p:cNvPr id="22" name="Down Arrow 21"/>
          <p:cNvSpPr/>
          <p:nvPr/>
        </p:nvSpPr>
        <p:spPr>
          <a:xfrm rot="8295317" flipV="1">
            <a:off x="3234783" y="3176326"/>
            <a:ext cx="267849" cy="892096"/>
          </a:xfrm>
          <a:prstGeom prst="downArrow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3505200" y="4038600"/>
            <a:ext cx="1066800" cy="914400"/>
          </a:xfrm>
          <a:prstGeom prst="ellipse">
            <a:avLst/>
          </a:prstGeom>
          <a:solidFill>
            <a:schemeClr val="tx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3733800" y="4267200"/>
            <a:ext cx="609600" cy="457200"/>
          </a:xfrm>
          <a:prstGeom prst="ellipse">
            <a:avLst/>
          </a:prstGeom>
          <a:solidFill>
            <a:schemeClr val="tx2">
              <a:lumMod val="25000"/>
            </a:schemeClr>
          </a:solidFill>
          <a:scene3d>
            <a:camera prst="orthographicFront"/>
            <a:lightRig rig="sunset" dir="t"/>
          </a:scene3d>
          <a:sp3d contourW="12700">
            <a:bevelB/>
            <a:contourClr>
              <a:schemeClr val="accent6">
                <a:lumMod val="5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6781800" y="4572000"/>
            <a:ext cx="1066800" cy="914400"/>
          </a:xfrm>
          <a:prstGeom prst="ellipse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7010400" y="4800600"/>
            <a:ext cx="609600" cy="457200"/>
          </a:xfrm>
          <a:prstGeom prst="ellipse">
            <a:avLst/>
          </a:prstGeom>
          <a:solidFill>
            <a:schemeClr val="accent2">
              <a:lumMod val="75000"/>
            </a:schemeClr>
          </a:solidFill>
          <a:scene3d>
            <a:camera prst="orthographicFront"/>
            <a:lightRig rig="sunset" dir="t"/>
          </a:scene3d>
          <a:sp3d contourW="12700">
            <a:bevelB/>
            <a:contourClr>
              <a:schemeClr val="accent6">
                <a:lumMod val="5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4648200" y="4572000"/>
            <a:ext cx="1066800" cy="91440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4876800" y="4800600"/>
            <a:ext cx="609600" cy="457200"/>
          </a:xfrm>
          <a:prstGeom prst="ellipse">
            <a:avLst/>
          </a:prstGeom>
          <a:solidFill>
            <a:srgbClr val="FF0000"/>
          </a:solidFill>
          <a:scene3d>
            <a:camera prst="orthographicFront"/>
            <a:lightRig rig="sunset" dir="t"/>
          </a:scene3d>
          <a:sp3d contourW="12700">
            <a:bevelB/>
            <a:contourClr>
              <a:schemeClr val="accent6">
                <a:lumMod val="5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Chevron 28"/>
          <p:cNvSpPr/>
          <p:nvPr/>
        </p:nvSpPr>
        <p:spPr>
          <a:xfrm rot="1437819">
            <a:off x="4386540" y="4543845"/>
            <a:ext cx="294948" cy="275024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1" name="Chevron 30"/>
          <p:cNvSpPr/>
          <p:nvPr/>
        </p:nvSpPr>
        <p:spPr>
          <a:xfrm rot="1437819">
            <a:off x="4538940" y="4620045"/>
            <a:ext cx="294948" cy="275024"/>
          </a:xfrm>
          <a:prstGeom prst="chevron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2" name="Down Arrow 31"/>
          <p:cNvSpPr/>
          <p:nvPr/>
        </p:nvSpPr>
        <p:spPr>
          <a:xfrm rot="5400000" flipV="1">
            <a:off x="6103324" y="4640877"/>
            <a:ext cx="267849" cy="892096"/>
          </a:xfrm>
          <a:prstGeom prst="downArrow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4343400" y="3810000"/>
            <a:ext cx="152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Antigen presentation</a:t>
            </a:r>
            <a:endParaRPr lang="en-US" sz="1600" dirty="0"/>
          </a:p>
        </p:txBody>
      </p:sp>
      <p:sp>
        <p:nvSpPr>
          <p:cNvPr id="34" name="TextBox 33"/>
          <p:cNvSpPr txBox="1"/>
          <p:nvPr/>
        </p:nvSpPr>
        <p:spPr>
          <a:xfrm>
            <a:off x="4572000" y="5486400"/>
            <a:ext cx="1371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Auto-reactive T cell</a:t>
            </a:r>
            <a:endParaRPr lang="en-US" sz="1600" dirty="0"/>
          </a:p>
        </p:txBody>
      </p:sp>
      <p:sp>
        <p:nvSpPr>
          <p:cNvPr id="35" name="TextBox 34"/>
          <p:cNvSpPr txBox="1"/>
          <p:nvPr/>
        </p:nvSpPr>
        <p:spPr>
          <a:xfrm>
            <a:off x="6096000" y="3733800"/>
            <a:ext cx="1828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Induction of anti-thyroid antibody production</a:t>
            </a:r>
            <a:endParaRPr lang="en-US" sz="1600" dirty="0"/>
          </a:p>
        </p:txBody>
      </p:sp>
      <p:sp>
        <p:nvSpPr>
          <p:cNvPr id="36" name="TextBox 35"/>
          <p:cNvSpPr txBox="1"/>
          <p:nvPr/>
        </p:nvSpPr>
        <p:spPr>
          <a:xfrm>
            <a:off x="6629400" y="5486400"/>
            <a:ext cx="152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B-cell</a:t>
            </a:r>
            <a:endParaRPr lang="en-US" sz="1600" dirty="0"/>
          </a:p>
        </p:txBody>
      </p:sp>
      <p:sp>
        <p:nvSpPr>
          <p:cNvPr id="37" name="TextBox 36"/>
          <p:cNvSpPr txBox="1"/>
          <p:nvPr/>
        </p:nvSpPr>
        <p:spPr>
          <a:xfrm>
            <a:off x="2667000" y="5943600"/>
            <a:ext cx="1828800" cy="584775"/>
          </a:xfrm>
          <a:prstGeom prst="rect">
            <a:avLst/>
          </a:prstGeom>
          <a:noFill/>
          <a:ln w="38100"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Breakdown of immune tolerance</a:t>
            </a:r>
            <a:endParaRPr lang="en-US" sz="1600" dirty="0"/>
          </a:p>
        </p:txBody>
      </p:sp>
      <p:sp>
        <p:nvSpPr>
          <p:cNvPr id="38" name="Down Arrow 37"/>
          <p:cNvSpPr/>
          <p:nvPr/>
        </p:nvSpPr>
        <p:spPr>
          <a:xfrm rot="1000871" flipV="1">
            <a:off x="3616901" y="5029302"/>
            <a:ext cx="130604" cy="797421"/>
          </a:xfrm>
          <a:prstGeom prst="downArrow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TextBox 38"/>
          <p:cNvSpPr txBox="1"/>
          <p:nvPr/>
        </p:nvSpPr>
        <p:spPr>
          <a:xfrm>
            <a:off x="2514600" y="376535"/>
            <a:ext cx="152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smtClean="0">
                <a:solidFill>
                  <a:srgbClr val="00FFFF"/>
                </a:solidFill>
              </a:rPr>
              <a:t>Thyroid</a:t>
            </a:r>
            <a:endParaRPr lang="en-US" sz="2400" b="1" u="sng" dirty="0">
              <a:solidFill>
                <a:srgbClr val="00FFFF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4648200" y="2971800"/>
            <a:ext cx="2209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u="sng" dirty="0" smtClean="0">
                <a:solidFill>
                  <a:srgbClr val="00FFFF"/>
                </a:solidFill>
              </a:rPr>
              <a:t>Draining Lymph node</a:t>
            </a:r>
            <a:endParaRPr lang="en-US" sz="2400" b="1" u="sng" dirty="0">
              <a:solidFill>
                <a:srgbClr val="00FFFF"/>
              </a:solidFill>
            </a:endParaRPr>
          </a:p>
        </p:txBody>
      </p:sp>
      <p:sp>
        <p:nvSpPr>
          <p:cNvPr id="41" name="Oval 40"/>
          <p:cNvSpPr/>
          <p:nvPr/>
        </p:nvSpPr>
        <p:spPr>
          <a:xfrm>
            <a:off x="3124200" y="2971800"/>
            <a:ext cx="5105400" cy="3352800"/>
          </a:xfrm>
          <a:prstGeom prst="ellipse">
            <a:avLst/>
          </a:prstGeom>
          <a:noFill/>
          <a:ln w="508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TextBox 41"/>
          <p:cNvSpPr txBox="1"/>
          <p:nvPr/>
        </p:nvSpPr>
        <p:spPr>
          <a:xfrm>
            <a:off x="1524000" y="342900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Infiltration</a:t>
            </a:r>
            <a:endParaRPr lang="en-US" b="1" dirty="0"/>
          </a:p>
        </p:txBody>
      </p:sp>
      <p:sp>
        <p:nvSpPr>
          <p:cNvPr id="43" name="Oval 42"/>
          <p:cNvSpPr/>
          <p:nvPr/>
        </p:nvSpPr>
        <p:spPr>
          <a:xfrm>
            <a:off x="5486400" y="1524000"/>
            <a:ext cx="685800" cy="609600"/>
          </a:xfrm>
          <a:prstGeom prst="ellipse">
            <a:avLst/>
          </a:prstGeom>
          <a:solidFill>
            <a:schemeClr val="tx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/>
          <p:cNvSpPr/>
          <p:nvPr/>
        </p:nvSpPr>
        <p:spPr>
          <a:xfrm>
            <a:off x="5715000" y="1752600"/>
            <a:ext cx="391886" cy="304800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  <a:scene3d>
            <a:camera prst="orthographicFront"/>
            <a:lightRig rig="sunset" dir="t"/>
          </a:scene3d>
          <a:sp3d contourW="12700">
            <a:bevelB/>
            <a:contourClr>
              <a:schemeClr val="accent6">
                <a:lumMod val="5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6781800" y="1524000"/>
            <a:ext cx="685800" cy="609600"/>
          </a:xfrm>
          <a:prstGeom prst="ellipse">
            <a:avLst/>
          </a:prstGeom>
          <a:solidFill>
            <a:schemeClr val="tx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/>
          <p:cNvSpPr/>
          <p:nvPr/>
        </p:nvSpPr>
        <p:spPr>
          <a:xfrm>
            <a:off x="7010400" y="1752600"/>
            <a:ext cx="391886" cy="304800"/>
          </a:xfrm>
          <a:prstGeom prst="ellipse">
            <a:avLst/>
          </a:prstGeom>
          <a:solidFill>
            <a:schemeClr val="accent2"/>
          </a:solidFill>
          <a:scene3d>
            <a:camera prst="orthographicFront"/>
            <a:lightRig rig="sunset" dir="t"/>
          </a:scene3d>
          <a:sp3d contourW="12700">
            <a:bevelB/>
            <a:contourClr>
              <a:schemeClr val="accent6">
                <a:lumMod val="5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val 46"/>
          <p:cNvSpPr/>
          <p:nvPr/>
        </p:nvSpPr>
        <p:spPr>
          <a:xfrm>
            <a:off x="8001000" y="1447800"/>
            <a:ext cx="762000" cy="609600"/>
          </a:xfrm>
          <a:prstGeom prst="ellipse">
            <a:avLst/>
          </a:prstGeom>
          <a:solidFill>
            <a:schemeClr val="tx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/>
          <p:cNvSpPr/>
          <p:nvPr/>
        </p:nvSpPr>
        <p:spPr>
          <a:xfrm>
            <a:off x="8229600" y="1676400"/>
            <a:ext cx="435429" cy="304800"/>
          </a:xfrm>
          <a:prstGeom prst="ellipse">
            <a:avLst/>
          </a:prstGeom>
          <a:solidFill>
            <a:schemeClr val="accent2"/>
          </a:solidFill>
          <a:scene3d>
            <a:camera prst="orthographicFront"/>
            <a:lightRig rig="sunset" dir="t"/>
          </a:scene3d>
          <a:sp3d contourW="12700">
            <a:bevelB/>
            <a:contourClr>
              <a:schemeClr val="accent6">
                <a:lumMod val="5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/>
          <p:cNvSpPr/>
          <p:nvPr/>
        </p:nvSpPr>
        <p:spPr>
          <a:xfrm>
            <a:off x="6705600" y="457200"/>
            <a:ext cx="762000" cy="609600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/>
          <p:cNvSpPr/>
          <p:nvPr/>
        </p:nvSpPr>
        <p:spPr>
          <a:xfrm>
            <a:off x="6934200" y="685800"/>
            <a:ext cx="435429" cy="304800"/>
          </a:xfrm>
          <a:prstGeom prst="ellipse">
            <a:avLst/>
          </a:prstGeom>
          <a:solidFill>
            <a:schemeClr val="accent3">
              <a:lumMod val="50000"/>
            </a:schemeClr>
          </a:solidFill>
          <a:ln>
            <a:noFill/>
          </a:ln>
          <a:scene3d>
            <a:camera prst="orthographicFront"/>
            <a:lightRig rig="sunset" dir="t"/>
          </a:scene3d>
          <a:sp3d contourW="12700">
            <a:bevelB/>
            <a:contourClr>
              <a:schemeClr val="accent6">
                <a:lumMod val="5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Bent-Up Arrow 51"/>
          <p:cNvSpPr/>
          <p:nvPr/>
        </p:nvSpPr>
        <p:spPr>
          <a:xfrm>
            <a:off x="8229600" y="3200400"/>
            <a:ext cx="304800" cy="1676400"/>
          </a:xfrm>
          <a:prstGeom prst="bentUpArrow">
            <a:avLst>
              <a:gd name="adj1" fmla="val 25000"/>
              <a:gd name="adj2" fmla="val 22000"/>
              <a:gd name="adj3" fmla="val 25000"/>
            </a:avLst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TextBox 52"/>
          <p:cNvSpPr txBox="1"/>
          <p:nvPr/>
        </p:nvSpPr>
        <p:spPr>
          <a:xfrm>
            <a:off x="6934200" y="2554069"/>
            <a:ext cx="2209800" cy="646331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Infiltration and accumulation of cells</a:t>
            </a:r>
            <a:endParaRPr lang="en-US" dirty="0"/>
          </a:p>
        </p:txBody>
      </p:sp>
      <p:sp>
        <p:nvSpPr>
          <p:cNvPr id="55" name="TextBox 54"/>
          <p:cNvSpPr txBox="1"/>
          <p:nvPr/>
        </p:nvSpPr>
        <p:spPr>
          <a:xfrm>
            <a:off x="5029200" y="2133600"/>
            <a:ext cx="152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Macrophages</a:t>
            </a:r>
            <a:endParaRPr lang="en-US" sz="1600" dirty="0"/>
          </a:p>
        </p:txBody>
      </p:sp>
      <p:sp>
        <p:nvSpPr>
          <p:cNvPr id="56" name="TextBox 55"/>
          <p:cNvSpPr txBox="1"/>
          <p:nvPr/>
        </p:nvSpPr>
        <p:spPr>
          <a:xfrm>
            <a:off x="6400800" y="2133600"/>
            <a:ext cx="152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T cells</a:t>
            </a:r>
            <a:endParaRPr lang="en-US" sz="1600" dirty="0"/>
          </a:p>
        </p:txBody>
      </p:sp>
      <p:sp>
        <p:nvSpPr>
          <p:cNvPr id="57" name="TextBox 56"/>
          <p:cNvSpPr txBox="1"/>
          <p:nvPr/>
        </p:nvSpPr>
        <p:spPr>
          <a:xfrm>
            <a:off x="7772400" y="2099846"/>
            <a:ext cx="152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B cells</a:t>
            </a:r>
            <a:endParaRPr lang="en-US" sz="1600" dirty="0"/>
          </a:p>
        </p:txBody>
      </p:sp>
      <p:sp>
        <p:nvSpPr>
          <p:cNvPr id="58" name="TextBox 57"/>
          <p:cNvSpPr txBox="1"/>
          <p:nvPr/>
        </p:nvSpPr>
        <p:spPr>
          <a:xfrm>
            <a:off x="6248400" y="1143000"/>
            <a:ext cx="152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err="1" smtClean="0"/>
              <a:t>Cytotoxicity</a:t>
            </a:r>
            <a:endParaRPr lang="en-US" sz="1600" dirty="0"/>
          </a:p>
        </p:txBody>
      </p:sp>
      <p:sp>
        <p:nvSpPr>
          <p:cNvPr id="59" name="TextBox 58"/>
          <p:cNvSpPr txBox="1"/>
          <p:nvPr/>
        </p:nvSpPr>
        <p:spPr>
          <a:xfrm>
            <a:off x="7543800" y="1143000"/>
            <a:ext cx="152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err="1" smtClean="0"/>
              <a:t>Autoantibodies</a:t>
            </a:r>
            <a:endParaRPr lang="en-US" sz="1600" dirty="0"/>
          </a:p>
        </p:txBody>
      </p:sp>
      <p:sp>
        <p:nvSpPr>
          <p:cNvPr id="60" name="TextBox 59"/>
          <p:cNvSpPr txBox="1"/>
          <p:nvPr/>
        </p:nvSpPr>
        <p:spPr>
          <a:xfrm>
            <a:off x="4495800" y="1143000"/>
            <a:ext cx="1828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Radicals, cytokines</a:t>
            </a:r>
            <a:endParaRPr lang="en-US" sz="1600" dirty="0"/>
          </a:p>
        </p:txBody>
      </p:sp>
      <p:sp>
        <p:nvSpPr>
          <p:cNvPr id="62" name="TextBox 61"/>
          <p:cNvSpPr txBox="1"/>
          <p:nvPr/>
        </p:nvSpPr>
        <p:spPr>
          <a:xfrm>
            <a:off x="6019800" y="118646"/>
            <a:ext cx="2209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Apoptosis of </a:t>
            </a:r>
            <a:r>
              <a:rPr lang="en-US" sz="1600" dirty="0" err="1" smtClean="0"/>
              <a:t>Thyrocyte</a:t>
            </a:r>
            <a:endParaRPr lang="en-US" sz="1600" dirty="0"/>
          </a:p>
        </p:txBody>
      </p:sp>
      <p:sp>
        <p:nvSpPr>
          <p:cNvPr id="63" name="Rectangle 62"/>
          <p:cNvSpPr/>
          <p:nvPr/>
        </p:nvSpPr>
        <p:spPr>
          <a:xfrm>
            <a:off x="4419600" y="152400"/>
            <a:ext cx="4572000" cy="2438400"/>
          </a:xfrm>
          <a:prstGeom prst="rect">
            <a:avLst/>
          </a:prstGeom>
          <a:noFill/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TextBox 63"/>
          <p:cNvSpPr txBox="1"/>
          <p:nvPr/>
        </p:nvSpPr>
        <p:spPr>
          <a:xfrm>
            <a:off x="4648200" y="376535"/>
            <a:ext cx="152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smtClean="0">
                <a:solidFill>
                  <a:srgbClr val="00FFFF"/>
                </a:solidFill>
              </a:rPr>
              <a:t>Thyroid</a:t>
            </a:r>
            <a:endParaRPr lang="en-US" sz="2400" b="1" u="sng" dirty="0">
              <a:solidFill>
                <a:srgbClr val="00FFFF"/>
              </a:solidFill>
            </a:endParaRPr>
          </a:p>
        </p:txBody>
      </p:sp>
      <p:sp>
        <p:nvSpPr>
          <p:cNvPr id="65" name="Down Arrow 64"/>
          <p:cNvSpPr/>
          <p:nvPr/>
        </p:nvSpPr>
        <p:spPr>
          <a:xfrm flipV="1">
            <a:off x="7010400" y="1090232"/>
            <a:ext cx="152400" cy="128968"/>
          </a:xfrm>
          <a:prstGeom prst="downArrow">
            <a:avLst/>
          </a:prstGeom>
          <a:solidFill>
            <a:srgbClr val="FF0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Bent Arrow 67"/>
          <p:cNvSpPr/>
          <p:nvPr/>
        </p:nvSpPr>
        <p:spPr>
          <a:xfrm>
            <a:off x="5791200" y="762000"/>
            <a:ext cx="685800" cy="381000"/>
          </a:xfrm>
          <a:prstGeom prst="ben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0" name="Bent Arrow 69"/>
          <p:cNvSpPr/>
          <p:nvPr/>
        </p:nvSpPr>
        <p:spPr>
          <a:xfrm flipH="1">
            <a:off x="7620000" y="762000"/>
            <a:ext cx="685800" cy="381000"/>
          </a:xfrm>
          <a:prstGeom prst="ben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7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8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1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2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5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6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9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0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3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4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7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8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1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2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5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6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9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0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3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4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7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8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1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2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5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6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9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0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3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4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7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8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1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2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5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6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9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0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3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4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6" grpId="0" animBg="1"/>
      <p:bldP spid="7" grpId="0" animBg="1"/>
      <p:bldP spid="8" grpId="0"/>
      <p:bldP spid="9" grpId="0" animBg="1"/>
      <p:bldP spid="10" grpId="0"/>
      <p:bldP spid="11" grpId="0" animBg="1"/>
      <p:bldP spid="12" grpId="0" animBg="1"/>
      <p:bldP spid="17" grpId="0" animBg="1"/>
      <p:bldP spid="19" grpId="0" animBg="1"/>
      <p:bldP spid="20" grpId="0" animBg="1"/>
      <p:bldP spid="21" grpId="0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1" grpId="0" animBg="1"/>
      <p:bldP spid="32" grpId="0" animBg="1"/>
      <p:bldP spid="33" grpId="0"/>
      <p:bldP spid="34" grpId="0"/>
      <p:bldP spid="35" grpId="0"/>
      <p:bldP spid="36" grpId="0"/>
      <p:bldP spid="37" grpId="0" animBg="1"/>
      <p:bldP spid="38" grpId="0" animBg="1"/>
      <p:bldP spid="39" grpId="0"/>
      <p:bldP spid="40" grpId="0"/>
      <p:bldP spid="41" grpId="0" animBg="1"/>
      <p:bldP spid="42" grpId="0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2" grpId="0" animBg="1"/>
      <p:bldP spid="53" grpId="0"/>
      <p:bldP spid="55" grpId="0"/>
      <p:bldP spid="56" grpId="0"/>
      <p:bldP spid="57" grpId="0"/>
      <p:bldP spid="58" grpId="0"/>
      <p:bldP spid="59" grpId="0"/>
      <p:bldP spid="60" grpId="0"/>
      <p:bldP spid="62" grpId="0"/>
      <p:bldP spid="63" grpId="0" animBg="1"/>
      <p:bldP spid="64" grpId="0"/>
      <p:bldP spid="65" grpId="0" animBg="1"/>
      <p:bldP spid="68" grpId="0" animBg="1"/>
      <p:bldP spid="7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MID_hashimotos%20thyroiditi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1"/>
            <a:ext cx="9144000" cy="685800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81000" y="304800"/>
            <a:ext cx="4114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latin typeface="Comic Sans MS" pitchFamily="66" charset="0"/>
              </a:rPr>
              <a:t>Hashimoto’s </a:t>
            </a:r>
            <a:r>
              <a:rPr lang="en-US" sz="3200" b="1" dirty="0" err="1" smtClean="0">
                <a:solidFill>
                  <a:schemeClr val="bg1"/>
                </a:solidFill>
                <a:latin typeface="Comic Sans MS" pitchFamily="66" charset="0"/>
              </a:rPr>
              <a:t>Thyroiditis</a:t>
            </a:r>
            <a:endParaRPr lang="en-US" sz="3200" b="1" dirty="0">
              <a:solidFill>
                <a:schemeClr val="bg1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9719500909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"/>
            <a:ext cx="9144000" cy="687808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  <a:latin typeface="Comic Sans MS" pitchFamily="66" charset="0"/>
              </a:rPr>
              <a:t>Anti Thyroid Antibodies</a:t>
            </a:r>
            <a:endParaRPr lang="en-US" b="1" dirty="0">
              <a:solidFill>
                <a:srgbClr val="FFFF00"/>
              </a:solidFill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Calibri" pitchFamily="34" charset="0"/>
              </a:rPr>
              <a:t>Graves’ Disease (Hyperthyroidism)</a:t>
            </a:r>
          </a:p>
          <a:p>
            <a:pPr>
              <a:buNone/>
            </a:pPr>
            <a:endParaRPr lang="en-US" dirty="0" smtClean="0">
              <a:latin typeface="Calibri" pitchFamily="34" charset="0"/>
            </a:endParaRPr>
          </a:p>
          <a:p>
            <a:r>
              <a:rPr lang="en-US" dirty="0" smtClean="0">
                <a:latin typeface="Calibri" pitchFamily="34" charset="0"/>
              </a:rPr>
              <a:t>Thyroid Stimulating Immunoglobulin (TSH receptor antibodies) </a:t>
            </a:r>
          </a:p>
          <a:p>
            <a:pPr lvl="1"/>
            <a:r>
              <a:rPr lang="en-US" dirty="0" smtClean="0">
                <a:latin typeface="Calibri" pitchFamily="34" charset="0"/>
              </a:rPr>
              <a:t>Binds and activates TSH receptor in Thyroid</a:t>
            </a:r>
          </a:p>
          <a:p>
            <a:pPr lvl="1"/>
            <a:r>
              <a:rPr lang="en-US" dirty="0" smtClean="0">
                <a:latin typeface="Calibri" pitchFamily="34" charset="0"/>
              </a:rPr>
              <a:t>Seen in Hyperthyroidism: Grave's Disease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1266</TotalTime>
  <Words>870</Words>
  <Application>Microsoft Office PowerPoint</Application>
  <PresentationFormat>On-screen Show (4:3)</PresentationFormat>
  <Paragraphs>168</Paragraphs>
  <Slides>33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Metro</vt:lpstr>
      <vt:lpstr>PowerPoint Presentation</vt:lpstr>
      <vt:lpstr>Objectives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Anti Thyroid Antibodies</vt:lpstr>
      <vt:lpstr>PowerPoint Presentation</vt:lpstr>
      <vt:lpstr>PowerPoint Presentation</vt:lpstr>
      <vt:lpstr>Hashimoto’s thyroiditis </vt:lpstr>
      <vt:lpstr>Anti Microsomal Antibodies</vt:lpstr>
      <vt:lpstr>Anti Microsomal Antibodies</vt:lpstr>
      <vt:lpstr>Anti Microsomal Antibodies</vt:lpstr>
      <vt:lpstr>Anti Thyroglobulin Antibodies</vt:lpstr>
      <vt:lpstr>PowerPoint Presentation</vt:lpstr>
      <vt:lpstr>Type 1 Diabetes mellitus</vt:lpstr>
      <vt:lpstr>Type 1 Diabetes mellitus</vt:lpstr>
      <vt:lpstr>PowerPoint Presentation</vt:lpstr>
      <vt:lpstr>PowerPoint Presentation</vt:lpstr>
      <vt:lpstr>PowerPoint Presentation</vt:lpstr>
      <vt:lpstr>PowerPoint Presentation</vt:lpstr>
      <vt:lpstr>Diabetes</vt:lpstr>
      <vt:lpstr>PowerPoint Presentation</vt:lpstr>
      <vt:lpstr>Differential Diagnosis</vt:lpstr>
      <vt:lpstr>Interpretation</vt:lpstr>
      <vt:lpstr>Limitations </vt:lpstr>
      <vt:lpstr>Anti-insulin antibodies</vt:lpstr>
      <vt:lpstr>Disease associations</vt:lpstr>
      <vt:lpstr>Autoimmune adrenocortical failure or   Addison's disease</vt:lpstr>
      <vt:lpstr>Adrenal antibodies</vt:lpstr>
      <vt:lpstr>Take home message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Windows User</dc:creator>
  <cp:lastModifiedBy>3422</cp:lastModifiedBy>
  <cp:revision>176</cp:revision>
  <dcterms:created xsi:type="dcterms:W3CDTF">2012-02-17T21:49:38Z</dcterms:created>
  <dcterms:modified xsi:type="dcterms:W3CDTF">2014-02-18T11:01:34Z</dcterms:modified>
</cp:coreProperties>
</file>