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93" r:id="rId3"/>
    <p:sldId id="258" r:id="rId4"/>
    <p:sldId id="259" r:id="rId5"/>
    <p:sldId id="260" r:id="rId6"/>
    <p:sldId id="261" r:id="rId7"/>
    <p:sldId id="299" r:id="rId8"/>
    <p:sldId id="262" r:id="rId9"/>
    <p:sldId id="295" r:id="rId10"/>
    <p:sldId id="302" r:id="rId11"/>
    <p:sldId id="263" r:id="rId12"/>
    <p:sldId id="294" r:id="rId13"/>
    <p:sldId id="300" r:id="rId14"/>
    <p:sldId id="301" r:id="rId15"/>
    <p:sldId id="265" r:id="rId16"/>
    <p:sldId id="267" r:id="rId17"/>
    <p:sldId id="268" r:id="rId18"/>
    <p:sldId id="266" r:id="rId19"/>
    <p:sldId id="269" r:id="rId20"/>
    <p:sldId id="270" r:id="rId21"/>
    <p:sldId id="271" r:id="rId22"/>
    <p:sldId id="274" r:id="rId23"/>
    <p:sldId id="275" r:id="rId24"/>
    <p:sldId id="276" r:id="rId25"/>
    <p:sldId id="305" r:id="rId26"/>
    <p:sldId id="279" r:id="rId27"/>
    <p:sldId id="304" r:id="rId28"/>
    <p:sldId id="278" r:id="rId29"/>
    <p:sldId id="280" r:id="rId30"/>
    <p:sldId id="296" r:id="rId31"/>
    <p:sldId id="303" r:id="rId32"/>
    <p:sldId id="297" r:id="rId33"/>
    <p:sldId id="282" r:id="rId34"/>
    <p:sldId id="273" r:id="rId35"/>
    <p:sldId id="257" r:id="rId36"/>
    <p:sldId id="284" r:id="rId37"/>
    <p:sldId id="283" r:id="rId38"/>
    <p:sldId id="287" r:id="rId39"/>
    <p:sldId id="286" r:id="rId40"/>
    <p:sldId id="285" r:id="rId41"/>
    <p:sldId id="306" r:id="rId42"/>
    <p:sldId id="288" r:id="rId43"/>
    <p:sldId id="310" r:id="rId44"/>
    <p:sldId id="311" r:id="rId45"/>
    <p:sldId id="312" r:id="rId46"/>
    <p:sldId id="313" r:id="rId47"/>
    <p:sldId id="289" r:id="rId48"/>
    <p:sldId id="290" r:id="rId49"/>
    <p:sldId id="307" r:id="rId50"/>
    <p:sldId id="314" r:id="rId51"/>
    <p:sldId id="308" r:id="rId52"/>
    <p:sldId id="309" r:id="rId53"/>
    <p:sldId id="315" r:id="rId54"/>
    <p:sldId id="317" r:id="rId55"/>
    <p:sldId id="291" r:id="rId56"/>
    <p:sldId id="298" r:id="rId57"/>
    <p:sldId id="29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>
      <p:cViewPr varScale="1">
        <p:scale>
          <a:sx n="66" d="100"/>
          <a:sy n="66" d="100"/>
        </p:scale>
        <p:origin x="-6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3CDF4-098F-496C-AD08-563A6888B6ED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8BF-4901-4456-9C8F-4C710652BE9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3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Diaphragma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is formed by a reflection of </a:t>
            </a:r>
            <a:r>
              <a:rPr lang="en-CA" baseline="0" dirty="0" err="1" smtClean="0"/>
              <a:t>dura</a:t>
            </a:r>
            <a:r>
              <a:rPr lang="en-CA" baseline="0" dirty="0" smtClean="0"/>
              <a:t> matter preventing CSF from entering the </a:t>
            </a:r>
            <a:r>
              <a:rPr lang="en-CA" baseline="0" dirty="0" err="1" smtClean="0"/>
              <a:t>sella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turcica</a:t>
            </a:r>
            <a:r>
              <a:rPr lang="en-CA" baseline="0" dirty="0" smtClean="0"/>
              <a:t> by this diaphragm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Left</a:t>
            </a:r>
            <a:r>
              <a:rPr lang="en-CA" baseline="0" dirty="0" smtClean="0"/>
              <a:t> side </a:t>
            </a:r>
            <a:r>
              <a:rPr lang="en-CA" baseline="0" dirty="0" err="1" smtClean="0"/>
              <a:t>microadenoma</a:t>
            </a:r>
            <a:r>
              <a:rPr lang="en-CA" baseline="0" dirty="0" smtClean="0"/>
              <a:t> post contract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Enhanced T1 MRI </a:t>
            </a:r>
            <a:r>
              <a:rPr lang="en-CA" dirty="0" err="1" smtClean="0"/>
              <a:t>rathke’s</a:t>
            </a:r>
            <a:r>
              <a:rPr lang="en-CA" dirty="0" smtClean="0"/>
              <a:t> cyst / non-</a:t>
            </a:r>
            <a:r>
              <a:rPr lang="en-CA" dirty="0" err="1" smtClean="0"/>
              <a:t>enchanced</a:t>
            </a:r>
            <a:r>
              <a:rPr lang="en-CA" dirty="0" smtClean="0"/>
              <a:t> T1 with</a:t>
            </a:r>
            <a:r>
              <a:rPr lang="en-CA" baseline="0" dirty="0" smtClean="0"/>
              <a:t> large </a:t>
            </a:r>
            <a:r>
              <a:rPr lang="en-CA" baseline="0" dirty="0" err="1" smtClean="0"/>
              <a:t>rathkes</a:t>
            </a:r>
            <a:r>
              <a:rPr lang="en-CA" baseline="0" dirty="0" smtClean="0"/>
              <a:t> cyst compressing normal pituitary tissue and optic chiasm in the middle of stalk insertion sometimes go </a:t>
            </a:r>
            <a:r>
              <a:rPr lang="en-CA" baseline="0" dirty="0" err="1" smtClean="0"/>
              <a:t>suprasellar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Guanine </a:t>
            </a:r>
            <a:r>
              <a:rPr lang="en-CA" dirty="0" err="1" smtClean="0"/>
              <a:t>nucleatide</a:t>
            </a:r>
            <a:r>
              <a:rPr lang="en-CA" dirty="0" smtClean="0"/>
              <a:t> stimulatory protein</a:t>
            </a:r>
            <a:r>
              <a:rPr lang="en-CA" baseline="0" dirty="0" smtClean="0"/>
              <a:t> gene found in 40 % of </a:t>
            </a:r>
            <a:r>
              <a:rPr lang="en-CA" baseline="0" dirty="0" err="1" smtClean="0"/>
              <a:t>somatotroph</a:t>
            </a:r>
            <a:r>
              <a:rPr lang="en-CA" baseline="0" dirty="0" smtClean="0"/>
              <a:t> adenoma/ inactivation mutation in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supressing</a:t>
            </a:r>
            <a:r>
              <a:rPr lang="en-CA" baseline="0" dirty="0" smtClean="0"/>
              <a:t> gene in men 1.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Mass</a:t>
            </a:r>
            <a:r>
              <a:rPr lang="en-CA" baseline="0" dirty="0" smtClean="0"/>
              <a:t> effect tumour expansion lateral compressing cavernous sinus causing cranial nerve palsy like double vision, stretching </a:t>
            </a:r>
            <a:r>
              <a:rPr lang="en-CA" baseline="0" dirty="0" err="1" smtClean="0"/>
              <a:t>meninges</a:t>
            </a:r>
            <a:r>
              <a:rPr lang="en-CA" baseline="0" dirty="0" smtClean="0"/>
              <a:t> causing headache, or pushing temporal lobe causing seizure, pushing optic chiasm or headache from apoplexy. </a:t>
            </a:r>
            <a:r>
              <a:rPr lang="en-CA" baseline="0" dirty="0" err="1" smtClean="0"/>
              <a:t>Hypopituitarism</a:t>
            </a:r>
            <a:r>
              <a:rPr lang="en-CA" baseline="0" dirty="0" smtClean="0"/>
              <a:t> from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 mass pushing stalk and cutting portal blood supply and hypothalamus signal to pituitary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Tumour</a:t>
            </a:r>
            <a:r>
              <a:rPr lang="en-CA" baseline="0" dirty="0" smtClean="0"/>
              <a:t> greater than 2 cm, visual field defect, optic chiasm compression or touching by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with no visual field defect, </a:t>
            </a:r>
            <a:r>
              <a:rPr lang="en-CA" baseline="0" dirty="0" err="1" smtClean="0"/>
              <a:t>headach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suprasellar</a:t>
            </a:r>
            <a:r>
              <a:rPr lang="en-CA" baseline="0" dirty="0" smtClean="0"/>
              <a:t>/</a:t>
            </a:r>
            <a:r>
              <a:rPr lang="en-CA" baseline="0" dirty="0" err="1" smtClean="0"/>
              <a:t>parasellar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tumor</a:t>
            </a:r>
            <a:r>
              <a:rPr lang="en-CA" baseline="0" dirty="0" smtClean="0"/>
              <a:t> extension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20-30 % of all pituitary </a:t>
            </a:r>
            <a:r>
              <a:rPr lang="en-CA" dirty="0" err="1" smtClean="0"/>
              <a:t>tumor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Normal pituitary stalk length</a:t>
            </a:r>
            <a:r>
              <a:rPr lang="en-CA" baseline="0" dirty="0" smtClean="0"/>
              <a:t> 5- 7 mm , 2-3 mm in diameter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5B87A0-3082-4105-A5A0-C525558E1993}" type="slidenum">
              <a:rPr lang="en-CA"/>
              <a:pPr/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48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57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Height</a:t>
            </a:r>
            <a:r>
              <a:rPr lang="en-CA" baseline="0" dirty="0" smtClean="0"/>
              <a:t> is 5-7 mm and 10 mm lateral dimension, height is 10. superior, middle supply ant. Pituitary. Inferior supply stalk and post pituitary artery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60654E-0186-4CE8-B648-E220A6B48098}" type="slidenum">
              <a:rPr lang="en-CA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E06DE-DB1B-42FD-8E21-982E8692D4ED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22C35-3588-4F43-A999-D9BC72FA183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7E898E-3215-4ACA-8561-2F49A4A92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1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966B9D9-92C3-4086-80A9-F9255D00D8D3}" type="datetimeFigureOut">
              <a:rPr lang="en-CA" smtClean="0"/>
              <a:pPr/>
              <a:t>30/01/2014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17A8BE-201B-4B3E-BB34-6F90EC17FF99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Anterior pituitary insufficiency</a:t>
            </a:r>
            <a:br>
              <a:rPr lang="en-CA" dirty="0" smtClean="0"/>
            </a:br>
            <a:r>
              <a:rPr lang="en-CA" sz="2000" dirty="0" err="1" smtClean="0"/>
              <a:t>Dr.Aishah</a:t>
            </a:r>
            <a:r>
              <a:rPr lang="en-CA" sz="2000" dirty="0" smtClean="0"/>
              <a:t> </a:t>
            </a:r>
            <a:r>
              <a:rPr lang="en-CA" sz="2000" dirty="0" err="1" smtClean="0"/>
              <a:t>AlEkhzaimy</a:t>
            </a:r>
            <a:r>
              <a:rPr lang="en-CA" sz="2000" dirty="0" smtClean="0"/>
              <a:t>, MBBS,FRCPC,FACE</a:t>
            </a:r>
            <a:br>
              <a:rPr lang="en-CA" sz="2000" dirty="0" smtClean="0"/>
            </a:br>
            <a:r>
              <a:rPr lang="en-CA" sz="2000" dirty="0" smtClean="0"/>
              <a:t>Assistant Professor, Endocrinology consultant</a:t>
            </a: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Endocrine block 2014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Anterior Pituitary Function</a:t>
            </a:r>
          </a:p>
        </p:txBody>
      </p:sp>
      <p:graphicFrame>
        <p:nvGraphicFramePr>
          <p:cNvPr id="71910" name="Group 2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029997"/>
              </p:ext>
            </p:extLst>
          </p:nvPr>
        </p:nvGraphicFramePr>
        <p:xfrm>
          <a:off x="304800" y="1752600"/>
          <a:ext cx="8839200" cy="4268470"/>
        </p:xfrm>
        <a:graphic>
          <a:graphicData uri="http://schemas.openxmlformats.org/drawingml/2006/table">
            <a:tbl>
              <a:tblPr/>
              <a:tblGrid>
                <a:gridCol w="1219200"/>
                <a:gridCol w="1600200"/>
                <a:gridCol w="1524000"/>
                <a:gridCol w="1600200"/>
                <a:gridCol w="1371600"/>
                <a:gridCol w="1524000"/>
              </a:tblGrid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Corticotroph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Gonadotroph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Lactotroph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Somatotroph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Hormone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POMC, 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itchFamily="2" charset="2"/>
                        </a:rPr>
                        <a:t>ACTH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FSH, LH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Prolactin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Stimulators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CRH, AVP, gp-130 cytokines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GnRH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Estrogen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Estrogen, TRH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GHRH, GHS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Inhibitors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Glucocorticoids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Sex steroids,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inhibin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T3, T4, Dopamine, </a:t>
                      </a:r>
                      <a:r>
                        <a:rPr kumimoji="0" lang="en-US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</a:t>
                      </a: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Dopamine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Somatostatin, IGF-1, Activins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Target Gland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Adrenals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Ovary, Testes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Breast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Liver, bone and other tissues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Trophic Effects</a:t>
                      </a: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Steroid production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  Sex Steroid, Follicular growth, Germ Cell maturation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T4 synthesis and secretion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Milk Production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8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4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 sz="2000"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defRPr>
                          <a:solidFill>
                            <a:schemeClr val="bg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IGF-1 production, Growth induction, Insulin antagonism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903" name="Text Box 223"/>
          <p:cNvSpPr txBox="1">
            <a:spLocks noChangeArrowheads="1"/>
          </p:cNvSpPr>
          <p:nvPr/>
        </p:nvSpPr>
        <p:spPr bwMode="auto">
          <a:xfrm>
            <a:off x="365125" y="6161088"/>
            <a:ext cx="5726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chemeClr val="bg1"/>
                </a:solidFill>
              </a:rPr>
              <a:t>Adapted from: William’s Textbook of Endocrinology, 10th ed., Figure 8-4, pg 180.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85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Scan_Pic0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4544" y="1412776"/>
            <a:ext cx="10081120" cy="56436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71400"/>
            <a:ext cx="9721079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590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 Masses</a:t>
            </a:r>
          </a:p>
        </p:txBody>
      </p:sp>
    </p:spTree>
    <p:extLst>
      <p:ext uri="{BB962C8B-B14F-4D97-AF65-F5344CB8AC3E}">
        <p14:creationId xmlns:p14="http://schemas.microsoft.com/office/powerpoint/2010/main" val="15109200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Etiology of Pituitary-Hypothalamic Lesions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610600" cy="4724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Non-Functioning Pituitary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Endocrine active pituitary adenomas</a:t>
            </a: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Prolactinoma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Somatotropinoma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Corticotropinoma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 err="1">
                <a:latin typeface="Arial Narrow" pitchFamily="34" charset="0"/>
              </a:rPr>
              <a:t>Thyrotropinoma</a:t>
            </a:r>
            <a:endParaRPr lang="en-US" altLang="en-US" sz="2600" dirty="0">
              <a:latin typeface="Arial Narrow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600" dirty="0">
                <a:latin typeface="Arial Narrow" pitchFamily="34" charset="0"/>
              </a:rPr>
              <a:t>Other mixed endocrine active adenomas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Malignant pituitary tumors: </a:t>
            </a:r>
            <a:r>
              <a:rPr lang="en-US" altLang="en-US" sz="2600" dirty="0">
                <a:latin typeface="Arial Narrow" pitchFamily="34" charset="0"/>
              </a:rPr>
              <a:t>Functional and non-functional pituitary carcinoma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Metastases in the pituitary (breast, lung, stomach, kidney)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Pituitary cysts: </a:t>
            </a:r>
            <a:r>
              <a:rPr lang="en-US" altLang="en-US" sz="2600" dirty="0" err="1">
                <a:latin typeface="Arial Narrow" pitchFamily="34" charset="0"/>
              </a:rPr>
              <a:t>Rathke's</a:t>
            </a:r>
            <a:r>
              <a:rPr lang="en-US" altLang="en-US" sz="2600" dirty="0">
                <a:latin typeface="Arial Narrow" pitchFamily="34" charset="0"/>
              </a:rPr>
              <a:t> cleft cyst, </a:t>
            </a:r>
            <a:r>
              <a:rPr lang="en-US" altLang="en-US" sz="2600" dirty="0" err="1">
                <a:latin typeface="Arial Narrow" pitchFamily="34" charset="0"/>
              </a:rPr>
              <a:t>Mucocoeles</a:t>
            </a:r>
            <a:r>
              <a:rPr lang="en-US" altLang="en-US" sz="2600" dirty="0">
                <a:latin typeface="Arial Narrow" pitchFamily="34" charset="0"/>
              </a:rPr>
              <a:t>, Others</a:t>
            </a:r>
          </a:p>
          <a:p>
            <a:pPr>
              <a:lnSpc>
                <a:spcPct val="80000"/>
              </a:lnSpc>
            </a:pPr>
            <a:endParaRPr lang="en-US" altLang="en-US" sz="2600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>
                <a:latin typeface="Arial Narrow" pitchFamily="34" charset="0"/>
              </a:rPr>
              <a:t>Empty </a:t>
            </a:r>
            <a:r>
              <a:rPr lang="en-US" altLang="en-US" sz="2600" b="1" dirty="0" err="1">
                <a:latin typeface="Arial Narrow" pitchFamily="34" charset="0"/>
              </a:rPr>
              <a:t>sella</a:t>
            </a:r>
            <a:r>
              <a:rPr lang="en-US" altLang="en-US" sz="2600" b="1" dirty="0">
                <a:latin typeface="Arial Narrow" pitchFamily="34" charset="0"/>
              </a:rPr>
              <a:t> </a:t>
            </a:r>
            <a:r>
              <a:rPr lang="en-US" altLang="en-US" sz="2600" b="1" dirty="0" smtClean="0">
                <a:latin typeface="Arial Narrow" pitchFamily="34" charset="0"/>
              </a:rPr>
              <a:t>syndrome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Pituitary abscess</a:t>
            </a: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Lymphocytic </a:t>
            </a:r>
            <a:r>
              <a:rPr lang="en-US" altLang="en-US" sz="2600" b="1" dirty="0" err="1" smtClean="0">
                <a:latin typeface="Arial Narrow" pitchFamily="34" charset="0"/>
              </a:rPr>
              <a:t>hypophysitis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600" b="1" dirty="0" smtClean="0">
                <a:latin typeface="Arial Narrow" pitchFamily="34" charset="0"/>
              </a:rPr>
              <a:t>Carotid </a:t>
            </a:r>
            <a:r>
              <a:rPr lang="en-US" altLang="en-US" sz="2600" b="1" dirty="0" err="1" smtClean="0">
                <a:latin typeface="Arial Narrow" pitchFamily="34" charset="0"/>
              </a:rPr>
              <a:t>aneursym</a:t>
            </a: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600" b="1" dirty="0" smtClean="0"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endParaRPr lang="en-US" altLang="en-US" sz="20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  <a:t>\</a:t>
            </a:r>
            <a:br>
              <a:rPr lang="en-US" altLang="en-US" sz="2000" b="1" dirty="0">
                <a:solidFill>
                  <a:srgbClr val="FFFF66"/>
                </a:solidFill>
                <a:latin typeface="Arial Narrow" pitchFamily="34" charset="0"/>
              </a:rPr>
            </a:br>
            <a:endParaRPr lang="en-US" altLang="en-US" sz="2000" b="1" dirty="0">
              <a:solidFill>
                <a:srgbClr val="FFFF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0203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Clinical presentations of </a:t>
            </a:r>
            <a:r>
              <a:rPr lang="en-CA" b="1" dirty="0" err="1" smtClean="0"/>
              <a:t>sellar</a:t>
            </a:r>
            <a:r>
              <a:rPr lang="en-CA" b="1" dirty="0" smtClean="0"/>
              <a:t> mass</a:t>
            </a:r>
            <a:endParaRPr lang="en-CA" b="1" dirty="0"/>
          </a:p>
        </p:txBody>
      </p:sp>
      <p:pic>
        <p:nvPicPr>
          <p:cNvPr id="4" name="Content Placeholder 3" descr="Scan_Pic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208912" cy="48965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7128792" cy="4715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pit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484784"/>
            <a:ext cx="4000528" cy="4643470"/>
          </a:xfrm>
        </p:spPr>
      </p:pic>
      <p:pic>
        <p:nvPicPr>
          <p:cNvPr id="5" name="Picture 4" descr="pit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556792"/>
            <a:ext cx="4429156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mass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Pituitary adenoma: 10 % of all pituitary lesions</a:t>
            </a:r>
          </a:p>
          <a:p>
            <a:r>
              <a:rPr lang="en-CA" sz="2400" dirty="0" smtClean="0"/>
              <a:t>Genetic-related</a:t>
            </a:r>
          </a:p>
          <a:p>
            <a:r>
              <a:rPr lang="en-CA" sz="2400" dirty="0" smtClean="0"/>
              <a:t>MEN-1,  Gs-alpha mutation, PTTG gene, FGF receptor-4</a:t>
            </a:r>
          </a:p>
          <a:p>
            <a:r>
              <a:rPr lang="en-CA" sz="2400" dirty="0" smtClean="0"/>
              <a:t>Pituitary </a:t>
            </a:r>
            <a:r>
              <a:rPr lang="en-CA" sz="2400" dirty="0" err="1" smtClean="0"/>
              <a:t>incidentaloma</a:t>
            </a:r>
            <a:r>
              <a:rPr lang="en-CA" sz="2400" dirty="0" smtClean="0"/>
              <a:t>: 1.5 -31% in autopsy ( prevalence)</a:t>
            </a:r>
            <a:endParaRPr lang="en-CA" sz="2400" dirty="0"/>
          </a:p>
          <a:p>
            <a:pPr lvl="7"/>
            <a:r>
              <a:rPr lang="en-CA" sz="2400" dirty="0" smtClean="0"/>
              <a:t>10 % by MRI most of them &lt; 1 cm</a:t>
            </a:r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7"/>
            <a:endParaRPr lang="en-CA" sz="2400" dirty="0" smtClean="0"/>
          </a:p>
          <a:p>
            <a:pPr lvl="8"/>
            <a:endParaRPr lang="en-CA" sz="11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2400" dirty="0" smtClean="0"/>
          </a:p>
          <a:p>
            <a:pPr lvl="7">
              <a:buNone/>
            </a:pPr>
            <a:endParaRPr lang="en-CA" sz="1200" dirty="0" smtClean="0"/>
          </a:p>
          <a:p>
            <a:pPr lvl="7">
              <a:buNone/>
            </a:pPr>
            <a:endParaRPr lang="en-CA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sz="3600" b="1" dirty="0" smtClean="0"/>
              <a:t>Functional adenoma ( hormonal-secreting)</a:t>
            </a:r>
          </a:p>
          <a:p>
            <a:endParaRPr lang="en-CA" sz="3600" b="1" dirty="0" smtClean="0"/>
          </a:p>
          <a:p>
            <a:r>
              <a:rPr lang="en-CA" sz="3600" b="1" dirty="0" smtClean="0"/>
              <a:t>Non-Functional adenoma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Anterior pituitary disorder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Non-functional 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mass-effect</a:t>
            </a:r>
          </a:p>
          <a:p>
            <a:r>
              <a:rPr lang="en-CA" sz="2800" dirty="0" err="1" smtClean="0"/>
              <a:t>Prolactin</a:t>
            </a:r>
            <a:r>
              <a:rPr lang="en-CA" sz="2800" dirty="0" smtClean="0"/>
              <a:t> secreting cell disorder: </a:t>
            </a:r>
            <a:r>
              <a:rPr lang="en-CA" sz="2800" dirty="0" err="1" smtClean="0"/>
              <a:t>prolactinoma</a:t>
            </a:r>
            <a:endParaRPr lang="en-CA" sz="2800" dirty="0" smtClean="0"/>
          </a:p>
          <a:p>
            <a:r>
              <a:rPr lang="en-CA" sz="2800" dirty="0" smtClean="0"/>
              <a:t>Growth hormone secreting cell disorder: </a:t>
            </a:r>
            <a:r>
              <a:rPr lang="en-CA" sz="2800" dirty="0" err="1" smtClean="0"/>
              <a:t>acromegaly</a:t>
            </a:r>
            <a:endParaRPr lang="en-CA" sz="2800" dirty="0" smtClean="0"/>
          </a:p>
          <a:p>
            <a:r>
              <a:rPr lang="en-CA" sz="2800" dirty="0" smtClean="0"/>
              <a:t>ACTH secreting cell disorders: </a:t>
            </a:r>
            <a:r>
              <a:rPr lang="en-CA" sz="2800" dirty="0" err="1" smtClean="0"/>
              <a:t>cushing’s</a:t>
            </a:r>
            <a:endParaRPr lang="en-CA" sz="2800" dirty="0" smtClean="0"/>
          </a:p>
          <a:p>
            <a:r>
              <a:rPr lang="en-CA" sz="2800" dirty="0" smtClean="0"/>
              <a:t>TSH secreting cell </a:t>
            </a:r>
            <a:r>
              <a:rPr lang="en-CA" sz="2800" dirty="0" err="1" smtClean="0"/>
              <a:t>tumor</a:t>
            </a:r>
            <a:r>
              <a:rPr lang="en-CA" sz="2800" dirty="0" smtClean="0"/>
              <a:t>: </a:t>
            </a:r>
            <a:r>
              <a:rPr lang="en-CA" sz="2800" dirty="0" err="1" smtClean="0"/>
              <a:t>TSHoma</a:t>
            </a:r>
            <a:endParaRPr lang="en-CA" sz="2800" dirty="0" smtClean="0"/>
          </a:p>
          <a:p>
            <a:r>
              <a:rPr lang="en-CA" sz="2800" dirty="0" err="1" smtClean="0"/>
              <a:t>Gonadotropin</a:t>
            </a:r>
            <a:r>
              <a:rPr lang="en-CA" sz="2800" dirty="0" smtClean="0"/>
              <a:t> secreting cell disorder</a:t>
            </a:r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750099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Evaluation of Pituitary lesion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Non-Functional pituitary lesion:</a:t>
            </a:r>
          </a:p>
          <a:p>
            <a:endParaRPr lang="en-CA" sz="2400" dirty="0" smtClean="0"/>
          </a:p>
          <a:p>
            <a:r>
              <a:rPr lang="en-CA" sz="2400" dirty="0" smtClean="0"/>
              <a:t>Absence of signs and symptoms of hormonal </a:t>
            </a:r>
            <a:r>
              <a:rPr lang="en-CA" sz="2400" dirty="0" err="1" smtClean="0"/>
              <a:t>hypersecretion</a:t>
            </a:r>
            <a:endParaRPr lang="en-CA" sz="2400" dirty="0" smtClean="0"/>
          </a:p>
          <a:p>
            <a:r>
              <a:rPr lang="en-CA" sz="2400" dirty="0" smtClean="0"/>
              <a:t>25 % of pituitary  </a:t>
            </a:r>
            <a:r>
              <a:rPr lang="en-CA" sz="2400" dirty="0" err="1" smtClean="0"/>
              <a:t>tumor</a:t>
            </a:r>
            <a:endParaRPr lang="en-CA" sz="2400" dirty="0" smtClean="0"/>
          </a:p>
          <a:p>
            <a:r>
              <a:rPr lang="en-CA" sz="2400" dirty="0" smtClean="0"/>
              <a:t>Needs evaluation either micro or </a:t>
            </a:r>
            <a:r>
              <a:rPr lang="en-CA" sz="2400" dirty="0" err="1" smtClean="0"/>
              <a:t>macroadenoma</a:t>
            </a:r>
            <a:endParaRPr lang="en-CA" sz="2400" dirty="0" smtClean="0"/>
          </a:p>
          <a:p>
            <a:r>
              <a:rPr lang="en-CA" sz="2400" dirty="0" smtClean="0"/>
              <a:t>Average age 50 – 55 yrs old, more in male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Presentation of NFPA</a:t>
            </a:r>
            <a:r>
              <a:rPr lang="en-CA" sz="2800" dirty="0" smtClean="0"/>
              <a:t>:</a:t>
            </a:r>
          </a:p>
          <a:p>
            <a:endParaRPr lang="en-CA" sz="2400" dirty="0" smtClean="0"/>
          </a:p>
          <a:p>
            <a:r>
              <a:rPr lang="en-CA" sz="2800" dirty="0" smtClean="0"/>
              <a:t>As </a:t>
            </a:r>
            <a:r>
              <a:rPr lang="en-CA" sz="2800" dirty="0" err="1" smtClean="0"/>
              <a:t>incidentaloma</a:t>
            </a:r>
            <a:r>
              <a:rPr lang="en-CA" sz="2800" dirty="0" smtClean="0"/>
              <a:t> by imaging</a:t>
            </a:r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smtClean="0"/>
              <a:t>Symptoms of mass effects ( mechanical pressure)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Hypopituitarism</a:t>
            </a:r>
            <a:r>
              <a:rPr lang="en-CA" sz="2800" dirty="0" smtClean="0"/>
              <a:t> ( mechanism)</a:t>
            </a:r>
          </a:p>
          <a:p>
            <a:endParaRPr lang="en-CA" sz="2800" dirty="0" smtClean="0"/>
          </a:p>
          <a:p>
            <a:r>
              <a:rPr lang="en-CA" sz="2800" dirty="0" err="1" smtClean="0"/>
              <a:t>Gonadal</a:t>
            </a:r>
            <a:r>
              <a:rPr lang="en-CA" sz="2800" dirty="0" smtClean="0"/>
              <a:t> </a:t>
            </a:r>
            <a:r>
              <a:rPr lang="en-CA" sz="2800" dirty="0" err="1" smtClean="0"/>
              <a:t>hypersecretion</a:t>
            </a:r>
            <a:endParaRPr lang="en-CA" sz="2800" dirty="0" smtClean="0"/>
          </a:p>
          <a:p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85725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Non- functional pituitary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1200" b="1" dirty="0" smtClean="0"/>
              <a:t>Treatment:</a:t>
            </a:r>
          </a:p>
          <a:p>
            <a:r>
              <a:rPr lang="en-CA" sz="8000" b="1" dirty="0" smtClean="0"/>
              <a:t>Surgery  if indicated</a:t>
            </a:r>
          </a:p>
          <a:p>
            <a:pPr>
              <a:buNone/>
            </a:pPr>
            <a:r>
              <a:rPr lang="en-CA" sz="8000" dirty="0" smtClean="0"/>
              <a:t>		-  recurrence rate 17 % if gross removal, 40 %  with 	 	residual </a:t>
            </a:r>
            <a:r>
              <a:rPr lang="en-CA" sz="8000" dirty="0" err="1" smtClean="0"/>
              <a:t>tumor</a:t>
            </a:r>
            <a:endParaRPr lang="en-CA" sz="8000" dirty="0" smtClean="0"/>
          </a:p>
          <a:p>
            <a:pPr>
              <a:buNone/>
            </a:pPr>
            <a:r>
              <a:rPr lang="en-CA" sz="8000" dirty="0" smtClean="0"/>
              <a:t>		-  predictors of recurrence:  young male,  cavernous sinus 	invasion, extent of </a:t>
            </a:r>
            <a:r>
              <a:rPr lang="en-CA" sz="8000" dirty="0" err="1" smtClean="0"/>
              <a:t>suprasellar</a:t>
            </a:r>
            <a:r>
              <a:rPr lang="en-CA" sz="8000" dirty="0" smtClean="0"/>
              <a:t> </a:t>
            </a:r>
            <a:r>
              <a:rPr lang="en-CA" sz="8000" dirty="0" err="1" smtClean="0"/>
              <a:t>extention</a:t>
            </a:r>
            <a:r>
              <a:rPr lang="en-CA" sz="8000" dirty="0" smtClean="0"/>
              <a:t> of residual </a:t>
            </a:r>
            <a:r>
              <a:rPr lang="en-CA" sz="8000" dirty="0" err="1" smtClean="0"/>
              <a:t>tumor</a:t>
            </a:r>
            <a:r>
              <a:rPr lang="en-CA" sz="8000" dirty="0" smtClean="0"/>
              <a:t>, duration 	of follow up, marker; Ki-67</a:t>
            </a:r>
          </a:p>
          <a:p>
            <a:pPr>
              <a:buNone/>
            </a:pPr>
            <a:endParaRPr lang="en-CA" sz="8000" dirty="0" smtClean="0"/>
          </a:p>
          <a:p>
            <a:r>
              <a:rPr lang="en-CA" sz="8000" b="1" dirty="0" smtClean="0"/>
              <a:t>Observation</a:t>
            </a:r>
            <a:r>
              <a:rPr lang="en-CA" sz="8000" dirty="0" smtClean="0"/>
              <a:t> with annual follow up for 5 years and then as needed, visual field exam Q 6-12 month if close to optic chiasm. Slow growing tumour</a:t>
            </a:r>
          </a:p>
          <a:p>
            <a:endParaRPr lang="en-CA" sz="8000" dirty="0" smtClean="0"/>
          </a:p>
          <a:p>
            <a:r>
              <a:rPr lang="en-CA" sz="8000" b="1" dirty="0" smtClean="0"/>
              <a:t>Adjunctive therapy:</a:t>
            </a:r>
          </a:p>
          <a:p>
            <a:pPr>
              <a:buNone/>
            </a:pPr>
            <a:r>
              <a:rPr lang="en-CA" sz="8000" dirty="0" smtClean="0"/>
              <a:t>		-  Radiation therapy</a:t>
            </a:r>
          </a:p>
          <a:p>
            <a:pPr>
              <a:buNone/>
            </a:pPr>
            <a:r>
              <a:rPr lang="en-CA" sz="8000" dirty="0" smtClean="0"/>
              <a:t>		-  Dopamine agonist</a:t>
            </a:r>
          </a:p>
          <a:p>
            <a:pPr>
              <a:buNone/>
            </a:pPr>
            <a:r>
              <a:rPr lang="en-CA" sz="8000" dirty="0" smtClean="0"/>
              <a:t>		-  </a:t>
            </a:r>
            <a:r>
              <a:rPr lang="en-CA" sz="8000" dirty="0" err="1" smtClean="0"/>
              <a:t>Somatostatin</a:t>
            </a:r>
            <a:r>
              <a:rPr lang="en-CA" sz="8000" dirty="0" smtClean="0"/>
              <a:t> analogue</a:t>
            </a:r>
          </a:p>
          <a:p>
            <a:pPr>
              <a:buNone/>
            </a:pPr>
            <a:r>
              <a:rPr lang="en-CA" sz="8000" dirty="0" smtClean="0"/>
              <a:t>	</a:t>
            </a:r>
          </a:p>
          <a:p>
            <a:endParaRPr lang="en-CA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Functional pituitary mass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6005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pic>
        <p:nvPicPr>
          <p:cNvPr id="3" name="Picture 2" descr="Prolact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832648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107291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4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Prolactinoma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err="1" smtClean="0"/>
              <a:t>Prolactin</a:t>
            </a:r>
            <a:r>
              <a:rPr lang="en-CA" sz="2800" b="1" dirty="0" smtClean="0"/>
              <a:t>:</a:t>
            </a:r>
            <a:endParaRPr lang="en-CA" sz="2800" dirty="0" smtClean="0"/>
          </a:p>
          <a:p>
            <a:endParaRPr lang="en-CA" sz="2800" b="1" dirty="0"/>
          </a:p>
        </p:txBody>
      </p:sp>
      <p:pic>
        <p:nvPicPr>
          <p:cNvPr id="6" name="Picture 5" descr="Scan_Pic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412776"/>
            <a:ext cx="10009112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Growth hormone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Pituitary </a:t>
            </a:r>
            <a:r>
              <a:rPr lang="en-CA" sz="2800" dirty="0" err="1" smtClean="0"/>
              <a:t>tumor</a:t>
            </a:r>
            <a:r>
              <a:rPr lang="en-CA" sz="2800" dirty="0" smtClean="0"/>
              <a:t> as mass effect →→ Growth hormone deficiency</a:t>
            </a:r>
          </a:p>
          <a:p>
            <a:endParaRPr lang="en-CA" sz="2800" dirty="0" smtClean="0"/>
          </a:p>
          <a:p>
            <a:pPr>
              <a:buNone/>
            </a:pPr>
            <a:endParaRPr lang="en-CA" sz="2800" dirty="0" smtClean="0"/>
          </a:p>
          <a:p>
            <a:r>
              <a:rPr lang="en-CA" sz="2800" dirty="0" err="1" smtClean="0"/>
              <a:t>Hyperfunctioning</a:t>
            </a:r>
            <a:r>
              <a:rPr lang="en-CA" sz="2800" dirty="0" smtClean="0"/>
              <a:t> mass →→ </a:t>
            </a:r>
            <a:r>
              <a:rPr lang="en-CA" sz="2800" dirty="0" err="1" smtClean="0"/>
              <a:t>Acromegaly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Anterior pituitary is recognizable by 4- 5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 of gestation</a:t>
            </a:r>
          </a:p>
          <a:p>
            <a:r>
              <a:rPr lang="en-CA" sz="2400" dirty="0" smtClean="0"/>
              <a:t>Full maturation by 20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wk</a:t>
            </a:r>
          </a:p>
          <a:p>
            <a:r>
              <a:rPr lang="en-CA" sz="2400" dirty="0" smtClean="0"/>
              <a:t>From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pouch, </a:t>
            </a:r>
            <a:r>
              <a:rPr lang="en-CA" sz="2400" dirty="0" err="1" smtClean="0"/>
              <a:t>Ectodermal</a:t>
            </a:r>
            <a:r>
              <a:rPr lang="en-CA" sz="2400" dirty="0" smtClean="0"/>
              <a:t> </a:t>
            </a:r>
            <a:r>
              <a:rPr lang="en-CA" sz="2400" dirty="0" err="1" smtClean="0"/>
              <a:t>evagination</a:t>
            </a:r>
            <a:r>
              <a:rPr lang="en-CA" sz="2400" dirty="0" smtClean="0"/>
              <a:t> of </a:t>
            </a:r>
            <a:r>
              <a:rPr lang="en-CA" sz="2400" dirty="0" err="1" smtClean="0"/>
              <a:t>oropharynx</a:t>
            </a:r>
            <a:endParaRPr lang="en-CA" sz="2400" dirty="0" smtClean="0"/>
          </a:p>
          <a:p>
            <a:r>
              <a:rPr lang="en-CA" sz="2400" dirty="0" smtClean="0"/>
              <a:t>Migrate to join </a:t>
            </a:r>
            <a:r>
              <a:rPr lang="en-CA" sz="2400" dirty="0" err="1" smtClean="0"/>
              <a:t>neurohypophysis</a:t>
            </a:r>
            <a:endParaRPr lang="en-CA" sz="2400" dirty="0" smtClean="0"/>
          </a:p>
          <a:p>
            <a:r>
              <a:rPr lang="en-CA" sz="2400" dirty="0" smtClean="0"/>
              <a:t>Portion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→→ </a:t>
            </a:r>
            <a:r>
              <a:rPr lang="en-CA" sz="2400" dirty="0"/>
              <a:t> </a:t>
            </a:r>
            <a:r>
              <a:rPr lang="en-CA" sz="2400" dirty="0" smtClean="0"/>
              <a:t>Intermediate lobe</a:t>
            </a:r>
          </a:p>
          <a:p>
            <a:r>
              <a:rPr lang="en-CA" sz="2400" dirty="0" smtClean="0"/>
              <a:t>Remnant of </a:t>
            </a:r>
            <a:r>
              <a:rPr lang="en-CA" sz="2400" dirty="0" err="1" smtClean="0"/>
              <a:t>Rathke’s</a:t>
            </a:r>
            <a:r>
              <a:rPr lang="en-CA" sz="2400" dirty="0" smtClean="0"/>
              <a:t> pouch cell in oral cavity →→ pharyngeal pituitary</a:t>
            </a:r>
          </a:p>
          <a:p>
            <a:r>
              <a:rPr lang="en-CA" sz="2400" dirty="0" smtClean="0"/>
              <a:t>Lies at the base of the skull as </a:t>
            </a:r>
            <a:r>
              <a:rPr lang="en-CA" sz="2400" dirty="0" err="1" smtClean="0"/>
              <a:t>sella</a:t>
            </a:r>
            <a:r>
              <a:rPr lang="en-CA" sz="2400" dirty="0" smtClean="0"/>
              <a:t> </a:t>
            </a:r>
            <a:r>
              <a:rPr lang="en-CA" sz="2400" dirty="0" err="1" smtClean="0"/>
              <a:t>turcica</a:t>
            </a:r>
            <a:endParaRPr lang="en-CA" sz="2400" dirty="0" smtClean="0"/>
          </a:p>
          <a:p>
            <a:r>
              <a:rPr lang="en-CA" sz="2400" dirty="0" smtClean="0"/>
              <a:t>Roof is formed by </a:t>
            </a:r>
            <a:r>
              <a:rPr lang="en-CA" sz="2400" dirty="0" err="1" smtClean="0"/>
              <a:t>diaphragma</a:t>
            </a:r>
            <a:r>
              <a:rPr lang="en-CA" sz="2400" dirty="0" smtClean="0"/>
              <a:t> </a:t>
            </a:r>
            <a:r>
              <a:rPr lang="en-CA" sz="2400" dirty="0" err="1" smtClean="0"/>
              <a:t>sellae</a:t>
            </a:r>
            <a:endParaRPr lang="en-CA" sz="2400" dirty="0" smtClean="0"/>
          </a:p>
          <a:p>
            <a:r>
              <a:rPr lang="en-CA" sz="2400" dirty="0" smtClean="0"/>
              <a:t>Floor by the roof of sphenoid sinus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Growth hormone deficiency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endParaRPr lang="en-CA" smtClean="0"/>
          </a:p>
          <a:p>
            <a:pPr eaLnBrk="1" hangingPunct="1">
              <a:lnSpc>
                <a:spcPct val="90000"/>
              </a:lnSpc>
            </a:pPr>
            <a:r>
              <a:rPr lang="en-CA" smtClean="0"/>
              <a:t>Diagnosis in children and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adult</a:t>
            </a:r>
          </a:p>
        </p:txBody>
      </p:sp>
      <p:pic>
        <p:nvPicPr>
          <p:cNvPr id="26628" name="Picture 5" descr="3D203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4563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PU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16832"/>
            <a:ext cx="3082305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Diagnosis of GH-deficiency and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GH, IGF-I level</a:t>
            </a:r>
          </a:p>
          <a:p>
            <a:r>
              <a:rPr lang="en-CA" dirty="0" smtClean="0"/>
              <a:t>Dynamic testing:  </a:t>
            </a:r>
            <a:r>
              <a:rPr lang="en-CA" dirty="0" err="1" smtClean="0"/>
              <a:t>clonidine</a:t>
            </a:r>
            <a:r>
              <a:rPr lang="en-CA" dirty="0" smtClean="0"/>
              <a:t> stimulation test, glucagon stimulation, exercise testing, </a:t>
            </a:r>
            <a:r>
              <a:rPr lang="en-CA" dirty="0" err="1" smtClean="0"/>
              <a:t>arginine</a:t>
            </a:r>
            <a:r>
              <a:rPr lang="en-CA" dirty="0" smtClean="0"/>
              <a:t>-GHRH, insulin tolerance testing</a:t>
            </a:r>
          </a:p>
          <a:p>
            <a:r>
              <a:rPr lang="en-CA" dirty="0" smtClean="0"/>
              <a:t>X-ray of hands: delayed bone age</a:t>
            </a:r>
          </a:p>
          <a:p>
            <a:r>
              <a:rPr lang="en-CA" dirty="0" smtClean="0"/>
              <a:t>In Adult: Insulin tolerance testing, MRI pituitary to rule out pituitary adenoma</a:t>
            </a:r>
          </a:p>
          <a:p>
            <a:r>
              <a:rPr lang="en-CA" dirty="0" smtClean="0"/>
              <a:t>Management: GH replacement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51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image_galle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772816"/>
            <a:ext cx="3724920" cy="3213100"/>
          </a:xfrm>
        </p:spPr>
      </p:pic>
      <p:pic>
        <p:nvPicPr>
          <p:cNvPr id="5" name="Picture 4" descr="jaber-rouzbahani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941169"/>
            <a:ext cx="3960440" cy="1916832"/>
          </a:xfrm>
          <a:prstGeom prst="rect">
            <a:avLst/>
          </a:prstGeom>
        </p:spPr>
      </p:pic>
      <p:pic>
        <p:nvPicPr>
          <p:cNvPr id="6" name="Picture 5" descr="graphic-3_sma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916832"/>
            <a:ext cx="3384376" cy="2088232"/>
          </a:xfrm>
          <a:prstGeom prst="rect">
            <a:avLst/>
          </a:prstGeom>
        </p:spPr>
      </p:pic>
      <p:pic>
        <p:nvPicPr>
          <p:cNvPr id="7" name="Picture 5" descr="image_00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149080"/>
            <a:ext cx="361791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acromega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416824" cy="5373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Growth hormone disorder</a:t>
            </a:r>
            <a:endParaRPr lang="en-CA" dirty="0"/>
          </a:p>
        </p:txBody>
      </p:sp>
      <p:pic>
        <p:nvPicPr>
          <p:cNvPr id="4" name="Content Placeholder 3" descr="Endocrine_growth_regulation_svg_-244x3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392488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Clinical picture and presentation</a:t>
            </a:r>
          </a:p>
          <a:p>
            <a:r>
              <a:rPr lang="en-CA" sz="2400" dirty="0" smtClean="0"/>
              <a:t>GH level ( not-reliable, </a:t>
            </a:r>
            <a:r>
              <a:rPr lang="en-CA" sz="2400" dirty="0" err="1" smtClean="0"/>
              <a:t>pulsatile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IGF-I</a:t>
            </a:r>
          </a:p>
          <a:p>
            <a:r>
              <a:rPr lang="en-CA" sz="2400" dirty="0" smtClean="0"/>
              <a:t>75 g OGTT tolerance test for GH suppression</a:t>
            </a:r>
          </a:p>
          <a:p>
            <a:r>
              <a:rPr lang="en-CA" sz="2400" dirty="0" smtClean="0"/>
              <a:t>Fasting and random blood sugar, HbA1c</a:t>
            </a:r>
          </a:p>
          <a:p>
            <a:r>
              <a:rPr lang="en-CA" sz="2400" dirty="0" smtClean="0"/>
              <a:t>Lipid profile</a:t>
            </a:r>
          </a:p>
          <a:p>
            <a:r>
              <a:rPr lang="en-CA" sz="2400" dirty="0" smtClean="0"/>
              <a:t>Cardiac disease is a major cause of morbidity and mortality</a:t>
            </a:r>
          </a:p>
          <a:p>
            <a:r>
              <a:rPr lang="en-CA" sz="2400" dirty="0" smtClean="0"/>
              <a:t>50 % died before age of 50</a:t>
            </a:r>
          </a:p>
          <a:p>
            <a:r>
              <a:rPr lang="en-CA" sz="2400" dirty="0" smtClean="0"/>
              <a:t>HTN in 40%</a:t>
            </a:r>
          </a:p>
          <a:p>
            <a:r>
              <a:rPr lang="en-CA" sz="2400" dirty="0" smtClean="0"/>
              <a:t>LVH in 50%</a:t>
            </a:r>
          </a:p>
          <a:p>
            <a:r>
              <a:rPr lang="en-CA" sz="2400" dirty="0" smtClean="0"/>
              <a:t>Diastolic dysfunction as an early sign of </a:t>
            </a:r>
            <a:r>
              <a:rPr lang="en-CA" sz="2400" dirty="0" err="1" smtClean="0"/>
              <a:t>cardiomyopathy</a:t>
            </a:r>
            <a:endParaRPr lang="en-CA" sz="2400" dirty="0" smtClean="0"/>
          </a:p>
          <a:p>
            <a:pPr>
              <a:buNone/>
            </a:pP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Growth hormone disorder-</a:t>
            </a:r>
            <a:r>
              <a:rPr lang="en-CA" b="1" dirty="0" err="1" smtClean="0"/>
              <a:t>Acromegaly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b="1" dirty="0" smtClean="0"/>
              <a:t>Medical treatment:</a:t>
            </a:r>
          </a:p>
          <a:p>
            <a:endParaRPr lang="en-CA" sz="2800" dirty="0" smtClean="0"/>
          </a:p>
          <a:p>
            <a:pPr lvl="1"/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sz="2800" dirty="0"/>
          </a:p>
          <a:p>
            <a:pPr marL="118872" indent="0">
              <a:buNone/>
            </a:pPr>
            <a:endParaRPr lang="en-CA" sz="2800" dirty="0" smtClean="0"/>
          </a:p>
          <a:p>
            <a:r>
              <a:rPr lang="en-CA" sz="2800" b="1" dirty="0" smtClean="0"/>
              <a:t>Surgical resection of the </a:t>
            </a:r>
            <a:r>
              <a:rPr lang="en-CA" sz="2800" b="1" dirty="0" err="1" smtClean="0"/>
              <a:t>tumor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2</a:t>
            </a:r>
            <a:r>
              <a:rPr lang="en-CA" sz="2400" baseline="30000" dirty="0" smtClean="0"/>
              <a:t>nd</a:t>
            </a:r>
            <a:r>
              <a:rPr lang="en-CA" sz="2400" dirty="0" smtClean="0"/>
              <a:t> adrenal insufficiency</a:t>
            </a:r>
          </a:p>
          <a:p>
            <a:r>
              <a:rPr lang="en-CA" sz="2400" dirty="0" smtClean="0"/>
              <a:t> </a:t>
            </a:r>
            <a:r>
              <a:rPr lang="en-CA" sz="2400" dirty="0" err="1" smtClean="0"/>
              <a:t>glucgocorticoid</a:t>
            </a:r>
            <a:r>
              <a:rPr lang="en-CA" sz="2400" dirty="0" smtClean="0"/>
              <a:t> replacement</a:t>
            </a:r>
          </a:p>
          <a:p>
            <a:r>
              <a:rPr lang="en-CA" sz="2400" dirty="0" smtClean="0"/>
              <a:t>Circadian rhythm of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secretion</a:t>
            </a:r>
          </a:p>
          <a:p>
            <a:r>
              <a:rPr lang="en-CA" sz="2400" dirty="0" smtClean="0"/>
              <a:t>Early morning </a:t>
            </a:r>
            <a:r>
              <a:rPr lang="en-CA" sz="2400" dirty="0" err="1" smtClean="0"/>
              <a:t>cortisol</a:t>
            </a:r>
            <a:r>
              <a:rPr lang="en-CA" sz="2400" dirty="0" smtClean="0"/>
              <a:t> between 8-9 am</a:t>
            </a:r>
          </a:p>
          <a:p>
            <a:endParaRPr lang="en-CA" sz="2400" dirty="0"/>
          </a:p>
        </p:txBody>
      </p:sp>
      <p:pic>
        <p:nvPicPr>
          <p:cNvPr id="4" name="Picture 5" descr="cortis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861048"/>
            <a:ext cx="5072098" cy="27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772816"/>
            <a:ext cx="4572000" cy="3804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Posterior pituitary from neural cells as an </a:t>
            </a:r>
            <a:r>
              <a:rPr lang="en-CA" sz="2400" dirty="0" err="1" smtClean="0"/>
              <a:t>outpouching</a:t>
            </a:r>
            <a:r>
              <a:rPr lang="en-CA" sz="2400" dirty="0" smtClean="0"/>
              <a:t> from the floor of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Pituitary stalk in midline joins the pituitary gland with hypothalamus that is below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ventricle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Development of pituitary cells is controlled by a set of transcription growth  factors like pit-1, Prop-1, Pitx2</a:t>
            </a:r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ACTH-disorders</a:t>
            </a:r>
            <a:endParaRPr lang="en-CA" dirty="0"/>
          </a:p>
        </p:txBody>
      </p:sp>
      <p:pic>
        <p:nvPicPr>
          <p:cNvPr id="4" name="Content Placeholder 3" descr="85_brown_todd_fig1-6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628800"/>
            <a:ext cx="6477000" cy="41536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Hypoadrenalism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Nausea</a:t>
            </a:r>
          </a:p>
          <a:p>
            <a:r>
              <a:rPr lang="en-US" sz="2400" dirty="0" smtClean="0"/>
              <a:t>Vomiting</a:t>
            </a:r>
          </a:p>
          <a:p>
            <a:r>
              <a:rPr lang="en-US" sz="2400" dirty="0" smtClean="0"/>
              <a:t>Abdominal pain</a:t>
            </a:r>
          </a:p>
          <a:p>
            <a:r>
              <a:rPr lang="en-US" sz="2400" dirty="0" err="1" smtClean="0"/>
              <a:t>Diarrhoea</a:t>
            </a:r>
            <a:endParaRPr lang="en-US" sz="2400" dirty="0" smtClean="0"/>
          </a:p>
          <a:p>
            <a:r>
              <a:rPr lang="en-US" sz="2400" dirty="0" smtClean="0"/>
              <a:t>Muscle ache</a:t>
            </a:r>
          </a:p>
          <a:p>
            <a:r>
              <a:rPr lang="en-US" sz="2400" dirty="0" smtClean="0"/>
              <a:t>Dizziness and weakness</a:t>
            </a:r>
          </a:p>
          <a:p>
            <a:r>
              <a:rPr lang="en-US" sz="2400" dirty="0" smtClean="0"/>
              <a:t>Tiredness</a:t>
            </a:r>
          </a:p>
          <a:p>
            <a:r>
              <a:rPr lang="en-US" sz="2400" dirty="0" smtClean="0"/>
              <a:t>Weight loss</a:t>
            </a:r>
          </a:p>
          <a:p>
            <a:r>
              <a:rPr lang="en-US" sz="2400" dirty="0" smtClean="0"/>
              <a:t>Hypotension</a:t>
            </a:r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 descr="cushings-syndrome___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132856"/>
            <a:ext cx="4392488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628800"/>
            <a:ext cx="3650134" cy="4320480"/>
          </a:xfrm>
        </p:spPr>
      </p:pic>
    </p:spTree>
    <p:extLst>
      <p:ext uri="{BB962C8B-B14F-4D97-AF65-F5344CB8AC3E}">
        <p14:creationId xmlns:p14="http://schemas.microsoft.com/office/powerpoint/2010/main" val="1183136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5256584" cy="4320480"/>
          </a:xfrm>
        </p:spPr>
      </p:pic>
    </p:spTree>
    <p:extLst>
      <p:ext uri="{BB962C8B-B14F-4D97-AF65-F5344CB8AC3E}">
        <p14:creationId xmlns:p14="http://schemas.microsoft.com/office/powerpoint/2010/main" val="2043831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8568951" cy="3600399"/>
          </a:xfrm>
        </p:spPr>
      </p:pic>
    </p:spTree>
    <p:extLst>
      <p:ext uri="{BB962C8B-B14F-4D97-AF65-F5344CB8AC3E}">
        <p14:creationId xmlns:p14="http://schemas.microsoft.com/office/powerpoint/2010/main" val="540132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3"/>
            <a:ext cx="6480720" cy="2720578"/>
          </a:xfrm>
        </p:spPr>
      </p:pic>
    </p:spTree>
    <p:extLst>
      <p:ext uri="{BB962C8B-B14F-4D97-AF65-F5344CB8AC3E}">
        <p14:creationId xmlns:p14="http://schemas.microsoft.com/office/powerpoint/2010/main" val="2653077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b="1" dirty="0"/>
          </a:p>
        </p:txBody>
      </p:sp>
      <p:pic>
        <p:nvPicPr>
          <p:cNvPr id="4" name="Picture 2" descr="61no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24223" y="1774825"/>
            <a:ext cx="4095553" cy="462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HPA-axis ( excessive </a:t>
            </a:r>
            <a:r>
              <a:rPr lang="en-CA" b="1" dirty="0" err="1" smtClean="0"/>
              <a:t>cortisol</a:t>
            </a:r>
            <a:r>
              <a:rPr lang="en-CA" b="1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80 %  HTN</a:t>
            </a:r>
          </a:p>
          <a:p>
            <a:r>
              <a:rPr lang="en-CA" sz="2400" dirty="0" smtClean="0"/>
              <a:t>LVH</a:t>
            </a:r>
          </a:p>
          <a:p>
            <a:r>
              <a:rPr lang="en-CA" sz="2400" dirty="0" smtClean="0"/>
              <a:t>Diastolic dysfunction, </a:t>
            </a:r>
            <a:r>
              <a:rPr lang="en-CA" sz="2400" dirty="0" err="1" smtClean="0"/>
              <a:t>intraventricular</a:t>
            </a:r>
            <a:r>
              <a:rPr lang="en-CA" sz="2400" dirty="0" smtClean="0"/>
              <a:t> </a:t>
            </a:r>
            <a:r>
              <a:rPr lang="en-CA" sz="2400" dirty="0" err="1" smtClean="0"/>
              <a:t>septal</a:t>
            </a:r>
            <a:r>
              <a:rPr lang="en-CA" sz="2400" dirty="0" smtClean="0"/>
              <a:t> hypertrophy</a:t>
            </a:r>
          </a:p>
          <a:p>
            <a:r>
              <a:rPr lang="en-CA" sz="2400" dirty="0" smtClean="0"/>
              <a:t>ECG needed: high QRS voltage, inverted T-wave</a:t>
            </a:r>
          </a:p>
          <a:p>
            <a:r>
              <a:rPr lang="en-CA" sz="2400" dirty="0" smtClean="0"/>
              <a:t>Echocardiogram </a:t>
            </a:r>
            <a:r>
              <a:rPr lang="en-CA" sz="2400" dirty="0" err="1" smtClean="0"/>
              <a:t>preop</a:t>
            </a:r>
            <a:endParaRPr lang="en-CA" sz="2400" dirty="0" smtClean="0"/>
          </a:p>
          <a:p>
            <a:r>
              <a:rPr lang="en-CA" sz="2400" dirty="0" smtClean="0"/>
              <a:t>OSA: 33% mild, 18% severe. Needs respiratory assessment and careful use of sedative during surgery</a:t>
            </a:r>
          </a:p>
          <a:p>
            <a:r>
              <a:rPr lang="en-CA" sz="2400" dirty="0" smtClean="0"/>
              <a:t>Glucose intolerance in 60%, control of </a:t>
            </a:r>
            <a:r>
              <a:rPr lang="en-CA" sz="2400" dirty="0" err="1" smtClean="0"/>
              <a:t>hyperglycemia</a:t>
            </a:r>
            <a:endParaRPr lang="en-CA" sz="2400" dirty="0" smtClean="0"/>
          </a:p>
          <a:p>
            <a:r>
              <a:rPr lang="en-CA" sz="2400" dirty="0" smtClean="0"/>
              <a:t>Osteoporosis with vertebral fracture→→ positioning of patient in OR ( 50 %), 20 % with fracture</a:t>
            </a:r>
          </a:p>
          <a:p>
            <a:r>
              <a:rPr lang="en-CA" sz="2400" dirty="0" smtClean="0"/>
              <a:t>thin skin→→ difficult IV </a:t>
            </a:r>
            <a:r>
              <a:rPr lang="en-CA" sz="2400" dirty="0" err="1" smtClean="0"/>
              <a:t>cannulation</a:t>
            </a:r>
            <a:r>
              <a:rPr lang="en-CA" sz="2400" dirty="0" smtClean="0"/>
              <a:t>, poor wound healing 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Cushing’s-Management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Surgical resection of pituitary </a:t>
            </a:r>
          </a:p>
          <a:p>
            <a:r>
              <a:rPr lang="en-US" dirty="0" smtClean="0"/>
              <a:t>Medical Treatment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2600" dirty="0" smtClean="0"/>
              <a:t>Pituitary stalk  and its blood vessels pass through the diaphragm</a:t>
            </a:r>
          </a:p>
          <a:p>
            <a:r>
              <a:rPr lang="en-CA" sz="2600" dirty="0" smtClean="0"/>
              <a:t>Lateral wall by cavernous sinus containing III, IV, VI, V1, V2 cranial nerves and internal carotid artery with sympathetic </a:t>
            </a:r>
            <a:r>
              <a:rPr lang="en-CA" sz="2600" dirty="0" err="1" smtClean="0"/>
              <a:t>fibers</a:t>
            </a:r>
            <a:r>
              <a:rPr lang="en-CA" sz="2600" dirty="0" smtClean="0"/>
              <a:t>. Both adjacent to temporal lobes</a:t>
            </a:r>
          </a:p>
          <a:p>
            <a:r>
              <a:rPr lang="en-CA" sz="2600" dirty="0" smtClean="0"/>
              <a:t>Pituitary gland measures 15 X 10 X 6 mm, weighs 500 mg but about 1 g in women</a:t>
            </a:r>
          </a:p>
          <a:p>
            <a:r>
              <a:rPr lang="en-CA" sz="2600" dirty="0" smtClean="0"/>
              <a:t>Optic chiasm lies 10 mm above the gland and anterior to the stalk</a:t>
            </a:r>
          </a:p>
          <a:p>
            <a:r>
              <a:rPr lang="en-CA" sz="2600" dirty="0" smtClean="0"/>
              <a:t>Blood supply : superior,  middle, inferior </a:t>
            </a:r>
            <a:r>
              <a:rPr lang="en-CA" sz="2600" dirty="0" err="1" smtClean="0"/>
              <a:t>hypophysial</a:t>
            </a:r>
            <a:r>
              <a:rPr lang="en-CA" sz="2600" dirty="0" smtClean="0"/>
              <a:t> arteries ( internal carotid artery) running in median eminence from hypothalamus</a:t>
            </a:r>
          </a:p>
          <a:p>
            <a:r>
              <a:rPr lang="en-CA" sz="2600" dirty="0" smtClean="0"/>
              <a:t>Venous drainage:  to superior and inferior </a:t>
            </a:r>
            <a:r>
              <a:rPr lang="en-CA" sz="2600" dirty="0" err="1" smtClean="0"/>
              <a:t>petrosal</a:t>
            </a:r>
            <a:r>
              <a:rPr lang="en-CA" sz="2600" dirty="0" smtClean="0"/>
              <a:t> </a:t>
            </a:r>
            <a:r>
              <a:rPr lang="en-CA" sz="2600" dirty="0" err="1" smtClean="0"/>
              <a:t>sinsuses</a:t>
            </a:r>
            <a:r>
              <a:rPr lang="en-CA" sz="2600" dirty="0" smtClean="0"/>
              <a:t> to jugular vein</a:t>
            </a:r>
          </a:p>
          <a:p>
            <a:endParaRPr lang="en-CA" sz="2400" dirty="0" smtClean="0"/>
          </a:p>
          <a:p>
            <a:pPr>
              <a:buNone/>
            </a:pPr>
            <a:endParaRPr lang="en-CA" sz="2400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4032448" cy="2952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9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Low TSH</a:t>
            </a:r>
          </a:p>
          <a:p>
            <a:r>
              <a:rPr lang="en-US" sz="2800" dirty="0" smtClean="0"/>
              <a:t>Low free T4 and T3</a:t>
            </a:r>
          </a:p>
          <a:p>
            <a:endParaRPr lang="en-US" sz="2800" dirty="0"/>
          </a:p>
        </p:txBody>
      </p:sp>
      <p:pic>
        <p:nvPicPr>
          <p:cNvPr id="4" name="Picture 3" descr="signs-of-hypothyroidi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5367" y="2708920"/>
            <a:ext cx="3813266" cy="414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smtClean="0"/>
              <a:t>Thyroxine</a:t>
            </a:r>
            <a:r>
              <a:rPr lang="en-US" sz="2800" dirty="0" smtClean="0"/>
              <a:t> replacement</a:t>
            </a:r>
          </a:p>
          <a:p>
            <a:r>
              <a:rPr lang="en-US" sz="2800" dirty="0" smtClean="0"/>
              <a:t>Surgical removal of pituitary adenoma</a:t>
            </a:r>
            <a:endParaRPr lang="en-US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2849488" cy="3384376"/>
          </a:xfrm>
        </p:spPr>
      </p:pic>
    </p:spTree>
    <p:extLst>
      <p:ext uri="{BB962C8B-B14F-4D97-AF65-F5344CB8AC3E}">
        <p14:creationId xmlns:p14="http://schemas.microsoft.com/office/powerpoint/2010/main" val="1651666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4536504" cy="4968552"/>
          </a:xfrm>
        </p:spPr>
      </p:pic>
    </p:spTree>
    <p:extLst>
      <p:ext uri="{BB962C8B-B14F-4D97-AF65-F5344CB8AC3E}">
        <p14:creationId xmlns:p14="http://schemas.microsoft.com/office/powerpoint/2010/main" val="437320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TSH-Producing adenoma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2400" dirty="0" smtClean="0"/>
          </a:p>
          <a:p>
            <a:r>
              <a:rPr lang="en-CA" sz="2400" dirty="0" smtClean="0"/>
              <a:t>Very rare &lt; 2.8 %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Signs of hyperthyroidism</a:t>
            </a:r>
          </a:p>
          <a:p>
            <a:endParaRPr lang="en-CA" sz="2400" dirty="0" smtClean="0"/>
          </a:p>
          <a:p>
            <a:r>
              <a:rPr lang="en-CA" sz="2400" dirty="0" smtClean="0"/>
              <a:t>High TSH, FT4, FT3</a:t>
            </a:r>
          </a:p>
          <a:p>
            <a:endParaRPr lang="en-CA" sz="2400" dirty="0" smtClean="0"/>
          </a:p>
          <a:p>
            <a:r>
              <a:rPr lang="en-CA" sz="2400" dirty="0" smtClean="0"/>
              <a:t>Treatment </a:t>
            </a:r>
            <a:r>
              <a:rPr lang="en-CA" sz="2400" dirty="0" err="1" smtClean="0"/>
              <a:t>preop</a:t>
            </a:r>
            <a:r>
              <a:rPr lang="en-CA" sz="2400" dirty="0" smtClean="0"/>
              <a:t> with anti-thyroid meds pre-op</a:t>
            </a:r>
          </a:p>
          <a:p>
            <a:endParaRPr lang="en-CA" sz="2400" dirty="0" smtClean="0"/>
          </a:p>
          <a:p>
            <a:r>
              <a:rPr lang="en-CA" sz="2400" dirty="0" smtClean="0"/>
              <a:t>Surgical resection of adenoma</a:t>
            </a:r>
          </a:p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Medical therapy: </a:t>
            </a:r>
            <a:r>
              <a:rPr lang="en-CA" sz="2400" dirty="0" err="1" smtClean="0"/>
              <a:t>Somatostatin</a:t>
            </a:r>
            <a:r>
              <a:rPr lang="en-CA" sz="2400" dirty="0" smtClean="0"/>
              <a:t> Analogue</a:t>
            </a:r>
          </a:p>
          <a:p>
            <a:endParaRPr lang="en-CA" dirty="0" smtClean="0"/>
          </a:p>
          <a:p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assessment of pituitary function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 smtClean="0"/>
              <a:t>Baseline: TSH, FT4, FT3, LH, FSH, </a:t>
            </a:r>
            <a:r>
              <a:rPr lang="en-CA" dirty="0" err="1" smtClean="0"/>
              <a:t>Prolactin</a:t>
            </a:r>
            <a:r>
              <a:rPr lang="en-CA" dirty="0" smtClean="0"/>
              <a:t>, GH, IGF-</a:t>
            </a:r>
            <a:r>
              <a:rPr lang="en-CA" dirty="0" err="1" smtClean="0"/>
              <a:t>I,Testosterone</a:t>
            </a:r>
            <a:r>
              <a:rPr lang="en-CA" dirty="0" smtClean="0"/>
              <a:t>, </a:t>
            </a:r>
            <a:r>
              <a:rPr lang="en-CA" dirty="0" err="1" smtClean="0"/>
              <a:t>Estradiol</a:t>
            </a:r>
            <a:endParaRPr lang="en-CA" dirty="0" smtClean="0"/>
          </a:p>
          <a:p>
            <a:r>
              <a:rPr lang="en-CA" dirty="0" smtClean="0"/>
              <a:t>MRI brain</a:t>
            </a:r>
          </a:p>
          <a:p>
            <a:r>
              <a:rPr lang="en-CA" dirty="0" err="1" smtClean="0"/>
              <a:t>Neuropthalmic</a:t>
            </a:r>
            <a:r>
              <a:rPr lang="en-CA" dirty="0" smtClean="0"/>
              <a:t> evaluation of visual field</a:t>
            </a:r>
          </a:p>
          <a:p>
            <a:r>
              <a:rPr lang="en-CA" dirty="0" smtClean="0"/>
              <a:t>Cardiac and respiratory assessment </a:t>
            </a:r>
          </a:p>
          <a:p>
            <a:r>
              <a:rPr lang="en-CA" dirty="0" err="1" smtClean="0"/>
              <a:t>Anesthesiologist</a:t>
            </a:r>
            <a:r>
              <a:rPr lang="en-CA" dirty="0" smtClean="0"/>
              <a:t> for airway and </a:t>
            </a:r>
            <a:r>
              <a:rPr lang="en-CA" dirty="0" err="1" smtClean="0"/>
              <a:t>perioperative</a:t>
            </a:r>
            <a:r>
              <a:rPr lang="en-CA" dirty="0" smtClean="0"/>
              <a:t> monitoring</a:t>
            </a:r>
          </a:p>
          <a:p>
            <a:r>
              <a:rPr lang="en-CA" dirty="0" smtClean="0"/>
              <a:t>Neurosurgeon </a:t>
            </a:r>
          </a:p>
          <a:p>
            <a:r>
              <a:rPr lang="en-CA" dirty="0" smtClean="0"/>
              <a:t>ENT for </a:t>
            </a:r>
            <a:r>
              <a:rPr lang="en-CA" dirty="0" err="1" smtClean="0"/>
              <a:t>Endonasal</a:t>
            </a:r>
            <a:r>
              <a:rPr lang="en-CA" dirty="0" smtClean="0"/>
              <a:t> evaluation for surgical approach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hormonal replacement: all pituitary adenoma should be covered with stress dose of HC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6643734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Normal Pituitary Anatomy</a:t>
            </a:r>
          </a:p>
        </p:txBody>
      </p:sp>
      <p:pic>
        <p:nvPicPr>
          <p:cNvPr id="107525" name="Picture 5" descr="figure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752600"/>
            <a:ext cx="8991600" cy="4270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228600" y="6491288"/>
            <a:ext cx="6478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">
                <a:solidFill>
                  <a:schemeClr val="bg1"/>
                </a:solidFill>
              </a:rPr>
              <a:t>Modified from Lechan RM. Neuroendocrinology of Pituitary Hormone Regulation. Endocrinology and Metabolism Clinics 16:475-501, 1987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00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Pituitary Development</a:t>
            </a:r>
            <a:endParaRPr lang="en-CA" b="1" dirty="0"/>
          </a:p>
        </p:txBody>
      </p:sp>
      <p:pic>
        <p:nvPicPr>
          <p:cNvPr id="4" name="Content Placeholder 3" descr="Scan_Pic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96946" y="2684208"/>
            <a:ext cx="3150108" cy="2807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smtClean="0"/>
              <a:t>Endocrine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5" descr="P_endocrine-syst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6840538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1295</TotalTime>
  <Words>1243</Words>
  <Application>Microsoft Office PowerPoint</Application>
  <PresentationFormat>On-screen Show (4:3)</PresentationFormat>
  <Paragraphs>304</Paragraphs>
  <Slides>57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Module</vt:lpstr>
      <vt:lpstr>Anterior pituitary insufficiency Dr.Aishah AlEkhzaimy, MBBS,FRCPC,FACE Assistant Professor, Endocrinology consultant</vt:lpstr>
      <vt:lpstr>Anterior pituitary disorder</vt:lpstr>
      <vt:lpstr>Pituitary Development</vt:lpstr>
      <vt:lpstr>Pituitary Development</vt:lpstr>
      <vt:lpstr>Pituitary Development</vt:lpstr>
      <vt:lpstr>Pituitary Development</vt:lpstr>
      <vt:lpstr>Normal Pituitary Anatomy</vt:lpstr>
      <vt:lpstr>Pituitary Development</vt:lpstr>
      <vt:lpstr>Endocrine system</vt:lpstr>
      <vt:lpstr>Anterior Pituitary Function</vt:lpstr>
      <vt:lpstr>PowerPoint Presentation</vt:lpstr>
      <vt:lpstr>PowerPoint Presentation</vt:lpstr>
      <vt:lpstr>Etiology of Pituitary Masses</vt:lpstr>
      <vt:lpstr>Etiology of Pituitary-Hypothalamic Lesions</vt:lpstr>
      <vt:lpstr>Clinical presentations of sellar mass</vt:lpstr>
      <vt:lpstr>PowerPoint Presentation</vt:lpstr>
      <vt:lpstr>PowerPoint Presentation</vt:lpstr>
      <vt:lpstr>Evaluation of Pituitary mass</vt:lpstr>
      <vt:lpstr>Evaluation of  Pituitary lesion</vt:lpstr>
      <vt:lpstr>Evaluation of Pituitary lesion</vt:lpstr>
      <vt:lpstr>Evaluation of Pituitary lesion</vt:lpstr>
      <vt:lpstr>Non- functional pituitary adenoma</vt:lpstr>
      <vt:lpstr>Non- functional pituitary adenoma</vt:lpstr>
      <vt:lpstr>Non- functional pituitary adenoma</vt:lpstr>
      <vt:lpstr>Functional pituitary mass</vt:lpstr>
      <vt:lpstr>Prolactinoma</vt:lpstr>
      <vt:lpstr>PowerPoint Presentation</vt:lpstr>
      <vt:lpstr>Prolactinoma</vt:lpstr>
      <vt:lpstr>Growth hormone </vt:lpstr>
      <vt:lpstr>Growth hormone deficiency</vt:lpstr>
      <vt:lpstr>Diagnosis of GH-deficiency and management</vt:lpstr>
      <vt:lpstr>PowerPoint Presentation</vt:lpstr>
      <vt:lpstr>Growth hormone disorder</vt:lpstr>
      <vt:lpstr>PowerPoint Presentation</vt:lpstr>
      <vt:lpstr>Growth hormone disorder</vt:lpstr>
      <vt:lpstr>Acromegaly</vt:lpstr>
      <vt:lpstr>Growth hormone disorder-Acromegaly</vt:lpstr>
      <vt:lpstr>HPA-axis</vt:lpstr>
      <vt:lpstr>ACTH-disorders</vt:lpstr>
      <vt:lpstr>ACTH-disorders</vt:lpstr>
      <vt:lpstr>Hypoadrenalism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HPA-axis ( excessive cortisol)</vt:lpstr>
      <vt:lpstr>HPA-axis ( excessive cortisol)</vt:lpstr>
      <vt:lpstr>Cushing’s-Management</vt:lpstr>
      <vt:lpstr>PowerPoint Presentation</vt:lpstr>
      <vt:lpstr>Central Hypothyroidism</vt:lpstr>
      <vt:lpstr>Central Hypothyroidism</vt:lpstr>
      <vt:lpstr>PowerPoint Presentation</vt:lpstr>
      <vt:lpstr>PowerPoint Presentation</vt:lpstr>
      <vt:lpstr>TSH-Producing adenoma</vt:lpstr>
      <vt:lpstr>PowerPoint Presentation</vt:lpstr>
      <vt:lpstr>assessment of pituitary function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insufficiency</dc:title>
  <dc:creator>aishah</dc:creator>
  <cp:lastModifiedBy>3422</cp:lastModifiedBy>
  <cp:revision>84</cp:revision>
  <dcterms:created xsi:type="dcterms:W3CDTF">2011-04-22T06:05:51Z</dcterms:created>
  <dcterms:modified xsi:type="dcterms:W3CDTF">2014-01-30T06:05:49Z</dcterms:modified>
</cp:coreProperties>
</file>