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258" r:id="rId3"/>
    <p:sldId id="280" r:id="rId4"/>
    <p:sldId id="259" r:id="rId5"/>
    <p:sldId id="270" r:id="rId6"/>
    <p:sldId id="271" r:id="rId7"/>
    <p:sldId id="269" r:id="rId8"/>
    <p:sldId id="275" r:id="rId9"/>
    <p:sldId id="272" r:id="rId10"/>
    <p:sldId id="260" r:id="rId11"/>
    <p:sldId id="276" r:id="rId12"/>
    <p:sldId id="277" r:id="rId13"/>
    <p:sldId id="278" r:id="rId14"/>
    <p:sldId id="261" r:id="rId15"/>
    <p:sldId id="262" r:id="rId16"/>
    <p:sldId id="263" r:id="rId17"/>
    <p:sldId id="264" r:id="rId18"/>
    <p:sldId id="281" r:id="rId19"/>
    <p:sldId id="282" r:id="rId20"/>
    <p:sldId id="273" r:id="rId21"/>
    <p:sldId id="265" r:id="rId22"/>
    <p:sldId id="266" r:id="rId23"/>
    <p:sldId id="279" r:id="rId24"/>
    <p:sldId id="268" r:id="rId25"/>
    <p:sldId id="27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54" autoAdjust="0"/>
  </p:normalViewPr>
  <p:slideViewPr>
    <p:cSldViewPr>
      <p:cViewPr varScale="1">
        <p:scale>
          <a:sx n="92" d="100"/>
          <a:sy n="92" d="100"/>
        </p:scale>
        <p:origin x="-216" y="-108"/>
      </p:cViewPr>
      <p:guideLst>
        <p:guide orient="horz" pos="2160"/>
        <p:guide pos="2880"/>
      </p:guideLst>
    </p:cSldViewPr>
  </p:slideViewPr>
  <p:outlineViewPr>
    <p:cViewPr>
      <p:scale>
        <a:sx n="33" d="100"/>
        <a:sy n="33" d="100"/>
      </p:scale>
      <p:origin x="0" y="1009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B08BF0-5294-4FF7-A5D7-7D33CDA25D83}" type="datetimeFigureOut">
              <a:rPr lang="en-US" smtClean="0"/>
              <a:pPr/>
              <a:t>2/2/2014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3BB645C-50C1-42D7-BC47-28241710BB4B}" type="slidenum">
              <a:rPr lang="en-US" smtClean="0"/>
              <a:pPr/>
              <a:t>‹#›</a:t>
            </a:fld>
            <a:endParaRPr lang="en-US"/>
          </a:p>
        </p:txBody>
      </p:sp>
    </p:spTree>
    <p:extLst>
      <p:ext uri="{BB962C8B-B14F-4D97-AF65-F5344CB8AC3E}">
        <p14:creationId xmlns:p14="http://schemas.microsoft.com/office/powerpoint/2010/main" xmlns="" val="2423499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robbinspathology.com/passthru/linktopage.cfm?showtab=toc&amp;xrefID=R024020" TargetMode="External"/><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www.robbinspathology.com/passthru/linktopage.cfm?showtab=toc&amp;xrefID=R024016" TargetMode="External"/><Relationship Id="rId5" Type="http://schemas.openxmlformats.org/officeDocument/2006/relationships/hyperlink" Target="http://www.robbinspathology.com/passthru/linktopage.cfm?showtab=toc&amp;xrefID=C00601871" TargetMode="External"/><Relationship Id="rId4" Type="http://schemas.openxmlformats.org/officeDocument/2006/relationships/hyperlink" Target="http://www.robbinspathology.com/passthru/linktopage.cfm?showtab=toc&amp;xrefID=R024021"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www.studentconsult.com/content/bookcontent.cfm?xrefID=R024010" TargetMode="External"/><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www.robbinspathology.com/passthru/linktopage.cfm?showtab=toc&amp;xrefID=R024015" TargetMode="External"/><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hyperlink" Target="http://www.robbinspathology.com/passthru/linktopage.cfm?showtab=toc&amp;xrefID=R024016" TargetMode="External"/><Relationship Id="rId4" Type="http://schemas.openxmlformats.org/officeDocument/2006/relationships/hyperlink" Target="http://www.robbinspathology.com/passthru/linktopage.cfm?showtab=toc&amp;xrefID=C00501871"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www.robbinspathology.com/content/bookcontent.cfm?ID=HC024020" TargetMode="External"/><Relationship Id="rId2" Type="http://schemas.openxmlformats.org/officeDocument/2006/relationships/slide" Target="../slides/slide22.xml"/><Relationship Id="rId1" Type="http://schemas.openxmlformats.org/officeDocument/2006/relationships/notesMaster" Target="../notesMasters/notesMaster1.xml"/><Relationship Id="rId6" Type="http://schemas.openxmlformats.org/officeDocument/2006/relationships/hyperlink" Target="http://www.robbinspathology.com/passthru/linktopage.cfm?showtab=toc&amp;xrefID=C00601871" TargetMode="External"/><Relationship Id="rId5" Type="http://schemas.openxmlformats.org/officeDocument/2006/relationships/hyperlink" Target="http://www.robbinspathology.com/passthru/linktopage.cfm?showtab=toc&amp;xrefID=R024018" TargetMode="External"/><Relationship Id="rId4" Type="http://schemas.openxmlformats.org/officeDocument/2006/relationships/hyperlink" Target="http://www.robbinspathology.com/passthru/linktopage.cfm?showtab=toc&amp;xrefID=R024017"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3" Type="http://schemas.openxmlformats.org/officeDocument/2006/relationships/hyperlink" Target="http://www.studentconsult.com/content/bookcontent.cfm?xrefID=R024007"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studentconsult.com/content/bookcontent.cfm?xrefID=R024007"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studentconsult.com/content/bookcontent.cfm?xrefID=R024009"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BB645C-50C1-42D7-BC47-28241710BB4B}"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Graves reported in 1835 his observations of a disease characterized by "violent and long continued palpitations in females" associated with enlargement of the thyroid gland. </a:t>
            </a:r>
            <a:r>
              <a:rPr lang="en-US" sz="1200" i="1" kern="1200" dirty="0" smtClean="0">
                <a:solidFill>
                  <a:schemeClr val="tx1"/>
                </a:solidFill>
                <a:latin typeface="+mn-lt"/>
                <a:ea typeface="+mn-ea"/>
                <a:cs typeface="+mn-cs"/>
              </a:rPr>
              <a:t>Graves disease is the most common cause of endogenous hyperthyroidism. It is characterized by a triad of clinical </a:t>
            </a:r>
            <a:r>
              <a:rPr lang="en-US" sz="1200" i="1" kern="1200" dirty="0" err="1" smtClean="0">
                <a:solidFill>
                  <a:schemeClr val="tx1"/>
                </a:solidFill>
                <a:latin typeface="+mn-lt"/>
                <a:ea typeface="+mn-ea"/>
                <a:cs typeface="+mn-cs"/>
              </a:rPr>
              <a:t>findings:Hyperthyroidism</a:t>
            </a:r>
            <a:r>
              <a:rPr lang="en-US" sz="1200" i="1" kern="1200" dirty="0" smtClean="0">
                <a:solidFill>
                  <a:schemeClr val="tx1"/>
                </a:solidFill>
                <a:latin typeface="+mn-lt"/>
                <a:ea typeface="+mn-ea"/>
                <a:cs typeface="+mn-cs"/>
              </a:rPr>
              <a:t> owing to </a:t>
            </a:r>
            <a:r>
              <a:rPr lang="en-US" sz="1200" i="1" kern="1200" dirty="0" err="1" smtClean="0">
                <a:solidFill>
                  <a:schemeClr val="tx1"/>
                </a:solidFill>
                <a:latin typeface="+mn-lt"/>
                <a:ea typeface="+mn-ea"/>
                <a:cs typeface="+mn-cs"/>
              </a:rPr>
              <a:t>hyperfunctional</a:t>
            </a:r>
            <a:r>
              <a:rPr lang="en-US" sz="1200" i="1" kern="1200" dirty="0" smtClean="0">
                <a:solidFill>
                  <a:schemeClr val="tx1"/>
                </a:solidFill>
                <a:latin typeface="+mn-lt"/>
                <a:ea typeface="+mn-ea"/>
                <a:cs typeface="+mn-cs"/>
              </a:rPr>
              <a:t>, diffuse enlargement of the </a:t>
            </a:r>
            <a:r>
              <a:rPr lang="en-US" sz="1200" i="1" kern="1200" dirty="0" err="1" smtClean="0">
                <a:solidFill>
                  <a:schemeClr val="tx1"/>
                </a:solidFill>
                <a:latin typeface="+mn-lt"/>
                <a:ea typeface="+mn-ea"/>
                <a:cs typeface="+mn-cs"/>
              </a:rPr>
              <a:t>thyroidInfiltrativeophthalmopathy</a:t>
            </a:r>
            <a:r>
              <a:rPr lang="en-US" sz="1200" i="1" kern="1200" dirty="0" smtClean="0">
                <a:solidFill>
                  <a:schemeClr val="tx1"/>
                </a:solidFill>
                <a:latin typeface="+mn-lt"/>
                <a:ea typeface="+mn-ea"/>
                <a:cs typeface="+mn-cs"/>
              </a:rPr>
              <a:t> with resultant </a:t>
            </a:r>
            <a:r>
              <a:rPr lang="en-US" sz="1200" i="1" kern="1200" dirty="0" err="1" smtClean="0">
                <a:solidFill>
                  <a:schemeClr val="tx1"/>
                </a:solidFill>
                <a:latin typeface="+mn-lt"/>
                <a:ea typeface="+mn-ea"/>
                <a:cs typeface="+mn-cs"/>
              </a:rPr>
              <a:t>exophthalmosLocalized</a:t>
            </a:r>
            <a:r>
              <a:rPr lang="en-US" sz="1200" i="1" kern="1200" dirty="0" smtClean="0">
                <a:solidFill>
                  <a:schemeClr val="tx1"/>
                </a:solidFill>
                <a:latin typeface="+mn-lt"/>
                <a:ea typeface="+mn-ea"/>
                <a:cs typeface="+mn-cs"/>
              </a:rPr>
              <a:t>, infiltrative </a:t>
            </a:r>
            <a:r>
              <a:rPr lang="en-US" sz="1200" i="1" kern="1200" dirty="0" err="1" smtClean="0">
                <a:solidFill>
                  <a:schemeClr val="tx1"/>
                </a:solidFill>
                <a:latin typeface="+mn-lt"/>
                <a:ea typeface="+mn-ea"/>
                <a:cs typeface="+mn-cs"/>
              </a:rPr>
              <a:t>dermopathy</a:t>
            </a:r>
            <a:r>
              <a:rPr lang="en-US" sz="1200" i="1" kern="1200" dirty="0" smtClean="0">
                <a:solidFill>
                  <a:schemeClr val="tx1"/>
                </a:solidFill>
                <a:latin typeface="+mn-lt"/>
                <a:ea typeface="+mn-ea"/>
                <a:cs typeface="+mn-cs"/>
              </a:rPr>
              <a:t>, sometimes called </a:t>
            </a:r>
            <a:r>
              <a:rPr lang="en-US" sz="1200" i="1" kern="1200" dirty="0" err="1" smtClean="0">
                <a:solidFill>
                  <a:schemeClr val="tx1"/>
                </a:solidFill>
                <a:latin typeface="+mn-lt"/>
                <a:ea typeface="+mn-ea"/>
                <a:cs typeface="+mn-cs"/>
              </a:rPr>
              <a:t>pretibialmyxedema</a:t>
            </a:r>
            <a:r>
              <a:rPr lang="en-US" sz="1200" i="1" kern="1200" dirty="0" smtClean="0">
                <a:solidFill>
                  <a:schemeClr val="tx1"/>
                </a:solidFill>
                <a:latin typeface="+mn-lt"/>
                <a:ea typeface="+mn-ea"/>
                <a:cs typeface="+mn-cs"/>
              </a:rPr>
              <a:t>, which is present in a minority of patients	</a:t>
            </a:r>
          </a:p>
          <a:p>
            <a:r>
              <a:rPr lang="en-US" sz="1200" kern="1200" dirty="0" smtClean="0">
                <a:solidFill>
                  <a:schemeClr val="tx1"/>
                </a:solidFill>
                <a:latin typeface="+mn-lt"/>
                <a:ea typeface="+mn-ea"/>
                <a:cs typeface="+mn-cs"/>
              </a:rPr>
              <a:t>Graves disease has a peak incidence between the ages of 20 and 40, </a:t>
            </a:r>
            <a:r>
              <a:rPr lang="en-US" sz="1200" i="1" kern="1200" dirty="0" smtClean="0">
                <a:solidFill>
                  <a:schemeClr val="tx1"/>
                </a:solidFill>
                <a:latin typeface="+mn-lt"/>
                <a:ea typeface="+mn-ea"/>
                <a:cs typeface="+mn-cs"/>
              </a:rPr>
              <a:t>women being affected up to seven times more frequently than men. This disorder is said to be present in 1.5% to 2.0% of women in the United States. Genetic factors are important in the etiology of Graves disease. An increased incidence of Graves disease occurs among family members of affected patients, and the concordance rate in monozygotic twins is as high as 60%. A recurring theme, as with other autoimmune disorders, is a genetic susceptibility to Graves disease associated with the presence of certain major </a:t>
            </a:r>
            <a:r>
              <a:rPr lang="en-US" sz="1200" i="1" kern="1200" dirty="0" err="1" smtClean="0">
                <a:solidFill>
                  <a:schemeClr val="tx1"/>
                </a:solidFill>
                <a:latin typeface="+mn-lt"/>
                <a:ea typeface="+mn-ea"/>
                <a:cs typeface="+mn-cs"/>
              </a:rPr>
              <a:t>histocompatibilityhaplotypes</a:t>
            </a:r>
            <a:r>
              <a:rPr lang="en-US" sz="1200" i="1" kern="1200" dirty="0" smtClean="0">
                <a:solidFill>
                  <a:schemeClr val="tx1"/>
                </a:solidFill>
                <a:latin typeface="+mn-lt"/>
                <a:ea typeface="+mn-ea"/>
                <a:cs typeface="+mn-cs"/>
              </a:rPr>
              <a:t>, specifically HLA-B8 and -DR3. Polymorphisms in the </a:t>
            </a:r>
            <a:r>
              <a:rPr lang="en-US" sz="1200" i="1" kern="1200" dirty="0" err="1" smtClean="0">
                <a:solidFill>
                  <a:schemeClr val="tx1"/>
                </a:solidFill>
                <a:latin typeface="+mn-lt"/>
                <a:ea typeface="+mn-ea"/>
                <a:cs typeface="+mn-cs"/>
              </a:rPr>
              <a:t>cytotoxic</a:t>
            </a:r>
            <a:r>
              <a:rPr lang="en-US" sz="1200" i="1" kern="1200" dirty="0" smtClean="0">
                <a:solidFill>
                  <a:schemeClr val="tx1"/>
                </a:solidFill>
                <a:latin typeface="+mn-lt"/>
                <a:ea typeface="+mn-ea"/>
                <a:cs typeface="+mn-cs"/>
              </a:rPr>
              <a:t> T-lymphocyte-associated-4 (CTLA-4) gene are also linked to Graves disease.</a:t>
            </a:r>
            <a:r>
              <a:rPr lang="en-US" sz="1200" i="1" kern="1200" baseline="30000" dirty="0" smtClean="0">
                <a:solidFill>
                  <a:schemeClr val="tx1"/>
                </a:solidFill>
                <a:latin typeface="+mn-lt"/>
                <a:ea typeface="+mn-ea"/>
                <a:cs typeface="+mn-cs"/>
                <a:hlinkClick r:id="rId3"/>
              </a:rPr>
              <a:t>20,</a:t>
            </a:r>
            <a:r>
              <a:rPr lang="en-US" sz="1200" i="1" kern="1200" baseline="30000" dirty="0" smtClean="0">
                <a:solidFill>
                  <a:schemeClr val="tx1"/>
                </a:solidFill>
                <a:latin typeface="+mn-lt"/>
                <a:ea typeface="+mn-ea"/>
                <a:cs typeface="+mn-cs"/>
                <a:hlinkClick r:id="rId4"/>
              </a:rPr>
              <a:t>21 Recall that the HLA proteins are a critical component of antigen presentation to T cells, while CTLA-4 is an inhibitory receptor that prevents T-cell responses to self-antigens (</a:t>
            </a:r>
            <a:r>
              <a:rPr lang="en-US" sz="1200" i="1" u="sng" kern="1200" baseline="30000" dirty="0" smtClean="0">
                <a:solidFill>
                  <a:schemeClr val="tx1"/>
                </a:solidFill>
                <a:latin typeface="+mn-lt"/>
                <a:ea typeface="+mn-ea"/>
                <a:cs typeface="+mn-cs"/>
                <a:hlinkClick r:id="rId5"/>
              </a:rPr>
              <a:t>Chapter 6). Genomewide linkage analyses have revealed additional susceptibility loci localized to chromosome 6p (also linked to Hashimoto thyroiditis) and to chromosome 20q, among others.</a:t>
            </a:r>
            <a:r>
              <a:rPr lang="en-US" sz="1200" i="1" u="sng" kern="1200" baseline="30000" dirty="0" smtClean="0">
                <a:solidFill>
                  <a:schemeClr val="tx1"/>
                </a:solidFill>
                <a:latin typeface="+mn-lt"/>
                <a:ea typeface="+mn-ea"/>
                <a:cs typeface="+mn-cs"/>
                <a:hlinkClick r:id="rId6"/>
              </a:rPr>
              <a:t>16	</a:t>
            </a:r>
          </a:p>
          <a:p>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BB645C-50C1-42D7-BC47-28241710BB4B}"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BB645C-50C1-42D7-BC47-28241710BB4B}"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r>
              <a:rPr lang="en-US" sz="1200" i="1" kern="1200" dirty="0" smtClean="0">
                <a:solidFill>
                  <a:schemeClr val="tx1"/>
                </a:solidFill>
                <a:latin typeface="+mn-lt"/>
                <a:ea typeface="+mn-ea"/>
                <a:cs typeface="+mn-cs"/>
              </a:rPr>
              <a:t>Graves disease is an autoimmune disorder in which a variety of antibodies may be present in the serum, including antibodies to the TSH receptor, thyroid </a:t>
            </a:r>
            <a:r>
              <a:rPr lang="en-US" sz="1200" i="1" kern="1200" dirty="0" err="1" smtClean="0">
                <a:solidFill>
                  <a:schemeClr val="tx1"/>
                </a:solidFill>
                <a:latin typeface="+mn-lt"/>
                <a:ea typeface="+mn-ea"/>
                <a:cs typeface="+mn-cs"/>
              </a:rPr>
              <a:t>peroxisomes</a:t>
            </a:r>
            <a:r>
              <a:rPr lang="en-US" sz="1200" i="1" kern="1200" dirty="0" smtClean="0">
                <a:solidFill>
                  <a:schemeClr val="tx1"/>
                </a:solidFill>
                <a:latin typeface="+mn-lt"/>
                <a:ea typeface="+mn-ea"/>
                <a:cs typeface="+mn-cs"/>
              </a:rPr>
              <a:t>, and </a:t>
            </a:r>
            <a:r>
              <a:rPr lang="en-US" sz="1200" i="1" kern="1200" dirty="0" err="1" smtClean="0">
                <a:solidFill>
                  <a:schemeClr val="tx1"/>
                </a:solidFill>
                <a:latin typeface="+mn-lt"/>
                <a:ea typeface="+mn-ea"/>
                <a:cs typeface="+mn-cs"/>
              </a:rPr>
              <a:t>thyroglobulin</a:t>
            </a:r>
            <a:r>
              <a:rPr lang="en-US" sz="1200" i="1" kern="1200" dirty="0" smtClean="0">
                <a:solidFill>
                  <a:schemeClr val="tx1"/>
                </a:solidFill>
                <a:latin typeface="+mn-lt"/>
                <a:ea typeface="+mn-ea"/>
                <a:cs typeface="+mn-cs"/>
              </a:rPr>
              <a:t>. Of these, </a:t>
            </a:r>
            <a:r>
              <a:rPr lang="en-US" sz="1200" i="1" kern="1200" dirty="0" err="1" smtClean="0">
                <a:solidFill>
                  <a:schemeClr val="tx1"/>
                </a:solidFill>
                <a:latin typeface="+mn-lt"/>
                <a:ea typeface="+mn-ea"/>
                <a:cs typeface="+mn-cs"/>
              </a:rPr>
              <a:t>autoantibodies</a:t>
            </a:r>
            <a:r>
              <a:rPr lang="en-US" sz="1200" i="1" kern="1200" dirty="0" smtClean="0">
                <a:solidFill>
                  <a:schemeClr val="tx1"/>
                </a:solidFill>
                <a:latin typeface="+mn-lt"/>
                <a:ea typeface="+mn-ea"/>
                <a:cs typeface="+mn-cs"/>
              </a:rPr>
              <a:t> to the TSH receptor are central to disease pathogenesis, although the specific effects of the antibodies vary depending on which TSH receptor </a:t>
            </a:r>
            <a:r>
              <a:rPr lang="en-US" sz="1200" i="1" kern="1200" dirty="0" err="1" smtClean="0">
                <a:solidFill>
                  <a:schemeClr val="tx1"/>
                </a:solidFill>
                <a:latin typeface="+mn-lt"/>
                <a:ea typeface="+mn-ea"/>
                <a:cs typeface="+mn-cs"/>
              </a:rPr>
              <a:t>epitope</a:t>
            </a:r>
            <a:r>
              <a:rPr lang="en-US" sz="1200" i="1" kern="1200" dirty="0" smtClean="0">
                <a:solidFill>
                  <a:schemeClr val="tx1"/>
                </a:solidFill>
                <a:latin typeface="+mn-lt"/>
                <a:ea typeface="+mn-ea"/>
                <a:cs typeface="+mn-cs"/>
              </a:rPr>
              <a:t> they are directed </a:t>
            </a:r>
            <a:r>
              <a:rPr lang="en-US" sz="1200" i="1" kern="1200" dirty="0" err="1" smtClean="0">
                <a:solidFill>
                  <a:schemeClr val="tx1"/>
                </a:solidFill>
                <a:latin typeface="+mn-lt"/>
                <a:ea typeface="+mn-ea"/>
                <a:cs typeface="+mn-cs"/>
              </a:rPr>
              <a:t>against:Thyroid</a:t>
            </a:r>
            <a:r>
              <a:rPr lang="en-US" sz="1200" i="1" kern="1200" dirty="0" smtClean="0">
                <a:solidFill>
                  <a:schemeClr val="tx1"/>
                </a:solidFill>
                <a:latin typeface="+mn-lt"/>
                <a:ea typeface="+mn-ea"/>
                <a:cs typeface="+mn-cs"/>
              </a:rPr>
              <a:t>-stimulating immunoglobulin (TSI): Almost 50 years ago, serum from patients with Graves disease was found to contain a long-acting thyroid stimulator (LATS), so named because it stimulated thyroid function more slowly than TSH. LATS proved to be an </a:t>
            </a:r>
            <a:r>
              <a:rPr lang="en-US" sz="1200" i="1" kern="1200" dirty="0" err="1" smtClean="0">
                <a:solidFill>
                  <a:schemeClr val="tx1"/>
                </a:solidFill>
                <a:latin typeface="+mn-lt"/>
                <a:ea typeface="+mn-ea"/>
                <a:cs typeface="+mn-cs"/>
              </a:rPr>
              <a:t>IgG</a:t>
            </a:r>
            <a:r>
              <a:rPr lang="en-US" sz="1200" i="1" kern="1200" dirty="0" smtClean="0">
                <a:solidFill>
                  <a:schemeClr val="tx1"/>
                </a:solidFill>
                <a:latin typeface="+mn-lt"/>
                <a:ea typeface="+mn-ea"/>
                <a:cs typeface="+mn-cs"/>
              </a:rPr>
              <a:t> antibody that binds to the TSH receptor and mimics the action of TSH, stimulating </a:t>
            </a:r>
            <a:r>
              <a:rPr lang="en-US" sz="1200" i="1" kern="1200" dirty="0" err="1" smtClean="0">
                <a:solidFill>
                  <a:schemeClr val="tx1"/>
                </a:solidFill>
                <a:latin typeface="+mn-lt"/>
                <a:ea typeface="+mn-ea"/>
                <a:cs typeface="+mn-cs"/>
              </a:rPr>
              <a:t>adenylcyclase</a:t>
            </a:r>
            <a:r>
              <a:rPr lang="en-US" sz="1200" i="1" kern="1200" dirty="0" smtClean="0">
                <a:solidFill>
                  <a:schemeClr val="tx1"/>
                </a:solidFill>
                <a:latin typeface="+mn-lt"/>
                <a:ea typeface="+mn-ea"/>
                <a:cs typeface="+mn-cs"/>
              </a:rPr>
              <a:t>, with resultant increased release of thyroid hormones. Almost all patients with Graves disease have detectable levels of this autoantibody to the TSH receptor. TSI is relatively specific for Graves disease, in contrast to </a:t>
            </a:r>
            <a:r>
              <a:rPr lang="en-US" sz="1200" i="1" kern="1200" dirty="0" err="1" smtClean="0">
                <a:solidFill>
                  <a:schemeClr val="tx1"/>
                </a:solidFill>
                <a:latin typeface="+mn-lt"/>
                <a:ea typeface="+mn-ea"/>
                <a:cs typeface="+mn-cs"/>
              </a:rPr>
              <a:t>thyroglobulin</a:t>
            </a:r>
            <a:r>
              <a:rPr lang="en-US" sz="1200" i="1" kern="1200" dirty="0" smtClean="0">
                <a:solidFill>
                  <a:schemeClr val="tx1"/>
                </a:solidFill>
                <a:latin typeface="+mn-lt"/>
                <a:ea typeface="+mn-ea"/>
                <a:cs typeface="+mn-cs"/>
              </a:rPr>
              <a:t> and thyroid </a:t>
            </a:r>
            <a:r>
              <a:rPr lang="en-US" sz="1200" i="1" kern="1200" dirty="0" err="1" smtClean="0">
                <a:solidFill>
                  <a:schemeClr val="tx1"/>
                </a:solidFill>
                <a:latin typeface="+mn-lt"/>
                <a:ea typeface="+mn-ea"/>
                <a:cs typeface="+mn-cs"/>
              </a:rPr>
              <a:t>peroxidaseantibodies.Thyroid</a:t>
            </a:r>
            <a:r>
              <a:rPr lang="en-US" sz="1200" i="1" kern="1200" dirty="0" smtClean="0">
                <a:solidFill>
                  <a:schemeClr val="tx1"/>
                </a:solidFill>
                <a:latin typeface="+mn-lt"/>
                <a:ea typeface="+mn-ea"/>
                <a:cs typeface="+mn-cs"/>
              </a:rPr>
              <a:t> growth-stimulating </a:t>
            </a:r>
            <a:r>
              <a:rPr lang="en-US" sz="1200" i="1" kern="1200" dirty="0" err="1" smtClean="0">
                <a:solidFill>
                  <a:schemeClr val="tx1"/>
                </a:solidFill>
                <a:latin typeface="+mn-lt"/>
                <a:ea typeface="+mn-ea"/>
                <a:cs typeface="+mn-cs"/>
              </a:rPr>
              <a:t>immunoglobulins</a:t>
            </a:r>
            <a:r>
              <a:rPr lang="en-US" sz="1200" i="1" kern="1200" dirty="0" smtClean="0">
                <a:solidFill>
                  <a:schemeClr val="tx1"/>
                </a:solidFill>
                <a:latin typeface="+mn-lt"/>
                <a:ea typeface="+mn-ea"/>
                <a:cs typeface="+mn-cs"/>
              </a:rPr>
              <a:t> (TGI): Also directed against the TSH receptor, thyroid growth-stimulating </a:t>
            </a:r>
            <a:r>
              <a:rPr lang="en-US" sz="1200" i="1" kern="1200" dirty="0" err="1" smtClean="0">
                <a:solidFill>
                  <a:schemeClr val="tx1"/>
                </a:solidFill>
                <a:latin typeface="+mn-lt"/>
                <a:ea typeface="+mn-ea"/>
                <a:cs typeface="+mn-cs"/>
              </a:rPr>
              <a:t>immunoglobulins</a:t>
            </a:r>
            <a:r>
              <a:rPr lang="en-US" sz="1200" i="1" kern="1200" dirty="0" smtClean="0">
                <a:solidFill>
                  <a:schemeClr val="tx1"/>
                </a:solidFill>
                <a:latin typeface="+mn-lt"/>
                <a:ea typeface="+mn-ea"/>
                <a:cs typeface="+mn-cs"/>
              </a:rPr>
              <a:t> have been implicated in the proliferation of thyroid follicular </a:t>
            </a:r>
            <a:r>
              <a:rPr lang="en-US" sz="1200" i="1" kern="1200" dirty="0" err="1" smtClean="0">
                <a:solidFill>
                  <a:schemeClr val="tx1"/>
                </a:solidFill>
                <a:latin typeface="+mn-lt"/>
                <a:ea typeface="+mn-ea"/>
                <a:cs typeface="+mn-cs"/>
              </a:rPr>
              <a:t>epithelium.TSH</a:t>
            </a:r>
            <a:r>
              <a:rPr lang="en-US" sz="1200" i="1" kern="1200" dirty="0" smtClean="0">
                <a:solidFill>
                  <a:schemeClr val="tx1"/>
                </a:solidFill>
                <a:latin typeface="+mn-lt"/>
                <a:ea typeface="+mn-ea"/>
                <a:cs typeface="+mn-cs"/>
              </a:rPr>
              <a:t>-binding inhibitor </a:t>
            </a:r>
            <a:r>
              <a:rPr lang="en-US" sz="1200" i="1" kern="1200" dirty="0" err="1" smtClean="0">
                <a:solidFill>
                  <a:schemeClr val="tx1"/>
                </a:solidFill>
                <a:latin typeface="+mn-lt"/>
                <a:ea typeface="+mn-ea"/>
                <a:cs typeface="+mn-cs"/>
              </a:rPr>
              <a:t>immunoglobulins</a:t>
            </a:r>
            <a:r>
              <a:rPr lang="en-US" sz="1200" i="1" kern="1200" dirty="0" smtClean="0">
                <a:solidFill>
                  <a:schemeClr val="tx1"/>
                </a:solidFill>
                <a:latin typeface="+mn-lt"/>
                <a:ea typeface="+mn-ea"/>
                <a:cs typeface="+mn-cs"/>
              </a:rPr>
              <a:t> (TBII): These anti-TSH receptor antibodies prevent TSH from binding normally to its receptor on thyroid epithelial cells. In so doing, some forms of TSH-binding inhibitor </a:t>
            </a:r>
            <a:r>
              <a:rPr lang="en-US" sz="1200" i="1" kern="1200" dirty="0" err="1" smtClean="0">
                <a:solidFill>
                  <a:schemeClr val="tx1"/>
                </a:solidFill>
                <a:latin typeface="+mn-lt"/>
                <a:ea typeface="+mn-ea"/>
                <a:cs typeface="+mn-cs"/>
              </a:rPr>
              <a:t>immunoglobulins</a:t>
            </a:r>
            <a:r>
              <a:rPr lang="en-US" sz="1200" i="1" kern="1200" dirty="0" smtClean="0">
                <a:solidFill>
                  <a:schemeClr val="tx1"/>
                </a:solidFill>
                <a:latin typeface="+mn-lt"/>
                <a:ea typeface="+mn-ea"/>
                <a:cs typeface="+mn-cs"/>
              </a:rPr>
              <a:t> mimic the action of TSH, resulting in the stimulation of thyroid epithelial cell activity, whereas other forms may actually inhibit thyroid cell function. It is not unusual to find the coexistence of stimulating and inhibiting </a:t>
            </a:r>
            <a:r>
              <a:rPr lang="en-US" sz="1200" i="1" kern="1200" dirty="0" err="1" smtClean="0">
                <a:solidFill>
                  <a:schemeClr val="tx1"/>
                </a:solidFill>
                <a:latin typeface="+mn-lt"/>
                <a:ea typeface="+mn-ea"/>
                <a:cs typeface="+mn-cs"/>
              </a:rPr>
              <a:t>immunoglobulins</a:t>
            </a:r>
            <a:r>
              <a:rPr lang="en-US" sz="1200" i="1" kern="1200" dirty="0" smtClean="0">
                <a:solidFill>
                  <a:schemeClr val="tx1"/>
                </a:solidFill>
                <a:latin typeface="+mn-lt"/>
                <a:ea typeface="+mn-ea"/>
                <a:cs typeface="+mn-cs"/>
              </a:rPr>
              <a:t> in the serum of the same patient, a finding that could explain why some patients with Graves disease spontaneously develop episodes of hypothyroidism.</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Figure 24-12 Diffusely </a:t>
            </a:r>
            <a:r>
              <a:rPr lang="en-US" sz="1200" kern="1200" dirty="0" err="1" smtClean="0">
                <a:solidFill>
                  <a:schemeClr val="tx1"/>
                </a:solidFill>
                <a:latin typeface="+mn-lt"/>
                <a:ea typeface="+mn-ea"/>
                <a:cs typeface="+mn-cs"/>
              </a:rPr>
              <a:t>hyperplastic</a:t>
            </a:r>
            <a:r>
              <a:rPr lang="en-US" sz="1200" kern="1200" dirty="0" smtClean="0">
                <a:solidFill>
                  <a:schemeClr val="tx1"/>
                </a:solidFill>
                <a:latin typeface="+mn-lt"/>
                <a:ea typeface="+mn-ea"/>
                <a:cs typeface="+mn-cs"/>
              </a:rPr>
              <a:t> thyroid in a case of Graves disease. The follicles are lined by tall, columnar epithelium. The crowded, enlarged epithelial cells project into the lumens of the follicles. These cells actively </a:t>
            </a:r>
            <a:r>
              <a:rPr lang="en-US" sz="1200" kern="1200" dirty="0" err="1" smtClean="0">
                <a:solidFill>
                  <a:schemeClr val="tx1"/>
                </a:solidFill>
                <a:latin typeface="+mn-lt"/>
                <a:ea typeface="+mn-ea"/>
                <a:cs typeface="+mn-cs"/>
              </a:rPr>
              <a:t>resorb</a:t>
            </a:r>
            <a:r>
              <a:rPr lang="en-US" sz="1200" kern="1200" dirty="0" smtClean="0">
                <a:solidFill>
                  <a:schemeClr val="tx1"/>
                </a:solidFill>
                <a:latin typeface="+mn-lt"/>
                <a:ea typeface="+mn-ea"/>
                <a:cs typeface="+mn-cs"/>
              </a:rPr>
              <a:t> the colloid in the centers of the follicles, resulting in the scalloped appearance of the edges of the colloid.</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Diffusely </a:t>
            </a:r>
            <a:r>
              <a:rPr lang="en-US" sz="1200" kern="1200" dirty="0" err="1" smtClean="0">
                <a:solidFill>
                  <a:schemeClr val="tx1"/>
                </a:solidFill>
                <a:latin typeface="+mn-lt"/>
                <a:ea typeface="+mn-ea"/>
                <a:cs typeface="+mn-cs"/>
              </a:rPr>
              <a:t>hyperplastic</a:t>
            </a:r>
            <a:r>
              <a:rPr lang="en-US" sz="1200" kern="1200" dirty="0" smtClean="0">
                <a:solidFill>
                  <a:schemeClr val="tx1"/>
                </a:solidFill>
                <a:latin typeface="+mn-lt"/>
                <a:ea typeface="+mn-ea"/>
                <a:cs typeface="+mn-cs"/>
              </a:rPr>
              <a:t> thyroid in a case of Graves disease. The follicles are lined by tall, columnar epithelium. The crowded, enlarged epithelial cells project into the lumens of the follicles. These cells actively </a:t>
            </a:r>
            <a:r>
              <a:rPr lang="en-US" sz="1200" kern="1200" dirty="0" err="1" smtClean="0">
                <a:solidFill>
                  <a:schemeClr val="tx1"/>
                </a:solidFill>
                <a:latin typeface="+mn-lt"/>
                <a:ea typeface="+mn-ea"/>
                <a:cs typeface="+mn-cs"/>
              </a:rPr>
              <a:t>resorb</a:t>
            </a:r>
            <a:r>
              <a:rPr lang="en-US" sz="1200" kern="1200" dirty="0" smtClean="0">
                <a:solidFill>
                  <a:schemeClr val="tx1"/>
                </a:solidFill>
                <a:latin typeface="+mn-lt"/>
                <a:ea typeface="+mn-ea"/>
                <a:cs typeface="+mn-cs"/>
              </a:rPr>
              <a:t> the colloid in the centers of the follicles, resulting in the scalloped appearance of the edges of the colloid</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err="1" smtClean="0">
                <a:solidFill>
                  <a:schemeClr val="tx1"/>
                </a:solidFill>
                <a:latin typeface="+mn-lt"/>
                <a:ea typeface="+mn-ea"/>
                <a:cs typeface="+mn-cs"/>
              </a:rPr>
              <a:t>Thyroiditis</a:t>
            </a:r>
          </a:p>
          <a:p>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or inflammation of the thyroid gland, encompasses a diverse group of disorders characterized by some form of thyroid inflammation. These diseases include conditions that result in acute illness with severe thyroid pain (e.g., infectious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subacutegranulomatousthyroiditis</a:t>
            </a:r>
            <a:r>
              <a:rPr lang="en-US" sz="1200" kern="1200" dirty="0" smtClean="0">
                <a:solidFill>
                  <a:schemeClr val="tx1"/>
                </a:solidFill>
                <a:latin typeface="+mn-lt"/>
                <a:ea typeface="+mn-ea"/>
                <a:cs typeface="+mn-cs"/>
              </a:rPr>
              <a:t>) and disorders in which there is relatively little inflammation and the illness is manifested primarily by thyroid dysfunction (</a:t>
            </a:r>
            <a:r>
              <a:rPr lang="en-US" sz="1200" kern="1200" dirty="0" err="1" smtClean="0">
                <a:solidFill>
                  <a:schemeClr val="tx1"/>
                </a:solidFill>
                <a:latin typeface="+mn-lt"/>
                <a:ea typeface="+mn-ea"/>
                <a:cs typeface="+mn-cs"/>
              </a:rPr>
              <a:t>subacute</a:t>
            </a:r>
            <a:r>
              <a:rPr lang="en-US" sz="1200" kern="1200" dirty="0" smtClean="0">
                <a:solidFill>
                  <a:schemeClr val="tx1"/>
                </a:solidFill>
                <a:latin typeface="+mn-lt"/>
                <a:ea typeface="+mn-ea"/>
                <a:cs typeface="+mn-cs"/>
              </a:rPr>
              <a:t> lymphocytic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and fibrous [</a:t>
            </a:r>
            <a:r>
              <a:rPr lang="en-US" sz="1200" kern="1200" dirty="0" err="1" smtClean="0">
                <a:solidFill>
                  <a:schemeClr val="tx1"/>
                </a:solidFill>
                <a:latin typeface="+mn-lt"/>
                <a:ea typeface="+mn-ea"/>
                <a:cs typeface="+mn-cs"/>
              </a:rPr>
              <a:t>Reidel</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a:t>
            </a:r>
          </a:p>
          <a:p>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HASHIMOTO THYROIDITIS </a:t>
            </a:r>
            <a:r>
              <a:rPr lang="en-US" dirty="0" err="1" smtClean="0"/>
              <a:t>Body_ID</a:t>
            </a:r>
            <a:r>
              <a:rPr lang="en-US" dirty="0" smtClean="0"/>
              <a:t>: </a:t>
            </a:r>
            <a:r>
              <a:rPr lang="en-US" b="1" dirty="0" smtClean="0"/>
              <a:t>HC024025</a:t>
            </a:r>
            <a:r>
              <a:rPr lang="en-US" dirty="0" smtClean="0"/>
              <a:t> Hashimoto </a:t>
            </a:r>
            <a:r>
              <a:rPr lang="en-US" dirty="0" err="1" smtClean="0"/>
              <a:t>thyroiditis</a:t>
            </a:r>
            <a:r>
              <a:rPr lang="en-US" dirty="0" smtClean="0"/>
              <a:t> is the most common cause of hypothyroidism in areas of the world where iodine levels are sufficient. The name </a:t>
            </a:r>
            <a:r>
              <a:rPr lang="en-US" i="1" dirty="0" smtClean="0"/>
              <a:t>Hashimoto </a:t>
            </a:r>
            <a:r>
              <a:rPr lang="en-US" i="1" dirty="0" err="1" smtClean="0"/>
              <a:t>thyroiditis</a:t>
            </a:r>
            <a:r>
              <a:rPr lang="en-US" dirty="0" smtClean="0"/>
              <a:t> is derived from the 1912 report by Hashimoto describing patients with goiter and intense lymphocytic infiltration of the thyroid </a:t>
            </a:r>
            <a:r>
              <a:rPr lang="en-US" i="1" dirty="0" smtClean="0"/>
              <a:t>(</a:t>
            </a:r>
            <a:r>
              <a:rPr lang="en-US" i="1" dirty="0" err="1" smtClean="0"/>
              <a:t>struma</a:t>
            </a:r>
            <a:r>
              <a:rPr lang="en-US" i="1" dirty="0" smtClean="0"/>
              <a:t> </a:t>
            </a:r>
            <a:r>
              <a:rPr lang="en-US" i="1" dirty="0" err="1" smtClean="0"/>
              <a:t>lymphomatosa</a:t>
            </a:r>
            <a:r>
              <a:rPr lang="en-US" i="1" dirty="0" smtClean="0"/>
              <a:t>)</a:t>
            </a:r>
            <a:r>
              <a:rPr lang="en-US" dirty="0" smtClean="0"/>
              <a:t>.</a:t>
            </a:r>
            <a:r>
              <a:rPr lang="en-US" baseline="30000" dirty="0" smtClean="0">
                <a:hlinkClick r:id="rId3" action="ppaction://hlinkfile" tooltip="Go here now"/>
              </a:rPr>
              <a:t>10</a:t>
            </a:r>
            <a:r>
              <a:rPr lang="en-US" dirty="0" smtClean="0"/>
              <a:t> Hashimoto </a:t>
            </a:r>
            <a:r>
              <a:rPr lang="en-US" dirty="0" err="1" smtClean="0"/>
              <a:t>thyroiditis</a:t>
            </a:r>
            <a:r>
              <a:rPr lang="en-US" dirty="0" smtClean="0"/>
              <a:t> and Graves disease (see below) are the two most common immunologically mediated disorders of the thyroid. Hashimoto </a:t>
            </a:r>
            <a:r>
              <a:rPr lang="en-US" dirty="0" err="1" smtClean="0"/>
              <a:t>thyroiditis</a:t>
            </a:r>
            <a:r>
              <a:rPr lang="en-US" dirty="0" smtClean="0"/>
              <a:t> is characterized by gradual thyroid failure because of autoimmune destruction of the thyroid gland. This disorder is most prevalent between 45 and 65 years of age and is more common in women than in men, with a female predominance of 10 : 1 to 20 : 1. Although it is primarily a disease of older women, it can occur in children and is a major cause of </a:t>
            </a:r>
            <a:r>
              <a:rPr lang="en-US" dirty="0" err="1" smtClean="0"/>
              <a:t>nonendemic</a:t>
            </a:r>
            <a:r>
              <a:rPr lang="en-US" dirty="0" smtClean="0"/>
              <a:t> goiter in the pediatric population. </a:t>
            </a:r>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Hashimoto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(or chronic lymphocytic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is the most common cause of hypothyroidism in areas of the world where iodine levels are sufficient. It is characterized by gradual thyroid failure because of autoimmune destruction of the thyroid gland. The name </a:t>
            </a:r>
            <a:r>
              <a:rPr lang="en-US" sz="1200" i="1" kern="1200" dirty="0" smtClean="0">
                <a:solidFill>
                  <a:schemeClr val="tx1"/>
                </a:solidFill>
                <a:latin typeface="+mn-lt"/>
                <a:ea typeface="+mn-ea"/>
                <a:cs typeface="+mn-cs"/>
              </a:rPr>
              <a:t>Hashimoto </a:t>
            </a:r>
            <a:r>
              <a:rPr lang="en-US" sz="1200" i="1" kern="1200" dirty="0" err="1" smtClean="0">
                <a:solidFill>
                  <a:schemeClr val="tx1"/>
                </a:solidFill>
                <a:latin typeface="+mn-lt"/>
                <a:ea typeface="+mn-ea"/>
                <a:cs typeface="+mn-cs"/>
              </a:rPr>
              <a:t>thyroiditis</a:t>
            </a:r>
            <a:r>
              <a:rPr lang="en-US" sz="1200" i="1" kern="1200" dirty="0" smtClean="0">
                <a:solidFill>
                  <a:schemeClr val="tx1"/>
                </a:solidFill>
                <a:latin typeface="+mn-lt"/>
                <a:ea typeface="+mn-ea"/>
                <a:cs typeface="+mn-cs"/>
              </a:rPr>
              <a:t> is derived from the 1912 report by Hashimoto describing patients with goiter and intense lymphocytic infiltration of the thyroid (</a:t>
            </a:r>
            <a:r>
              <a:rPr lang="en-US" sz="1200" i="1" kern="1200" dirty="0" err="1" smtClean="0">
                <a:solidFill>
                  <a:schemeClr val="tx1"/>
                </a:solidFill>
                <a:latin typeface="+mn-lt"/>
                <a:ea typeface="+mn-ea"/>
                <a:cs typeface="+mn-cs"/>
              </a:rPr>
              <a:t>strumalymphomatosa</a:t>
            </a:r>
            <a:r>
              <a:rPr lang="en-US" sz="1200" i="1" kern="1200" dirty="0" smtClean="0">
                <a:solidFill>
                  <a:schemeClr val="tx1"/>
                </a:solidFill>
                <a:latin typeface="+mn-lt"/>
                <a:ea typeface="+mn-ea"/>
                <a:cs typeface="+mn-cs"/>
              </a:rPr>
              <a:t>). This disorder is most prevalent between 45 and 65 years of age and is more common in women than in men, with a female predominance of 10:1 to 20:1. Although it is primarily a disease of older women, it can occur in children and is a major cause of </a:t>
            </a:r>
            <a:r>
              <a:rPr lang="en-US" sz="1200" i="1" kern="1200" dirty="0" err="1" smtClean="0">
                <a:solidFill>
                  <a:schemeClr val="tx1"/>
                </a:solidFill>
                <a:latin typeface="+mn-lt"/>
                <a:ea typeface="+mn-ea"/>
                <a:cs typeface="+mn-cs"/>
              </a:rPr>
              <a:t>nonendemic</a:t>
            </a:r>
            <a:r>
              <a:rPr lang="en-US" sz="1200" i="1" kern="1200" dirty="0" smtClean="0">
                <a:solidFill>
                  <a:schemeClr val="tx1"/>
                </a:solidFill>
                <a:latin typeface="+mn-lt"/>
                <a:ea typeface="+mn-ea"/>
                <a:cs typeface="+mn-cs"/>
              </a:rPr>
              <a:t> goiter in children.	</a:t>
            </a:r>
          </a:p>
          <a:p>
            <a:r>
              <a:rPr lang="en-US" sz="1200" kern="1200" dirty="0" smtClean="0">
                <a:solidFill>
                  <a:schemeClr val="tx1"/>
                </a:solidFill>
                <a:latin typeface="+mn-lt"/>
                <a:ea typeface="+mn-ea"/>
                <a:cs typeface="+mn-cs"/>
              </a:rPr>
              <a:t>Epidemiologic studies have demonstrated a significant </a:t>
            </a:r>
            <a:r>
              <a:rPr lang="en-US" sz="1200" i="1" kern="1200" dirty="0" smtClean="0">
                <a:solidFill>
                  <a:schemeClr val="tx1"/>
                </a:solidFill>
                <a:latin typeface="+mn-lt"/>
                <a:ea typeface="+mn-ea"/>
                <a:cs typeface="+mn-cs"/>
              </a:rPr>
              <a:t>genetic component to Hashimoto </a:t>
            </a:r>
            <a:r>
              <a:rPr lang="en-US" sz="1200" i="1" kern="1200" dirty="0" err="1" smtClean="0">
                <a:solidFill>
                  <a:schemeClr val="tx1"/>
                </a:solidFill>
                <a:latin typeface="+mn-lt"/>
                <a:ea typeface="+mn-ea"/>
                <a:cs typeface="+mn-cs"/>
              </a:rPr>
              <a:t>thyroiditis</a:t>
            </a:r>
            <a:r>
              <a:rPr lang="en-US" sz="1200" i="1" kern="1200" dirty="0" smtClean="0">
                <a:solidFill>
                  <a:schemeClr val="tx1"/>
                </a:solidFill>
                <a:latin typeface="+mn-lt"/>
                <a:ea typeface="+mn-ea"/>
                <a:cs typeface="+mn-cs"/>
              </a:rPr>
              <a:t>, although, as in most other autoimmune disorders, the pattern of inheritance is non-</a:t>
            </a:r>
            <a:r>
              <a:rPr lang="en-US" sz="1200" i="1" kern="1200" dirty="0" err="1" smtClean="0">
                <a:solidFill>
                  <a:schemeClr val="tx1"/>
                </a:solidFill>
                <a:latin typeface="+mn-lt"/>
                <a:ea typeface="+mn-ea"/>
                <a:cs typeface="+mn-cs"/>
              </a:rPr>
              <a:t>Mendelian</a:t>
            </a:r>
            <a:r>
              <a:rPr lang="en-US" sz="1200" i="1" kern="1200" dirty="0" smtClean="0">
                <a:solidFill>
                  <a:schemeClr val="tx1"/>
                </a:solidFill>
                <a:latin typeface="+mn-lt"/>
                <a:ea typeface="+mn-ea"/>
                <a:cs typeface="+mn-cs"/>
              </a:rPr>
              <a:t> and likely to be influenced by subtle variations in the functions of multiple genes. The concordance rate in monozygotic twins is 30% to 60%, and up to 50% of asymptomatic first-degree relatives of Hashimoto patients demonstrate circulating </a:t>
            </a:r>
            <a:r>
              <a:rPr lang="en-US" sz="1200" i="1" kern="1200" dirty="0" err="1" smtClean="0">
                <a:solidFill>
                  <a:schemeClr val="tx1"/>
                </a:solidFill>
                <a:latin typeface="+mn-lt"/>
                <a:ea typeface="+mn-ea"/>
                <a:cs typeface="+mn-cs"/>
              </a:rPr>
              <a:t>antithyroid</a:t>
            </a:r>
            <a:r>
              <a:rPr lang="en-US" sz="1200" i="1" kern="1200" dirty="0" smtClean="0">
                <a:solidFill>
                  <a:schemeClr val="tx1"/>
                </a:solidFill>
                <a:latin typeface="+mn-lt"/>
                <a:ea typeface="+mn-ea"/>
                <a:cs typeface="+mn-cs"/>
              </a:rPr>
              <a:t> antibodies.</a:t>
            </a:r>
            <a:r>
              <a:rPr lang="en-US" sz="1200" i="1" kern="1200" baseline="30000" dirty="0" smtClean="0">
                <a:solidFill>
                  <a:schemeClr val="tx1"/>
                </a:solidFill>
                <a:latin typeface="+mn-lt"/>
                <a:ea typeface="+mn-ea"/>
                <a:cs typeface="+mn-cs"/>
                <a:hlinkClick r:id="rId3"/>
              </a:rPr>
              <a:t>15 Several chromosomal abnormalities have been associated with thyroid autoimmunity. For example, adults with Turner syndrome (see </a:t>
            </a:r>
            <a:r>
              <a:rPr lang="en-US" sz="1200" i="1" u="sng" kern="1200" baseline="30000" dirty="0" smtClean="0">
                <a:solidFill>
                  <a:schemeClr val="tx1"/>
                </a:solidFill>
                <a:latin typeface="+mn-lt"/>
                <a:ea typeface="+mn-ea"/>
                <a:cs typeface="+mn-cs"/>
                <a:hlinkClick r:id="rId4"/>
              </a:rPr>
              <a:t>Chapter 5) have a high prevalence of circulating antithyroid antibodies, and a substantial minority (∼20%) develops subclinical or clinical hypothyroidism that is indistinguishable from Hashimoto thyroiditis. Similarly, adults with trisomy 21 (Down syndrome, see Chapter 5) are also at an increased risk for developing Hashimoto thyroiditis and hypothyroidism. There are reports that polymorphisms in the HLA locus, specifically the HLA-DR3 and HLA-DR5 alleles, are linked to Hashimoto thyroiditis, but the association is weak. Finally, genomewide linkage analyses in families with Hashimoto thyroiditis have provided evidence for several susceptibility loci, such as on chromosomes 6p and 12q, that may harbor genes predisposing to this disorder.</a:t>
            </a:r>
            <a:r>
              <a:rPr lang="en-US" sz="1200" i="1" u="sng" kern="1200" baseline="30000" dirty="0" smtClean="0">
                <a:solidFill>
                  <a:schemeClr val="tx1"/>
                </a:solidFill>
                <a:latin typeface="+mn-lt"/>
                <a:ea typeface="+mn-ea"/>
                <a:cs typeface="+mn-cs"/>
                <a:hlinkClick r:id="rId5"/>
              </a:rPr>
              <a:t>16	</a:t>
            </a:r>
          </a:p>
          <a:p>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thyroid gland consists of two bulky lateral lobes connected by a relatively thin isthmus, usually located below and anterior to the larynx. Normal variations in the structure of the thyroid gland include the presence of a pyramidal lobe, a remnant of the </a:t>
            </a:r>
            <a:r>
              <a:rPr lang="en-US" sz="1200" kern="1200" dirty="0" err="1" smtClean="0">
                <a:solidFill>
                  <a:schemeClr val="tx1"/>
                </a:solidFill>
                <a:latin typeface="+mn-lt"/>
                <a:ea typeface="+mn-ea"/>
                <a:cs typeface="+mn-cs"/>
              </a:rPr>
              <a:t>thyroglossal</a:t>
            </a:r>
            <a:r>
              <a:rPr lang="en-US" sz="1200" kern="1200" dirty="0" smtClean="0">
                <a:solidFill>
                  <a:schemeClr val="tx1"/>
                </a:solidFill>
                <a:latin typeface="+mn-lt"/>
                <a:ea typeface="+mn-ea"/>
                <a:cs typeface="+mn-cs"/>
              </a:rPr>
              <a:t> duct above the isthmus.</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Hashimoto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is an autoimmune disease in which the immune system reacts against a variety of thyroid antigens. The overriding feature of Hashimoto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is progressive depletion of thyroid epithelial cells (</a:t>
            </a:r>
            <a:r>
              <a:rPr lang="en-US" sz="1200" kern="1200" dirty="0" err="1" smtClean="0">
                <a:solidFill>
                  <a:schemeClr val="tx1"/>
                </a:solidFill>
                <a:latin typeface="+mn-lt"/>
                <a:ea typeface="+mn-ea"/>
                <a:cs typeface="+mn-cs"/>
              </a:rPr>
              <a:t>thyrocytes</a:t>
            </a:r>
            <a:r>
              <a:rPr lang="en-US" sz="1200" kern="1200" dirty="0" smtClean="0">
                <a:solidFill>
                  <a:schemeClr val="tx1"/>
                </a:solidFill>
                <a:latin typeface="+mn-lt"/>
                <a:ea typeface="+mn-ea"/>
                <a:cs typeface="+mn-cs"/>
              </a:rPr>
              <a:t>), which are gradually replaced by mononuclear cell infiltration and fibrosis. Multiple immunologic mechanisms may contribute to the death of </a:t>
            </a:r>
            <a:r>
              <a:rPr lang="en-US" sz="1200" kern="1200" dirty="0" err="1" smtClean="0">
                <a:solidFill>
                  <a:schemeClr val="tx1"/>
                </a:solidFill>
                <a:latin typeface="+mn-lt"/>
                <a:ea typeface="+mn-ea"/>
                <a:cs typeface="+mn-cs"/>
              </a:rPr>
              <a:t>thyrocytes</a:t>
            </a:r>
            <a:r>
              <a:rPr lang="en-US" sz="1200" kern="1200" dirty="0" smtClean="0">
                <a:solidFill>
                  <a:schemeClr val="tx1"/>
                </a:solidFill>
                <a:latin typeface="+mn-lt"/>
                <a:ea typeface="+mn-ea"/>
                <a:cs typeface="+mn-cs"/>
              </a:rPr>
              <a:t> (</a:t>
            </a:r>
            <a:r>
              <a:rPr lang="en-US" sz="1200" u="sng" kern="1200" dirty="0" smtClean="0">
                <a:solidFill>
                  <a:schemeClr val="tx1"/>
                </a:solidFill>
                <a:latin typeface="+mn-lt"/>
                <a:ea typeface="+mn-ea"/>
                <a:cs typeface="+mn-cs"/>
                <a:hlinkClick r:id="rId3"/>
              </a:rPr>
              <a:t>Fig. 24-9).</a:t>
            </a:r>
            <a:r>
              <a:rPr lang="en-US" sz="1200" u="sng" kern="1200" baseline="30000" dirty="0" smtClean="0">
                <a:solidFill>
                  <a:schemeClr val="tx1"/>
                </a:solidFill>
                <a:latin typeface="+mn-lt"/>
                <a:ea typeface="+mn-ea"/>
                <a:cs typeface="+mn-cs"/>
                <a:hlinkClick r:id="rId4"/>
              </a:rPr>
              <a:t>17,</a:t>
            </a:r>
            <a:r>
              <a:rPr lang="en-US" sz="1200" u="sng" kern="1200" baseline="30000" dirty="0" smtClean="0">
                <a:solidFill>
                  <a:schemeClr val="tx1"/>
                </a:solidFill>
                <a:latin typeface="+mn-lt"/>
                <a:ea typeface="+mn-ea"/>
                <a:cs typeface="+mn-cs"/>
                <a:hlinkClick r:id="rId5"/>
              </a:rPr>
              <a:t>18 Sensitization of autoreactive CD4+ T-helper cells to thyroid antigens appears to be the initiating event. The effector mechanisms for thyrocyte death include the following:</a:t>
            </a:r>
            <a:r>
              <a:rPr lang="en-US" sz="1200" i="1" u="sng" kern="1200" baseline="30000" dirty="0" smtClean="0">
                <a:solidFill>
                  <a:schemeClr val="tx1"/>
                </a:solidFill>
                <a:latin typeface="+mn-lt"/>
                <a:ea typeface="+mn-ea"/>
                <a:cs typeface="+mn-cs"/>
                <a:hlinkClick r:id="rId5"/>
              </a:rPr>
              <a:t>CD8+ cytotoxic T cell-mediated cell death: CD8+ cytotoxic T cells may cause thyrocyte destruction by one of two pathways: exocytosis of perforin/granzyme granules or engagement of death receptors, specifically CD95 (also known as Fas) on the target cell (</a:t>
            </a:r>
            <a:r>
              <a:rPr lang="en-US" sz="1200" i="1" u="sng" kern="1200" baseline="30000" dirty="0" smtClean="0">
                <a:solidFill>
                  <a:schemeClr val="tx1"/>
                </a:solidFill>
                <a:latin typeface="+mn-lt"/>
                <a:ea typeface="+mn-ea"/>
                <a:cs typeface="+mn-cs"/>
                <a:hlinkClick r:id="rId6"/>
              </a:rPr>
              <a:t>Chapter 6).Cytokine-mediated cell death: CD4+ T cells produce inflammatory cytokines such as IFN-γ in the immediate thyrocyte milieu, with resultant recruitment and activation of macrophages and damage to follicles.Binding of antithyroid antibodies (anti-TSH receptor antibodies, antithyroglobulin, and antithyroid peroxidase antibodies) followed by antibody-dependent cell-mediated cytotoxicity (ADCC) (Chapter 6).</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BB645C-50C1-42D7-BC47-28241710BB4B}"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Hashimoto </a:t>
            </a:r>
            <a:r>
              <a:rPr lang="en-US" sz="1200" kern="1200" dirty="0" err="1" smtClean="0">
                <a:solidFill>
                  <a:schemeClr val="tx1"/>
                </a:solidFill>
                <a:latin typeface="+mn-lt"/>
                <a:ea typeface="+mn-ea"/>
                <a:cs typeface="+mn-cs"/>
              </a:rPr>
              <a:t>thyroiditis</a:t>
            </a:r>
            <a:r>
              <a:rPr lang="en-US" sz="1200" kern="1200" dirty="0" smtClean="0">
                <a:solidFill>
                  <a:schemeClr val="tx1"/>
                </a:solidFill>
                <a:latin typeface="+mn-lt"/>
                <a:ea typeface="+mn-ea"/>
                <a:cs typeface="+mn-cs"/>
              </a:rPr>
              <a:t>. The thyroid parenchyma contains a dense lymphocytic infiltrate with germinal centers. Residual thyroid follicles lined by deeply </a:t>
            </a:r>
            <a:r>
              <a:rPr lang="en-US" sz="1200" kern="1200" dirty="0" err="1" smtClean="0">
                <a:solidFill>
                  <a:schemeClr val="tx1"/>
                </a:solidFill>
                <a:latin typeface="+mn-lt"/>
                <a:ea typeface="+mn-ea"/>
                <a:cs typeface="+mn-cs"/>
              </a:rPr>
              <a:t>eosinophilic</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Hürthle</a:t>
            </a:r>
            <a:r>
              <a:rPr lang="en-US" sz="1200" kern="1200" dirty="0" smtClean="0">
                <a:solidFill>
                  <a:schemeClr val="tx1"/>
                </a:solidFill>
                <a:latin typeface="+mn-lt"/>
                <a:ea typeface="+mn-ea"/>
                <a:cs typeface="+mn-cs"/>
              </a:rPr>
              <a:t> cells are also seen. </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24</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Hypothyroidism</a:t>
            </a:r>
            <a:r>
              <a:rPr lang="en-US" dirty="0" smtClean="0"/>
              <a:t> is caused by any structural or functional derangement that interferes with the production of adequate levels of thyroid hormone. Hypothyroidism is a fairly common disorder, and by some estimates the population prevalence of overt hypothyroidism is 0.3%, while subclinical hypothyroidism can be found in greater than 4%.</a:t>
            </a:r>
            <a:r>
              <a:rPr lang="en-US" baseline="30000" dirty="0" smtClean="0">
                <a:hlinkClick r:id="rId3" action="ppaction://hlinkfile" tooltip="Go here now"/>
              </a:rPr>
              <a:t>7</a:t>
            </a:r>
            <a:r>
              <a:rPr lang="en-US" dirty="0" smtClean="0"/>
              <a:t> The prevalence of hypothyroidism increases with age, and it is nearly tenfold more common in women than in men. It can result from a defect anywhere in the hypothalamic-pituitary-thyroid axis. As in the case of hyperthyroidism, this disorder is divided into </a:t>
            </a:r>
            <a:r>
              <a:rPr lang="en-US" i="1" dirty="0" smtClean="0"/>
              <a:t>primary</a:t>
            </a:r>
            <a:r>
              <a:rPr lang="en-US" dirty="0" smtClean="0"/>
              <a:t> and </a:t>
            </a:r>
            <a:r>
              <a:rPr lang="en-US" i="1" dirty="0" smtClean="0"/>
              <a:t>secondary</a:t>
            </a:r>
            <a:r>
              <a:rPr lang="en-US" dirty="0" smtClean="0"/>
              <a:t> categories, depending on whether the hypothyroidism arises from an intrinsic abnormality in the thyroid itself, or occurs as a result of pituitary and hypothalamic disease </a:t>
            </a:r>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25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The thyroid gland consists of two bulky lateral lobes connected by a relatively thin isthmus, usually located below and anterior to the larynx. Normal variations in the structure of the thyroid gland include the presence of a pyramidal lobe, a remnant of the </a:t>
            </a:r>
            <a:r>
              <a:rPr lang="en-US" sz="1200" kern="1200" dirty="0" err="1" smtClean="0">
                <a:solidFill>
                  <a:schemeClr val="tx1"/>
                </a:solidFill>
                <a:latin typeface="+mn-lt"/>
                <a:ea typeface="+mn-ea"/>
                <a:cs typeface="+mn-cs"/>
              </a:rPr>
              <a:t>thyroglossal</a:t>
            </a:r>
            <a:r>
              <a:rPr lang="en-US" sz="1200" kern="1200" dirty="0" smtClean="0">
                <a:solidFill>
                  <a:schemeClr val="tx1"/>
                </a:solidFill>
                <a:latin typeface="+mn-lt"/>
                <a:ea typeface="+mn-ea"/>
                <a:cs typeface="+mn-cs"/>
              </a:rPr>
              <a:t> duct above the isthmus.</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Homeostasis in the hypothalamus-pituitary-thyroid axis and mechanism of action of thyroid hormones. Secretion of thyroid hormones (T</a:t>
            </a:r>
            <a:r>
              <a:rPr lang="en-US" sz="1200" kern="1200" baseline="-250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and T</a:t>
            </a:r>
            <a:r>
              <a:rPr lang="en-US" sz="1200" kern="1200" baseline="-250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is controlled by </a:t>
            </a:r>
            <a:r>
              <a:rPr lang="en-US" sz="1200" kern="1200" baseline="0" dirty="0" err="1" smtClean="0">
                <a:solidFill>
                  <a:schemeClr val="tx1"/>
                </a:solidFill>
                <a:latin typeface="+mn-lt"/>
                <a:ea typeface="+mn-ea"/>
                <a:cs typeface="+mn-cs"/>
              </a:rPr>
              <a:t>trophic</a:t>
            </a:r>
            <a:r>
              <a:rPr lang="en-US" sz="1200" kern="1200" baseline="0" dirty="0" smtClean="0">
                <a:solidFill>
                  <a:schemeClr val="tx1"/>
                </a:solidFill>
                <a:latin typeface="+mn-lt"/>
                <a:ea typeface="+mn-ea"/>
                <a:cs typeface="+mn-cs"/>
              </a:rPr>
              <a:t> factors secreted by both the hypothalamus and the anterior pituitary. Decreased levels of T</a:t>
            </a:r>
            <a:r>
              <a:rPr lang="en-US" sz="1200" kern="1200" baseline="-250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and T</a:t>
            </a:r>
            <a:r>
              <a:rPr lang="en-US" sz="1200" kern="1200" baseline="-250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stimulate the release of </a:t>
            </a:r>
            <a:r>
              <a:rPr lang="en-US" sz="1200" kern="1200" baseline="0" dirty="0" err="1" smtClean="0">
                <a:solidFill>
                  <a:schemeClr val="tx1"/>
                </a:solidFill>
                <a:latin typeface="+mn-lt"/>
                <a:ea typeface="+mn-ea"/>
                <a:cs typeface="+mn-cs"/>
              </a:rPr>
              <a:t>thyrotropin</a:t>
            </a:r>
            <a:r>
              <a:rPr lang="en-US" sz="1200" kern="1200" baseline="0" dirty="0" smtClean="0">
                <a:solidFill>
                  <a:schemeClr val="tx1"/>
                </a:solidFill>
                <a:latin typeface="+mn-lt"/>
                <a:ea typeface="+mn-ea"/>
                <a:cs typeface="+mn-cs"/>
              </a:rPr>
              <a:t>-releasing hormone (TRH) from the hypothalamus and thyroid-stimulating hormone (TSH) from the anterior pituitary, causing T</a:t>
            </a:r>
            <a:r>
              <a:rPr lang="en-US" sz="1200" kern="1200" baseline="-250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and T</a:t>
            </a:r>
            <a:r>
              <a:rPr lang="en-US" sz="1200" kern="1200" baseline="-250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levels to rise. Elevated T</a:t>
            </a:r>
            <a:r>
              <a:rPr lang="en-US" sz="1200" kern="1200" baseline="-250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and T</a:t>
            </a:r>
            <a:r>
              <a:rPr lang="en-US" sz="1200" kern="1200" baseline="-250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levels, in turn, suppress the secretion of both TRH and TSH. This relationship is termed a negative-feedback loop. TSH binds to the TSH receptor on the thyroid follicular epithelium, which causes activation of G proteins, and cyclic AMP (</a:t>
            </a:r>
            <a:r>
              <a:rPr lang="en-US" sz="1200" kern="1200" baseline="0" dirty="0" err="1" smtClean="0">
                <a:solidFill>
                  <a:schemeClr val="tx1"/>
                </a:solidFill>
                <a:latin typeface="+mn-lt"/>
                <a:ea typeface="+mn-ea"/>
                <a:cs typeface="+mn-cs"/>
              </a:rPr>
              <a:t>cAMP</a:t>
            </a:r>
            <a:r>
              <a:rPr lang="en-US" sz="1200" kern="1200" baseline="0" dirty="0" smtClean="0">
                <a:solidFill>
                  <a:schemeClr val="tx1"/>
                </a:solidFill>
                <a:latin typeface="+mn-lt"/>
                <a:ea typeface="+mn-ea"/>
                <a:cs typeface="+mn-cs"/>
              </a:rPr>
              <a:t>)-mediated synthesis and release of thyroid hormones (T3 and T4). In the periphery, T</a:t>
            </a:r>
            <a:r>
              <a:rPr lang="en-US" sz="1200" kern="1200" baseline="-25000" dirty="0" smtClean="0">
                <a:solidFill>
                  <a:schemeClr val="tx1"/>
                </a:solidFill>
                <a:latin typeface="+mn-lt"/>
                <a:ea typeface="+mn-ea"/>
                <a:cs typeface="+mn-cs"/>
              </a:rPr>
              <a:t>3</a:t>
            </a:r>
            <a:r>
              <a:rPr lang="en-US" sz="1200" kern="1200" baseline="0" dirty="0" smtClean="0">
                <a:solidFill>
                  <a:schemeClr val="tx1"/>
                </a:solidFill>
                <a:latin typeface="+mn-lt"/>
                <a:ea typeface="+mn-ea"/>
                <a:cs typeface="+mn-cs"/>
              </a:rPr>
              <a:t> and T</a:t>
            </a:r>
            <a:r>
              <a:rPr lang="en-US" sz="1200" kern="1200" baseline="-25000" dirty="0" smtClean="0">
                <a:solidFill>
                  <a:schemeClr val="tx1"/>
                </a:solidFill>
                <a:latin typeface="+mn-lt"/>
                <a:ea typeface="+mn-ea"/>
                <a:cs typeface="+mn-cs"/>
              </a:rPr>
              <a:t>4</a:t>
            </a:r>
            <a:r>
              <a:rPr lang="en-US" sz="1200" kern="1200" baseline="0" dirty="0" smtClean="0">
                <a:solidFill>
                  <a:schemeClr val="tx1"/>
                </a:solidFill>
                <a:latin typeface="+mn-lt"/>
                <a:ea typeface="+mn-ea"/>
                <a:cs typeface="+mn-cs"/>
              </a:rPr>
              <a:t> interact with the thyroid hormone receptor (TR) to form a hormone-receptor complex that </a:t>
            </a:r>
            <a:r>
              <a:rPr lang="en-US" sz="1200" kern="1200" baseline="0" dirty="0" err="1" smtClean="0">
                <a:solidFill>
                  <a:schemeClr val="tx1"/>
                </a:solidFill>
                <a:latin typeface="+mn-lt"/>
                <a:ea typeface="+mn-ea"/>
                <a:cs typeface="+mn-cs"/>
              </a:rPr>
              <a:t>translocates</a:t>
            </a:r>
            <a:r>
              <a:rPr lang="en-US" sz="1200" kern="1200" baseline="0" dirty="0" smtClean="0">
                <a:solidFill>
                  <a:schemeClr val="tx1"/>
                </a:solidFill>
                <a:latin typeface="+mn-lt"/>
                <a:ea typeface="+mn-ea"/>
                <a:cs typeface="+mn-cs"/>
              </a:rPr>
              <a:t> to the nucleus and binds to so-called thyroid response elements (</a:t>
            </a:r>
            <a:r>
              <a:rPr lang="en-US" sz="1200" kern="1200" baseline="0" dirty="0" err="1" smtClean="0">
                <a:solidFill>
                  <a:schemeClr val="tx1"/>
                </a:solidFill>
                <a:latin typeface="+mn-lt"/>
                <a:ea typeface="+mn-ea"/>
                <a:cs typeface="+mn-cs"/>
              </a:rPr>
              <a:t>TREs</a:t>
            </a:r>
            <a:r>
              <a:rPr lang="en-US" sz="1200" kern="1200" baseline="0" dirty="0" smtClean="0">
                <a:solidFill>
                  <a:schemeClr val="tx1"/>
                </a:solidFill>
                <a:latin typeface="+mn-lt"/>
                <a:ea typeface="+mn-ea"/>
                <a:cs typeface="+mn-cs"/>
              </a:rPr>
              <a:t>) on target genes initiating transcription.</a:t>
            </a:r>
            <a:endParaRPr lang="en-US" dirty="0"/>
          </a:p>
        </p:txBody>
      </p:sp>
      <p:sp>
        <p:nvSpPr>
          <p:cNvPr id="4" name="Slide Number Placeholder 3"/>
          <p:cNvSpPr>
            <a:spLocks noGrp="1"/>
          </p:cNvSpPr>
          <p:nvPr>
            <p:ph type="sldNum" sz="quarter" idx="10"/>
          </p:nvPr>
        </p:nvSpPr>
        <p:spPr/>
        <p:txBody>
          <a:bodyPr/>
          <a:lstStyle/>
          <a:p>
            <a:fld id="{22BE415E-9460-4104-AC65-67EE583B108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i="1" dirty="0" smtClean="0"/>
              <a:t>Hypothyroidism</a:t>
            </a:r>
            <a:r>
              <a:rPr lang="en-US" dirty="0" smtClean="0"/>
              <a:t> is caused by any structural or functional derangement that interferes with the production of adequate levels of thyroid hormone. Hypothyroidism is a fairly common disorder, and by some estimates the population prevalence of overt hypothyroidism is 0.3%, while subclinical hypothyroidism can be found in greater than 4%.</a:t>
            </a:r>
            <a:r>
              <a:rPr lang="en-US" baseline="30000" dirty="0" smtClean="0">
                <a:hlinkClick r:id="rId3" action="ppaction://hlinkfile" tooltip="Go here now"/>
              </a:rPr>
              <a:t>7</a:t>
            </a:r>
            <a:r>
              <a:rPr lang="en-US" dirty="0" smtClean="0"/>
              <a:t> The prevalence of hypothyroidism increases with age, and it is nearly tenfold more common in women than in men. It can result from a defect anywhere in the hypothalamic-pituitary-thyroid axis. As in the case of hyperthyroidism, this disorder is divided into </a:t>
            </a:r>
            <a:r>
              <a:rPr lang="en-US" i="1" dirty="0" smtClean="0"/>
              <a:t>primary</a:t>
            </a:r>
            <a:r>
              <a:rPr lang="en-US" dirty="0" smtClean="0"/>
              <a:t> and </a:t>
            </a:r>
            <a:r>
              <a:rPr lang="en-US" i="1" dirty="0" smtClean="0"/>
              <a:t>secondary</a:t>
            </a:r>
            <a:r>
              <a:rPr lang="en-US" dirty="0" smtClean="0"/>
              <a:t> categories, depending on whether the hypothyroidism arises from an intrinsic abnormality in the thyroid itself, or occurs as a result of pituitary and hypothalamic disease </a:t>
            </a:r>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eaLnBrk="1" fontAlgn="t" latinLnBrk="0" hangingPunct="1"/>
            <a:r>
              <a:rPr lang="en-US" sz="1200" b="1" i="0" u="none" strike="noStrike" kern="1200" dirty="0" err="1" smtClean="0">
                <a:solidFill>
                  <a:schemeClr val="tx1"/>
                </a:solidFill>
                <a:latin typeface="+mn-lt"/>
                <a:ea typeface="+mn-ea"/>
                <a:cs typeface="+mn-cs"/>
              </a:rPr>
              <a:t>Postablative</a:t>
            </a:r>
            <a:endParaRPr lang="en-US" sz="1200" b="1" i="0" u="none" strike="noStrike" kern="1200" dirty="0" smtClean="0">
              <a:solidFill>
                <a:schemeClr val="tx1"/>
              </a:solidFill>
              <a:latin typeface="+mn-lt"/>
              <a:ea typeface="+mn-ea"/>
              <a:cs typeface="+mn-cs"/>
            </a:endParaRPr>
          </a:p>
          <a:p>
            <a:pPr rtl="0" eaLnBrk="1" fontAlgn="ctr" latinLnBrk="0" hangingPunct="1"/>
            <a:endParaRPr lang="en-US" sz="1200" b="0" i="0" u="none" strike="noStrike" kern="1200" dirty="0" smtClean="0">
              <a:solidFill>
                <a:schemeClr val="tx1"/>
              </a:solidFill>
              <a:latin typeface="+mn-lt"/>
              <a:ea typeface="+mn-ea"/>
              <a:cs typeface="+mn-cs"/>
            </a:endParaRPr>
          </a:p>
          <a:p>
            <a:pPr rtl="0" eaLnBrk="1" fontAlgn="t" latinLnBrk="0" hangingPunct="1"/>
            <a:r>
              <a:rPr lang="en-US" sz="1200" b="0" i="0" u="none" strike="noStrike" kern="1200" dirty="0" smtClean="0">
                <a:solidFill>
                  <a:schemeClr val="tx1"/>
                </a:solidFill>
                <a:latin typeface="+mn-lt"/>
                <a:ea typeface="+mn-ea"/>
                <a:cs typeface="+mn-cs"/>
              </a:rPr>
              <a:t>  Surgery, radioiodine therapy, or external irradiation</a:t>
            </a:r>
          </a:p>
          <a:p>
            <a:pPr rtl="0" eaLnBrk="1" fontAlgn="ctr" latinLnBrk="0" hangingPunct="1"/>
            <a:endParaRPr lang="en-US" sz="1200" b="0" i="0" u="none" strike="noStrike" kern="1200" dirty="0" smtClean="0">
              <a:solidFill>
                <a:schemeClr val="tx1"/>
              </a:solidFill>
              <a:latin typeface="+mn-lt"/>
              <a:ea typeface="+mn-ea"/>
              <a:cs typeface="+mn-cs"/>
            </a:endParaRPr>
          </a:p>
          <a:p>
            <a:pPr rtl="0" eaLnBrk="1" fontAlgn="t" latinLnBrk="0" hangingPunct="1"/>
            <a:r>
              <a:rPr lang="en-US" sz="1200" b="0" i="0" u="none" strike="noStrike" kern="1200" dirty="0" smtClean="0">
                <a:solidFill>
                  <a:schemeClr val="tx1"/>
                </a:solidFill>
                <a:latin typeface="+mn-lt"/>
                <a:ea typeface="+mn-ea"/>
                <a:cs typeface="+mn-cs"/>
              </a:rPr>
              <a:t>Autoimmune hypothyroidism</a:t>
            </a:r>
          </a:p>
          <a:p>
            <a:pPr rtl="0" eaLnBrk="1" fontAlgn="ctr" latinLnBrk="0" hangingPunct="1"/>
            <a:endParaRPr lang="en-US" sz="1200" b="0" i="0" u="none" strike="noStrike" kern="1200" dirty="0" smtClean="0">
              <a:solidFill>
                <a:schemeClr val="tx1"/>
              </a:solidFill>
              <a:latin typeface="+mn-lt"/>
              <a:ea typeface="+mn-ea"/>
              <a:cs typeface="+mn-cs"/>
            </a:endParaRPr>
          </a:p>
          <a:p>
            <a:pPr rtl="0" eaLnBrk="1" fontAlgn="t" latinLnBrk="0" hangingPunct="1"/>
            <a:r>
              <a:rPr lang="en-US" sz="1200" b="0" i="0" u="none" strike="noStrike" kern="1200" dirty="0" smtClean="0">
                <a:solidFill>
                  <a:schemeClr val="tx1"/>
                </a:solidFill>
                <a:latin typeface="+mn-lt"/>
                <a:ea typeface="+mn-ea"/>
                <a:cs typeface="+mn-cs"/>
              </a:rPr>
              <a:t>  Hashimoto </a:t>
            </a:r>
            <a:r>
              <a:rPr lang="en-US" sz="1200" b="0" i="0" u="none" strike="noStrike" kern="1200" dirty="0" err="1" smtClean="0">
                <a:solidFill>
                  <a:schemeClr val="tx1"/>
                </a:solidFill>
                <a:latin typeface="+mn-lt"/>
                <a:ea typeface="+mn-ea"/>
                <a:cs typeface="+mn-cs"/>
              </a:rPr>
              <a:t>thyroiditis</a:t>
            </a:r>
            <a:r>
              <a:rPr lang="en-US" sz="1200" b="0" i="0" u="none" strike="noStrike" kern="1200" dirty="0" smtClean="0">
                <a:solidFill>
                  <a:schemeClr val="tx1"/>
                </a:solidFill>
                <a:latin typeface="+mn-lt"/>
                <a:ea typeface="+mn-ea"/>
                <a:cs typeface="+mn-cs"/>
              </a:rPr>
              <a:t>*</a:t>
            </a:r>
          </a:p>
          <a:p>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3BB645C-50C1-42D7-BC47-28241710BB4B}"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CRETINISM </a:t>
            </a:r>
            <a:r>
              <a:rPr lang="en-US" dirty="0" err="1" smtClean="0"/>
              <a:t>Body_ID</a:t>
            </a:r>
            <a:r>
              <a:rPr lang="en-US" dirty="0" smtClean="0"/>
              <a:t>: </a:t>
            </a:r>
            <a:r>
              <a:rPr lang="en-US" b="1" dirty="0" smtClean="0"/>
              <a:t>HC024022</a:t>
            </a:r>
            <a:r>
              <a:rPr lang="en-US" dirty="0" smtClean="0"/>
              <a:t> </a:t>
            </a:r>
            <a:r>
              <a:rPr lang="en-US" i="1" dirty="0" smtClean="0"/>
              <a:t>Cretinism</a:t>
            </a:r>
            <a:r>
              <a:rPr lang="en-US" dirty="0" smtClean="0"/>
              <a:t> refers to hypothyroidism that develops in infancy or early childhood. The term </a:t>
            </a:r>
            <a:r>
              <a:rPr lang="en-US" i="1" dirty="0" smtClean="0"/>
              <a:t>cretin</a:t>
            </a:r>
            <a:r>
              <a:rPr lang="en-US" dirty="0" smtClean="0"/>
              <a:t> was derived from the French </a:t>
            </a:r>
            <a:r>
              <a:rPr lang="en-US" i="1" dirty="0" err="1" smtClean="0"/>
              <a:t>chrétien</a:t>
            </a:r>
            <a:r>
              <a:rPr lang="en-US" dirty="0" smtClean="0"/>
              <a:t>, meaning "Christian" or "</a:t>
            </a:r>
            <a:r>
              <a:rPr lang="en-US" dirty="0" err="1" smtClean="0"/>
              <a:t>Christlike</a:t>
            </a:r>
            <a:r>
              <a:rPr lang="en-US" dirty="0" smtClean="0"/>
              <a:t>," and was applied to these unfortunates because they were considered to be so mentally retarded as to be incapable of sinning. In the past this disorder occurred fairly commonly in areas of the world where dietary iodine deficiency is endemic, such as the Himalayas, inland China, Africa, and other mountainous areas. It has become much less frequent in recent years, as a result of the widespread supplementation of foods with iodine. On rare occasions, cretinism may also result from inborn errors in metabolism that interfere with the biosynthesis of normal levels of thyroid hormone (</a:t>
            </a:r>
            <a:r>
              <a:rPr lang="en-US" dirty="0" err="1" smtClean="0"/>
              <a:t>dyshormonogenetic</a:t>
            </a:r>
            <a:r>
              <a:rPr lang="en-US" dirty="0" smtClean="0"/>
              <a:t> goiter</a:t>
            </a:r>
          </a:p>
          <a:p>
            <a:endParaRPr lang="en-US" dirty="0" smtClean="0"/>
          </a:p>
          <a:p>
            <a:r>
              <a:rPr lang="en-US" dirty="0" smtClean="0"/>
              <a:t>MYXEDEMA </a:t>
            </a:r>
            <a:r>
              <a:rPr lang="en-US" dirty="0" err="1" smtClean="0"/>
              <a:t>Body_ID</a:t>
            </a:r>
            <a:r>
              <a:rPr lang="en-US" dirty="0" smtClean="0"/>
              <a:t>: </a:t>
            </a:r>
            <a:r>
              <a:rPr lang="en-US" b="1" dirty="0" smtClean="0"/>
              <a:t>HC024023</a:t>
            </a:r>
            <a:r>
              <a:rPr lang="en-US" dirty="0" smtClean="0"/>
              <a:t> The term </a:t>
            </a:r>
            <a:r>
              <a:rPr lang="en-US" i="1" dirty="0" err="1" smtClean="0"/>
              <a:t>myxedema</a:t>
            </a:r>
            <a:r>
              <a:rPr lang="en-US" dirty="0" smtClean="0"/>
              <a:t> is applied to hypothyroidism developing in the older child or adult. </a:t>
            </a:r>
            <a:r>
              <a:rPr lang="en-US" dirty="0" err="1" smtClean="0"/>
              <a:t>Myxedema</a:t>
            </a:r>
            <a:r>
              <a:rPr lang="en-US" dirty="0" smtClean="0"/>
              <a:t>, or Gull disease, was first linked with thyroid dysfunction in 1873 by Sir William Gull in an article addressing the development of a "</a:t>
            </a:r>
            <a:r>
              <a:rPr lang="en-US" dirty="0" err="1" smtClean="0"/>
              <a:t>cretinoid</a:t>
            </a:r>
            <a:r>
              <a:rPr lang="en-US" dirty="0" smtClean="0"/>
              <a:t> state" in adults.</a:t>
            </a:r>
            <a:r>
              <a:rPr lang="en-US" baseline="30000" dirty="0" smtClean="0">
                <a:hlinkClick r:id="rId3" action="ppaction://hlinkfile" tooltip="Go here now"/>
              </a:rPr>
              <a:t>9</a:t>
            </a:r>
            <a:r>
              <a:rPr lang="en-US" dirty="0" smtClean="0"/>
              <a:t> The clinical manifestations vary with the age of onset of the deficiency. The older child shows signs and symptoms intermediate between those of the cretin and those of the adult with hypothyroidism. In the adult the condition appears insidiously and may take years to reach the level of clinical suspicion. </a:t>
            </a:r>
            <a:r>
              <a:rPr lang="en-US" dirty="0" err="1" smtClean="0"/>
              <a:t>Body_ID</a:t>
            </a:r>
            <a:r>
              <a:rPr lang="en-US" dirty="0" smtClean="0"/>
              <a:t>: </a:t>
            </a:r>
            <a:r>
              <a:rPr lang="en-US" b="1" dirty="0" smtClean="0"/>
              <a:t>P024064</a:t>
            </a:r>
            <a:r>
              <a:rPr lang="en-US" dirty="0" smtClean="0"/>
              <a:t> </a:t>
            </a:r>
            <a:r>
              <a:rPr lang="en-US" i="1" dirty="0" smtClean="0"/>
              <a:t>Clinical features of </a:t>
            </a:r>
            <a:r>
              <a:rPr lang="en-US" i="1" dirty="0" err="1" smtClean="0"/>
              <a:t>myxedema</a:t>
            </a:r>
            <a:r>
              <a:rPr lang="en-US" i="1" dirty="0" smtClean="0"/>
              <a:t> are characterized by a slowing of physical and mental activity.</a:t>
            </a:r>
            <a:r>
              <a:rPr lang="en-US" dirty="0" smtClean="0"/>
              <a:t> The initial symptoms include generalized fatigue, apathy, and mental sluggishness, which may mimic depression in the early stages of the disease. Speech and intellectual functions become slowed. Patients with </a:t>
            </a:r>
            <a:r>
              <a:rPr lang="en-US" dirty="0" err="1" smtClean="0"/>
              <a:t>myxedema</a:t>
            </a:r>
            <a:r>
              <a:rPr lang="en-US" dirty="0" smtClean="0"/>
              <a:t> are listless, cold intolerant, and frequently overweight. Decreased sympathetic activity results in constipation and decreased sweating. The skin of these patients is cool and pale because of decreased blood flow. Reduced cardiac output probably contributes to shortness of breath and decreased exercise capacity, two frequent complaints in individuals with hypothyroidism. Thyroid hormones regulate the transcription of several </a:t>
            </a:r>
            <a:r>
              <a:rPr lang="en-US" dirty="0" err="1" smtClean="0"/>
              <a:t>sarcolemmal</a:t>
            </a:r>
            <a:r>
              <a:rPr lang="en-US" dirty="0" smtClean="0"/>
              <a:t> genes, such as </a:t>
            </a:r>
            <a:r>
              <a:rPr lang="en-US" i="1" dirty="0" smtClean="0"/>
              <a:t>calcium </a:t>
            </a:r>
            <a:r>
              <a:rPr lang="en-US" i="1" dirty="0" err="1" smtClean="0"/>
              <a:t>ATPases</a:t>
            </a:r>
            <a:r>
              <a:rPr lang="en-US" dirty="0" smtClean="0"/>
              <a:t>, whose encoded products are critical in maintaining efficient cardiac output. In addition, hypothyroidism promotes an </a:t>
            </a:r>
            <a:r>
              <a:rPr lang="en-US" dirty="0" err="1" smtClean="0"/>
              <a:t>atherogenic</a:t>
            </a:r>
            <a:r>
              <a:rPr lang="en-US" dirty="0" smtClean="0"/>
              <a:t> profile-an increase in total cholesterol and low-density lipoprotein (LDL) levels-probably contributing toward the adverse cardiovascular mortality rates in this disease. </a:t>
            </a:r>
            <a:r>
              <a:rPr lang="en-US" dirty="0" err="1" smtClean="0"/>
              <a:t>Histologically</a:t>
            </a:r>
            <a:r>
              <a:rPr lang="en-US" dirty="0" smtClean="0"/>
              <a:t>, there is an accumulation of matrix substances, such as </a:t>
            </a:r>
            <a:r>
              <a:rPr lang="en-US" dirty="0" err="1" smtClean="0"/>
              <a:t>glycosaminoglycans</a:t>
            </a:r>
            <a:r>
              <a:rPr lang="en-US" dirty="0" smtClean="0"/>
              <a:t> and </a:t>
            </a:r>
            <a:r>
              <a:rPr lang="en-US" dirty="0" err="1" smtClean="0"/>
              <a:t>hyaluronic</a:t>
            </a:r>
            <a:r>
              <a:rPr lang="en-US" dirty="0" smtClean="0"/>
              <a:t> acid, in skin, subcutaneous tissue, and a number of visceral sites. This results in non-pitting edema, a broadening and coarsening of facial features, enlargement of the tongue, and deepening of the voice. </a:t>
            </a:r>
            <a:endParaRPr lang="en-US" dirty="0"/>
          </a:p>
        </p:txBody>
      </p:sp>
      <p:sp>
        <p:nvSpPr>
          <p:cNvPr id="4" name="Slide Number Placeholder 3"/>
          <p:cNvSpPr>
            <a:spLocks noGrp="1"/>
          </p:cNvSpPr>
          <p:nvPr>
            <p:ph type="sldNum" sz="quarter" idx="10"/>
          </p:nvPr>
        </p:nvSpPr>
        <p:spPr/>
        <p:txBody>
          <a:bodyPr/>
          <a:lstStyle/>
          <a:p>
            <a:fld id="{63BB645C-50C1-42D7-BC47-28241710BB4B}"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5584F769-F33F-4BB1-82AC-E0418226C317}" type="datetimeFigureOut">
              <a:rPr lang="en-US" smtClean="0"/>
              <a:pPr/>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18AAF-D31F-43C0-9C5A-7F1A531A47E9}"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84F769-F33F-4BB1-82AC-E0418226C317}" type="datetimeFigureOut">
              <a:rPr lang="en-US" smtClean="0"/>
              <a:pPr/>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18AAF-D31F-43C0-9C5A-7F1A531A47E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84F769-F33F-4BB1-82AC-E0418226C317}" type="datetimeFigureOut">
              <a:rPr lang="en-US" smtClean="0"/>
              <a:pPr/>
              <a:t>2/2/2014</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F7C18AAF-D31F-43C0-9C5A-7F1A531A47E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584F769-F33F-4BB1-82AC-E0418226C317}" type="datetimeFigureOut">
              <a:rPr lang="en-US" smtClean="0"/>
              <a:pPr/>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18AAF-D31F-43C0-9C5A-7F1A531A47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584F769-F33F-4BB1-82AC-E0418226C317}" type="datetimeFigureOut">
              <a:rPr lang="en-US" smtClean="0"/>
              <a:pPr/>
              <a:t>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C18AAF-D31F-43C0-9C5A-7F1A531A47E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584F769-F33F-4BB1-82AC-E0418226C317}" type="datetimeFigureOut">
              <a:rPr lang="en-US" smtClean="0"/>
              <a:pPr/>
              <a:t>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18AAF-D31F-43C0-9C5A-7F1A531A47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584F769-F33F-4BB1-82AC-E0418226C317}" type="datetimeFigureOut">
              <a:rPr lang="en-US" smtClean="0"/>
              <a:pPr/>
              <a:t>2/2/2014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C18AAF-D31F-43C0-9C5A-7F1A531A47E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584F769-F33F-4BB1-82AC-E0418226C317}" type="datetimeFigureOut">
              <a:rPr lang="en-US" smtClean="0"/>
              <a:pPr/>
              <a:t>2/2/2014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C18AAF-D31F-43C0-9C5A-7F1A531A47E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4F769-F33F-4BB1-82AC-E0418226C317}" type="datetimeFigureOut">
              <a:rPr lang="en-US" smtClean="0"/>
              <a:pPr/>
              <a:t>2/2/2014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C18AAF-D31F-43C0-9C5A-7F1A531A47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584F769-F33F-4BB1-82AC-E0418226C317}" type="datetimeFigureOut">
              <a:rPr lang="en-US" smtClean="0"/>
              <a:pPr/>
              <a:t>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C18AAF-D31F-43C0-9C5A-7F1A531A47E9}"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5584F769-F33F-4BB1-82AC-E0418226C317}" type="datetimeFigureOut">
              <a:rPr lang="en-US" smtClean="0"/>
              <a:pPr/>
              <a:t>2/2/2014</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F7C18AAF-D31F-43C0-9C5A-7F1A531A47E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5584F769-F33F-4BB1-82AC-E0418226C317}" type="datetimeFigureOut">
              <a:rPr lang="en-US" smtClean="0"/>
              <a:pPr/>
              <a:t>2/2/2014</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F7C18AAF-D31F-43C0-9C5A-7F1A531A47E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800" dirty="0" smtClean="0"/>
              <a:t>Hypo, Hyperthyroidism and </a:t>
            </a:r>
            <a:r>
              <a:rPr lang="en-US" sz="2800" dirty="0" smtClean="0"/>
              <a:t> </a:t>
            </a:r>
            <a:r>
              <a:rPr lang="en-US" sz="2800" dirty="0" err="1" smtClean="0"/>
              <a:t>Thyroiditis</a:t>
            </a:r>
            <a:endParaRPr lang="en-US" sz="2800" dirty="0"/>
          </a:p>
        </p:txBody>
      </p:sp>
      <p:sp>
        <p:nvSpPr>
          <p:cNvPr id="3" name="Subtitle 2"/>
          <p:cNvSpPr>
            <a:spLocks noGrp="1"/>
          </p:cNvSpPr>
          <p:nvPr>
            <p:ph type="subTitle" idx="1"/>
          </p:nvPr>
        </p:nvSpPr>
        <p:spPr>
          <a:xfrm>
            <a:off x="685800" y="304800"/>
            <a:ext cx="8077200" cy="2438400"/>
          </a:xfrm>
        </p:spPr>
        <p:txBody>
          <a:bodyPr>
            <a:normAutofit/>
          </a:bodyPr>
          <a:lstStyle/>
          <a:p>
            <a:endParaRPr lang="en-U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Thyrotoxicosis</a:t>
            </a:r>
            <a:endParaRPr lang="en-US" dirty="0"/>
          </a:p>
        </p:txBody>
      </p:sp>
      <p:sp>
        <p:nvSpPr>
          <p:cNvPr id="3" name="Content Placeholder 2"/>
          <p:cNvSpPr>
            <a:spLocks noGrp="1"/>
          </p:cNvSpPr>
          <p:nvPr>
            <p:ph idx="1"/>
          </p:nvPr>
        </p:nvSpPr>
        <p:spPr/>
        <p:txBody>
          <a:bodyPr>
            <a:normAutofit/>
          </a:bodyPr>
          <a:lstStyle/>
          <a:p>
            <a:r>
              <a:rPr lang="en-US" smtClean="0"/>
              <a:t>Graves : 1835 : "violent and long continued palpitations in females" associated with enlargement of the thyroid gland. </a:t>
            </a:r>
          </a:p>
          <a:p>
            <a:r>
              <a:rPr lang="en-US" smtClean="0"/>
              <a:t>Graves disease </a:t>
            </a:r>
          </a:p>
          <a:p>
            <a:r>
              <a:rPr lang="en-US" smtClean="0"/>
              <a:t>Hyperthyroidism owing to hyperfunctional, diffuse enlargement</a:t>
            </a:r>
          </a:p>
          <a:p>
            <a:r>
              <a:rPr lang="en-US" smtClean="0"/>
              <a:t>Infiltrative ophthalmopathy  (exophthalmos)</a:t>
            </a:r>
          </a:p>
          <a:p>
            <a:r>
              <a:rPr lang="en-US" smtClean="0"/>
              <a:t>Localized, infiltrative dermopathy (pretibial myxedema)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Hyperthyroidism</a:t>
            </a:r>
            <a:endParaRPr lang="en-US" dirty="0"/>
          </a:p>
        </p:txBody>
      </p:sp>
      <p:sp>
        <p:nvSpPr>
          <p:cNvPr id="3" name="Content Placeholder 2"/>
          <p:cNvSpPr>
            <a:spLocks noGrp="1"/>
          </p:cNvSpPr>
          <p:nvPr>
            <p:ph idx="1"/>
          </p:nvPr>
        </p:nvSpPr>
        <p:spPr/>
        <p:txBody>
          <a:bodyPr/>
          <a:lstStyle/>
          <a:p>
            <a:pPr marL="118872" indent="0">
              <a:buNone/>
            </a:pPr>
            <a:r>
              <a:rPr lang="en-US" dirty="0" smtClean="0"/>
              <a:t> </a:t>
            </a:r>
          </a:p>
          <a:p>
            <a:r>
              <a:rPr lang="en-US" dirty="0" err="1" smtClean="0"/>
              <a:t>Hypermetabolic</a:t>
            </a:r>
            <a:r>
              <a:rPr lang="en-US" dirty="0" smtClean="0"/>
              <a:t> state caused by elevated circulating levels of free T3 and T4</a:t>
            </a:r>
          </a:p>
          <a:p>
            <a:r>
              <a:rPr lang="en-US" dirty="0" smtClean="0"/>
              <a:t>Caused most commonly by </a:t>
            </a:r>
            <a:r>
              <a:rPr lang="en-US" dirty="0" err="1" smtClean="0"/>
              <a:t>hyperfunction</a:t>
            </a:r>
            <a:r>
              <a:rPr lang="en-US" dirty="0" smtClean="0"/>
              <a:t> of the thyroid gland</a:t>
            </a:r>
          </a:p>
          <a:p>
            <a:r>
              <a:rPr lang="en-US" dirty="0" smtClean="0"/>
              <a:t>The common practice is to use the terms thyrotoxicosis and hyperthyroidism interchangeably</a:t>
            </a:r>
          </a:p>
          <a:p>
            <a:pPr marL="118872" indent="0">
              <a:buNone/>
            </a:pP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Thyrotoxicosis, Causes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pPr marL="118872" indent="0">
              <a:buNone/>
            </a:pPr>
            <a:r>
              <a:rPr lang="en-US" dirty="0" smtClean="0"/>
              <a:t>ASSOCIATED WITH HYPERTHYROIDISM:</a:t>
            </a:r>
          </a:p>
          <a:p>
            <a:r>
              <a:rPr lang="en-US" b="1" dirty="0" smtClean="0"/>
              <a:t>Primary</a:t>
            </a:r>
          </a:p>
          <a:p>
            <a:pPr marL="118872" indent="0">
              <a:buNone/>
            </a:pPr>
            <a:r>
              <a:rPr lang="en-US" dirty="0" smtClean="0"/>
              <a:t>1- Diffuse hyperplasia of the thyroid associated with Graves disease (accounts for 85% of cases)    </a:t>
            </a:r>
          </a:p>
          <a:p>
            <a:pPr marL="118872" indent="0">
              <a:buNone/>
            </a:pPr>
            <a:r>
              <a:rPr lang="en-US" dirty="0" smtClean="0"/>
              <a:t>2- </a:t>
            </a:r>
            <a:r>
              <a:rPr lang="en-US" dirty="0" err="1" smtClean="0"/>
              <a:t>Hyperfunctional</a:t>
            </a:r>
            <a:r>
              <a:rPr lang="en-US" dirty="0" smtClean="0"/>
              <a:t> </a:t>
            </a:r>
            <a:r>
              <a:rPr lang="en-US" dirty="0" err="1" smtClean="0"/>
              <a:t>multinodular</a:t>
            </a:r>
            <a:r>
              <a:rPr lang="en-US" dirty="0" smtClean="0"/>
              <a:t> goiter    </a:t>
            </a:r>
          </a:p>
          <a:p>
            <a:pPr marL="118872" indent="0">
              <a:buNone/>
            </a:pPr>
            <a:r>
              <a:rPr lang="en-US" dirty="0" smtClean="0"/>
              <a:t>3- </a:t>
            </a:r>
            <a:r>
              <a:rPr lang="en-US" dirty="0" err="1" smtClean="0"/>
              <a:t>Hyperfunctional</a:t>
            </a:r>
            <a:r>
              <a:rPr lang="en-US" dirty="0" smtClean="0"/>
              <a:t> adenoma of the thyroid</a:t>
            </a:r>
          </a:p>
          <a:p>
            <a:pPr marL="118872" indent="0">
              <a:buNone/>
            </a:pPr>
            <a:endParaRPr lang="en-US" dirty="0" smtClean="0"/>
          </a:p>
          <a:p>
            <a:pPr>
              <a:buFont typeface="Wingdings" panose="05000000000000000000" pitchFamily="2" charset="2"/>
              <a:buChar char="§"/>
            </a:pPr>
            <a:r>
              <a:rPr lang="en-US" b="1" dirty="0" smtClean="0"/>
              <a:t>Secondary: </a:t>
            </a:r>
          </a:p>
          <a:p>
            <a:pPr marL="118872" indent="0">
              <a:buNone/>
            </a:pPr>
            <a:r>
              <a:rPr lang="en-US" dirty="0" smtClean="0"/>
              <a:t>TSH-secreting pituitary adenoma (rare)</a:t>
            </a:r>
          </a:p>
          <a:p>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Thyrotoxicosis, Causes</a:t>
            </a:r>
            <a:endParaRPr lang="en-US" dirty="0"/>
          </a:p>
        </p:txBody>
      </p:sp>
      <p:sp>
        <p:nvSpPr>
          <p:cNvPr id="3" name="Content Placeholder 2"/>
          <p:cNvSpPr>
            <a:spLocks noGrp="1"/>
          </p:cNvSpPr>
          <p:nvPr>
            <p:ph idx="1"/>
          </p:nvPr>
        </p:nvSpPr>
        <p:spPr/>
        <p:txBody>
          <a:bodyPr>
            <a:normAutofit/>
          </a:bodyPr>
          <a:lstStyle/>
          <a:p>
            <a:endParaRPr lang="en-US" dirty="0" smtClean="0"/>
          </a:p>
          <a:p>
            <a:pPr marL="118872" indent="0">
              <a:buNone/>
            </a:pPr>
            <a:r>
              <a:rPr lang="en-US" dirty="0" smtClean="0"/>
              <a:t>May not be associated with </a:t>
            </a:r>
            <a:r>
              <a:rPr lang="en-US" dirty="0" err="1" smtClean="0"/>
              <a:t>hyperthyroidisim</a:t>
            </a:r>
            <a:r>
              <a:rPr lang="en-US" dirty="0" smtClean="0"/>
              <a:t>:</a:t>
            </a:r>
          </a:p>
          <a:p>
            <a:r>
              <a:rPr lang="en-US" dirty="0" smtClean="0"/>
              <a:t>Granulomatous (de </a:t>
            </a:r>
            <a:r>
              <a:rPr lang="en-US" dirty="0" err="1" smtClean="0"/>
              <a:t>Quervain</a:t>
            </a:r>
            <a:r>
              <a:rPr lang="en-US" dirty="0" smtClean="0"/>
              <a:t>) thyroiditis (painful)   </a:t>
            </a:r>
          </a:p>
          <a:p>
            <a:r>
              <a:rPr lang="en-US" dirty="0" smtClean="0"/>
              <a:t> </a:t>
            </a:r>
            <a:r>
              <a:rPr lang="en-US" dirty="0" err="1" smtClean="0"/>
              <a:t>Subacute</a:t>
            </a:r>
            <a:r>
              <a:rPr lang="en-US" dirty="0" smtClean="0"/>
              <a:t> lymphocytic thyroiditis (painless)   </a:t>
            </a:r>
          </a:p>
          <a:p>
            <a:r>
              <a:rPr lang="en-US" dirty="0" smtClean="0"/>
              <a:t> Struma </a:t>
            </a:r>
            <a:r>
              <a:rPr lang="en-US" dirty="0" err="1" smtClean="0"/>
              <a:t>ovarii</a:t>
            </a:r>
            <a:r>
              <a:rPr lang="en-US" dirty="0" smtClean="0"/>
              <a:t> (ovarian </a:t>
            </a:r>
            <a:r>
              <a:rPr lang="en-US" dirty="0" err="1" smtClean="0"/>
              <a:t>teratoma</a:t>
            </a:r>
            <a:r>
              <a:rPr lang="en-US" dirty="0" smtClean="0"/>
              <a:t> with ectopic thyroid)    </a:t>
            </a:r>
          </a:p>
          <a:p>
            <a:r>
              <a:rPr lang="en-US" dirty="0" smtClean="0"/>
              <a:t>Factitious thyrotoxicosis (exogenous </a:t>
            </a:r>
            <a:r>
              <a:rPr lang="en-US" dirty="0" err="1" smtClean="0"/>
              <a:t>thyroxine</a:t>
            </a:r>
            <a:r>
              <a:rPr lang="en-US" dirty="0" smtClean="0"/>
              <a:t> intake)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Graves disease</a:t>
            </a:r>
            <a:endParaRPr lang="en-US" dirty="0"/>
          </a:p>
        </p:txBody>
      </p:sp>
      <p:sp>
        <p:nvSpPr>
          <p:cNvPr id="3" name="Content Placeholder 2"/>
          <p:cNvSpPr>
            <a:spLocks noGrp="1"/>
          </p:cNvSpPr>
          <p:nvPr>
            <p:ph idx="1"/>
          </p:nvPr>
        </p:nvSpPr>
        <p:spPr/>
        <p:txBody>
          <a:bodyPr>
            <a:normAutofit lnSpcReduction="10000"/>
          </a:bodyPr>
          <a:lstStyle/>
          <a:p>
            <a:r>
              <a:rPr lang="en-US" smtClean="0"/>
              <a:t>Graves disease is an autoimmune disorder : (autoantibodies to the TSH receptor are central to disease pathogenesis):</a:t>
            </a:r>
          </a:p>
          <a:p>
            <a:r>
              <a:rPr lang="en-US" smtClean="0"/>
              <a:t>LATS  IgG antibody : anti-TSH receptor </a:t>
            </a:r>
          </a:p>
          <a:p>
            <a:r>
              <a:rPr lang="en-US" smtClean="0"/>
              <a:t>Coexistence of stimulating and inhibiting immunoglobulins in the serum of the same patient, a finding that could explain why some patients with Graves disease spontaneously develop episodes of hypothyroidism.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Thyrotoxicosis</a:t>
            </a:r>
            <a:endParaRPr lang="en-US" dirty="0"/>
          </a:p>
        </p:txBody>
      </p:sp>
      <p:pic>
        <p:nvPicPr>
          <p:cNvPr id="4098" name="Picture 2" descr="C:\Documents and Settings\Dr.Hala\My Documents\My Pictures\untitled.bmp"/>
          <p:cNvPicPr>
            <a:picLocks noGrp="1" noChangeAspect="1" noChangeArrowheads="1"/>
          </p:cNvPicPr>
          <p:nvPr>
            <p:ph idx="1"/>
          </p:nvPr>
        </p:nvPicPr>
        <p:blipFill>
          <a:blip r:embed="rId3" cstate="print"/>
          <a:stretch>
            <a:fillRect/>
          </a:stretch>
        </p:blipFill>
        <p:spPr>
          <a:xfrm>
            <a:off x="1600199" y="1600200"/>
            <a:ext cx="6319345" cy="49530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Thyrotoxicosis</a:t>
            </a:r>
            <a:endParaRPr lang="en-US" dirty="0"/>
          </a:p>
        </p:txBody>
      </p:sp>
      <p:pic>
        <p:nvPicPr>
          <p:cNvPr id="7170" name="Picture 2" descr="C:\Documents and Settings\Dr.Hala\My Documents\My Pictures\untitled.bmp"/>
          <p:cNvPicPr>
            <a:picLocks noGrp="1" noChangeAspect="1" noChangeArrowheads="1"/>
          </p:cNvPicPr>
          <p:nvPr>
            <p:ph idx="1"/>
          </p:nvPr>
        </p:nvPicPr>
        <p:blipFill>
          <a:blip r:embed="rId3" cstate="print"/>
          <a:stretch>
            <a:fillRect/>
          </a:stretch>
        </p:blipFill>
        <p:spPr>
          <a:xfrm>
            <a:off x="990600" y="1600200"/>
            <a:ext cx="7162800" cy="5232823"/>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Thyroiditis</a:t>
            </a:r>
            <a:endParaRPr lang="en-US"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Thyroiditis: inflammation of the thyroid gland , include diverse group of diseases</a:t>
            </a:r>
          </a:p>
          <a:p>
            <a:r>
              <a:rPr lang="en-US" dirty="0" smtClean="0"/>
              <a:t>Acute illness with severe thyroid pain (e.g., infectious thyroiditis, </a:t>
            </a:r>
            <a:r>
              <a:rPr lang="en-US" dirty="0" err="1" smtClean="0"/>
              <a:t>subacute</a:t>
            </a:r>
            <a:r>
              <a:rPr lang="en-US" dirty="0" smtClean="0"/>
              <a:t> granulomatous thyroiditis)</a:t>
            </a:r>
          </a:p>
          <a:p>
            <a:endParaRPr lang="en-US" dirty="0" smtClean="0"/>
          </a:p>
          <a:p>
            <a:r>
              <a:rPr lang="en-US" dirty="0" smtClean="0"/>
              <a:t>Disorders  with little inflammation, manifested by thyroid dysfunction (</a:t>
            </a:r>
            <a:r>
              <a:rPr lang="en-US" dirty="0" err="1" smtClean="0"/>
              <a:t>subacute</a:t>
            </a:r>
            <a:r>
              <a:rPr lang="en-US" dirty="0" smtClean="0"/>
              <a:t> lymphocytic thyroiditis and fibrous [</a:t>
            </a:r>
            <a:r>
              <a:rPr lang="en-US" dirty="0" err="1" smtClean="0"/>
              <a:t>Reidel</a:t>
            </a:r>
            <a:r>
              <a:rPr lang="en-US" dirty="0" smtClean="0"/>
              <a:t>] thyroiditis).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err="1"/>
              <a:t>Subacute</a:t>
            </a:r>
            <a:r>
              <a:rPr lang="en-US" b="0" dirty="0"/>
              <a:t> granulomatous t</a:t>
            </a:r>
            <a:r>
              <a:rPr lang="en-US" b="0" dirty="0" smtClean="0"/>
              <a:t>hyroiditis</a:t>
            </a:r>
            <a:endParaRPr lang="en-US" dirty="0"/>
          </a:p>
        </p:txBody>
      </p:sp>
      <p:sp>
        <p:nvSpPr>
          <p:cNvPr id="3" name="Content Placeholder 2"/>
          <p:cNvSpPr>
            <a:spLocks noGrp="1"/>
          </p:cNvSpPr>
          <p:nvPr>
            <p:ph idx="1"/>
          </p:nvPr>
        </p:nvSpPr>
        <p:spPr/>
        <p:txBody>
          <a:bodyPr>
            <a:normAutofit fontScale="92500" lnSpcReduction="20000"/>
          </a:bodyPr>
          <a:lstStyle/>
          <a:p>
            <a:r>
              <a:rPr lang="en-US" dirty="0"/>
              <a:t>Viral infection (e.g., </a:t>
            </a:r>
            <a:r>
              <a:rPr lang="en-US" dirty="0" err="1" smtClean="0"/>
              <a:t>coxsackie</a:t>
            </a:r>
            <a:r>
              <a:rPr lang="en-US" dirty="0" smtClean="0"/>
              <a:t> virus</a:t>
            </a:r>
            <a:r>
              <a:rPr lang="en-US" dirty="0"/>
              <a:t>, mumps)</a:t>
            </a:r>
          </a:p>
          <a:p>
            <a:r>
              <a:rPr lang="en-US" dirty="0" smtClean="0"/>
              <a:t> </a:t>
            </a:r>
            <a:r>
              <a:rPr lang="en-US" dirty="0"/>
              <a:t>Occurs most often in women 40 to 50 years old</a:t>
            </a:r>
          </a:p>
          <a:p>
            <a:r>
              <a:rPr lang="en-US" dirty="0" smtClean="0"/>
              <a:t>Granulomatous </a:t>
            </a:r>
            <a:r>
              <a:rPr lang="en-US" dirty="0"/>
              <a:t>inflammation with </a:t>
            </a:r>
            <a:r>
              <a:rPr lang="en-US" dirty="0" smtClean="0"/>
              <a:t>giant </a:t>
            </a:r>
            <a:r>
              <a:rPr lang="en-US" dirty="0"/>
              <a:t>cells</a:t>
            </a:r>
          </a:p>
          <a:p>
            <a:pPr marL="118872" indent="0">
              <a:buNone/>
            </a:pPr>
            <a:r>
              <a:rPr lang="en-US" b="1" dirty="0" smtClean="0"/>
              <a:t>Clinical </a:t>
            </a:r>
            <a:r>
              <a:rPr lang="en-US" b="1" dirty="0"/>
              <a:t>findings</a:t>
            </a:r>
          </a:p>
          <a:p>
            <a:pPr marL="118872" indent="0">
              <a:buNone/>
            </a:pPr>
            <a:r>
              <a:rPr lang="en-US" dirty="0" smtClean="0"/>
              <a:t>-  </a:t>
            </a:r>
            <a:r>
              <a:rPr lang="en-US" dirty="0"/>
              <a:t>Most common cause </a:t>
            </a:r>
            <a:r>
              <a:rPr lang="en-US" dirty="0" smtClean="0"/>
              <a:t>of painful </a:t>
            </a:r>
            <a:r>
              <a:rPr lang="en-US" dirty="0"/>
              <a:t>thyroid gland</a:t>
            </a:r>
          </a:p>
          <a:p>
            <a:pPr marL="118872" indent="0">
              <a:buNone/>
            </a:pPr>
            <a:r>
              <a:rPr lang="en-US" dirty="0" smtClean="0"/>
              <a:t>-  </a:t>
            </a:r>
            <a:r>
              <a:rPr lang="en-US" dirty="0"/>
              <a:t>Often preceded by an upper </a:t>
            </a:r>
            <a:r>
              <a:rPr lang="en-US" dirty="0" smtClean="0"/>
              <a:t>respiratory infection</a:t>
            </a:r>
            <a:endParaRPr lang="en-US" dirty="0"/>
          </a:p>
          <a:p>
            <a:pPr marL="118872" indent="0">
              <a:buNone/>
            </a:pPr>
            <a:r>
              <a:rPr lang="en-US" dirty="0" smtClean="0"/>
              <a:t>-  </a:t>
            </a:r>
            <a:r>
              <a:rPr lang="en-US" dirty="0"/>
              <a:t>Cervical </a:t>
            </a:r>
            <a:r>
              <a:rPr lang="en-US" dirty="0" err="1" smtClean="0"/>
              <a:t>adenopathy</a:t>
            </a:r>
            <a:r>
              <a:rPr lang="en-US" dirty="0" smtClean="0"/>
              <a:t> </a:t>
            </a:r>
            <a:r>
              <a:rPr lang="en-US" dirty="0"/>
              <a:t>i</a:t>
            </a:r>
            <a:r>
              <a:rPr lang="en-US" dirty="0" smtClean="0"/>
              <a:t>s </a:t>
            </a:r>
            <a:r>
              <a:rPr lang="en-US" i="1" dirty="0"/>
              <a:t>not </a:t>
            </a:r>
            <a:r>
              <a:rPr lang="en-US" dirty="0"/>
              <a:t>prominent.</a:t>
            </a:r>
          </a:p>
          <a:p>
            <a:pPr marL="118872" indent="0">
              <a:buNone/>
            </a:pPr>
            <a:r>
              <a:rPr lang="en-US" dirty="0" smtClean="0"/>
              <a:t>-  </a:t>
            </a:r>
            <a:r>
              <a:rPr lang="en-US" dirty="0"/>
              <a:t>Initial thyrotoxicosis from gland </a:t>
            </a:r>
            <a:r>
              <a:rPr lang="en-US" dirty="0" smtClean="0"/>
              <a:t>destruction:</a:t>
            </a:r>
            <a:endParaRPr lang="en-US" dirty="0"/>
          </a:p>
          <a:p>
            <a:pPr marL="118872" indent="0">
              <a:buNone/>
            </a:pPr>
            <a:r>
              <a:rPr lang="en-US" dirty="0" smtClean="0"/>
              <a:t>      </a:t>
            </a:r>
            <a:r>
              <a:rPr lang="en-US" dirty="0"/>
              <a:t>Increased </a:t>
            </a:r>
            <a:r>
              <a:rPr lang="en-US" dirty="0" smtClean="0"/>
              <a:t>serum </a:t>
            </a:r>
            <a:r>
              <a:rPr lang="en-US" dirty="0"/>
              <a:t>T</a:t>
            </a:r>
            <a:r>
              <a:rPr lang="en-US" dirty="0" smtClean="0"/>
              <a:t>4</a:t>
            </a:r>
            <a:r>
              <a:rPr lang="en-US" dirty="0"/>
              <a:t>, decreased serum TSH</a:t>
            </a:r>
          </a:p>
          <a:p>
            <a:r>
              <a:rPr lang="en-US" dirty="0" smtClean="0"/>
              <a:t>Permanent </a:t>
            </a:r>
            <a:r>
              <a:rPr lang="en-US" dirty="0"/>
              <a:t>hypothyroidism is uncommon.</a:t>
            </a:r>
          </a:p>
          <a:p>
            <a:r>
              <a:rPr lang="en-US" dirty="0" smtClean="0"/>
              <a:t>Self-limited</a:t>
            </a:r>
            <a:r>
              <a:rPr lang="en-US" dirty="0"/>
              <a:t>; does </a:t>
            </a:r>
            <a:r>
              <a:rPr lang="en-US" i="1" dirty="0"/>
              <a:t>not </a:t>
            </a:r>
            <a:r>
              <a:rPr lang="en-US" dirty="0"/>
              <a:t>require treatment</a:t>
            </a:r>
          </a:p>
        </p:txBody>
      </p:sp>
    </p:spTree>
    <p:extLst>
      <p:ext uri="{BB962C8B-B14F-4D97-AF65-F5344CB8AC3E}">
        <p14:creationId xmlns:p14="http://schemas.microsoft.com/office/powerpoint/2010/main" xmlns="" val="36210989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DREMAD\Desktop\2014 Blocks\Endocrine 14\Lectures 14\sub acute.jpg"/>
          <p:cNvPicPr>
            <a:picLocks noGrp="1" noChangeAspect="1" noChangeArrowheads="1"/>
          </p:cNvPicPr>
          <p:nvPr>
            <p:ph idx="4294967295"/>
          </p:nvPr>
        </p:nvPicPr>
        <p:blipFill>
          <a:blip r:embed="rId2">
            <a:extLst>
              <a:ext uri="{28A0092B-C50C-407E-A947-70E740481C1C}">
                <a14:useLocalDpi xmlns:a14="http://schemas.microsoft.com/office/drawing/2010/main" xmlns="" val="0"/>
              </a:ext>
            </a:extLst>
          </a:blip>
          <a:srcRect/>
          <a:stretch>
            <a:fillRect/>
          </a:stretch>
        </p:blipFill>
        <p:spPr bwMode="auto">
          <a:xfrm>
            <a:off x="0" y="0"/>
            <a:ext cx="9063041" cy="6858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6056532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Thyroid Gland</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Objectives: </a:t>
            </a:r>
          </a:p>
          <a:p>
            <a:r>
              <a:rPr lang="en-US" b="1" i="1" dirty="0" smtClean="0"/>
              <a:t>The student should:</a:t>
            </a:r>
            <a:r>
              <a:rPr lang="en-US" dirty="0" smtClean="0"/>
              <a:t> </a:t>
            </a:r>
          </a:p>
          <a:p>
            <a:pPr lvl="2"/>
            <a:r>
              <a:rPr lang="en-US" dirty="0" smtClean="0"/>
              <a:t>Know the ways in which thyroid disorders present.</a:t>
            </a:r>
          </a:p>
          <a:p>
            <a:pPr lvl="2"/>
            <a:r>
              <a:rPr lang="en-US" dirty="0" smtClean="0"/>
              <a:t>Know the major causes and manifestations of hypo, hyperthyroidism and </a:t>
            </a:r>
            <a:r>
              <a:rPr lang="en-US" dirty="0" err="1" smtClean="0"/>
              <a:t>thyroiditis</a:t>
            </a:r>
            <a:r>
              <a:rPr lang="en-US" dirty="0" smtClean="0"/>
              <a:t> .</a:t>
            </a:r>
          </a:p>
          <a:p>
            <a:pPr lvl="2"/>
            <a:r>
              <a:rPr lang="en-US" dirty="0" smtClean="0"/>
              <a:t>Know the causes of a solitary nodule in the thyroid.</a:t>
            </a:r>
          </a:p>
          <a:p>
            <a:pPr lvl="2"/>
            <a:r>
              <a:rPr lang="en-US" dirty="0" smtClean="0"/>
              <a:t>Understand the classification</a:t>
            </a:r>
            <a:r>
              <a:rPr lang="en-US" smtClean="0"/>
              <a:t>, pathology </a:t>
            </a:r>
            <a:r>
              <a:rPr lang="en-US" dirty="0" smtClean="0"/>
              <a:t>and behavior of thyroid carcinoma.</a:t>
            </a:r>
          </a:p>
          <a:p>
            <a:endParaRPr lang="en-US" dirty="0" smtClean="0"/>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Hashimoto’s Thyroiditis</a:t>
            </a:r>
            <a:endParaRPr lang="en-US" dirty="0"/>
          </a:p>
        </p:txBody>
      </p:sp>
      <p:sp>
        <p:nvSpPr>
          <p:cNvPr id="3" name="Content Placeholder 2"/>
          <p:cNvSpPr>
            <a:spLocks noGrp="1"/>
          </p:cNvSpPr>
          <p:nvPr>
            <p:ph idx="1"/>
          </p:nvPr>
        </p:nvSpPr>
        <p:spPr/>
        <p:txBody>
          <a:bodyPr>
            <a:normAutofit fontScale="85000" lnSpcReduction="10000"/>
          </a:bodyPr>
          <a:lstStyle/>
          <a:p>
            <a:endParaRPr lang="en-US" smtClean="0"/>
          </a:p>
          <a:p>
            <a:r>
              <a:rPr lang="en-US" smtClean="0"/>
              <a:t>Hashimoto thyroiditis is the most common cause of hypothyroidism in areas of the world where iodine levels are sufficient. </a:t>
            </a:r>
          </a:p>
          <a:p>
            <a:r>
              <a:rPr lang="en-US" smtClean="0"/>
              <a:t>The name Hashimoto thyroiditis  1912 report by Hashimoto describing patients with goiter and intense lymphocytic infiltration of the thyroid (struma lymphomatosa).</a:t>
            </a:r>
          </a:p>
          <a:p>
            <a:r>
              <a:rPr lang="en-US" smtClean="0"/>
              <a:t>Hashimoto thyroiditis and Graves disease are the two most common immunologically mediated disorders of the thyroid</a:t>
            </a:r>
          </a:p>
          <a:p>
            <a:r>
              <a:rPr lang="en-US" smtClean="0"/>
              <a:t>Female predominance of 10 : 1 to 20 : 1. Age 45-65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Hashimoto’s Thyroiditis</a:t>
            </a:r>
            <a:endParaRPr lang="en-US" dirty="0"/>
          </a:p>
        </p:txBody>
      </p:sp>
      <p:sp>
        <p:nvSpPr>
          <p:cNvPr id="3" name="Content Placeholder 2"/>
          <p:cNvSpPr>
            <a:spLocks noGrp="1"/>
          </p:cNvSpPr>
          <p:nvPr>
            <p:ph idx="1"/>
          </p:nvPr>
        </p:nvSpPr>
        <p:spPr/>
        <p:txBody>
          <a:bodyPr/>
          <a:lstStyle/>
          <a:p>
            <a:endParaRPr lang="en-US" smtClean="0"/>
          </a:p>
          <a:p>
            <a:r>
              <a:rPr lang="en-US" smtClean="0"/>
              <a:t>Gradual thyroid failure by autoimmune destruction of the thyroid gland</a:t>
            </a:r>
          </a:p>
          <a:p>
            <a:r>
              <a:rPr lang="en-US" smtClean="0"/>
              <a:t>Strong genetic component, 40% of monozygotic twins, as well as the presence of circulating antithyroid antibodies in approximately 50% of asymptomatic siblings </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Hashimoto Thyroiditis</a:t>
            </a:r>
            <a:endParaRPr lang="en-US" dirty="0"/>
          </a:p>
        </p:txBody>
      </p:sp>
      <p:sp>
        <p:nvSpPr>
          <p:cNvPr id="3" name="Content Placeholder 2"/>
          <p:cNvSpPr>
            <a:spLocks noGrp="1"/>
          </p:cNvSpPr>
          <p:nvPr>
            <p:ph idx="1"/>
          </p:nvPr>
        </p:nvSpPr>
        <p:spPr/>
        <p:txBody>
          <a:bodyPr>
            <a:normAutofit/>
          </a:bodyPr>
          <a:lstStyle/>
          <a:p>
            <a:endParaRPr lang="en-US" smtClean="0"/>
          </a:p>
          <a:p>
            <a:r>
              <a:rPr lang="en-US" smtClean="0"/>
              <a:t>Hashimoto thyroiditis is an autoimmune disease in which the immune system reacts against a variety of thyroid antigens (thyroglobulin and thyroid peroxidase ). </a:t>
            </a:r>
          </a:p>
          <a:p>
            <a:r>
              <a:rPr lang="en-US" smtClean="0"/>
              <a:t>The feature of Hashimoto’s thyroiditis is progressive depletion of thyroid epithelial cells (thyrocytes), replaced by mononuclear cell infiltration and fibrosis.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Hashimoto </a:t>
            </a:r>
            <a:r>
              <a:rPr lang="en-US" sz="3600" dirty="0" err="1" smtClean="0"/>
              <a:t>Thyroiditis</a:t>
            </a:r>
            <a:r>
              <a:rPr lang="en-US" sz="3600" dirty="0" smtClean="0"/>
              <a:t>, Morphology</a:t>
            </a:r>
            <a:endParaRPr lang="en-US" sz="3600"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The thyroid is often diffusely enlarged</a:t>
            </a:r>
          </a:p>
          <a:p>
            <a:r>
              <a:rPr lang="en-US" dirty="0" smtClean="0"/>
              <a:t>The cut surface is pale, yellow tan, firm, and somewhat nodular. </a:t>
            </a:r>
          </a:p>
          <a:p>
            <a:r>
              <a:rPr lang="en-US" dirty="0" smtClean="0"/>
              <a:t>Microscopic examination reveals extensive infiltration of the parenchyma by a mononuclear inflammatory infiltrate containing small lymphocytes, plasma cells, and well-developed germinal centers </a:t>
            </a:r>
          </a:p>
          <a:p>
            <a:r>
              <a:rPr lang="en-US" dirty="0" smtClean="0"/>
              <a:t>The thyroid follicles are atrophic and are lined in many areas by epithelial cells distinguished by the presence of abundant </a:t>
            </a:r>
            <a:r>
              <a:rPr lang="en-US" dirty="0" err="1" smtClean="0"/>
              <a:t>eosinophilic</a:t>
            </a:r>
            <a:r>
              <a:rPr lang="en-US" dirty="0" smtClean="0"/>
              <a:t>, granular cytoplasm, termed </a:t>
            </a:r>
            <a:r>
              <a:rPr lang="en-US" dirty="0" err="1" smtClean="0"/>
              <a:t>Hürthle</a:t>
            </a:r>
            <a:r>
              <a:rPr lang="en-US" dirty="0" smtClean="0"/>
              <a:t> cells.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Hashimoto Thyroiditis</a:t>
            </a:r>
            <a:endParaRPr lang="en-US" dirty="0"/>
          </a:p>
        </p:txBody>
      </p:sp>
      <p:sp>
        <p:nvSpPr>
          <p:cNvPr id="6" name="Content Placeholder 5"/>
          <p:cNvSpPr>
            <a:spLocks noGrp="1"/>
          </p:cNvSpPr>
          <p:nvPr>
            <p:ph idx="1"/>
          </p:nvPr>
        </p:nvSpPr>
        <p:spPr/>
        <p:txBody>
          <a:bodyPr/>
          <a:lstStyle/>
          <a:p>
            <a:endParaRPr lang="en-US"/>
          </a:p>
        </p:txBody>
      </p:sp>
      <p:pic>
        <p:nvPicPr>
          <p:cNvPr id="6146" name="Picture 2" descr="C:\Documents and Settings\Dr.Hala\My Documents\My Pictures\untitled.bmp"/>
          <p:cNvPicPr>
            <a:picLocks noChangeAspect="1" noChangeArrowheads="1"/>
          </p:cNvPicPr>
          <p:nvPr/>
        </p:nvPicPr>
        <p:blipFill>
          <a:blip r:embed="rId3" cstate="print"/>
          <a:srcRect/>
          <a:stretch>
            <a:fillRect/>
          </a:stretch>
        </p:blipFill>
        <p:spPr bwMode="auto">
          <a:xfrm>
            <a:off x="381000" y="1447800"/>
            <a:ext cx="8077200" cy="5410200"/>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Conclusion </a:t>
            </a:r>
            <a:endParaRPr lang="en-US" dirty="0"/>
          </a:p>
        </p:txBody>
      </p:sp>
      <p:sp>
        <p:nvSpPr>
          <p:cNvPr id="3" name="Content Placeholder 2"/>
          <p:cNvSpPr>
            <a:spLocks noGrp="1"/>
          </p:cNvSpPr>
          <p:nvPr>
            <p:ph idx="1"/>
          </p:nvPr>
        </p:nvSpPr>
        <p:spPr/>
        <p:txBody>
          <a:bodyPr/>
          <a:lstStyle/>
          <a:p>
            <a:endParaRPr lang="en-US" dirty="0" smtClean="0"/>
          </a:p>
          <a:p>
            <a:r>
              <a:rPr lang="en-US" dirty="0" smtClean="0"/>
              <a:t>An increase or a decrease in the thyroid hormones secretion lead to different clinical and pathological changes.</a:t>
            </a:r>
          </a:p>
          <a:p>
            <a:r>
              <a:rPr lang="en-US" dirty="0" smtClean="0"/>
              <a:t>Causes , </a:t>
            </a:r>
            <a:r>
              <a:rPr lang="en-US" dirty="0" err="1" smtClean="0"/>
              <a:t>pathogenetic</a:t>
            </a:r>
            <a:r>
              <a:rPr lang="en-US" dirty="0" smtClean="0"/>
              <a:t> mechanisms and the histological findings of hyper and hypothyroidism.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Thyroid Gland</a:t>
            </a:r>
            <a:endParaRPr lang="en-US" dirty="0"/>
          </a:p>
        </p:txBody>
      </p:sp>
      <p:sp>
        <p:nvSpPr>
          <p:cNvPr id="3" name="Content Placeholder 2"/>
          <p:cNvSpPr>
            <a:spLocks noGrp="1"/>
          </p:cNvSpPr>
          <p:nvPr>
            <p:ph idx="1"/>
          </p:nvPr>
        </p:nvSpPr>
        <p:spPr/>
        <p:txBody>
          <a:bodyPr>
            <a:normAutofit/>
          </a:bodyPr>
          <a:lstStyle/>
          <a:p>
            <a:endParaRPr lang="en-US" smtClean="0"/>
          </a:p>
          <a:p>
            <a:r>
              <a:rPr lang="en-US" smtClean="0"/>
              <a:t>The thyroid gland consists of two bulky lateral lobes connected by a relatively thin isthmus, usually located below and anterior to the larynx.</a:t>
            </a:r>
          </a:p>
          <a:p>
            <a:r>
              <a:rPr lang="en-US" smtClean="0"/>
              <a:t>The thyroid gland is one of the most responsive organs in the body and contains the largest store of hormones of any endocrine gland.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Thyroid Gland</a:t>
            </a:r>
            <a:endParaRPr lang="en-US" dirty="0"/>
          </a:p>
        </p:txBody>
      </p:sp>
      <p:pic>
        <p:nvPicPr>
          <p:cNvPr id="3074" name="Picture 2" descr="C:\Documents and Settings\Dr.Hala\My Documents\My Pictures\untitled.bmp"/>
          <p:cNvPicPr>
            <a:picLocks noGrp="1" noChangeAspect="1" noChangeArrowheads="1"/>
          </p:cNvPicPr>
          <p:nvPr>
            <p:ph idx="1"/>
          </p:nvPr>
        </p:nvPicPr>
        <p:blipFill>
          <a:blip r:embed="rId3" cstate="print"/>
          <a:stretch>
            <a:fillRect/>
          </a:stretch>
        </p:blipFill>
        <p:spPr>
          <a:xfrm>
            <a:off x="2819400" y="1882775"/>
            <a:ext cx="3505200" cy="4410075"/>
          </a:xfrm>
        </p:spPr>
      </p:pic>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Hypothyroidism</a:t>
            </a:r>
            <a:endParaRPr lang="en-US" dirty="0"/>
          </a:p>
        </p:txBody>
      </p:sp>
      <p:sp>
        <p:nvSpPr>
          <p:cNvPr id="3" name="Content Placeholder 2"/>
          <p:cNvSpPr>
            <a:spLocks noGrp="1"/>
          </p:cNvSpPr>
          <p:nvPr>
            <p:ph idx="1"/>
          </p:nvPr>
        </p:nvSpPr>
        <p:spPr/>
        <p:txBody>
          <a:bodyPr>
            <a:normAutofit fontScale="92500" lnSpcReduction="10000"/>
          </a:bodyPr>
          <a:lstStyle/>
          <a:p>
            <a:r>
              <a:rPr lang="en-US" smtClean="0"/>
              <a:t>Hypothyroidism is caused by any structural or functional derangement that interferes with the production of adequate levels of thyroid hormone:</a:t>
            </a:r>
          </a:p>
          <a:p>
            <a:r>
              <a:rPr lang="en-US" smtClean="0"/>
              <a:t>Prevalence of overt hypothyroidism is 0.3%, while subclinical hypothyroidism can be found in greater than 4%0.</a:t>
            </a:r>
          </a:p>
          <a:p>
            <a:r>
              <a:rPr lang="en-US" smtClean="0"/>
              <a:t>Increases with age</a:t>
            </a:r>
          </a:p>
          <a:p>
            <a:r>
              <a:rPr lang="en-US" smtClean="0"/>
              <a:t>Ten fold more common in women than in men.</a:t>
            </a:r>
          </a:p>
          <a:p>
            <a:r>
              <a:rPr lang="en-US" smtClean="0"/>
              <a:t>Primary (majority) and secondary</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Hypothyroidism</a:t>
            </a:r>
            <a:endParaRPr lang="en-US" dirty="0"/>
          </a:p>
        </p:txBody>
      </p:sp>
      <p:graphicFrame>
        <p:nvGraphicFramePr>
          <p:cNvPr id="6" name="Content Placeholder 5"/>
          <p:cNvGraphicFramePr>
            <a:graphicFrameLocks noGrp="1"/>
          </p:cNvGraphicFramePr>
          <p:nvPr>
            <p:ph idx="1"/>
          </p:nvPr>
        </p:nvGraphicFramePr>
        <p:xfrm>
          <a:off x="457200" y="1600200"/>
          <a:ext cx="7620000" cy="5029196"/>
        </p:xfrm>
        <a:graphic>
          <a:graphicData uri="http://schemas.openxmlformats.org/drawingml/2006/table">
            <a:tbl>
              <a:tblPr firstRow="1" bandRow="1">
                <a:tableStyleId>{5C22544A-7EE6-4342-B048-85BDC9FD1C3A}</a:tableStyleId>
              </a:tblPr>
              <a:tblGrid>
                <a:gridCol w="7620000"/>
              </a:tblGrid>
              <a:tr h="394686">
                <a:tc>
                  <a:txBody>
                    <a:bodyPr/>
                    <a:lstStyle/>
                    <a:p>
                      <a:pPr algn="l"/>
                      <a:r>
                        <a:rPr lang="en-US" b="1" cap="small" dirty="0"/>
                        <a:t>primary</a:t>
                      </a:r>
                      <a:endParaRPr lang="en-US" dirty="0"/>
                    </a:p>
                  </a:txBody>
                  <a:tcPr marL="47625" marR="47625" marT="47625" marB="47625"/>
                </a:tc>
              </a:tr>
              <a:tr h="394686">
                <a:tc>
                  <a:txBody>
                    <a:bodyPr/>
                    <a:lstStyle/>
                    <a:p>
                      <a:pPr algn="r"/>
                      <a:endParaRPr lang="en-US" dirty="0"/>
                    </a:p>
                  </a:txBody>
                  <a:tcPr marL="47625" marR="47625" marT="47625" marB="47625" anchor="ctr"/>
                </a:tc>
              </a:tr>
              <a:tr h="687650">
                <a:tc>
                  <a:txBody>
                    <a:bodyPr/>
                    <a:lstStyle/>
                    <a:p>
                      <a:pPr algn="l"/>
                      <a:r>
                        <a:rPr lang="en-US" dirty="0"/>
                        <a:t>Developmental (thyroid </a:t>
                      </a:r>
                      <a:r>
                        <a:rPr lang="en-US" dirty="0" err="1"/>
                        <a:t>dysgenesis</a:t>
                      </a:r>
                      <a:r>
                        <a:rPr lang="en-US" dirty="0"/>
                        <a:t>: </a:t>
                      </a:r>
                      <a:r>
                        <a:rPr lang="en-US" i="1" dirty="0"/>
                        <a:t>PAX8, FOXE1</a:t>
                      </a:r>
                      <a:r>
                        <a:rPr lang="en-US" dirty="0"/>
                        <a:t>, TSH receptor mutations)</a:t>
                      </a:r>
                    </a:p>
                  </a:txBody>
                  <a:tcPr marL="47625" marR="47625" marT="47625" marB="47625"/>
                </a:tc>
              </a:tr>
              <a:tr h="394686">
                <a:tc>
                  <a:txBody>
                    <a:bodyPr/>
                    <a:lstStyle/>
                    <a:p>
                      <a:pPr algn="l"/>
                      <a:r>
                        <a:rPr lang="en-US" dirty="0" err="1" smtClean="0"/>
                        <a:t>Postablative</a:t>
                      </a:r>
                      <a:r>
                        <a:rPr lang="en-US" dirty="0" smtClean="0"/>
                        <a:t>,  Iodine deficiency</a:t>
                      </a:r>
                      <a:endParaRPr lang="en-US" dirty="0"/>
                    </a:p>
                  </a:txBody>
                  <a:tcPr marL="47625" marR="47625" marT="47625" marB="47625"/>
                </a:tc>
              </a:tr>
              <a:tr h="394686">
                <a:tc>
                  <a:txBody>
                    <a:bodyPr/>
                    <a:lstStyle/>
                    <a:p>
                      <a:pPr algn="r"/>
                      <a:endParaRPr lang="en-US" dirty="0"/>
                    </a:p>
                  </a:txBody>
                  <a:tcPr marL="47625" marR="47625" marT="47625" marB="47625" anchor="ctr"/>
                </a:tc>
              </a:tr>
              <a:tr h="394686">
                <a:tc>
                  <a:txBody>
                    <a:bodyPr/>
                    <a:lstStyle/>
                    <a:p>
                      <a:pPr algn="l"/>
                      <a:r>
                        <a:rPr lang="en-US" dirty="0"/>
                        <a:t>  Surgery, radioiodine therapy, or external irradiation</a:t>
                      </a:r>
                    </a:p>
                  </a:txBody>
                  <a:tcPr marL="47625" marR="47625" marT="47625" marB="47625"/>
                </a:tc>
              </a:tr>
              <a:tr h="394686">
                <a:tc>
                  <a:txBody>
                    <a:bodyPr/>
                    <a:lstStyle/>
                    <a:p>
                      <a:pPr algn="r"/>
                      <a:endParaRPr lang="en-US" dirty="0"/>
                    </a:p>
                  </a:txBody>
                  <a:tcPr marL="47625" marR="47625" marT="47625" marB="47625" anchor="ctr"/>
                </a:tc>
              </a:tr>
              <a:tr h="394686">
                <a:tc>
                  <a:txBody>
                    <a:bodyPr/>
                    <a:lstStyle/>
                    <a:p>
                      <a:pPr algn="l"/>
                      <a:r>
                        <a:rPr lang="en-US" dirty="0"/>
                        <a:t>Autoimmune hypothyroidism</a:t>
                      </a:r>
                    </a:p>
                  </a:txBody>
                  <a:tcPr marL="47625" marR="47625" marT="47625" marB="47625"/>
                </a:tc>
              </a:tr>
              <a:tr h="394686">
                <a:tc>
                  <a:txBody>
                    <a:bodyPr/>
                    <a:lstStyle/>
                    <a:p>
                      <a:pPr algn="r"/>
                      <a:endParaRPr lang="en-US" dirty="0"/>
                    </a:p>
                  </a:txBody>
                  <a:tcPr marL="47625" marR="47625" marT="47625" marB="47625" anchor="ctr"/>
                </a:tc>
              </a:tr>
              <a:tr h="394686">
                <a:tc>
                  <a:txBody>
                    <a:bodyPr/>
                    <a:lstStyle/>
                    <a:p>
                      <a:pPr algn="l"/>
                      <a:r>
                        <a:rPr lang="en-US" dirty="0"/>
                        <a:t>  Hashimoto </a:t>
                      </a:r>
                      <a:r>
                        <a:rPr lang="en-US" dirty="0" err="1"/>
                        <a:t>thyroiditis</a:t>
                      </a:r>
                      <a:r>
                        <a:rPr lang="en-US" dirty="0"/>
                        <a:t>*</a:t>
                      </a:r>
                    </a:p>
                  </a:txBody>
                  <a:tcPr marL="47625" marR="47625" marT="47625" marB="47625"/>
                </a:tc>
              </a:tr>
              <a:tr h="394686">
                <a:tc>
                  <a:txBody>
                    <a:bodyPr/>
                    <a:lstStyle/>
                    <a:p>
                      <a:pPr algn="r"/>
                      <a:endParaRPr lang="en-US" dirty="0"/>
                    </a:p>
                  </a:txBody>
                  <a:tcPr marL="47625" marR="47625" marT="47625" marB="47625" anchor="ctr"/>
                </a:tc>
              </a:tr>
              <a:tr h="394686">
                <a:tc>
                  <a:txBody>
                    <a:bodyPr/>
                    <a:lstStyle/>
                    <a:p>
                      <a:pPr algn="l"/>
                      <a:r>
                        <a:rPr lang="en-US" dirty="0"/>
                        <a:t>Congenital biosynthetic defect (</a:t>
                      </a:r>
                      <a:r>
                        <a:rPr lang="en-US" dirty="0" err="1"/>
                        <a:t>dyshormonogenetic</a:t>
                      </a:r>
                      <a:r>
                        <a:rPr lang="en-US" dirty="0"/>
                        <a:t> goiter)*</a:t>
                      </a:r>
                    </a:p>
                  </a:txBody>
                  <a:tcPr marL="47625" marR="47625" marT="47625" marB="476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Hypothyroidism</a:t>
            </a:r>
            <a:endParaRPr lang="en-US" dirty="0"/>
          </a:p>
        </p:txBody>
      </p:sp>
      <p:graphicFrame>
        <p:nvGraphicFramePr>
          <p:cNvPr id="4" name="Content Placeholder 3"/>
          <p:cNvGraphicFramePr>
            <a:graphicFrameLocks noGrp="1"/>
          </p:cNvGraphicFramePr>
          <p:nvPr>
            <p:ph idx="1"/>
          </p:nvPr>
        </p:nvGraphicFramePr>
        <p:xfrm>
          <a:off x="457200" y="1774825"/>
          <a:ext cx="8229600" cy="1854200"/>
        </p:xfrm>
        <a:graphic>
          <a:graphicData uri="http://schemas.openxmlformats.org/drawingml/2006/table">
            <a:tbl>
              <a:tblPr firstRow="1" bandRow="1">
                <a:tableStyleId>{5C22544A-7EE6-4342-B048-85BDC9FD1C3A}</a:tableStyleId>
              </a:tblPr>
              <a:tblGrid>
                <a:gridCol w="8229600"/>
              </a:tblGrid>
              <a:tr h="370840">
                <a:tc>
                  <a:txBody>
                    <a:bodyPr/>
                    <a:lstStyle/>
                    <a:p>
                      <a:pPr algn="l"/>
                      <a:r>
                        <a:rPr lang="en-US" b="1" cap="small" dirty="0"/>
                        <a:t>secondary</a:t>
                      </a:r>
                      <a:r>
                        <a:rPr lang="en-US" b="1" dirty="0"/>
                        <a:t> (</a:t>
                      </a:r>
                      <a:r>
                        <a:rPr lang="en-US" b="1" cap="small" dirty="0"/>
                        <a:t>central</a:t>
                      </a:r>
                      <a:r>
                        <a:rPr lang="en-US" b="1" dirty="0"/>
                        <a:t>)</a:t>
                      </a:r>
                      <a:endParaRPr lang="en-US" dirty="0"/>
                    </a:p>
                  </a:txBody>
                  <a:tcPr marL="47625" marR="47625" marT="47625" marB="47625"/>
                </a:tc>
              </a:tr>
              <a:tr h="370840">
                <a:tc>
                  <a:txBody>
                    <a:bodyPr/>
                    <a:lstStyle/>
                    <a:p>
                      <a:pPr algn="r"/>
                      <a:endParaRPr lang="en-US" dirty="0"/>
                    </a:p>
                  </a:txBody>
                  <a:tcPr marL="47625" marR="47625" marT="47625" marB="47625" anchor="ctr"/>
                </a:tc>
              </a:tr>
              <a:tr h="370840">
                <a:tc>
                  <a:txBody>
                    <a:bodyPr/>
                    <a:lstStyle/>
                    <a:p>
                      <a:pPr algn="l"/>
                      <a:r>
                        <a:rPr lang="en-US" dirty="0"/>
                        <a:t>Pituitary failure</a:t>
                      </a:r>
                    </a:p>
                  </a:txBody>
                  <a:tcPr marL="47625" marR="47625" marT="47625" marB="47625"/>
                </a:tc>
              </a:tr>
              <a:tr h="370840">
                <a:tc>
                  <a:txBody>
                    <a:bodyPr/>
                    <a:lstStyle/>
                    <a:p>
                      <a:pPr algn="r"/>
                      <a:endParaRPr lang="en-US" dirty="0"/>
                    </a:p>
                  </a:txBody>
                  <a:tcPr marL="47625" marR="47625" marT="47625" marB="47625" anchor="ctr"/>
                </a:tc>
              </a:tr>
              <a:tr h="370840">
                <a:tc>
                  <a:txBody>
                    <a:bodyPr/>
                    <a:lstStyle/>
                    <a:p>
                      <a:pPr algn="l"/>
                      <a:r>
                        <a:rPr lang="en-US" dirty="0"/>
                        <a:t>Hypothalamic failure (rare)</a:t>
                      </a:r>
                    </a:p>
                  </a:txBody>
                  <a:tcPr marL="47625" marR="47625" marT="47625" marB="476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Hypothyroidisim</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Congenital hypothyroidism is most often the result of endemic iodine deficiency in the diet </a:t>
            </a:r>
          </a:p>
          <a:p>
            <a:r>
              <a:rPr lang="en-US" dirty="0" smtClean="0"/>
              <a:t>Less common forms of congenital hypothyroidism include inborn errors of thyroid metabolism (</a:t>
            </a:r>
            <a:r>
              <a:rPr lang="en-US" dirty="0" err="1" smtClean="0"/>
              <a:t>dyshormonogenetic</a:t>
            </a:r>
            <a:r>
              <a:rPr lang="en-US" dirty="0" smtClean="0"/>
              <a:t> goiter)</a:t>
            </a:r>
          </a:p>
          <a:p>
            <a:r>
              <a:rPr lang="en-US" dirty="0" smtClean="0"/>
              <a:t>Acquired hypothyroidism can be caused by surgical or radiation-induced ablation of thyroid parenchyma</a:t>
            </a:r>
          </a:p>
          <a:p>
            <a:r>
              <a:rPr lang="en-US" dirty="0" smtClean="0"/>
              <a:t>Autoimmune hypothyroidism is the most common cause of hypothyroidism in iodine-sufficient areas of the world</a:t>
            </a:r>
          </a:p>
          <a:p>
            <a:r>
              <a:rPr lang="en-US" dirty="0" smtClean="0"/>
              <a:t>Secondary (or central) hypothyroidism is caused by deficiency of TSH, and far more uncommonly, that of TRH</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Hypothyroidism</a:t>
            </a:r>
            <a:endParaRPr lang="en-US" dirty="0"/>
          </a:p>
        </p:txBody>
      </p:sp>
      <p:sp>
        <p:nvSpPr>
          <p:cNvPr id="3" name="Content Placeholder 2"/>
          <p:cNvSpPr>
            <a:spLocks noGrp="1"/>
          </p:cNvSpPr>
          <p:nvPr>
            <p:ph idx="1"/>
          </p:nvPr>
        </p:nvSpPr>
        <p:spPr/>
        <p:txBody>
          <a:bodyPr>
            <a:normAutofit fontScale="77500" lnSpcReduction="20000"/>
          </a:bodyPr>
          <a:lstStyle/>
          <a:p>
            <a:r>
              <a:rPr lang="en-US" smtClean="0"/>
              <a:t>Classic clinical manifestations of hypothyroidism include cretinism and myxedema.</a:t>
            </a:r>
          </a:p>
          <a:p>
            <a:endParaRPr lang="en-US" smtClean="0"/>
          </a:p>
          <a:p>
            <a:r>
              <a:rPr lang="en-US" smtClean="0"/>
              <a:t>Cretinism: </a:t>
            </a:r>
          </a:p>
          <a:p>
            <a:r>
              <a:rPr lang="en-US" smtClean="0"/>
              <a:t>severe mental retardation, short stature, coarse facial features, a protruding tongue, and umbilical hernia.</a:t>
            </a:r>
          </a:p>
          <a:p>
            <a:endParaRPr lang="en-US" smtClean="0"/>
          </a:p>
          <a:p>
            <a:r>
              <a:rPr lang="en-US" smtClean="0"/>
              <a:t>Myxedema: slowing of physical and mental activity, mental sluggishness-overweight. </a:t>
            </a:r>
          </a:p>
          <a:p>
            <a:r>
              <a:rPr lang="en-US" smtClean="0"/>
              <a:t> Glycosaminoglycans and hyaluronic acid, in skin, subcutaneous tissue,  visceral sites.</a:t>
            </a:r>
          </a:p>
          <a:p>
            <a:r>
              <a:rPr lang="en-US" smtClean="0"/>
              <a:t>Non-pitting edema, a broadening and coarsening of facial features, enlargement of the tongue, deepening of the voice. </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272</TotalTime>
  <Words>2998</Words>
  <Application>Microsoft Office PowerPoint</Application>
  <PresentationFormat>On-screen Show (4:3)</PresentationFormat>
  <Paragraphs>174</Paragraphs>
  <Slides>25</Slides>
  <Notes>23</Notes>
  <HiddenSlides>1</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Module</vt:lpstr>
      <vt:lpstr>Hypo, Hyperthyroidism and  Thyroiditis</vt:lpstr>
      <vt:lpstr>Thyroid Gland</vt:lpstr>
      <vt:lpstr>Thyroid Gland</vt:lpstr>
      <vt:lpstr>Thyroid Gland</vt:lpstr>
      <vt:lpstr>Hypothyroidism</vt:lpstr>
      <vt:lpstr>Hypothyroidism</vt:lpstr>
      <vt:lpstr>Hypothyroidism</vt:lpstr>
      <vt:lpstr>Hypothyroidisim</vt:lpstr>
      <vt:lpstr>Hypothyroidism</vt:lpstr>
      <vt:lpstr>Thyrotoxicosis</vt:lpstr>
      <vt:lpstr>Hyperthyroidism</vt:lpstr>
      <vt:lpstr>Thyrotoxicosis, Causes</vt:lpstr>
      <vt:lpstr>Thyrotoxicosis, Causes</vt:lpstr>
      <vt:lpstr>Graves disease</vt:lpstr>
      <vt:lpstr>Thyrotoxicosis</vt:lpstr>
      <vt:lpstr>Thyrotoxicosis</vt:lpstr>
      <vt:lpstr>Thyroiditis</vt:lpstr>
      <vt:lpstr>Subacute granulomatous thyroiditis</vt:lpstr>
      <vt:lpstr>Slide 19</vt:lpstr>
      <vt:lpstr>Hashimoto’s Thyroiditis</vt:lpstr>
      <vt:lpstr>Hashimoto’s Thyroiditis</vt:lpstr>
      <vt:lpstr>Hashimoto Thyroiditis</vt:lpstr>
      <vt:lpstr>Hashimoto Thyroiditis, Morphology</vt:lpstr>
      <vt:lpstr>Hashimoto Thyroiditis</vt:lpstr>
      <vt:lpstr>Conclusion </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Hypo,Hyperthyroidism and Hashimoto Thyroiditis</dc:title>
  <dc:creator>Dr.Hala</dc:creator>
  <cp:lastModifiedBy>Dr.Hala</cp:lastModifiedBy>
  <cp:revision>35</cp:revision>
  <dcterms:created xsi:type="dcterms:W3CDTF">2010-10-23T11:59:43Z</dcterms:created>
  <dcterms:modified xsi:type="dcterms:W3CDTF">2014-02-02T07:30:35Z</dcterms:modified>
</cp:coreProperties>
</file>