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82418" autoAdjust="0"/>
  </p:normalViewPr>
  <p:slideViewPr>
    <p:cSldViewPr>
      <p:cViewPr varScale="1">
        <p:scale>
          <a:sx n="80" d="100"/>
          <a:sy n="80" d="100"/>
        </p:scale>
        <p:origin x="-546" y="-84"/>
      </p:cViewPr>
      <p:guideLst>
        <p:guide orient="horz" pos="2160"/>
        <p:guide pos="2880"/>
      </p:guideLst>
    </p:cSldViewPr>
  </p:slideViewPr>
  <p:outlineViewPr>
    <p:cViewPr>
      <p:scale>
        <a:sx n="33" d="100"/>
        <a:sy n="33" d="100"/>
      </p:scale>
      <p:origin x="0" y="700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E7A9D7-2B45-4218-969D-46C83A645427}" type="datetimeFigureOut">
              <a:rPr lang="en-US" smtClean="0"/>
              <a:pPr/>
              <a:t>2/19/2014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200443-90B3-4497-9500-79ED4825DFC5}" type="slidenum">
              <a:rPr lang="en-US" smtClean="0"/>
              <a:pPr/>
              <a:t>‹#›</a:t>
            </a:fld>
            <a:endParaRPr lang="en-US"/>
          </a:p>
        </p:txBody>
      </p:sp>
    </p:spTree>
    <p:extLst>
      <p:ext uri="{BB962C8B-B14F-4D97-AF65-F5344CB8AC3E}">
        <p14:creationId xmlns:p14="http://schemas.microsoft.com/office/powerpoint/2010/main" xmlns="" val="3451985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robbinspathology.com/content/bookcontent.cfm?ID=HC024071"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C00401871"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robbinspathology.com/content/bookcontent.cfm?ID=HC024073"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robbinspathology.com/content/bookcontent.cfm?ID=HC02407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T024011"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www.robbinspathology.com/passthru/linktopage.cfm?showtab=toc&amp;xrefID=C01601871" TargetMode="External"/><Relationship Id="rId5" Type="http://schemas.openxmlformats.org/officeDocument/2006/relationships/hyperlink" Target="http://www.robbinspathology.com/passthru/linktopage.cfm?showtab=toc&amp;xrefID=C02801871" TargetMode="External"/><Relationship Id="rId4" Type="http://schemas.openxmlformats.org/officeDocument/2006/relationships/hyperlink" Target="http://www.robbinspathology.com/passthru/linktopage.cfm?showtab=toc&amp;xrefID=C00501871"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robbinspathology.com/content/bookcontent.cfm?ID=HC02408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a:t>
            </a:r>
            <a:r>
              <a:rPr lang="en-US" sz="1200" i="1" kern="1200" dirty="0" smtClean="0">
                <a:solidFill>
                  <a:schemeClr val="tx1"/>
                </a:solidFill>
                <a:latin typeface="+mn-lt"/>
                <a:ea typeface="+mn-ea"/>
                <a:cs typeface="+mn-cs"/>
              </a:rPr>
              <a:t>adrenal glands are paired endocrine organs consisting of both cortex and medulla, which differ in their development, structure, and function. In the adult, the normal adrenal gland weighs about 4 gm; but with acute stress, lipid depletion may reduce the weight, or prolonged stress, such as dying after a long chronic illness, can induce hypertrophy and hyperplasia of the cortical cells and more than double the weight of the normal gland. Beneath the capsule of the adrenal is the narrow layer of </a:t>
            </a:r>
            <a:r>
              <a:rPr lang="en-US" sz="1200" i="1" kern="1200" dirty="0" err="1" smtClean="0">
                <a:solidFill>
                  <a:schemeClr val="tx1"/>
                </a:solidFill>
                <a:latin typeface="+mn-lt"/>
                <a:ea typeface="+mn-ea"/>
                <a:cs typeface="+mn-cs"/>
              </a:rPr>
              <a:t>zonaglomerulosa</a:t>
            </a:r>
            <a:r>
              <a:rPr lang="en-US" sz="1200" i="1" kern="1200" dirty="0" smtClean="0">
                <a:solidFill>
                  <a:schemeClr val="tx1"/>
                </a:solidFill>
                <a:latin typeface="+mn-lt"/>
                <a:ea typeface="+mn-ea"/>
                <a:cs typeface="+mn-cs"/>
              </a:rPr>
              <a:t>. An equally narrow </a:t>
            </a:r>
            <a:r>
              <a:rPr lang="en-US" sz="1200" i="1" kern="1200" dirty="0" err="1" smtClean="0">
                <a:solidFill>
                  <a:schemeClr val="tx1"/>
                </a:solidFill>
                <a:latin typeface="+mn-lt"/>
                <a:ea typeface="+mn-ea"/>
                <a:cs typeface="+mn-cs"/>
              </a:rPr>
              <a:t>zonareticularis</a:t>
            </a:r>
            <a:r>
              <a:rPr lang="en-US" sz="1200" i="1" kern="1200" dirty="0" smtClean="0">
                <a:solidFill>
                  <a:schemeClr val="tx1"/>
                </a:solidFill>
                <a:latin typeface="+mn-lt"/>
                <a:ea typeface="+mn-ea"/>
                <a:cs typeface="+mn-cs"/>
              </a:rPr>
              <a:t> abuts the medulla. Intervening is the broad </a:t>
            </a:r>
            <a:r>
              <a:rPr lang="en-US" sz="1200" i="1" kern="1200" dirty="0" err="1" smtClean="0">
                <a:solidFill>
                  <a:schemeClr val="tx1"/>
                </a:solidFill>
                <a:latin typeface="+mn-lt"/>
                <a:ea typeface="+mn-ea"/>
                <a:cs typeface="+mn-cs"/>
              </a:rPr>
              <a:t>zonafasciculata</a:t>
            </a:r>
            <a:r>
              <a:rPr lang="en-US" sz="1200" i="1" kern="1200" dirty="0" smtClean="0">
                <a:solidFill>
                  <a:schemeClr val="tx1"/>
                </a:solidFill>
                <a:latin typeface="+mn-lt"/>
                <a:ea typeface="+mn-ea"/>
                <a:cs typeface="+mn-cs"/>
              </a:rPr>
              <a:t>, which makes up about 75% of the total cortex. The adrenal cortex synthesizes three different types of steroids: (1) </a:t>
            </a:r>
            <a:r>
              <a:rPr lang="en-US" sz="1200" i="1" kern="1200" dirty="0" err="1" smtClean="0">
                <a:solidFill>
                  <a:schemeClr val="tx1"/>
                </a:solidFill>
                <a:latin typeface="+mn-lt"/>
                <a:ea typeface="+mn-ea"/>
                <a:cs typeface="+mn-cs"/>
              </a:rPr>
              <a:t>glucocorticoids</a:t>
            </a:r>
            <a:r>
              <a:rPr lang="en-US" sz="1200" i="1" kern="1200" dirty="0" smtClean="0">
                <a:solidFill>
                  <a:schemeClr val="tx1"/>
                </a:solidFill>
                <a:latin typeface="+mn-lt"/>
                <a:ea typeface="+mn-ea"/>
                <a:cs typeface="+mn-cs"/>
              </a:rPr>
              <a:t> (principally </a:t>
            </a:r>
            <a:r>
              <a:rPr lang="en-US" sz="1200" i="1" kern="1200" dirty="0" err="1" smtClean="0">
                <a:solidFill>
                  <a:schemeClr val="tx1"/>
                </a:solidFill>
                <a:latin typeface="+mn-lt"/>
                <a:ea typeface="+mn-ea"/>
                <a:cs typeface="+mn-cs"/>
              </a:rPr>
              <a:t>cortisol</a:t>
            </a:r>
            <a:r>
              <a:rPr lang="en-US" sz="1200" i="1" kern="1200" dirty="0" smtClean="0">
                <a:solidFill>
                  <a:schemeClr val="tx1"/>
                </a:solidFill>
                <a:latin typeface="+mn-lt"/>
                <a:ea typeface="+mn-ea"/>
                <a:cs typeface="+mn-cs"/>
              </a:rPr>
              <a:t>), which are synthesized primarily in the </a:t>
            </a:r>
            <a:r>
              <a:rPr lang="en-US" sz="1200" i="1" kern="1200" dirty="0" err="1" smtClean="0">
                <a:solidFill>
                  <a:schemeClr val="tx1"/>
                </a:solidFill>
                <a:latin typeface="+mn-lt"/>
                <a:ea typeface="+mn-ea"/>
                <a:cs typeface="+mn-cs"/>
              </a:rPr>
              <a:t>zonafasciculata</a:t>
            </a:r>
            <a:r>
              <a:rPr lang="en-US" sz="1200" i="1" kern="1200" dirty="0" smtClean="0">
                <a:solidFill>
                  <a:schemeClr val="tx1"/>
                </a:solidFill>
                <a:latin typeface="+mn-lt"/>
                <a:ea typeface="+mn-ea"/>
                <a:cs typeface="+mn-cs"/>
              </a:rPr>
              <a:t> with a small contribution from the </a:t>
            </a:r>
            <a:r>
              <a:rPr lang="en-US" sz="1200" i="1" kern="1200" dirty="0" err="1" smtClean="0">
                <a:solidFill>
                  <a:schemeClr val="tx1"/>
                </a:solidFill>
                <a:latin typeface="+mn-lt"/>
                <a:ea typeface="+mn-ea"/>
                <a:cs typeface="+mn-cs"/>
              </a:rPr>
              <a:t>zonareticularis</a:t>
            </a:r>
            <a:r>
              <a:rPr lang="en-US" sz="1200" i="1" kern="1200" dirty="0" smtClean="0">
                <a:solidFill>
                  <a:schemeClr val="tx1"/>
                </a:solidFill>
                <a:latin typeface="+mn-lt"/>
                <a:ea typeface="+mn-ea"/>
                <a:cs typeface="+mn-cs"/>
              </a:rPr>
              <a:t>; (2) </a:t>
            </a:r>
            <a:r>
              <a:rPr lang="en-US" sz="1200" i="1" kern="1200" dirty="0" err="1" smtClean="0">
                <a:solidFill>
                  <a:schemeClr val="tx1"/>
                </a:solidFill>
                <a:latin typeface="+mn-lt"/>
                <a:ea typeface="+mn-ea"/>
                <a:cs typeface="+mn-cs"/>
              </a:rPr>
              <a:t>mineralocorticoids</a:t>
            </a:r>
            <a:r>
              <a:rPr lang="en-US" sz="1200" i="1" kern="1200" dirty="0" smtClean="0">
                <a:solidFill>
                  <a:schemeClr val="tx1"/>
                </a:solidFill>
                <a:latin typeface="+mn-lt"/>
                <a:ea typeface="+mn-ea"/>
                <a:cs typeface="+mn-cs"/>
              </a:rPr>
              <a:t>, the most important being </a:t>
            </a:r>
            <a:r>
              <a:rPr lang="en-US" sz="1200" i="1" kern="1200" dirty="0" err="1" smtClean="0">
                <a:solidFill>
                  <a:schemeClr val="tx1"/>
                </a:solidFill>
                <a:latin typeface="+mn-lt"/>
                <a:ea typeface="+mn-ea"/>
                <a:cs typeface="+mn-cs"/>
              </a:rPr>
              <a:t>aldosterone</a:t>
            </a:r>
            <a:r>
              <a:rPr lang="en-US" sz="1200" i="1" kern="1200" dirty="0" smtClean="0">
                <a:solidFill>
                  <a:schemeClr val="tx1"/>
                </a:solidFill>
                <a:latin typeface="+mn-lt"/>
                <a:ea typeface="+mn-ea"/>
                <a:cs typeface="+mn-cs"/>
              </a:rPr>
              <a:t>, which is generated in the </a:t>
            </a:r>
            <a:r>
              <a:rPr lang="en-US" sz="1200" i="1" kern="1200" dirty="0" err="1" smtClean="0">
                <a:solidFill>
                  <a:schemeClr val="tx1"/>
                </a:solidFill>
                <a:latin typeface="+mn-lt"/>
                <a:ea typeface="+mn-ea"/>
                <a:cs typeface="+mn-cs"/>
              </a:rPr>
              <a:t>zonaglomerulosa</a:t>
            </a:r>
            <a:r>
              <a:rPr lang="en-US" sz="1200" i="1" kern="1200" dirty="0" smtClean="0">
                <a:solidFill>
                  <a:schemeClr val="tx1"/>
                </a:solidFill>
                <a:latin typeface="+mn-lt"/>
                <a:ea typeface="+mn-ea"/>
                <a:cs typeface="+mn-cs"/>
              </a:rPr>
              <a:t>; and (3) sex steroids (estrogens and androgens), which are produced largely in the </a:t>
            </a:r>
            <a:r>
              <a:rPr lang="en-US" sz="1200" i="1" kern="1200" dirty="0" err="1" smtClean="0">
                <a:solidFill>
                  <a:schemeClr val="tx1"/>
                </a:solidFill>
                <a:latin typeface="+mn-lt"/>
                <a:ea typeface="+mn-ea"/>
                <a:cs typeface="+mn-cs"/>
              </a:rPr>
              <a:t>zonareticularis</a:t>
            </a:r>
            <a:r>
              <a:rPr lang="en-US" sz="1200" i="1" kern="1200" dirty="0" smtClean="0">
                <a:solidFill>
                  <a:schemeClr val="tx1"/>
                </a:solidFill>
                <a:latin typeface="+mn-lt"/>
                <a:ea typeface="+mn-ea"/>
                <a:cs typeface="+mn-cs"/>
              </a:rPr>
              <a:t>. The adrenal medulla is composed of </a:t>
            </a:r>
            <a:r>
              <a:rPr lang="en-US" sz="1200" i="1" kern="1200" dirty="0" err="1" smtClean="0">
                <a:solidFill>
                  <a:schemeClr val="tx1"/>
                </a:solidFill>
                <a:latin typeface="+mn-lt"/>
                <a:ea typeface="+mn-ea"/>
                <a:cs typeface="+mn-cs"/>
              </a:rPr>
              <a:t>chromaffin</a:t>
            </a:r>
            <a:r>
              <a:rPr lang="en-US" sz="1200" i="1" kern="1200" dirty="0" smtClean="0">
                <a:solidFill>
                  <a:schemeClr val="tx1"/>
                </a:solidFill>
                <a:latin typeface="+mn-lt"/>
                <a:ea typeface="+mn-ea"/>
                <a:cs typeface="+mn-cs"/>
              </a:rPr>
              <a:t> cells, which synthesize and secrete </a:t>
            </a:r>
            <a:r>
              <a:rPr lang="en-US" sz="1200" i="1" kern="1200" dirty="0" err="1" smtClean="0">
                <a:solidFill>
                  <a:schemeClr val="tx1"/>
                </a:solidFill>
                <a:latin typeface="+mn-lt"/>
                <a:ea typeface="+mn-ea"/>
                <a:cs typeface="+mn-cs"/>
              </a:rPr>
              <a:t>catecholamines</a:t>
            </a:r>
            <a:r>
              <a:rPr lang="en-US" sz="1200" i="1" kern="1200" dirty="0" smtClean="0">
                <a:solidFill>
                  <a:schemeClr val="tx1"/>
                </a:solidFill>
                <a:latin typeface="+mn-lt"/>
                <a:ea typeface="+mn-ea"/>
                <a:cs typeface="+mn-cs"/>
              </a:rPr>
              <a:t>, mainly </a:t>
            </a:r>
            <a:r>
              <a:rPr lang="en-US" sz="1200" i="1" u="sng" kern="1200" dirty="0" smtClean="0">
                <a:solidFill>
                  <a:schemeClr val="tx1"/>
                </a:solidFill>
                <a:latin typeface="+mn-lt"/>
                <a:ea typeface="+mn-ea"/>
                <a:cs typeface="+mn-cs"/>
                <a:hlinkClick r:id="rId3"/>
              </a:rPr>
              <a:t>epinephrine. Catecholamines have many effects that allow rapid adaptations to changes in the environment.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5608C3-31C3-449D-8DA3-4120425C931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5608C3-31C3-449D-8DA3-4120425C931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Primary </a:t>
            </a:r>
            <a:r>
              <a:rPr lang="en-US" sz="1200" i="1" kern="1200" dirty="0" err="1" smtClean="0">
                <a:solidFill>
                  <a:schemeClr val="tx1"/>
                </a:solidFill>
                <a:latin typeface="+mn-lt"/>
                <a:ea typeface="+mn-ea"/>
                <a:cs typeface="+mn-cs"/>
              </a:rPr>
              <a:t>Hyperaldosteronism</a:t>
            </a:r>
          </a:p>
          <a:p>
            <a:r>
              <a:rPr lang="en-US" sz="1200" i="1" kern="1200" dirty="0" err="1" smtClean="0">
                <a:solidFill>
                  <a:schemeClr val="tx1"/>
                </a:solidFill>
                <a:latin typeface="+mn-lt"/>
                <a:ea typeface="+mn-ea"/>
                <a:cs typeface="+mn-cs"/>
              </a:rPr>
              <a:t>Hyperaldosteronism</a:t>
            </a:r>
            <a:r>
              <a:rPr lang="en-US" sz="1200" i="1" kern="1200" dirty="0" smtClean="0">
                <a:solidFill>
                  <a:schemeClr val="tx1"/>
                </a:solidFill>
                <a:latin typeface="+mn-lt"/>
                <a:ea typeface="+mn-ea"/>
                <a:cs typeface="+mn-cs"/>
              </a:rPr>
              <a:t> is the generic term for a small group of closely related, uncommon syndromes, all characterized by chronic excess </a:t>
            </a:r>
            <a:r>
              <a:rPr lang="en-US" sz="1200" i="1" kern="1200" dirty="0" err="1" smtClean="0">
                <a:solidFill>
                  <a:schemeClr val="tx1"/>
                </a:solidFill>
                <a:latin typeface="+mn-lt"/>
                <a:ea typeface="+mn-ea"/>
                <a:cs typeface="+mn-cs"/>
              </a:rPr>
              <a:t>aldosterone</a:t>
            </a:r>
            <a:r>
              <a:rPr lang="en-US" sz="1200" i="1" kern="1200" dirty="0" smtClean="0">
                <a:solidFill>
                  <a:schemeClr val="tx1"/>
                </a:solidFill>
                <a:latin typeface="+mn-lt"/>
                <a:ea typeface="+mn-ea"/>
                <a:cs typeface="+mn-cs"/>
              </a:rPr>
              <a:t> secretion. Excessive levels of </a:t>
            </a:r>
            <a:r>
              <a:rPr lang="en-US" sz="1200" i="1" kern="1200" dirty="0" err="1" smtClean="0">
                <a:solidFill>
                  <a:schemeClr val="tx1"/>
                </a:solidFill>
                <a:latin typeface="+mn-lt"/>
                <a:ea typeface="+mn-ea"/>
                <a:cs typeface="+mn-cs"/>
              </a:rPr>
              <a:t>aldosterone</a:t>
            </a:r>
            <a:r>
              <a:rPr lang="en-US" sz="1200" i="1" kern="1200" dirty="0" smtClean="0">
                <a:solidFill>
                  <a:schemeClr val="tx1"/>
                </a:solidFill>
                <a:latin typeface="+mn-lt"/>
                <a:ea typeface="+mn-ea"/>
                <a:cs typeface="+mn-cs"/>
              </a:rPr>
              <a:t> cause sodium retention and potassium excretion, with resultant hypertension and </a:t>
            </a:r>
            <a:r>
              <a:rPr lang="en-US" sz="1200" i="1" kern="1200" dirty="0" err="1" smtClean="0">
                <a:solidFill>
                  <a:schemeClr val="tx1"/>
                </a:solidFill>
                <a:latin typeface="+mn-lt"/>
                <a:ea typeface="+mn-ea"/>
                <a:cs typeface="+mn-cs"/>
              </a:rPr>
              <a:t>hypokalemia</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Hyperaldosteronism</a:t>
            </a:r>
            <a:r>
              <a:rPr lang="en-US" sz="1200" i="1" kern="1200" dirty="0" smtClean="0">
                <a:solidFill>
                  <a:schemeClr val="tx1"/>
                </a:solidFill>
                <a:latin typeface="+mn-lt"/>
                <a:ea typeface="+mn-ea"/>
                <a:cs typeface="+mn-cs"/>
              </a:rPr>
              <a:t> may be primary, or it may be a secondary event resulting from an extra-adrenal cause.	</a:t>
            </a:r>
          </a:p>
          <a:p>
            <a:r>
              <a:rPr lang="en-US" sz="1200" i="1" kern="1200" dirty="0" smtClean="0">
                <a:solidFill>
                  <a:schemeClr val="tx1"/>
                </a:solidFill>
                <a:latin typeface="+mn-lt"/>
                <a:ea typeface="+mn-ea"/>
                <a:cs typeface="+mn-cs"/>
              </a:rPr>
              <a:t>Primary </a:t>
            </a:r>
            <a:r>
              <a:rPr lang="en-US" sz="1200" i="1" kern="1200" dirty="0" err="1" smtClean="0">
                <a:solidFill>
                  <a:schemeClr val="tx1"/>
                </a:solidFill>
                <a:latin typeface="+mn-lt"/>
                <a:ea typeface="+mn-ea"/>
                <a:cs typeface="+mn-cs"/>
              </a:rPr>
              <a:t>hyperaldosteronism</a:t>
            </a:r>
            <a:r>
              <a:rPr lang="en-US" sz="1200" i="1" kern="1200" dirty="0" smtClean="0">
                <a:solidFill>
                  <a:schemeClr val="tx1"/>
                </a:solidFill>
                <a:latin typeface="+mn-lt"/>
                <a:ea typeface="+mn-ea"/>
                <a:cs typeface="+mn-cs"/>
              </a:rPr>
              <a:t> indicates an autonomous overproduction of </a:t>
            </a:r>
            <a:r>
              <a:rPr lang="en-US" sz="1200" i="1" kern="1200" dirty="0" err="1" smtClean="0">
                <a:solidFill>
                  <a:schemeClr val="tx1"/>
                </a:solidFill>
                <a:latin typeface="+mn-lt"/>
                <a:ea typeface="+mn-ea"/>
                <a:cs typeface="+mn-cs"/>
              </a:rPr>
              <a:t>aldosterone</a:t>
            </a:r>
            <a:r>
              <a:rPr lang="en-US" sz="1200" i="1" kern="1200" dirty="0" smtClean="0">
                <a:solidFill>
                  <a:schemeClr val="tx1"/>
                </a:solidFill>
                <a:latin typeface="+mn-lt"/>
                <a:ea typeface="+mn-ea"/>
                <a:cs typeface="+mn-cs"/>
              </a:rPr>
              <a:t>, with resultant suppression of the </a:t>
            </a:r>
            <a:r>
              <a:rPr lang="en-US" sz="1200" i="1" kern="1200" dirty="0" err="1" smtClean="0">
                <a:solidFill>
                  <a:schemeClr val="tx1"/>
                </a:solidFill>
                <a:latin typeface="+mn-lt"/>
                <a:ea typeface="+mn-ea"/>
                <a:cs typeface="+mn-cs"/>
              </a:rPr>
              <a:t>renin-angiotensin</a:t>
            </a:r>
            <a:r>
              <a:rPr lang="en-US" sz="1200" i="1" kern="1200" dirty="0" smtClean="0">
                <a:solidFill>
                  <a:schemeClr val="tx1"/>
                </a:solidFill>
                <a:latin typeface="+mn-lt"/>
                <a:ea typeface="+mn-ea"/>
                <a:cs typeface="+mn-cs"/>
              </a:rPr>
              <a:t> system and decreased plasma </a:t>
            </a:r>
            <a:r>
              <a:rPr lang="en-US" sz="1200" i="1" kern="1200" dirty="0" err="1" smtClean="0">
                <a:solidFill>
                  <a:schemeClr val="tx1"/>
                </a:solidFill>
                <a:latin typeface="+mn-lt"/>
                <a:ea typeface="+mn-ea"/>
                <a:cs typeface="+mn-cs"/>
              </a:rPr>
              <a:t>renin</a:t>
            </a:r>
            <a:r>
              <a:rPr lang="en-US" sz="1200" i="1" kern="1200" dirty="0" smtClean="0">
                <a:solidFill>
                  <a:schemeClr val="tx1"/>
                </a:solidFill>
                <a:latin typeface="+mn-lt"/>
                <a:ea typeface="+mn-ea"/>
                <a:cs typeface="+mn-cs"/>
              </a:rPr>
              <a:t> activity. Primary </a:t>
            </a:r>
            <a:r>
              <a:rPr lang="en-US" sz="1200" i="1" kern="1200" dirty="0" err="1" smtClean="0">
                <a:solidFill>
                  <a:schemeClr val="tx1"/>
                </a:solidFill>
                <a:latin typeface="+mn-lt"/>
                <a:ea typeface="+mn-ea"/>
                <a:cs typeface="+mn-cs"/>
              </a:rPr>
              <a:t>hyperaldosteronism</a:t>
            </a:r>
            <a:r>
              <a:rPr lang="en-US" sz="1200" i="1" kern="1200" dirty="0" smtClean="0">
                <a:solidFill>
                  <a:schemeClr val="tx1"/>
                </a:solidFill>
                <a:latin typeface="+mn-lt"/>
                <a:ea typeface="+mn-ea"/>
                <a:cs typeface="+mn-cs"/>
              </a:rPr>
              <a:t> is caused by one of three mechanisms.</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5608C3-31C3-449D-8DA3-4120425C931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kern="1200" dirty="0" smtClean="0">
                <a:solidFill>
                  <a:schemeClr val="tx1"/>
                </a:solidFill>
                <a:latin typeface="+mn-lt"/>
                <a:ea typeface="+mn-ea"/>
                <a:cs typeface="+mn-cs"/>
              </a:rPr>
              <a:t>S</a:t>
            </a:r>
            <a:r>
              <a:rPr lang="en-US" sz="1200" i="1" kern="1200" dirty="0" smtClean="0">
                <a:solidFill>
                  <a:schemeClr val="tx1"/>
                </a:solidFill>
                <a:latin typeface="+mn-lt"/>
                <a:ea typeface="+mn-ea"/>
                <a:cs typeface="+mn-cs"/>
              </a:rPr>
              <a:t>econdary </a:t>
            </a:r>
            <a:r>
              <a:rPr lang="en-US" sz="1200" i="1" kern="1200" dirty="0" err="1" smtClean="0">
                <a:solidFill>
                  <a:schemeClr val="tx1"/>
                </a:solidFill>
                <a:latin typeface="+mn-lt"/>
                <a:ea typeface="+mn-ea"/>
                <a:cs typeface="+mn-cs"/>
              </a:rPr>
              <a:t>hyperaldosteronism</a:t>
            </a:r>
            <a:r>
              <a:rPr lang="en-US" sz="1200" i="1" kern="1200" dirty="0" smtClean="0">
                <a:solidFill>
                  <a:schemeClr val="tx1"/>
                </a:solidFill>
                <a:latin typeface="+mn-lt"/>
                <a:ea typeface="+mn-ea"/>
                <a:cs typeface="+mn-cs"/>
              </a:rPr>
              <a:t>, aldosterone release occurs in response to activation of the renin-angiotensin system . </a:t>
            </a:r>
            <a:r>
              <a:rPr lang="en-US" sz="1200" i="1" u="sng" kern="1200" dirty="0" smtClean="0">
                <a:solidFill>
                  <a:schemeClr val="tx1"/>
                </a:solidFill>
                <a:latin typeface="+mn-lt"/>
                <a:ea typeface="+mn-ea"/>
                <a:cs typeface="+mn-cs"/>
                <a:hlinkClick r:id="rId3"/>
              </a:rPr>
              <a:t>It is characterized by increased levels of plasma renin and is encountered in conditions such as the following:Decreased renal perfusion (arteriolar nephrosclerosis, renal artery stenosis)Arterial hypovolemia and edema (congestive heart failure, cirrhosis, nephrotic syndrome)Pregnancy (due to estrogen-induced increases in plasma renin substrate).</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rgbClr val="0070C0"/>
                </a:solidFill>
                <a:latin typeface="+mn-lt"/>
                <a:ea typeface="+mn-ea"/>
                <a:cs typeface="+mn-cs"/>
              </a:rPr>
              <a:t>Morphology. Aldosterone-producing adenomas </a:t>
            </a:r>
            <a:r>
              <a:rPr lang="en-US" sz="1200" b="0" i="0" u="sng" kern="1200" dirty="0" smtClean="0">
                <a:solidFill>
                  <a:schemeClr val="tx1"/>
                </a:solidFill>
                <a:latin typeface="+mn-lt"/>
                <a:ea typeface="+mn-ea"/>
                <a:cs typeface="+mn-cs"/>
                <a:hlinkClick r:id="rId3"/>
              </a:rPr>
              <a:t>are composed of lipid-laden cortical cells that more closely resemble fasciculata cells than glomerulosa cells (the normal source of aldosterone). In general, the cells tend to be uniform in size and shape and resemble mature cortical cells; occasionally, there is some nuclear and cellular pleomorphism but no evidence of </a:t>
            </a:r>
            <a:r>
              <a:rPr lang="en-US" sz="1200" b="0" i="0" u="sng" kern="1200" dirty="0" err="1" smtClean="0">
                <a:solidFill>
                  <a:schemeClr val="tx1"/>
                </a:solidFill>
                <a:latin typeface="+mn-lt"/>
                <a:ea typeface="+mn-ea"/>
                <a:cs typeface="+mn-cs"/>
                <a:hlinkClick r:id="rId3"/>
              </a:rPr>
              <a:t>anaplasia</a:t>
            </a:r>
            <a:r>
              <a:rPr lang="en-US" sz="1200" b="0" i="0" u="sng" kern="1200" dirty="0" smtClean="0">
                <a:solidFill>
                  <a:schemeClr val="tx1"/>
                </a:solidFill>
                <a:latin typeface="+mn-lt"/>
                <a:ea typeface="+mn-ea"/>
                <a:cs typeface="+mn-cs"/>
                <a:hlinkClick r:id="rId3"/>
              </a:rPr>
              <a:t> . A characteristic feature of aldesterone-producing adenomas is the presence of eosinophilic, laminated cytoplasmic inclusions, known as spironolactone bodies, found after treatment with the antihypertensive drug spironolactone. In contrast to cortical adenomas associated with Cushing syndrome, those associated with hyperaldosteronism do not usually suppress ACTH secretion. Therefore, the adjacent adrenal cortex and that of the contralateral gland are not atrophic.	</a:t>
            </a:r>
          </a:p>
          <a:p>
            <a:endParaRPr lang="en-US" b="0" i="0" dirty="0">
              <a:solidFill>
                <a:srgbClr val="0070C0"/>
              </a:solidFill>
            </a:endParaRPr>
          </a:p>
        </p:txBody>
      </p:sp>
      <p:sp>
        <p:nvSpPr>
          <p:cNvPr id="4" name="Slide Number Placeholder 3"/>
          <p:cNvSpPr>
            <a:spLocks noGrp="1"/>
          </p:cNvSpPr>
          <p:nvPr>
            <p:ph type="sldNum" sz="quarter" idx="10"/>
          </p:nvPr>
        </p:nvSpPr>
        <p:spPr/>
        <p:txBody>
          <a:bodyPr/>
          <a:lstStyle/>
          <a:p>
            <a:fld id="{22BE415E-9460-4104-AC65-67EE583B108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Vacuolated cytoplasm,</a:t>
            </a:r>
            <a:r>
              <a:rPr lang="en-US" baseline="0" dirty="0" smtClean="0"/>
              <a:t> adenoma</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5608C3-31C3-449D-8DA3-4120425C931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5608C3-31C3-449D-8DA3-4120425C931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a:t>
            </a:r>
            <a:r>
              <a:rPr lang="en-US" sz="1200" i="1" kern="1200" dirty="0" smtClean="0">
                <a:solidFill>
                  <a:schemeClr val="tx1"/>
                </a:solidFill>
                <a:latin typeface="+mn-lt"/>
                <a:ea typeface="+mn-ea"/>
                <a:cs typeface="+mn-cs"/>
              </a:rPr>
              <a:t>adrenal glands are paired endocrine organs consisting of both cortex and medulla, which differ in their development, structure, and function. In the adult, the normal adrenal gland weighs about 4 gm; but with acute stress, lipid depletion may reduce the weight, or prolonged stress, such as dying after a long chronic illness, can induce hypertrophy and hyperplasia of the cortical cells and more than double the weight of the normal gland. Beneath the capsule of the adrenal is the narrow layer of </a:t>
            </a:r>
            <a:r>
              <a:rPr lang="en-US" sz="1200" i="1" kern="1200" dirty="0" err="1" smtClean="0">
                <a:solidFill>
                  <a:schemeClr val="tx1"/>
                </a:solidFill>
                <a:latin typeface="+mn-lt"/>
                <a:ea typeface="+mn-ea"/>
                <a:cs typeface="+mn-cs"/>
              </a:rPr>
              <a:t>zonaglomerulosa</a:t>
            </a:r>
            <a:r>
              <a:rPr lang="en-US" sz="1200" i="1" kern="1200" dirty="0" smtClean="0">
                <a:solidFill>
                  <a:schemeClr val="tx1"/>
                </a:solidFill>
                <a:latin typeface="+mn-lt"/>
                <a:ea typeface="+mn-ea"/>
                <a:cs typeface="+mn-cs"/>
              </a:rPr>
              <a:t>. An equally narrow </a:t>
            </a:r>
            <a:r>
              <a:rPr lang="en-US" sz="1200" i="1" kern="1200" dirty="0" err="1" smtClean="0">
                <a:solidFill>
                  <a:schemeClr val="tx1"/>
                </a:solidFill>
                <a:latin typeface="+mn-lt"/>
                <a:ea typeface="+mn-ea"/>
                <a:cs typeface="+mn-cs"/>
              </a:rPr>
              <a:t>zonareticularis</a:t>
            </a:r>
            <a:r>
              <a:rPr lang="en-US" sz="1200" i="1" kern="1200" dirty="0" smtClean="0">
                <a:solidFill>
                  <a:schemeClr val="tx1"/>
                </a:solidFill>
                <a:latin typeface="+mn-lt"/>
                <a:ea typeface="+mn-ea"/>
                <a:cs typeface="+mn-cs"/>
              </a:rPr>
              <a:t> abuts the medulla. Intervening is the broad </a:t>
            </a:r>
            <a:r>
              <a:rPr lang="en-US" sz="1200" i="1" kern="1200" dirty="0" err="1" smtClean="0">
                <a:solidFill>
                  <a:schemeClr val="tx1"/>
                </a:solidFill>
                <a:latin typeface="+mn-lt"/>
                <a:ea typeface="+mn-ea"/>
                <a:cs typeface="+mn-cs"/>
              </a:rPr>
              <a:t>zonafasciculata</a:t>
            </a:r>
            <a:r>
              <a:rPr lang="en-US" sz="1200" i="1" kern="1200" dirty="0" smtClean="0">
                <a:solidFill>
                  <a:schemeClr val="tx1"/>
                </a:solidFill>
                <a:latin typeface="+mn-lt"/>
                <a:ea typeface="+mn-ea"/>
                <a:cs typeface="+mn-cs"/>
              </a:rPr>
              <a:t>, which makes up about 75% of the total cortex. The adrenal cortex synthesizes three different types of steroids: (1) </a:t>
            </a:r>
            <a:r>
              <a:rPr lang="en-US" sz="1200" i="1" kern="1200" dirty="0" err="1" smtClean="0">
                <a:solidFill>
                  <a:schemeClr val="tx1"/>
                </a:solidFill>
                <a:latin typeface="+mn-lt"/>
                <a:ea typeface="+mn-ea"/>
                <a:cs typeface="+mn-cs"/>
              </a:rPr>
              <a:t>glucocorticoids</a:t>
            </a:r>
            <a:r>
              <a:rPr lang="en-US" sz="1200" i="1" kern="1200" dirty="0" smtClean="0">
                <a:solidFill>
                  <a:schemeClr val="tx1"/>
                </a:solidFill>
                <a:latin typeface="+mn-lt"/>
                <a:ea typeface="+mn-ea"/>
                <a:cs typeface="+mn-cs"/>
              </a:rPr>
              <a:t> (principally </a:t>
            </a:r>
            <a:r>
              <a:rPr lang="en-US" sz="1200" i="1" kern="1200" dirty="0" err="1" smtClean="0">
                <a:solidFill>
                  <a:schemeClr val="tx1"/>
                </a:solidFill>
                <a:latin typeface="+mn-lt"/>
                <a:ea typeface="+mn-ea"/>
                <a:cs typeface="+mn-cs"/>
              </a:rPr>
              <a:t>cortisol</a:t>
            </a:r>
            <a:r>
              <a:rPr lang="en-US" sz="1200" i="1" kern="1200" dirty="0" smtClean="0">
                <a:solidFill>
                  <a:schemeClr val="tx1"/>
                </a:solidFill>
                <a:latin typeface="+mn-lt"/>
                <a:ea typeface="+mn-ea"/>
                <a:cs typeface="+mn-cs"/>
              </a:rPr>
              <a:t>), which are synthesized primarily in the </a:t>
            </a:r>
            <a:r>
              <a:rPr lang="en-US" sz="1200" i="1" kern="1200" dirty="0" err="1" smtClean="0">
                <a:solidFill>
                  <a:schemeClr val="tx1"/>
                </a:solidFill>
                <a:latin typeface="+mn-lt"/>
                <a:ea typeface="+mn-ea"/>
                <a:cs typeface="+mn-cs"/>
              </a:rPr>
              <a:t>zonafasciculata</a:t>
            </a:r>
            <a:r>
              <a:rPr lang="en-US" sz="1200" i="1" kern="1200" dirty="0" smtClean="0">
                <a:solidFill>
                  <a:schemeClr val="tx1"/>
                </a:solidFill>
                <a:latin typeface="+mn-lt"/>
                <a:ea typeface="+mn-ea"/>
                <a:cs typeface="+mn-cs"/>
              </a:rPr>
              <a:t> with a small contribution from the </a:t>
            </a:r>
            <a:r>
              <a:rPr lang="en-US" sz="1200" i="1" kern="1200" dirty="0" err="1" smtClean="0">
                <a:solidFill>
                  <a:schemeClr val="tx1"/>
                </a:solidFill>
                <a:latin typeface="+mn-lt"/>
                <a:ea typeface="+mn-ea"/>
                <a:cs typeface="+mn-cs"/>
              </a:rPr>
              <a:t>zonareticularis</a:t>
            </a:r>
            <a:r>
              <a:rPr lang="en-US" sz="1200" i="1" kern="1200" dirty="0" smtClean="0">
                <a:solidFill>
                  <a:schemeClr val="tx1"/>
                </a:solidFill>
                <a:latin typeface="+mn-lt"/>
                <a:ea typeface="+mn-ea"/>
                <a:cs typeface="+mn-cs"/>
              </a:rPr>
              <a:t>; (2) </a:t>
            </a:r>
            <a:r>
              <a:rPr lang="en-US" sz="1200" i="1" kern="1200" dirty="0" err="1" smtClean="0">
                <a:solidFill>
                  <a:schemeClr val="tx1"/>
                </a:solidFill>
                <a:latin typeface="+mn-lt"/>
                <a:ea typeface="+mn-ea"/>
                <a:cs typeface="+mn-cs"/>
              </a:rPr>
              <a:t>mineralocorticoids</a:t>
            </a:r>
            <a:r>
              <a:rPr lang="en-US" sz="1200" i="1" kern="1200" dirty="0" smtClean="0">
                <a:solidFill>
                  <a:schemeClr val="tx1"/>
                </a:solidFill>
                <a:latin typeface="+mn-lt"/>
                <a:ea typeface="+mn-ea"/>
                <a:cs typeface="+mn-cs"/>
              </a:rPr>
              <a:t>, the most important being </a:t>
            </a:r>
            <a:r>
              <a:rPr lang="en-US" sz="1200" i="1" kern="1200" dirty="0" err="1" smtClean="0">
                <a:solidFill>
                  <a:schemeClr val="tx1"/>
                </a:solidFill>
                <a:latin typeface="+mn-lt"/>
                <a:ea typeface="+mn-ea"/>
                <a:cs typeface="+mn-cs"/>
              </a:rPr>
              <a:t>aldosterone</a:t>
            </a:r>
            <a:r>
              <a:rPr lang="en-US" sz="1200" i="1" kern="1200" dirty="0" smtClean="0">
                <a:solidFill>
                  <a:schemeClr val="tx1"/>
                </a:solidFill>
                <a:latin typeface="+mn-lt"/>
                <a:ea typeface="+mn-ea"/>
                <a:cs typeface="+mn-cs"/>
              </a:rPr>
              <a:t>, which is generated in the </a:t>
            </a:r>
            <a:r>
              <a:rPr lang="en-US" sz="1200" i="1" kern="1200" dirty="0" err="1" smtClean="0">
                <a:solidFill>
                  <a:schemeClr val="tx1"/>
                </a:solidFill>
                <a:latin typeface="+mn-lt"/>
                <a:ea typeface="+mn-ea"/>
                <a:cs typeface="+mn-cs"/>
              </a:rPr>
              <a:t>zonaglomerulosa</a:t>
            </a:r>
            <a:r>
              <a:rPr lang="en-US" sz="1200" i="1" kern="1200" dirty="0" smtClean="0">
                <a:solidFill>
                  <a:schemeClr val="tx1"/>
                </a:solidFill>
                <a:latin typeface="+mn-lt"/>
                <a:ea typeface="+mn-ea"/>
                <a:cs typeface="+mn-cs"/>
              </a:rPr>
              <a:t>; and (3) sex steroids (estrogens and androgens), which are produced largely in the </a:t>
            </a:r>
            <a:r>
              <a:rPr lang="en-US" sz="1200" i="1" kern="1200" dirty="0" err="1" smtClean="0">
                <a:solidFill>
                  <a:schemeClr val="tx1"/>
                </a:solidFill>
                <a:latin typeface="+mn-lt"/>
                <a:ea typeface="+mn-ea"/>
                <a:cs typeface="+mn-cs"/>
              </a:rPr>
              <a:t>zonareticularis</a:t>
            </a:r>
            <a:r>
              <a:rPr lang="en-US" sz="1200" i="1" kern="1200" dirty="0" smtClean="0">
                <a:solidFill>
                  <a:schemeClr val="tx1"/>
                </a:solidFill>
                <a:latin typeface="+mn-lt"/>
                <a:ea typeface="+mn-ea"/>
                <a:cs typeface="+mn-cs"/>
              </a:rPr>
              <a:t>. The adrenal medulla is composed of </a:t>
            </a:r>
            <a:r>
              <a:rPr lang="en-US" sz="1200" i="1" kern="1200" dirty="0" err="1" smtClean="0">
                <a:solidFill>
                  <a:schemeClr val="tx1"/>
                </a:solidFill>
                <a:latin typeface="+mn-lt"/>
                <a:ea typeface="+mn-ea"/>
                <a:cs typeface="+mn-cs"/>
              </a:rPr>
              <a:t>chromaffin</a:t>
            </a:r>
            <a:r>
              <a:rPr lang="en-US" sz="1200" i="1" kern="1200" dirty="0" smtClean="0">
                <a:solidFill>
                  <a:schemeClr val="tx1"/>
                </a:solidFill>
                <a:latin typeface="+mn-lt"/>
                <a:ea typeface="+mn-ea"/>
                <a:cs typeface="+mn-cs"/>
              </a:rPr>
              <a:t> cells, which synthesize and secrete </a:t>
            </a:r>
            <a:r>
              <a:rPr lang="en-US" sz="1200" i="1" kern="1200" dirty="0" err="1" smtClean="0">
                <a:solidFill>
                  <a:schemeClr val="tx1"/>
                </a:solidFill>
                <a:latin typeface="+mn-lt"/>
                <a:ea typeface="+mn-ea"/>
                <a:cs typeface="+mn-cs"/>
              </a:rPr>
              <a:t>catecholamines</a:t>
            </a:r>
            <a:r>
              <a:rPr lang="en-US" sz="1200" i="1" kern="1200" dirty="0" smtClean="0">
                <a:solidFill>
                  <a:schemeClr val="tx1"/>
                </a:solidFill>
                <a:latin typeface="+mn-lt"/>
                <a:ea typeface="+mn-ea"/>
                <a:cs typeface="+mn-cs"/>
              </a:rPr>
              <a:t>, mainly </a:t>
            </a:r>
            <a:r>
              <a:rPr lang="en-US" sz="1200" i="1" u="sng" kern="1200" dirty="0" smtClean="0">
                <a:solidFill>
                  <a:schemeClr val="tx1"/>
                </a:solidFill>
                <a:latin typeface="+mn-lt"/>
                <a:ea typeface="+mn-ea"/>
                <a:cs typeface="+mn-cs"/>
                <a:hlinkClick r:id="rId3"/>
              </a:rPr>
              <a:t>epinephrine. Catecholamines have many effects that allow rapid adaptations to changes in the environment.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Waterhouse-</a:t>
            </a:r>
            <a:r>
              <a:rPr lang="en-US" sz="1200" kern="1200" dirty="0" err="1" smtClean="0">
                <a:solidFill>
                  <a:schemeClr val="tx1"/>
                </a:solidFill>
                <a:latin typeface="+mn-lt"/>
                <a:ea typeface="+mn-ea"/>
                <a:cs typeface="+mn-cs"/>
              </a:rPr>
              <a:t>Friderichsen</a:t>
            </a:r>
            <a:r>
              <a:rPr lang="en-US" sz="1200" kern="1200" dirty="0" smtClean="0">
                <a:solidFill>
                  <a:schemeClr val="tx1"/>
                </a:solidFill>
                <a:latin typeface="+mn-lt"/>
                <a:ea typeface="+mn-ea"/>
                <a:cs typeface="+mn-cs"/>
              </a:rPr>
              <a:t> syndrome. At autopsy, the adrenals were grossly hemorrhagic and shrunken; microscopically, little residual cortical architecture is discernible. Autoimmune </a:t>
            </a:r>
            <a:r>
              <a:rPr lang="en-US" sz="1200" kern="1200" dirty="0" err="1" smtClean="0">
                <a:solidFill>
                  <a:schemeClr val="tx1"/>
                </a:solidFill>
                <a:latin typeface="+mn-lt"/>
                <a:ea typeface="+mn-ea"/>
                <a:cs typeface="+mn-cs"/>
              </a:rPr>
              <a:t>adrenalitis</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dirty="0" smtClean="0">
                <a:solidFill>
                  <a:schemeClr val="tx1"/>
                </a:solidFill>
                <a:latin typeface="+mn-lt"/>
                <a:ea typeface="+mn-ea"/>
                <a:cs typeface="+mn-cs"/>
              </a:rPr>
              <a:t>PHEOCHROMOCYTOMA	</a:t>
            </a:r>
          </a:p>
          <a:p>
            <a:r>
              <a:rPr lang="en-US" sz="1200" kern="1200" dirty="0" err="1" smtClean="0">
                <a:solidFill>
                  <a:schemeClr val="tx1"/>
                </a:solidFill>
                <a:latin typeface="+mn-lt"/>
                <a:ea typeface="+mn-ea"/>
                <a:cs typeface="+mn-cs"/>
              </a:rPr>
              <a:t>Pheochromocytomas</a:t>
            </a:r>
            <a:r>
              <a:rPr lang="en-US" sz="1200" kern="1200" dirty="0" smtClean="0">
                <a:solidFill>
                  <a:schemeClr val="tx1"/>
                </a:solidFill>
                <a:latin typeface="+mn-lt"/>
                <a:ea typeface="+mn-ea"/>
                <a:cs typeface="+mn-cs"/>
              </a:rPr>
              <a:t> are uncommon neoplasms composed of </a:t>
            </a:r>
            <a:r>
              <a:rPr lang="en-US" sz="1200" kern="1200" dirty="0" err="1" smtClean="0">
                <a:solidFill>
                  <a:schemeClr val="tx1"/>
                </a:solidFill>
                <a:latin typeface="+mn-lt"/>
                <a:ea typeface="+mn-ea"/>
                <a:cs typeface="+mn-cs"/>
              </a:rPr>
              <a:t>chromaffin</a:t>
            </a:r>
            <a:r>
              <a:rPr lang="en-US" sz="1200" kern="1200" dirty="0" smtClean="0">
                <a:solidFill>
                  <a:schemeClr val="tx1"/>
                </a:solidFill>
                <a:latin typeface="+mn-lt"/>
                <a:ea typeface="+mn-ea"/>
                <a:cs typeface="+mn-cs"/>
              </a:rPr>
              <a:t> cells, which synthesize and release </a:t>
            </a:r>
            <a:r>
              <a:rPr lang="en-US" sz="1200" kern="1200" dirty="0" err="1" smtClean="0">
                <a:solidFill>
                  <a:schemeClr val="tx1"/>
                </a:solidFill>
                <a:latin typeface="+mn-lt"/>
                <a:ea typeface="+mn-ea"/>
                <a:cs typeface="+mn-cs"/>
              </a:rPr>
              <a:t>catecholamins</a:t>
            </a:r>
            <a:r>
              <a:rPr lang="en-US" sz="1200" kern="1200" dirty="0" smtClean="0">
                <a:solidFill>
                  <a:schemeClr val="tx1"/>
                </a:solidFill>
                <a:latin typeface="+mn-lt"/>
                <a:ea typeface="+mn-ea"/>
                <a:cs typeface="+mn-cs"/>
              </a:rPr>
              <a:t> and in some instances peptide hormones. These tumors are important because they (similar to </a:t>
            </a:r>
            <a:r>
              <a:rPr lang="en-US" sz="1200" kern="1200" dirty="0" err="1" smtClean="0">
                <a:solidFill>
                  <a:schemeClr val="tx1"/>
                </a:solidFill>
                <a:latin typeface="+mn-lt"/>
                <a:ea typeface="+mn-ea"/>
                <a:cs typeface="+mn-cs"/>
              </a:rPr>
              <a:t>aldosterone</a:t>
            </a:r>
            <a:r>
              <a:rPr lang="en-US" sz="1200" kern="1200" dirty="0" smtClean="0">
                <a:solidFill>
                  <a:schemeClr val="tx1"/>
                </a:solidFill>
                <a:latin typeface="+mn-lt"/>
                <a:ea typeface="+mn-ea"/>
                <a:cs typeface="+mn-cs"/>
              </a:rPr>
              <a:t>-secreting adenomas) give rise to surgically correctable forms of hypertension. Although only about 0.1% to 0.3% of hypertensive patients have an underlying </a:t>
            </a:r>
            <a:r>
              <a:rPr lang="en-US" sz="1200" kern="1200" dirty="0" err="1" smtClean="0">
                <a:solidFill>
                  <a:schemeClr val="tx1"/>
                </a:solidFill>
                <a:latin typeface="+mn-lt"/>
                <a:ea typeface="+mn-ea"/>
                <a:cs typeface="+mn-cs"/>
              </a:rPr>
              <a:t>pheochromocytoma</a:t>
            </a:r>
            <a:r>
              <a:rPr lang="en-US" sz="1200" kern="1200" dirty="0" smtClean="0">
                <a:solidFill>
                  <a:schemeClr val="tx1"/>
                </a:solidFill>
                <a:latin typeface="+mn-lt"/>
                <a:ea typeface="+mn-ea"/>
                <a:cs typeface="+mn-cs"/>
              </a:rPr>
              <a:t>, the hypertension can be fatal when the </a:t>
            </a:r>
            <a:r>
              <a:rPr lang="en-US" sz="1200" kern="1200" dirty="0" err="1" smtClean="0">
                <a:solidFill>
                  <a:schemeClr val="tx1"/>
                </a:solidFill>
                <a:latin typeface="+mn-lt"/>
                <a:ea typeface="+mn-ea"/>
                <a:cs typeface="+mn-cs"/>
              </a:rPr>
              <a:t>pheochromocytoma</a:t>
            </a:r>
            <a:r>
              <a:rPr lang="en-US" sz="1200" kern="1200" dirty="0" smtClean="0">
                <a:solidFill>
                  <a:schemeClr val="tx1"/>
                </a:solidFill>
                <a:latin typeface="+mn-lt"/>
                <a:ea typeface="+mn-ea"/>
                <a:cs typeface="+mn-cs"/>
              </a:rPr>
              <a:t> goes unrecognized. Occasionally, one of these tumors produces other steroids or peptides and so may be associated with Cushing’s syndrome or some other </a:t>
            </a:r>
            <a:r>
              <a:rPr lang="en-US" sz="1200" kern="1200" dirty="0" err="1" smtClean="0">
                <a:solidFill>
                  <a:schemeClr val="tx1"/>
                </a:solidFill>
                <a:latin typeface="+mn-lt"/>
                <a:ea typeface="+mn-ea"/>
                <a:cs typeface="+mn-cs"/>
              </a:rPr>
              <a:t>endocrinopathy</a:t>
            </a:r>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none" kern="1200" dirty="0" err="1" smtClean="0">
                <a:solidFill>
                  <a:schemeClr val="tx1"/>
                </a:solidFill>
                <a:latin typeface="+mn-lt"/>
                <a:ea typeface="+mn-ea"/>
                <a:cs typeface="+mn-cs"/>
              </a:rPr>
              <a:t>Pheochromocytomas</a:t>
            </a:r>
            <a:r>
              <a:rPr lang="en-US" sz="1200" u="none" kern="1200" dirty="0" smtClean="0">
                <a:solidFill>
                  <a:schemeClr val="tx1"/>
                </a:solidFill>
                <a:latin typeface="+mn-lt"/>
                <a:ea typeface="+mn-ea"/>
                <a:cs typeface="+mn-cs"/>
              </a:rPr>
              <a:t> usually subscribe to a convenient </a:t>
            </a:r>
            <a:r>
              <a:rPr lang="en-US" sz="1200" i="1" u="none" kern="1200" dirty="0" smtClean="0">
                <a:solidFill>
                  <a:schemeClr val="tx1"/>
                </a:solidFill>
                <a:latin typeface="+mn-lt"/>
                <a:ea typeface="+mn-ea"/>
                <a:cs typeface="+mn-cs"/>
              </a:rPr>
              <a:t>"rule of 10s":10% of </a:t>
            </a:r>
            <a:r>
              <a:rPr lang="en-US" sz="1200" i="1" u="none" kern="1200" dirty="0" err="1" smtClean="0">
                <a:solidFill>
                  <a:schemeClr val="tx1"/>
                </a:solidFill>
                <a:latin typeface="+mn-lt"/>
                <a:ea typeface="+mn-ea"/>
                <a:cs typeface="+mn-cs"/>
              </a:rPr>
              <a:t>pheochromocytomas</a:t>
            </a:r>
            <a:r>
              <a:rPr lang="en-US" sz="1200" i="1" u="none" kern="1200" dirty="0" smtClean="0">
                <a:solidFill>
                  <a:schemeClr val="tx1"/>
                </a:solidFill>
                <a:latin typeface="+mn-lt"/>
                <a:ea typeface="+mn-ea"/>
                <a:cs typeface="+mn-cs"/>
              </a:rPr>
              <a:t> arise in association with one of several familial syndromes ,</a:t>
            </a:r>
            <a:r>
              <a:rPr lang="en-US" sz="1200" i="1" u="none" kern="1200" dirty="0" smtClean="0">
                <a:solidFill>
                  <a:schemeClr val="tx1"/>
                </a:solidFill>
                <a:latin typeface="+mn-lt"/>
                <a:ea typeface="+mn-ea"/>
                <a:cs typeface="+mn-cs"/>
                <a:hlinkClick r:id="rId3"/>
              </a:rPr>
              <a:t>These include the MEN-2A and MEN-2B syndromes (described later), type I neurofibromatosis </a:t>
            </a:r>
            <a:r>
              <a:rPr lang="en-US" sz="1200" i="1" u="none" kern="1200" dirty="0" smtClean="0">
                <a:solidFill>
                  <a:schemeClr val="tx1"/>
                </a:solidFill>
                <a:latin typeface="+mn-lt"/>
                <a:ea typeface="+mn-ea"/>
                <a:cs typeface="+mn-cs"/>
              </a:rPr>
              <a:t>,</a:t>
            </a:r>
            <a:r>
              <a:rPr lang="en-US" sz="1200" i="1" u="none" kern="1200" dirty="0" smtClean="0">
                <a:solidFill>
                  <a:schemeClr val="tx1"/>
                </a:solidFill>
                <a:latin typeface="+mn-lt"/>
                <a:ea typeface="+mn-ea"/>
                <a:cs typeface="+mn-cs"/>
                <a:hlinkClick r:id="rId4"/>
              </a:rPr>
              <a:t>von Hippel-Lindau syndrome </a:t>
            </a:r>
            <a:r>
              <a:rPr lang="en-US" sz="1200" i="1" u="none" kern="1200" dirty="0" smtClean="0">
                <a:solidFill>
                  <a:schemeClr val="tx1"/>
                </a:solidFill>
                <a:latin typeface="+mn-lt"/>
                <a:ea typeface="+mn-ea"/>
                <a:cs typeface="+mn-cs"/>
              </a:rPr>
              <a:t>,</a:t>
            </a:r>
            <a:r>
              <a:rPr lang="en-US" sz="1200" i="1" u="none" kern="1200" dirty="0" smtClean="0">
                <a:solidFill>
                  <a:schemeClr val="tx1"/>
                </a:solidFill>
                <a:latin typeface="+mn-lt"/>
                <a:ea typeface="+mn-ea"/>
                <a:cs typeface="+mn-cs"/>
                <a:hlinkClick r:id="rId5"/>
              </a:rPr>
              <a:t> and Sturge-Weber syndrome </a:t>
            </a:r>
            <a:r>
              <a:rPr lang="en-US" sz="1200" i="1" u="none" kern="1200" dirty="0" smtClean="0">
                <a:solidFill>
                  <a:schemeClr val="tx1"/>
                </a:solidFill>
                <a:latin typeface="+mn-lt"/>
                <a:ea typeface="+mn-ea"/>
                <a:cs typeface="+mn-cs"/>
              </a:rPr>
              <a:t>.</a:t>
            </a:r>
            <a:r>
              <a:rPr lang="en-US" sz="1200" i="1" u="none" kern="1200" dirty="0" smtClean="0">
                <a:solidFill>
                  <a:schemeClr val="tx1"/>
                </a:solidFill>
                <a:latin typeface="+mn-lt"/>
                <a:ea typeface="+mn-ea"/>
                <a:cs typeface="+mn-cs"/>
                <a:hlinkClick r:id="rId6"/>
              </a:rPr>
              <a:t>10% of pheochromocytomas are extra-adrenal, occurring in sites such as the organ of Zuckerkandl and the carotid body, where these chromaffin-negative tumors are usually called paragangliomas to distinguish them from pheochromocytomas.10% of nonfamilial adrenal pheochromocytomas are bilateral; this figure may rise to 70% in cases that are associated with familial syndromes.10% of adrenal pheochromocytomas are biologically malignant, although the associated hypertension represents a serious and potentially lethal complication of even "benign" tumors. Frank malignancy is somewhat more common (20% to 40%) in tumors arising in extra-adrenal sites.10% of adrenal pheochromocytomas arise in childhood, usually the familial subtypes, and with a strong male preponderance. The nonfamilial pheochromocytomas most often occur in adults between 40 and 60 years of age, with a slight female preponderanc</a:t>
            </a:r>
            <a:endParaRPr lang="en-US" u="none"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5608C3-31C3-449D-8DA3-4120425C9313}"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err="1" smtClean="0">
                <a:solidFill>
                  <a:schemeClr val="tx1"/>
                </a:solidFill>
                <a:latin typeface="+mn-lt"/>
                <a:ea typeface="+mn-ea"/>
                <a:cs typeface="+mn-cs"/>
              </a:rPr>
              <a:t>Pheochromocytomas</a:t>
            </a:r>
            <a:r>
              <a:rPr lang="en-US" sz="1200" kern="1200" dirty="0" smtClean="0">
                <a:solidFill>
                  <a:schemeClr val="tx1"/>
                </a:solidFill>
                <a:latin typeface="+mn-lt"/>
                <a:ea typeface="+mn-ea"/>
                <a:cs typeface="+mn-cs"/>
              </a:rPr>
              <a:t> range from small, circumscribed lesions confined to the adrenal </a:t>
            </a:r>
            <a:r>
              <a:rPr lang="en-US" sz="1200" u="sng" kern="1200" dirty="0" smtClean="0">
                <a:solidFill>
                  <a:schemeClr val="tx1"/>
                </a:solidFill>
                <a:latin typeface="+mn-lt"/>
                <a:ea typeface="+mn-ea"/>
                <a:cs typeface="+mn-cs"/>
                <a:hlinkClick r:id="rId3"/>
              </a:rPr>
              <a:t>to large hemorrhagic masses weighing kilograms. The average weight of a pheochromocytoma is 100 gm, but variations from just over 1 gm to almost 4000 gm have been reported. The larger tumors are well demarcated by either connective tissue or compressed cortical or medullary tissue. Richly vascularized fibrous trabeculae pass into the tumor and produce a lobular pattern. In many tumors, remnants of the adrenal gland can be seen, stretched over the surface or attached at one pole. On section, the cut surfaces of smaller pheochromocytomas are yellow-tan. Larger lesions tend to be hemorrhagic, necrotic, and cystic and typically efface the adrenal gland. Incubation of fresh tissue with a potassium dichromate solution turns the tumor a dark brown color owing to oxidation of stored catecholamines, thus the term </a:t>
            </a:r>
            <a:r>
              <a:rPr lang="en-US" sz="1200" i="1" u="sng" kern="1200" dirty="0" smtClean="0">
                <a:solidFill>
                  <a:schemeClr val="tx1"/>
                </a:solidFill>
                <a:latin typeface="+mn-lt"/>
                <a:ea typeface="+mn-ea"/>
                <a:cs typeface="+mn-cs"/>
                <a:hlinkClick r:id="rId3"/>
              </a:rPr>
              <a:t>chromaffin.	</a:t>
            </a:r>
          </a:p>
          <a:p>
            <a:r>
              <a:rPr lang="en-US" sz="1200" kern="1200" dirty="0" smtClean="0">
                <a:solidFill>
                  <a:schemeClr val="tx1"/>
                </a:solidFill>
                <a:latin typeface="+mn-lt"/>
                <a:ea typeface="+mn-ea"/>
                <a:cs typeface="+mn-cs"/>
              </a:rPr>
              <a:t>The </a:t>
            </a:r>
            <a:r>
              <a:rPr lang="en-US" sz="1200" kern="1200" dirty="0" err="1" smtClean="0">
                <a:solidFill>
                  <a:schemeClr val="tx1"/>
                </a:solidFill>
                <a:latin typeface="+mn-lt"/>
                <a:ea typeface="+mn-ea"/>
                <a:cs typeface="+mn-cs"/>
              </a:rPr>
              <a:t>histologic</a:t>
            </a:r>
            <a:r>
              <a:rPr lang="en-US" sz="1200" kern="1200" dirty="0" smtClean="0">
                <a:solidFill>
                  <a:schemeClr val="tx1"/>
                </a:solidFill>
                <a:latin typeface="+mn-lt"/>
                <a:ea typeface="+mn-ea"/>
                <a:cs typeface="+mn-cs"/>
              </a:rPr>
              <a:t> pattern in </a:t>
            </a:r>
            <a:r>
              <a:rPr lang="en-US" sz="1200" kern="1200" dirty="0" err="1" smtClean="0">
                <a:solidFill>
                  <a:schemeClr val="tx1"/>
                </a:solidFill>
                <a:latin typeface="+mn-lt"/>
                <a:ea typeface="+mn-ea"/>
                <a:cs typeface="+mn-cs"/>
              </a:rPr>
              <a:t>pheochromocytoma</a:t>
            </a:r>
            <a:r>
              <a:rPr lang="en-US" sz="1200" kern="1200" dirty="0" smtClean="0">
                <a:solidFill>
                  <a:schemeClr val="tx1"/>
                </a:solidFill>
                <a:latin typeface="+mn-lt"/>
                <a:ea typeface="+mn-ea"/>
                <a:cs typeface="+mn-cs"/>
              </a:rPr>
              <a:t> is quite variable. The tumors are composed of polygonal to spindle-shaped </a:t>
            </a:r>
            <a:r>
              <a:rPr lang="en-US" sz="1200" kern="1200" dirty="0" err="1" smtClean="0">
                <a:solidFill>
                  <a:schemeClr val="tx1"/>
                </a:solidFill>
                <a:latin typeface="+mn-lt"/>
                <a:ea typeface="+mn-ea"/>
                <a:cs typeface="+mn-cs"/>
              </a:rPr>
              <a:t>chromaffin</a:t>
            </a:r>
            <a:r>
              <a:rPr lang="en-US" sz="1200" kern="1200" dirty="0" smtClean="0">
                <a:solidFill>
                  <a:schemeClr val="tx1"/>
                </a:solidFill>
                <a:latin typeface="+mn-lt"/>
                <a:ea typeface="+mn-ea"/>
                <a:cs typeface="+mn-cs"/>
              </a:rPr>
              <a:t> cells or chief cells, clustered with the </a:t>
            </a:r>
            <a:r>
              <a:rPr lang="en-US" sz="1200" kern="1200" dirty="0" err="1" smtClean="0">
                <a:solidFill>
                  <a:schemeClr val="tx1"/>
                </a:solidFill>
                <a:latin typeface="+mn-lt"/>
                <a:ea typeface="+mn-ea"/>
                <a:cs typeface="+mn-cs"/>
              </a:rPr>
              <a:t>sustentacular</a:t>
            </a:r>
            <a:r>
              <a:rPr lang="en-US" sz="1200" kern="1200" dirty="0" smtClean="0">
                <a:solidFill>
                  <a:schemeClr val="tx1"/>
                </a:solidFill>
                <a:latin typeface="+mn-lt"/>
                <a:ea typeface="+mn-ea"/>
                <a:cs typeface="+mn-cs"/>
              </a:rPr>
              <a:t> cells into small nests or alveoli (</a:t>
            </a:r>
            <a:r>
              <a:rPr lang="en-US" sz="1200" b="1" kern="1200" dirty="0" err="1" smtClean="0">
                <a:solidFill>
                  <a:schemeClr val="tx1"/>
                </a:solidFill>
                <a:latin typeface="+mn-lt"/>
                <a:ea typeface="+mn-ea"/>
                <a:cs typeface="+mn-cs"/>
              </a:rPr>
              <a:t>zellballen</a:t>
            </a:r>
            <a:r>
              <a:rPr lang="en-US" sz="1200" b="1" kern="1200" dirty="0" smtClean="0">
                <a:solidFill>
                  <a:schemeClr val="tx1"/>
                </a:solidFill>
                <a:latin typeface="+mn-lt"/>
                <a:ea typeface="+mn-ea"/>
                <a:cs typeface="+mn-cs"/>
              </a:rPr>
              <a:t>) by a rich vascular network </a:t>
            </a:r>
            <a:r>
              <a:rPr lang="en-US" sz="1200" b="1" u="sng" kern="1200" dirty="0" smtClean="0">
                <a:solidFill>
                  <a:schemeClr val="tx1"/>
                </a:solidFill>
                <a:latin typeface="+mn-lt"/>
                <a:ea typeface="+mn-ea"/>
                <a:cs typeface="+mn-cs"/>
                <a:hlinkClick r:id="rId3"/>
              </a:rPr>
              <a:t>. The nuclei are usually round to ovoid, with a stippled "salt and pepper" chromatin that is characteristic of most neuroendocrine tumors. Electron microscopy reveals variable numbers of membrane-bound, electron-dense granules, representing catecholamines and sometimes other peptides . Immunoreactivity for neuroendocrine markers (chromogranin and synaptophysin) is present in the chief cells, while the peripheral sustentacular cells label with S-100, a calcium-binding protein expressed by a variety of mesenchymal cell types.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criteria for determining malignancy in </a:t>
            </a:r>
            <a:r>
              <a:rPr lang="en-US" sz="1200" kern="1200" dirty="0" err="1" smtClean="0">
                <a:solidFill>
                  <a:schemeClr val="tx1"/>
                </a:solidFill>
                <a:latin typeface="+mn-lt"/>
                <a:ea typeface="+mn-ea"/>
                <a:cs typeface="+mn-cs"/>
              </a:rPr>
              <a:t>pheochromocytomas</a:t>
            </a:r>
            <a:r>
              <a:rPr lang="en-US" sz="1200" kern="1200" dirty="0" smtClean="0">
                <a:solidFill>
                  <a:schemeClr val="tx1"/>
                </a:solidFill>
                <a:latin typeface="+mn-lt"/>
                <a:ea typeface="+mn-ea"/>
                <a:cs typeface="+mn-cs"/>
              </a:rPr>
              <a:t> can be a vexing issue. </a:t>
            </a:r>
            <a:r>
              <a:rPr lang="en-US" sz="1200" b="1" kern="1200" dirty="0" smtClean="0">
                <a:solidFill>
                  <a:schemeClr val="tx1"/>
                </a:solidFill>
                <a:latin typeface="+mn-lt"/>
                <a:ea typeface="+mn-ea"/>
                <a:cs typeface="+mn-cs"/>
              </a:rPr>
              <a:t>There is no single </a:t>
            </a:r>
            <a:r>
              <a:rPr lang="en-US" sz="1200" b="1" kern="1200" dirty="0" err="1" smtClean="0">
                <a:solidFill>
                  <a:schemeClr val="tx1"/>
                </a:solidFill>
                <a:latin typeface="+mn-lt"/>
                <a:ea typeface="+mn-ea"/>
                <a:cs typeface="+mn-cs"/>
              </a:rPr>
              <a:t>histologic</a:t>
            </a:r>
            <a:r>
              <a:rPr lang="en-US" sz="1200" b="1" kern="1200" dirty="0" smtClean="0">
                <a:solidFill>
                  <a:schemeClr val="tx1"/>
                </a:solidFill>
                <a:latin typeface="+mn-lt"/>
                <a:ea typeface="+mn-ea"/>
                <a:cs typeface="+mn-cs"/>
              </a:rPr>
              <a:t> feature that can reliably predict clinical behavior in </a:t>
            </a:r>
            <a:r>
              <a:rPr lang="en-US" sz="1200" b="1" kern="1200" dirty="0" err="1" smtClean="0">
                <a:solidFill>
                  <a:schemeClr val="tx1"/>
                </a:solidFill>
                <a:latin typeface="+mn-lt"/>
                <a:ea typeface="+mn-ea"/>
                <a:cs typeface="+mn-cs"/>
              </a:rPr>
              <a:t>pheochromocytomas</a:t>
            </a:r>
            <a:r>
              <a:rPr lang="en-US" sz="1200" b="1" kern="1200" dirty="0" smtClean="0">
                <a:solidFill>
                  <a:schemeClr val="tx1"/>
                </a:solidFill>
                <a:latin typeface="+mn-lt"/>
                <a:ea typeface="+mn-ea"/>
                <a:cs typeface="+mn-cs"/>
              </a:rPr>
              <a:t>. Tumors with "benign" </a:t>
            </a:r>
            <a:r>
              <a:rPr lang="en-US" sz="1200" b="1" kern="1200" dirty="0" err="1" smtClean="0">
                <a:solidFill>
                  <a:schemeClr val="tx1"/>
                </a:solidFill>
                <a:latin typeface="+mn-lt"/>
                <a:ea typeface="+mn-ea"/>
                <a:cs typeface="+mn-cs"/>
              </a:rPr>
              <a:t>histologic</a:t>
            </a:r>
            <a:r>
              <a:rPr lang="en-US" sz="1200" b="1" kern="1200" dirty="0" smtClean="0">
                <a:solidFill>
                  <a:schemeClr val="tx1"/>
                </a:solidFill>
                <a:latin typeface="+mn-lt"/>
                <a:ea typeface="+mn-ea"/>
                <a:cs typeface="+mn-cs"/>
              </a:rPr>
              <a:t> features may metastasize, while bizarrely </a:t>
            </a:r>
            <a:r>
              <a:rPr lang="en-US" sz="1200" b="1" kern="1200" dirty="0" err="1" smtClean="0">
                <a:solidFill>
                  <a:schemeClr val="tx1"/>
                </a:solidFill>
                <a:latin typeface="+mn-lt"/>
                <a:ea typeface="+mn-ea"/>
                <a:cs typeface="+mn-cs"/>
              </a:rPr>
              <a:t>pleomorphic</a:t>
            </a:r>
            <a:r>
              <a:rPr lang="en-US" sz="1200" b="1" kern="1200" dirty="0" smtClean="0">
                <a:solidFill>
                  <a:schemeClr val="tx1"/>
                </a:solidFill>
                <a:latin typeface="+mn-lt"/>
                <a:ea typeface="+mn-ea"/>
                <a:cs typeface="+mn-cs"/>
              </a:rPr>
              <a:t> tumors may remain confined to the adrenal gland. In fact, cellular and nuclear </a:t>
            </a:r>
            <a:r>
              <a:rPr lang="en-US" sz="1200" b="1" kern="1200" dirty="0" err="1" smtClean="0">
                <a:solidFill>
                  <a:schemeClr val="tx1"/>
                </a:solidFill>
                <a:latin typeface="+mn-lt"/>
                <a:ea typeface="+mn-ea"/>
                <a:cs typeface="+mn-cs"/>
              </a:rPr>
              <a:t>pleomorphism</a:t>
            </a:r>
            <a:r>
              <a:rPr lang="en-US" sz="1200" b="1" kern="1200" dirty="0" smtClean="0">
                <a:solidFill>
                  <a:schemeClr val="tx1"/>
                </a:solidFill>
                <a:latin typeface="+mn-lt"/>
                <a:ea typeface="+mn-ea"/>
                <a:cs typeface="+mn-cs"/>
              </a:rPr>
              <a:t>, including the presence of giant cells, and mitotic figures are often seen in benign </a:t>
            </a:r>
            <a:r>
              <a:rPr lang="en-US" sz="1200" b="1" kern="1200" dirty="0" err="1" smtClean="0">
                <a:solidFill>
                  <a:schemeClr val="tx1"/>
                </a:solidFill>
                <a:latin typeface="+mn-lt"/>
                <a:ea typeface="+mn-ea"/>
                <a:cs typeface="+mn-cs"/>
              </a:rPr>
              <a:t>pheochromocytomas</a:t>
            </a:r>
            <a:r>
              <a:rPr lang="en-US" sz="1200" b="1" kern="1200" dirty="0" smtClean="0">
                <a:solidFill>
                  <a:schemeClr val="tx1"/>
                </a:solidFill>
                <a:latin typeface="+mn-lt"/>
                <a:ea typeface="+mn-ea"/>
                <a:cs typeface="+mn-cs"/>
              </a:rPr>
              <a:t>, while cellular monotony is paradoxically associated with an aggressive behavior (see below). Even capsular and vascular invasion may be encountered in benign lesions. Therefore, the definitive diagnosis of malignancy in </a:t>
            </a:r>
            <a:r>
              <a:rPr lang="en-US" sz="1200" b="1" kern="1200" dirty="0" err="1" smtClean="0">
                <a:solidFill>
                  <a:schemeClr val="tx1"/>
                </a:solidFill>
                <a:latin typeface="+mn-lt"/>
                <a:ea typeface="+mn-ea"/>
                <a:cs typeface="+mn-cs"/>
              </a:rPr>
              <a:t>pheochromocytomas</a:t>
            </a:r>
            <a:r>
              <a:rPr lang="en-US" sz="1200" b="1" kern="1200" dirty="0" smtClean="0">
                <a:solidFill>
                  <a:schemeClr val="tx1"/>
                </a:solidFill>
                <a:latin typeface="+mn-lt"/>
                <a:ea typeface="+mn-ea"/>
                <a:cs typeface="+mn-cs"/>
              </a:rPr>
              <a:t> is based exclusively on the presence of metastases. These may involve regional lymph nodes as well as more distant sites, including liver, lung, and bone. Several histologic features, such as numbers of mitoses, confluent tumor necrosis, and spindle cell morphology, have been associated with an aggressive behavior and increased risk of metastasis, but in and of itself, no single criterion is entirely reliable.</a:t>
            </a:r>
            <a:endParaRPr lang="en-US" sz="1200" b="1" kern="1200" baseline="30000" dirty="0" smtClean="0">
              <a:solidFill>
                <a:schemeClr val="tx1"/>
              </a:solidFill>
              <a:latin typeface="+mn-lt"/>
              <a:ea typeface="+mn-ea"/>
              <a:cs typeface="+mn-cs"/>
            </a:endParaRPr>
          </a:p>
          <a:p>
            <a:endParaRPr lang="en-US" sz="1200" b="1" kern="1200" baseline="300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Pheochromocytoma</a:t>
            </a:r>
            <a:r>
              <a:rPr lang="en-US" sz="1200" kern="1200" dirty="0" smtClean="0">
                <a:solidFill>
                  <a:schemeClr val="tx1"/>
                </a:solidFill>
                <a:latin typeface="+mn-lt"/>
                <a:ea typeface="+mn-ea"/>
                <a:cs typeface="+mn-cs"/>
              </a:rPr>
              <a:t>. The tumor is enclosed within an attenuated cortex and demonstrates areas of hemorrhage. The comma-shaped residual adrenal is seen below</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Medulla</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three basic types of corticosteroids elaborated by the adrenal cortex (</a:t>
            </a:r>
            <a:r>
              <a:rPr lang="en-US" sz="1200" kern="1200" dirty="0" err="1" smtClean="0">
                <a:solidFill>
                  <a:schemeClr val="tx1"/>
                </a:solidFill>
                <a:latin typeface="+mn-lt"/>
                <a:ea typeface="+mn-ea"/>
                <a:cs typeface="+mn-cs"/>
              </a:rPr>
              <a:t>glucocorticoids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mineralocorticoids</a:t>
            </a:r>
            <a:r>
              <a:rPr lang="en-US" sz="1200" kern="1200" dirty="0" smtClean="0">
                <a:solidFill>
                  <a:schemeClr val="tx1"/>
                </a:solidFill>
                <a:latin typeface="+mn-lt"/>
                <a:ea typeface="+mn-ea"/>
                <a:cs typeface="+mn-cs"/>
              </a:rPr>
              <a:t>, and sex steroids), so there are three distinctive </a:t>
            </a:r>
            <a:r>
              <a:rPr lang="en-US" sz="1200" kern="1200" dirty="0" err="1" smtClean="0">
                <a:solidFill>
                  <a:schemeClr val="tx1"/>
                </a:solidFill>
                <a:latin typeface="+mn-lt"/>
                <a:ea typeface="+mn-ea"/>
                <a:cs typeface="+mn-cs"/>
              </a:rPr>
              <a:t>hyperadrenal</a:t>
            </a:r>
            <a:r>
              <a:rPr lang="en-US" sz="1200" kern="1200" dirty="0" smtClean="0">
                <a:solidFill>
                  <a:schemeClr val="tx1"/>
                </a:solidFill>
                <a:latin typeface="+mn-lt"/>
                <a:ea typeface="+mn-ea"/>
                <a:cs typeface="+mn-cs"/>
              </a:rPr>
              <a:t> clinical syndromes: (1) </a:t>
            </a:r>
            <a:r>
              <a:rPr lang="en-US" sz="1200" i="1" kern="1200" dirty="0" smtClean="0">
                <a:solidFill>
                  <a:schemeClr val="tx1"/>
                </a:solidFill>
                <a:latin typeface="+mn-lt"/>
                <a:ea typeface="+mn-ea"/>
                <a:cs typeface="+mn-cs"/>
              </a:rPr>
              <a:t>Cushing syndrome, characterized by an excess of </a:t>
            </a:r>
            <a:r>
              <a:rPr lang="en-US" sz="1200" i="1" kern="1200" dirty="0" err="1" smtClean="0">
                <a:solidFill>
                  <a:schemeClr val="tx1"/>
                </a:solidFill>
                <a:latin typeface="+mn-lt"/>
                <a:ea typeface="+mn-ea"/>
                <a:cs typeface="+mn-cs"/>
              </a:rPr>
              <a:t>cortisol</a:t>
            </a:r>
            <a:r>
              <a:rPr lang="en-US" sz="1200" i="1" kern="1200" dirty="0" smtClean="0">
                <a:solidFill>
                  <a:schemeClr val="tx1"/>
                </a:solidFill>
                <a:latin typeface="+mn-lt"/>
                <a:ea typeface="+mn-ea"/>
                <a:cs typeface="+mn-cs"/>
              </a:rPr>
              <a:t>; (2) </a:t>
            </a:r>
            <a:r>
              <a:rPr lang="en-US" sz="1200" i="1" kern="1200" dirty="0" err="1" smtClean="0">
                <a:solidFill>
                  <a:schemeClr val="tx1"/>
                </a:solidFill>
                <a:latin typeface="+mn-lt"/>
                <a:ea typeface="+mn-ea"/>
                <a:cs typeface="+mn-cs"/>
              </a:rPr>
              <a:t>hyperaldosteronism</a:t>
            </a:r>
            <a:r>
              <a:rPr lang="en-US" sz="1200" i="1" kern="1200" dirty="0" smtClean="0">
                <a:solidFill>
                  <a:schemeClr val="tx1"/>
                </a:solidFill>
                <a:latin typeface="+mn-lt"/>
                <a:ea typeface="+mn-ea"/>
                <a:cs typeface="+mn-cs"/>
              </a:rPr>
              <a:t>; and (3) </a:t>
            </a:r>
            <a:r>
              <a:rPr lang="en-US" sz="1200" i="1" kern="1200" dirty="0" err="1" smtClean="0">
                <a:solidFill>
                  <a:schemeClr val="tx1"/>
                </a:solidFill>
                <a:latin typeface="+mn-lt"/>
                <a:ea typeface="+mn-ea"/>
                <a:cs typeface="+mn-cs"/>
              </a:rPr>
              <a:t>adrenogenital</a:t>
            </a:r>
            <a:r>
              <a:rPr lang="en-US" sz="1200" i="1" kern="1200" dirty="0" smtClean="0">
                <a:solidFill>
                  <a:schemeClr val="tx1"/>
                </a:solidFill>
                <a:latin typeface="+mn-lt"/>
                <a:ea typeface="+mn-ea"/>
                <a:cs typeface="+mn-cs"/>
              </a:rPr>
              <a:t> or </a:t>
            </a:r>
            <a:r>
              <a:rPr lang="en-US" sz="1200" i="1" kern="1200" dirty="0" err="1" smtClean="0">
                <a:solidFill>
                  <a:schemeClr val="tx1"/>
                </a:solidFill>
                <a:latin typeface="+mn-lt"/>
                <a:ea typeface="+mn-ea"/>
                <a:cs typeface="+mn-cs"/>
              </a:rPr>
              <a:t>virilizing</a:t>
            </a:r>
            <a:r>
              <a:rPr lang="en-US" sz="1200" i="1" kern="1200" dirty="0" smtClean="0">
                <a:solidFill>
                  <a:schemeClr val="tx1"/>
                </a:solidFill>
                <a:latin typeface="+mn-lt"/>
                <a:ea typeface="+mn-ea"/>
                <a:cs typeface="+mn-cs"/>
              </a:rPr>
              <a:t> syndromes caused by an excess of androgens. The clinical features of these syndromes overlap somewhat because of the overlapping functions of some of the adrenal steroids.</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5608C3-31C3-449D-8DA3-4120425C931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5608C3-31C3-449D-8DA3-4120425C931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F545769F-BAA8-4938-B818-AF1988B159D7}" type="datetimeFigureOut">
              <a:rPr lang="en-US" smtClean="0"/>
              <a:pPr/>
              <a:t>2/19/2014</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D89C1546-983A-40CC-9D00-5A50F68FC917}"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45769F-BAA8-4938-B818-AF1988B159D7}"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C1546-983A-40CC-9D00-5A50F68FC9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45769F-BAA8-4938-B818-AF1988B159D7}"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C1546-983A-40CC-9D00-5A50F68FC917}"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545769F-BAA8-4938-B818-AF1988B159D7}"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9C1546-983A-40CC-9D00-5A50F68FC917}"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F545769F-BAA8-4938-B818-AF1988B159D7}" type="datetimeFigureOut">
              <a:rPr lang="en-US" smtClean="0"/>
              <a:pPr/>
              <a:t>2/19/2014</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D89C1546-983A-40CC-9D00-5A50F68FC917}"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545769F-BAA8-4938-B818-AF1988B159D7}" type="datetimeFigureOut">
              <a:rPr lang="en-US" smtClean="0"/>
              <a:pPr/>
              <a:t>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C1546-983A-40CC-9D00-5A50F68FC917}"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545769F-BAA8-4938-B818-AF1988B159D7}" type="datetimeFigureOut">
              <a:rPr lang="en-US" smtClean="0"/>
              <a:pPr/>
              <a:t>2/19/2014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9C1546-983A-40CC-9D00-5A50F68FC917}"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545769F-BAA8-4938-B818-AF1988B159D7}" type="datetimeFigureOut">
              <a:rPr lang="en-US" smtClean="0"/>
              <a:pPr/>
              <a:t>2/19/2014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9C1546-983A-40CC-9D00-5A50F68FC917}"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45769F-BAA8-4938-B818-AF1988B159D7}" type="datetimeFigureOut">
              <a:rPr lang="en-US" smtClean="0"/>
              <a:pPr/>
              <a:t>2/19/2014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9C1546-983A-40CC-9D00-5A50F68FC917}"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545769F-BAA8-4938-B818-AF1988B159D7}" type="datetimeFigureOut">
              <a:rPr lang="en-US" smtClean="0"/>
              <a:pPr/>
              <a:t>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C1546-983A-40CC-9D00-5A50F68FC917}"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545769F-BAA8-4938-B818-AF1988B159D7}" type="datetimeFigureOut">
              <a:rPr lang="en-US" smtClean="0"/>
              <a:pPr/>
              <a:t>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9C1546-983A-40CC-9D00-5A50F68FC917}"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F545769F-BAA8-4938-B818-AF1988B159D7}" type="datetimeFigureOut">
              <a:rPr lang="en-US" smtClean="0"/>
              <a:pPr/>
              <a:t>2/19/2014</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D89C1546-983A-40CC-9D00-5A50F68FC917}"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T024011"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itchFamily="34" charset="0"/>
              </a:rPr>
              <a:t>Adrenal Glands</a:t>
            </a:r>
            <a:endParaRPr lang="en-US" b="1" dirty="0">
              <a:latin typeface="Calibri" pitchFamily="34" charset="0"/>
            </a:endParaRPr>
          </a:p>
        </p:txBody>
      </p:sp>
      <p:sp>
        <p:nvSpPr>
          <p:cNvPr id="3" name="Content Placeholder 2"/>
          <p:cNvSpPr>
            <a:spLocks noGrp="1"/>
          </p:cNvSpPr>
          <p:nvPr>
            <p:ph sz="quarter" idx="1"/>
          </p:nvPr>
        </p:nvSpPr>
        <p:spPr/>
        <p:txBody>
          <a:bodyPr>
            <a:normAutofit/>
          </a:bodyPr>
          <a:lstStyle/>
          <a:p>
            <a:endParaRPr lang="en-US" b="1" dirty="0" smtClean="0">
              <a:latin typeface="Calibri" pitchFamily="34" charset="0"/>
            </a:endParaRPr>
          </a:p>
          <a:p>
            <a:r>
              <a:rPr lang="en-US" b="1" u="sng" dirty="0" smtClean="0"/>
              <a:t>Learning objectives:</a:t>
            </a:r>
            <a:endParaRPr lang="en-US" dirty="0" smtClean="0"/>
          </a:p>
          <a:p>
            <a:r>
              <a:rPr lang="en-US" b="1" i="1" dirty="0" smtClean="0"/>
              <a:t>The student should:</a:t>
            </a:r>
          </a:p>
          <a:p>
            <a:r>
              <a:rPr lang="en-US" sz="2400" dirty="0" smtClean="0"/>
              <a:t>Recognize the variants of </a:t>
            </a:r>
            <a:r>
              <a:rPr lang="en-US" sz="2400" dirty="0" err="1" smtClean="0"/>
              <a:t>hyperadrenalism</a:t>
            </a:r>
            <a:endParaRPr lang="en-US" sz="2400" dirty="0" smtClean="0"/>
          </a:p>
          <a:p>
            <a:r>
              <a:rPr lang="en-US" sz="2400" dirty="0" smtClean="0"/>
              <a:t>Recognize the variants of </a:t>
            </a:r>
            <a:r>
              <a:rPr lang="en-US" sz="2400" dirty="0" err="1" smtClean="0"/>
              <a:t>hypoadrenalism</a:t>
            </a:r>
            <a:endParaRPr lang="en-US" sz="2400" dirty="0" smtClean="0"/>
          </a:p>
          <a:p>
            <a:r>
              <a:rPr lang="en-US" sz="2400" dirty="0" smtClean="0"/>
              <a:t>Understand </a:t>
            </a:r>
            <a:r>
              <a:rPr lang="en-US" sz="2400" dirty="0" smtClean="0"/>
              <a:t>the clinical </a:t>
            </a:r>
            <a:r>
              <a:rPr lang="en-US" sz="2400" smtClean="0"/>
              <a:t>overview, the </a:t>
            </a:r>
            <a:r>
              <a:rPr lang="en-US" sz="2400" dirty="0" err="1" smtClean="0"/>
              <a:t>histopathological</a:t>
            </a:r>
            <a:r>
              <a:rPr lang="en-US" sz="2400" dirty="0" smtClean="0"/>
              <a:t> features and molecular pathology of both medullary (</a:t>
            </a:r>
            <a:r>
              <a:rPr lang="en-US" sz="2400" dirty="0" err="1" smtClean="0"/>
              <a:t>pheochromocytoma</a:t>
            </a:r>
            <a:r>
              <a:rPr lang="en-US" sz="2400" dirty="0" smtClean="0"/>
              <a:t>)  and </a:t>
            </a:r>
            <a:r>
              <a:rPr lang="en-US" sz="2400" dirty="0" err="1" smtClean="0"/>
              <a:t>adrenocortical</a:t>
            </a:r>
            <a:r>
              <a:rPr lang="en-US" sz="2400" dirty="0" smtClean="0"/>
              <a:t> </a:t>
            </a:r>
            <a:r>
              <a:rPr lang="en-US" sz="2400" dirty="0" err="1" smtClean="0"/>
              <a:t>neoplasms</a:t>
            </a:r>
            <a:r>
              <a:rPr lang="en-US" sz="2400" dirty="0" smtClean="0"/>
              <a:t> .</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l="15254" t="12712" r="49153" b="30085"/>
          <a:stretch>
            <a:fillRect/>
          </a:stretch>
        </p:blipFill>
        <p:spPr bwMode="auto">
          <a:xfrm>
            <a:off x="609600" y="1219200"/>
            <a:ext cx="8229600" cy="5212080"/>
          </a:xfrm>
          <a:prstGeom prst="rect">
            <a:avLst/>
          </a:prstGeom>
          <a:noFill/>
          <a:ln w="9525">
            <a:noFill/>
            <a:miter lim="800000"/>
            <a:headEnd/>
            <a:tailEnd/>
          </a:ln>
        </p:spPr>
      </p:pic>
      <p:sp>
        <p:nvSpPr>
          <p:cNvPr id="3" name="Title 2"/>
          <p:cNvSpPr>
            <a:spLocks noGrp="1"/>
          </p:cNvSpPr>
          <p:nvPr>
            <p:ph type="title" idx="4294967295"/>
          </p:nvPr>
        </p:nvSpPr>
        <p:spPr>
          <a:xfrm>
            <a:off x="0" y="152400"/>
            <a:ext cx="8229600" cy="990600"/>
          </a:xfrm>
        </p:spPr>
        <p:txBody>
          <a:bodyPr>
            <a:normAutofit/>
          </a:bodyPr>
          <a:lstStyle/>
          <a:p>
            <a:r>
              <a:rPr lang="en-US" sz="2800" dirty="0" smtClean="0"/>
              <a:t>Diffuse Cortical Hyperplasia</a:t>
            </a:r>
            <a:endParaRPr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1997" y="685802"/>
          <a:ext cx="7620002" cy="5943594"/>
        </p:xfrm>
        <a:graphic>
          <a:graphicData uri="http://schemas.openxmlformats.org/drawingml/2006/table">
            <a:tbl>
              <a:tblPr/>
              <a:tblGrid>
                <a:gridCol w="3810001"/>
                <a:gridCol w="3810001"/>
              </a:tblGrid>
              <a:tr h="374285">
                <a:tc>
                  <a:txBody>
                    <a:bodyPr/>
                    <a:lstStyle/>
                    <a:p>
                      <a:pPr algn="l"/>
                      <a:r>
                        <a:rPr lang="en-US" sz="1500" b="1" dirty="0"/>
                        <a:t>Obesity or weight gain</a:t>
                      </a:r>
                    </a:p>
                  </a:txBody>
                  <a:tcPr marL="15607" marR="15607" marT="15607" marB="15607" anchor="b">
                    <a:lnL>
                      <a:noFill/>
                    </a:lnL>
                    <a:lnR>
                      <a:noFill/>
                    </a:lnR>
                    <a:lnT>
                      <a:noFill/>
                    </a:lnT>
                    <a:lnB>
                      <a:noFill/>
                    </a:lnB>
                  </a:tcPr>
                </a:tc>
                <a:tc>
                  <a:txBody>
                    <a:bodyPr/>
                    <a:lstStyle/>
                    <a:p>
                      <a:pPr algn="ctr"/>
                      <a:r>
                        <a:rPr lang="en-US" sz="1500" b="1"/>
                        <a:t>95%</a:t>
                      </a:r>
                      <a:r>
                        <a:rPr lang="en-US" sz="1500" b="1" baseline="30000"/>
                        <a:t>[*]</a:t>
                      </a:r>
                      <a:endParaRPr lang="en-US" sz="1500" b="1"/>
                    </a:p>
                  </a:txBody>
                  <a:tcPr marL="15607" marR="15607" marT="15607" marB="15607" anchor="b">
                    <a:lnL>
                      <a:noFill/>
                    </a:lnL>
                    <a:lnR>
                      <a:noFill/>
                    </a:lnR>
                    <a:lnT>
                      <a:noFill/>
                    </a:lnT>
                    <a:lnB>
                      <a:noFill/>
                    </a:lnB>
                  </a:tcPr>
                </a:tc>
              </a:tr>
              <a:tr h="374285">
                <a:tc>
                  <a:txBody>
                    <a:bodyPr/>
                    <a:lstStyle/>
                    <a:p>
                      <a:pPr algn="l"/>
                      <a:r>
                        <a:rPr lang="en-US" sz="1500" b="1" dirty="0"/>
                        <a:t>Facial plethora</a:t>
                      </a:r>
                    </a:p>
                  </a:txBody>
                  <a:tcPr marL="15607" marR="15607" marT="15607" marB="15607">
                    <a:lnL>
                      <a:noFill/>
                    </a:lnL>
                    <a:lnR>
                      <a:noFill/>
                    </a:lnR>
                    <a:lnT>
                      <a:noFill/>
                    </a:lnT>
                    <a:lnB>
                      <a:noFill/>
                    </a:lnB>
                  </a:tcPr>
                </a:tc>
                <a:tc>
                  <a:txBody>
                    <a:bodyPr/>
                    <a:lstStyle/>
                    <a:p>
                      <a:pPr algn="ctr"/>
                      <a:r>
                        <a:rPr lang="en-US" sz="1500" b="1"/>
                        <a:t>90%</a:t>
                      </a:r>
                    </a:p>
                  </a:txBody>
                  <a:tcPr marL="15607" marR="15607" marT="15607" marB="15607">
                    <a:lnL>
                      <a:noFill/>
                    </a:lnL>
                    <a:lnR>
                      <a:noFill/>
                    </a:lnR>
                    <a:lnT>
                      <a:noFill/>
                    </a:lnT>
                    <a:lnB>
                      <a:noFill/>
                    </a:lnB>
                  </a:tcPr>
                </a:tc>
              </a:tr>
              <a:tr h="374285">
                <a:tc>
                  <a:txBody>
                    <a:bodyPr/>
                    <a:lstStyle/>
                    <a:p>
                      <a:pPr algn="l"/>
                      <a:r>
                        <a:rPr lang="en-US" sz="1500" b="1" dirty="0"/>
                        <a:t>Rounded face</a:t>
                      </a:r>
                    </a:p>
                  </a:txBody>
                  <a:tcPr marL="15607" marR="15607" marT="15607" marB="15607">
                    <a:lnL>
                      <a:noFill/>
                    </a:lnL>
                    <a:lnR>
                      <a:noFill/>
                    </a:lnR>
                    <a:lnT>
                      <a:noFill/>
                    </a:lnT>
                    <a:lnB>
                      <a:noFill/>
                    </a:lnB>
                  </a:tcPr>
                </a:tc>
                <a:tc>
                  <a:txBody>
                    <a:bodyPr/>
                    <a:lstStyle/>
                    <a:p>
                      <a:pPr algn="ctr"/>
                      <a:r>
                        <a:rPr lang="en-US" sz="1500" b="1"/>
                        <a:t>90%</a:t>
                      </a:r>
                    </a:p>
                  </a:txBody>
                  <a:tcPr marL="15607" marR="15607" marT="15607" marB="15607">
                    <a:lnL>
                      <a:noFill/>
                    </a:lnL>
                    <a:lnR>
                      <a:noFill/>
                    </a:lnR>
                    <a:lnT>
                      <a:noFill/>
                    </a:lnT>
                    <a:lnB>
                      <a:noFill/>
                    </a:lnB>
                  </a:tcPr>
                </a:tc>
              </a:tr>
              <a:tr h="374285">
                <a:tc>
                  <a:txBody>
                    <a:bodyPr/>
                    <a:lstStyle/>
                    <a:p>
                      <a:pPr algn="l"/>
                      <a:r>
                        <a:rPr lang="en-US" sz="1500" b="1" dirty="0"/>
                        <a:t>Decreased libido</a:t>
                      </a:r>
                    </a:p>
                  </a:txBody>
                  <a:tcPr marL="15607" marR="15607" marT="15607" marB="15607">
                    <a:lnL>
                      <a:noFill/>
                    </a:lnL>
                    <a:lnR>
                      <a:noFill/>
                    </a:lnR>
                    <a:lnT>
                      <a:noFill/>
                    </a:lnT>
                    <a:lnB>
                      <a:noFill/>
                    </a:lnB>
                  </a:tcPr>
                </a:tc>
                <a:tc>
                  <a:txBody>
                    <a:bodyPr/>
                    <a:lstStyle/>
                    <a:p>
                      <a:pPr algn="ctr"/>
                      <a:r>
                        <a:rPr lang="en-US" sz="1500" b="1"/>
                        <a:t>90%</a:t>
                      </a:r>
                    </a:p>
                  </a:txBody>
                  <a:tcPr marL="15607" marR="15607" marT="15607" marB="15607">
                    <a:lnL>
                      <a:noFill/>
                    </a:lnL>
                    <a:lnR>
                      <a:noFill/>
                    </a:lnR>
                    <a:lnT>
                      <a:noFill/>
                    </a:lnT>
                    <a:lnB>
                      <a:noFill/>
                    </a:lnB>
                  </a:tcPr>
                </a:tc>
              </a:tr>
              <a:tr h="374285">
                <a:tc>
                  <a:txBody>
                    <a:bodyPr/>
                    <a:lstStyle/>
                    <a:p>
                      <a:pPr algn="l"/>
                      <a:r>
                        <a:rPr lang="en-US" sz="1500" b="1" dirty="0"/>
                        <a:t>Thin skin</a:t>
                      </a:r>
                    </a:p>
                  </a:txBody>
                  <a:tcPr marL="15607" marR="15607" marT="15607" marB="15607">
                    <a:lnL>
                      <a:noFill/>
                    </a:lnL>
                    <a:lnR>
                      <a:noFill/>
                    </a:lnR>
                    <a:lnT>
                      <a:noFill/>
                    </a:lnT>
                    <a:lnB>
                      <a:noFill/>
                    </a:lnB>
                  </a:tcPr>
                </a:tc>
                <a:tc>
                  <a:txBody>
                    <a:bodyPr/>
                    <a:lstStyle/>
                    <a:p>
                      <a:pPr algn="ctr"/>
                      <a:r>
                        <a:rPr lang="en-US" sz="1500" b="1"/>
                        <a:t>85%</a:t>
                      </a:r>
                    </a:p>
                  </a:txBody>
                  <a:tcPr marL="15607" marR="15607" marT="15607" marB="15607">
                    <a:lnL>
                      <a:noFill/>
                    </a:lnL>
                    <a:lnR>
                      <a:noFill/>
                    </a:lnR>
                    <a:lnT>
                      <a:noFill/>
                    </a:lnT>
                    <a:lnB>
                      <a:noFill/>
                    </a:lnB>
                  </a:tcPr>
                </a:tc>
              </a:tr>
              <a:tr h="703604">
                <a:tc>
                  <a:txBody>
                    <a:bodyPr/>
                    <a:lstStyle/>
                    <a:p>
                      <a:pPr algn="l"/>
                      <a:r>
                        <a:rPr lang="en-US" sz="1500" b="1" dirty="0"/>
                        <a:t>Decrease in linear growth in children</a:t>
                      </a:r>
                    </a:p>
                  </a:txBody>
                  <a:tcPr marL="15607" marR="15607" marT="15607" marB="15607">
                    <a:lnL>
                      <a:noFill/>
                    </a:lnL>
                    <a:lnR>
                      <a:noFill/>
                    </a:lnR>
                    <a:lnT>
                      <a:noFill/>
                    </a:lnT>
                    <a:lnB>
                      <a:noFill/>
                    </a:lnB>
                  </a:tcPr>
                </a:tc>
                <a:tc>
                  <a:txBody>
                    <a:bodyPr/>
                    <a:lstStyle/>
                    <a:p>
                      <a:pPr algn="ctr"/>
                      <a:r>
                        <a:rPr lang="en-US" sz="1500" b="1"/>
                        <a:t>70–80%</a:t>
                      </a:r>
                    </a:p>
                  </a:txBody>
                  <a:tcPr marL="15607" marR="15607" marT="15607" marB="15607">
                    <a:lnL>
                      <a:noFill/>
                    </a:lnL>
                    <a:lnR>
                      <a:noFill/>
                    </a:lnR>
                    <a:lnT>
                      <a:noFill/>
                    </a:lnT>
                    <a:lnB>
                      <a:noFill/>
                    </a:lnB>
                  </a:tcPr>
                </a:tc>
              </a:tr>
              <a:tr h="374285">
                <a:tc>
                  <a:txBody>
                    <a:bodyPr/>
                    <a:lstStyle/>
                    <a:p>
                      <a:pPr algn="l"/>
                      <a:r>
                        <a:rPr lang="en-US" sz="1500" b="1" dirty="0"/>
                        <a:t>Menstrual irregularity</a:t>
                      </a:r>
                    </a:p>
                  </a:txBody>
                  <a:tcPr marL="15607" marR="15607" marT="15607" marB="15607">
                    <a:lnL>
                      <a:noFill/>
                    </a:lnL>
                    <a:lnR>
                      <a:noFill/>
                    </a:lnR>
                    <a:lnT>
                      <a:noFill/>
                    </a:lnT>
                    <a:lnB>
                      <a:noFill/>
                    </a:lnB>
                  </a:tcPr>
                </a:tc>
                <a:tc>
                  <a:txBody>
                    <a:bodyPr/>
                    <a:lstStyle/>
                    <a:p>
                      <a:pPr algn="ctr"/>
                      <a:r>
                        <a:rPr lang="en-US" sz="1500" b="1"/>
                        <a:t>80%</a:t>
                      </a:r>
                    </a:p>
                  </a:txBody>
                  <a:tcPr marL="15607" marR="15607" marT="15607" marB="15607">
                    <a:lnL>
                      <a:noFill/>
                    </a:lnL>
                    <a:lnR>
                      <a:noFill/>
                    </a:lnR>
                    <a:lnT>
                      <a:noFill/>
                    </a:lnT>
                    <a:lnB>
                      <a:noFill/>
                    </a:lnB>
                  </a:tcPr>
                </a:tc>
              </a:tr>
              <a:tr h="374285">
                <a:tc>
                  <a:txBody>
                    <a:bodyPr/>
                    <a:lstStyle/>
                    <a:p>
                      <a:pPr algn="l"/>
                      <a:r>
                        <a:rPr lang="en-US" sz="1500" b="1" dirty="0"/>
                        <a:t>Hypertension</a:t>
                      </a:r>
                    </a:p>
                  </a:txBody>
                  <a:tcPr marL="15607" marR="15607" marT="15607" marB="15607">
                    <a:lnL>
                      <a:noFill/>
                    </a:lnL>
                    <a:lnR>
                      <a:noFill/>
                    </a:lnR>
                    <a:lnT>
                      <a:noFill/>
                    </a:lnT>
                    <a:lnB>
                      <a:noFill/>
                    </a:lnB>
                  </a:tcPr>
                </a:tc>
                <a:tc>
                  <a:txBody>
                    <a:bodyPr/>
                    <a:lstStyle/>
                    <a:p>
                      <a:pPr algn="ctr"/>
                      <a:r>
                        <a:rPr lang="en-US" sz="1500" b="1"/>
                        <a:t>75%</a:t>
                      </a:r>
                    </a:p>
                  </a:txBody>
                  <a:tcPr marL="15607" marR="15607" marT="15607" marB="15607">
                    <a:lnL>
                      <a:noFill/>
                    </a:lnL>
                    <a:lnR>
                      <a:noFill/>
                    </a:lnR>
                    <a:lnT>
                      <a:noFill/>
                    </a:lnT>
                    <a:lnB>
                      <a:noFill/>
                    </a:lnB>
                  </a:tcPr>
                </a:tc>
              </a:tr>
              <a:tr h="374285">
                <a:tc>
                  <a:txBody>
                    <a:bodyPr/>
                    <a:lstStyle/>
                    <a:p>
                      <a:pPr algn="l"/>
                      <a:r>
                        <a:rPr lang="en-US" sz="1500" b="1" dirty="0" err="1"/>
                        <a:t>Hirsutism</a:t>
                      </a:r>
                      <a:endParaRPr lang="en-US" sz="1500" b="1" dirty="0"/>
                    </a:p>
                  </a:txBody>
                  <a:tcPr marL="15607" marR="15607" marT="15607" marB="15607">
                    <a:lnL>
                      <a:noFill/>
                    </a:lnL>
                    <a:lnR>
                      <a:noFill/>
                    </a:lnR>
                    <a:lnT>
                      <a:noFill/>
                    </a:lnT>
                    <a:lnB>
                      <a:noFill/>
                    </a:lnB>
                  </a:tcPr>
                </a:tc>
                <a:tc>
                  <a:txBody>
                    <a:bodyPr/>
                    <a:lstStyle/>
                    <a:p>
                      <a:pPr algn="ctr"/>
                      <a:r>
                        <a:rPr lang="en-US" sz="1500" b="1"/>
                        <a:t>75%</a:t>
                      </a:r>
                    </a:p>
                  </a:txBody>
                  <a:tcPr marL="15607" marR="15607" marT="15607" marB="15607">
                    <a:lnL>
                      <a:noFill/>
                    </a:lnL>
                    <a:lnR>
                      <a:noFill/>
                    </a:lnR>
                    <a:lnT>
                      <a:noFill/>
                    </a:lnT>
                    <a:lnB>
                      <a:noFill/>
                    </a:lnB>
                  </a:tcPr>
                </a:tc>
              </a:tr>
              <a:tr h="374285">
                <a:tc>
                  <a:txBody>
                    <a:bodyPr/>
                    <a:lstStyle/>
                    <a:p>
                      <a:pPr algn="l"/>
                      <a:r>
                        <a:rPr lang="en-US" sz="1500" b="1" dirty="0"/>
                        <a:t>Depression/emotional liability</a:t>
                      </a:r>
                    </a:p>
                  </a:txBody>
                  <a:tcPr marL="15607" marR="15607" marT="15607" marB="15607">
                    <a:lnL>
                      <a:noFill/>
                    </a:lnL>
                    <a:lnR>
                      <a:noFill/>
                    </a:lnR>
                    <a:lnT>
                      <a:noFill/>
                    </a:lnT>
                    <a:lnB>
                      <a:noFill/>
                    </a:lnB>
                  </a:tcPr>
                </a:tc>
                <a:tc>
                  <a:txBody>
                    <a:bodyPr/>
                    <a:lstStyle/>
                    <a:p>
                      <a:pPr algn="ctr"/>
                      <a:r>
                        <a:rPr lang="en-US" sz="1500" b="1"/>
                        <a:t>70%</a:t>
                      </a:r>
                    </a:p>
                  </a:txBody>
                  <a:tcPr marL="15607" marR="15607" marT="15607" marB="15607">
                    <a:lnL>
                      <a:noFill/>
                    </a:lnL>
                    <a:lnR>
                      <a:noFill/>
                    </a:lnR>
                    <a:lnT>
                      <a:noFill/>
                    </a:lnT>
                    <a:lnB>
                      <a:noFill/>
                    </a:lnB>
                  </a:tcPr>
                </a:tc>
              </a:tr>
              <a:tr h="374285">
                <a:tc>
                  <a:txBody>
                    <a:bodyPr/>
                    <a:lstStyle/>
                    <a:p>
                      <a:pPr algn="l"/>
                      <a:r>
                        <a:rPr lang="en-US" sz="1500" b="1" dirty="0"/>
                        <a:t>Easy bruising</a:t>
                      </a:r>
                    </a:p>
                  </a:txBody>
                  <a:tcPr marL="15607" marR="15607" marT="15607" marB="15607">
                    <a:lnL>
                      <a:noFill/>
                    </a:lnL>
                    <a:lnR>
                      <a:noFill/>
                    </a:lnR>
                    <a:lnT>
                      <a:noFill/>
                    </a:lnT>
                    <a:lnB>
                      <a:noFill/>
                    </a:lnB>
                  </a:tcPr>
                </a:tc>
                <a:tc>
                  <a:txBody>
                    <a:bodyPr/>
                    <a:lstStyle/>
                    <a:p>
                      <a:pPr algn="ctr"/>
                      <a:r>
                        <a:rPr lang="en-US" sz="1500" b="1"/>
                        <a:t>65%</a:t>
                      </a:r>
                    </a:p>
                  </a:txBody>
                  <a:tcPr marL="15607" marR="15607" marT="15607" marB="15607">
                    <a:lnL>
                      <a:noFill/>
                    </a:lnL>
                    <a:lnR>
                      <a:noFill/>
                    </a:lnR>
                    <a:lnT>
                      <a:noFill/>
                    </a:lnT>
                    <a:lnB>
                      <a:noFill/>
                    </a:lnB>
                  </a:tcPr>
                </a:tc>
              </a:tr>
              <a:tr h="374285">
                <a:tc>
                  <a:txBody>
                    <a:bodyPr/>
                    <a:lstStyle/>
                    <a:p>
                      <a:pPr algn="l"/>
                      <a:r>
                        <a:rPr lang="en-US" sz="1500" b="1" dirty="0"/>
                        <a:t>Glucose intolerance</a:t>
                      </a:r>
                    </a:p>
                  </a:txBody>
                  <a:tcPr marL="15607" marR="15607" marT="15607" marB="15607">
                    <a:lnL>
                      <a:noFill/>
                    </a:lnL>
                    <a:lnR>
                      <a:noFill/>
                    </a:lnR>
                    <a:lnT>
                      <a:noFill/>
                    </a:lnT>
                    <a:lnB>
                      <a:noFill/>
                    </a:lnB>
                  </a:tcPr>
                </a:tc>
                <a:tc>
                  <a:txBody>
                    <a:bodyPr/>
                    <a:lstStyle/>
                    <a:p>
                      <a:pPr algn="ctr"/>
                      <a:r>
                        <a:rPr lang="en-US" sz="1500" b="1"/>
                        <a:t>60%</a:t>
                      </a:r>
                    </a:p>
                  </a:txBody>
                  <a:tcPr marL="15607" marR="15607" marT="15607" marB="15607">
                    <a:lnL>
                      <a:noFill/>
                    </a:lnL>
                    <a:lnR>
                      <a:noFill/>
                    </a:lnR>
                    <a:lnT>
                      <a:noFill/>
                    </a:lnT>
                    <a:lnB>
                      <a:noFill/>
                    </a:lnB>
                  </a:tcPr>
                </a:tc>
              </a:tr>
              <a:tr h="374285">
                <a:tc>
                  <a:txBody>
                    <a:bodyPr/>
                    <a:lstStyle/>
                    <a:p>
                      <a:pPr algn="l"/>
                      <a:r>
                        <a:rPr lang="en-US" sz="1500" b="1" dirty="0"/>
                        <a:t>Weakness</a:t>
                      </a:r>
                    </a:p>
                  </a:txBody>
                  <a:tcPr marL="15607" marR="15607" marT="15607" marB="15607">
                    <a:lnL>
                      <a:noFill/>
                    </a:lnL>
                    <a:lnR>
                      <a:noFill/>
                    </a:lnR>
                    <a:lnT>
                      <a:noFill/>
                    </a:lnT>
                    <a:lnB>
                      <a:noFill/>
                    </a:lnB>
                  </a:tcPr>
                </a:tc>
                <a:tc>
                  <a:txBody>
                    <a:bodyPr/>
                    <a:lstStyle/>
                    <a:p>
                      <a:pPr algn="ctr"/>
                      <a:r>
                        <a:rPr lang="en-US" sz="1500" b="1" dirty="0"/>
                        <a:t>60%</a:t>
                      </a:r>
                    </a:p>
                  </a:txBody>
                  <a:tcPr marL="15607" marR="15607" marT="15607" marB="15607">
                    <a:lnL>
                      <a:noFill/>
                    </a:lnL>
                    <a:lnR>
                      <a:noFill/>
                    </a:lnR>
                    <a:lnT>
                      <a:noFill/>
                    </a:lnT>
                    <a:lnB>
                      <a:noFill/>
                    </a:lnB>
                  </a:tcPr>
                </a:tc>
              </a:tr>
              <a:tr h="374285">
                <a:tc>
                  <a:txBody>
                    <a:bodyPr/>
                    <a:lstStyle/>
                    <a:p>
                      <a:pPr algn="l"/>
                      <a:r>
                        <a:rPr lang="en-US" sz="1500" b="1"/>
                        <a:t>Osteopenia or fracture</a:t>
                      </a:r>
                    </a:p>
                  </a:txBody>
                  <a:tcPr marL="15607" marR="15607" marT="15607" marB="15607">
                    <a:lnL>
                      <a:noFill/>
                    </a:lnL>
                    <a:lnR>
                      <a:noFill/>
                    </a:lnR>
                    <a:lnT>
                      <a:noFill/>
                    </a:lnT>
                    <a:lnB>
                      <a:noFill/>
                    </a:lnB>
                  </a:tcPr>
                </a:tc>
                <a:tc>
                  <a:txBody>
                    <a:bodyPr/>
                    <a:lstStyle/>
                    <a:p>
                      <a:pPr algn="ctr"/>
                      <a:r>
                        <a:rPr lang="en-US" sz="1500" b="1" dirty="0"/>
                        <a:t>50%</a:t>
                      </a:r>
                    </a:p>
                  </a:txBody>
                  <a:tcPr marL="15607" marR="15607" marT="15607" marB="15607">
                    <a:lnL>
                      <a:noFill/>
                    </a:lnL>
                    <a:lnR>
                      <a:noFill/>
                    </a:lnR>
                    <a:lnT>
                      <a:noFill/>
                    </a:lnT>
                    <a:lnB>
                      <a:noFill/>
                    </a:lnB>
                  </a:tcPr>
                </a:tc>
              </a:tr>
              <a:tr h="374285">
                <a:tc>
                  <a:txBody>
                    <a:bodyPr/>
                    <a:lstStyle/>
                    <a:p>
                      <a:pPr algn="l"/>
                      <a:r>
                        <a:rPr lang="en-US" sz="1500" b="1"/>
                        <a:t>Nephrolithiasis</a:t>
                      </a:r>
                    </a:p>
                  </a:txBody>
                  <a:tcPr marL="15607" marR="15607" marT="15607" marB="15607">
                    <a:lnL>
                      <a:noFill/>
                    </a:lnL>
                    <a:lnR>
                      <a:noFill/>
                    </a:lnR>
                    <a:lnT>
                      <a:noFill/>
                    </a:lnT>
                    <a:lnB>
                      <a:noFill/>
                    </a:lnB>
                  </a:tcPr>
                </a:tc>
                <a:tc>
                  <a:txBody>
                    <a:bodyPr/>
                    <a:lstStyle/>
                    <a:p>
                      <a:pPr algn="ctr"/>
                      <a:r>
                        <a:rPr lang="en-US" sz="1500" b="1" dirty="0"/>
                        <a:t>50%</a:t>
                      </a:r>
                    </a:p>
                  </a:txBody>
                  <a:tcPr marL="15607" marR="15607" marT="15607" marB="15607">
                    <a:lnL>
                      <a:noFill/>
                    </a:lnL>
                    <a:lnR>
                      <a:noFill/>
                    </a:lnR>
                    <a:lnT>
                      <a:noFill/>
                    </a:lnT>
                    <a:lnB>
                      <a:noFill/>
                    </a:lnB>
                  </a:tcPr>
                </a:tc>
              </a:tr>
            </a:tbl>
          </a:graphicData>
        </a:graphic>
      </p:graphicFrame>
      <p:sp>
        <p:nvSpPr>
          <p:cNvPr id="63489" name="Rectangle 1"/>
          <p:cNvSpPr>
            <a:spLocks noChangeArrowheads="1"/>
          </p:cNvSpPr>
          <p:nvPr/>
        </p:nvSpPr>
        <p:spPr bwMode="auto">
          <a:xfrm>
            <a:off x="0" y="43934"/>
            <a:ext cx="4557658"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 Clinical Features of Cushing Syndrome</a:t>
            </a:r>
            <a:endParaRPr kumimoji="0" lang="en-US" sz="1800" b="0" i="0" u="none" strike="noStrike" cap="none" normalizeH="0" baseline="0" dirty="0" smtClean="0">
              <a:ln>
                <a:noFill/>
              </a:ln>
              <a:solidFill>
                <a:schemeClr val="tx1"/>
              </a:solidFill>
              <a:effectLst/>
              <a:latin typeface="Arial" charset="0"/>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Hyperaldosteronism</a:t>
            </a:r>
            <a:endParaRPr lang="en-US" i="1" dirty="0" smtClean="0"/>
          </a:p>
        </p:txBody>
      </p:sp>
      <p:sp>
        <p:nvSpPr>
          <p:cNvPr id="3" name="Content Placeholder 2"/>
          <p:cNvSpPr>
            <a:spLocks noGrp="1"/>
          </p:cNvSpPr>
          <p:nvPr>
            <p:ph sz="quarter" idx="1"/>
          </p:nvPr>
        </p:nvSpPr>
        <p:spPr>
          <a:xfrm>
            <a:off x="457200" y="1524001"/>
            <a:ext cx="8229600" cy="4876800"/>
          </a:xfrm>
        </p:spPr>
        <p:txBody>
          <a:bodyPr>
            <a:normAutofit/>
          </a:bodyPr>
          <a:lstStyle/>
          <a:p>
            <a:endParaRPr lang="en-US" b="1" i="1" dirty="0" smtClean="0"/>
          </a:p>
          <a:p>
            <a:pPr>
              <a:buNone/>
            </a:pPr>
            <a:r>
              <a:rPr lang="en-US" b="1" i="1" dirty="0" smtClean="0"/>
              <a:t>Excess </a:t>
            </a:r>
            <a:r>
              <a:rPr lang="en-US" b="1" i="1" dirty="0" err="1" smtClean="0"/>
              <a:t>aldosterone</a:t>
            </a:r>
            <a:r>
              <a:rPr lang="en-US" b="1" i="1" dirty="0" smtClean="0"/>
              <a:t> secretion</a:t>
            </a:r>
          </a:p>
          <a:p>
            <a:r>
              <a:rPr lang="en-US" b="1" i="1" dirty="0" smtClean="0">
                <a:solidFill>
                  <a:srgbClr val="0070C0"/>
                </a:solidFill>
              </a:rPr>
              <a:t>Primary </a:t>
            </a:r>
            <a:r>
              <a:rPr lang="en-US" b="1" i="1" dirty="0" err="1" smtClean="0"/>
              <a:t>aldosteronism</a:t>
            </a:r>
            <a:r>
              <a:rPr lang="en-US" b="1" i="1" dirty="0" smtClean="0"/>
              <a:t> (autonomous overproduction of </a:t>
            </a:r>
            <a:r>
              <a:rPr lang="en-US" b="1" i="1" dirty="0" err="1" smtClean="0"/>
              <a:t>aldosterone</a:t>
            </a:r>
            <a:r>
              <a:rPr lang="en-US" b="1" i="1" dirty="0" smtClean="0"/>
              <a:t>) with resultant suppression of the </a:t>
            </a:r>
            <a:r>
              <a:rPr lang="en-US" b="1" i="1" dirty="0" err="1" smtClean="0"/>
              <a:t>renin-angiotensin</a:t>
            </a:r>
            <a:r>
              <a:rPr lang="en-US" b="1" i="1" dirty="0" smtClean="0"/>
              <a:t> system and decreased plasma </a:t>
            </a:r>
            <a:r>
              <a:rPr lang="en-US" b="1" i="1" dirty="0" err="1" smtClean="0"/>
              <a:t>renin</a:t>
            </a:r>
            <a:r>
              <a:rPr lang="en-US" b="1" i="1" dirty="0" smtClean="0"/>
              <a:t> activity</a:t>
            </a:r>
          </a:p>
          <a:p>
            <a:r>
              <a:rPr lang="en-US" b="1" dirty="0" smtClean="0">
                <a:solidFill>
                  <a:srgbClr val="0070C0"/>
                </a:solidFill>
              </a:rPr>
              <a:t>S</a:t>
            </a:r>
            <a:r>
              <a:rPr lang="en-US" b="1" i="1" dirty="0" smtClean="0">
                <a:solidFill>
                  <a:srgbClr val="0070C0"/>
                </a:solidFill>
              </a:rPr>
              <a:t>econdary</a:t>
            </a:r>
            <a:r>
              <a:rPr lang="en-US" b="1" i="1" dirty="0" smtClean="0"/>
              <a:t> </a:t>
            </a:r>
            <a:r>
              <a:rPr lang="en-US" b="1" i="1" dirty="0" err="1" smtClean="0"/>
              <a:t>hyperaldosteronism</a:t>
            </a:r>
            <a:r>
              <a:rPr lang="en-US" b="1" i="1" dirty="0" smtClean="0"/>
              <a:t>, in contrast, </a:t>
            </a:r>
            <a:r>
              <a:rPr lang="en-US" b="1" i="1" dirty="0" err="1" smtClean="0"/>
              <a:t>aldosterone</a:t>
            </a:r>
            <a:r>
              <a:rPr lang="en-US" b="1" i="1" dirty="0" smtClean="0"/>
              <a:t> release occurs in response to activation of the </a:t>
            </a:r>
            <a:r>
              <a:rPr lang="en-US" b="1" i="1" dirty="0" err="1" smtClean="0"/>
              <a:t>renin-angiotensin</a:t>
            </a:r>
            <a:r>
              <a:rPr lang="en-US" b="1" i="1" dirty="0" smtClean="0"/>
              <a:t> system </a:t>
            </a:r>
          </a:p>
          <a:p>
            <a:pPr marL="0" indent="0">
              <a:buNone/>
            </a:pPr>
            <a:endParaRPr lang="en-US" b="1" i="1"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Hyperaldosteronism</a:t>
            </a:r>
            <a:r>
              <a:rPr lang="en-US" i="1" dirty="0" smtClean="0"/>
              <a:t>, Clinical</a:t>
            </a:r>
            <a:endParaRPr lang="en-US" dirty="0"/>
          </a:p>
        </p:txBody>
      </p:sp>
      <p:sp>
        <p:nvSpPr>
          <p:cNvPr id="3" name="Content Placeholder 2"/>
          <p:cNvSpPr>
            <a:spLocks noGrp="1"/>
          </p:cNvSpPr>
          <p:nvPr>
            <p:ph sz="quarter" idx="1"/>
          </p:nvPr>
        </p:nvSpPr>
        <p:spPr/>
        <p:txBody>
          <a:bodyPr>
            <a:normAutofit/>
          </a:bodyPr>
          <a:lstStyle/>
          <a:p>
            <a:r>
              <a:rPr lang="en-US" sz="2400" b="1" i="1" dirty="0" smtClean="0"/>
              <a:t>Presents with hypertension</a:t>
            </a:r>
            <a:r>
              <a:rPr lang="en-US" sz="2400" b="1" dirty="0" smtClean="0"/>
              <a:t>. With an estimated prevalence rate of 5% to 10% among non-selected hypertensive patients</a:t>
            </a:r>
            <a:r>
              <a:rPr lang="en-US" sz="2400" b="1" dirty="0"/>
              <a:t>.</a:t>
            </a:r>
            <a:endParaRPr lang="en-US" sz="2400" b="1" dirty="0" smtClean="0"/>
          </a:p>
          <a:p>
            <a:r>
              <a:rPr lang="en-US" sz="2400" b="1" dirty="0" smtClean="0"/>
              <a:t>Primary </a:t>
            </a:r>
            <a:r>
              <a:rPr lang="en-US" sz="2400" b="1" dirty="0" err="1" smtClean="0"/>
              <a:t>hyperaldosteronism</a:t>
            </a:r>
            <a:r>
              <a:rPr lang="en-US" sz="2400" b="1" dirty="0" smtClean="0"/>
              <a:t> may be the most common cause of secondary hypertension (i.e., hypertension secondary to an identifiable cause).</a:t>
            </a:r>
          </a:p>
          <a:p>
            <a:endParaRPr lang="en-US" sz="2400" b="1" dirty="0" smtClean="0"/>
          </a:p>
          <a:p>
            <a:r>
              <a:rPr lang="en-US" sz="2400" b="1" dirty="0" err="1" smtClean="0"/>
              <a:t>Aldosterone</a:t>
            </a:r>
            <a:r>
              <a:rPr lang="en-US" sz="2400" b="1" dirty="0" smtClean="0"/>
              <a:t> promotes sodium </a:t>
            </a:r>
            <a:r>
              <a:rPr lang="en-US" sz="2400" b="1" dirty="0" err="1" smtClean="0"/>
              <a:t>reabsorption</a:t>
            </a:r>
            <a:r>
              <a:rPr lang="en-US" sz="2400" b="1" dirty="0" smtClean="0"/>
              <a:t>. </a:t>
            </a:r>
          </a:p>
          <a:p>
            <a:pPr>
              <a:buNone/>
            </a:pPr>
            <a:endParaRPr lang="en-US" sz="2400" b="1" dirty="0" smtClean="0"/>
          </a:p>
          <a:p>
            <a:r>
              <a:rPr lang="en-US" sz="2400" b="1" dirty="0" err="1" smtClean="0"/>
              <a:t>Hypokalemia</a:t>
            </a:r>
            <a:r>
              <a:rPr lang="en-US" sz="2400" b="1" dirty="0" smtClean="0"/>
              <a:t> results from renal potassium wasting </a:t>
            </a:r>
          </a:p>
          <a:p>
            <a:pPr>
              <a:buNone/>
            </a:pPr>
            <a:endParaRPr lang="en-US" sz="2400" b="1"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Primary </a:t>
            </a:r>
            <a:r>
              <a:rPr lang="en-US" sz="3600" b="1" dirty="0" err="1" smtClean="0"/>
              <a:t>Hyperaldosteronism</a:t>
            </a:r>
            <a:r>
              <a:rPr lang="en-US" sz="3600" b="1" dirty="0" smtClean="0"/>
              <a:t>, Causes </a:t>
            </a:r>
            <a:endParaRPr lang="en-US" sz="3600" b="1" dirty="0"/>
          </a:p>
        </p:txBody>
      </p:sp>
      <p:pic>
        <p:nvPicPr>
          <p:cNvPr id="45057" name="Picture 1"/>
          <p:cNvPicPr>
            <a:picLocks noGrp="1" noChangeAspect="1" noChangeArrowheads="1"/>
          </p:cNvPicPr>
          <p:nvPr>
            <p:ph sz="quarter" idx="1"/>
          </p:nvPr>
        </p:nvPicPr>
        <p:blipFill>
          <a:blip r:embed="rId3" cstate="print"/>
          <a:srcRect l="14420" t="19286" r="44729" b="19767"/>
          <a:stretch>
            <a:fillRect/>
          </a:stretch>
        </p:blipFill>
        <p:spPr bwMode="auto">
          <a:xfrm>
            <a:off x="1600200" y="1600199"/>
            <a:ext cx="4191000" cy="5002161"/>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Aldosterone</a:t>
            </a:r>
            <a:r>
              <a:rPr lang="en-US" dirty="0" smtClean="0"/>
              <a:t>-producing adenomas , Morphology</a:t>
            </a:r>
          </a:p>
        </p:txBody>
      </p:sp>
      <p:sp>
        <p:nvSpPr>
          <p:cNvPr id="3" name="Content Placeholder 2"/>
          <p:cNvSpPr>
            <a:spLocks noGrp="1"/>
          </p:cNvSpPr>
          <p:nvPr>
            <p:ph sz="quarter" idx="1"/>
          </p:nvPr>
        </p:nvSpPr>
        <p:spPr/>
        <p:txBody>
          <a:bodyPr>
            <a:normAutofit/>
          </a:bodyPr>
          <a:lstStyle/>
          <a:p>
            <a:r>
              <a:rPr lang="en-US" b="1" dirty="0" smtClean="0"/>
              <a:t>Solitary</a:t>
            </a:r>
          </a:p>
          <a:p>
            <a:r>
              <a:rPr lang="en-US" b="1" dirty="0" smtClean="0"/>
              <a:t>Small (&lt;2 cm in diameter),</a:t>
            </a:r>
            <a:r>
              <a:rPr lang="en-US" sz="2800" b="1" dirty="0"/>
              <a:t> bright yellow on cut section </a:t>
            </a:r>
            <a:r>
              <a:rPr lang="en-US" b="1" dirty="0" smtClean="0"/>
              <a:t> </a:t>
            </a:r>
          </a:p>
          <a:p>
            <a:r>
              <a:rPr lang="en-US" b="1" dirty="0" smtClean="0"/>
              <a:t>Well-circumscribed lesions left &gt; right</a:t>
            </a:r>
          </a:p>
          <a:p>
            <a:r>
              <a:rPr lang="en-US" b="1" dirty="0" smtClean="0"/>
              <a:t>Thirties and forties</a:t>
            </a:r>
          </a:p>
          <a:p>
            <a:r>
              <a:rPr lang="en-US" b="1" dirty="0" smtClean="0"/>
              <a:t> Women more often than in men</a:t>
            </a:r>
          </a:p>
          <a:p>
            <a:r>
              <a:rPr lang="en-US" b="1" dirty="0" smtClean="0"/>
              <a:t>Buried within the gland and do not produce visible enlargement</a:t>
            </a:r>
          </a:p>
          <a:p>
            <a:r>
              <a:rPr lang="en-US" b="1" dirty="0" smtClean="0"/>
              <a:t>Bright yellow on cut section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Aldosterone</a:t>
            </a:r>
            <a:r>
              <a:rPr lang="en-US" dirty="0" smtClean="0"/>
              <a:t>-producing adenomas</a:t>
            </a:r>
            <a:endParaRPr lang="en-US" b="1" dirty="0"/>
          </a:p>
        </p:txBody>
      </p:sp>
      <p:pic>
        <p:nvPicPr>
          <p:cNvPr id="20482" name="Picture 2" descr="C:\Documents and Settings\Dr.Hala\My Documents\My Pictures\untitled.bmp"/>
          <p:cNvPicPr>
            <a:picLocks noGrp="1" noChangeAspect="1" noChangeArrowheads="1"/>
          </p:cNvPicPr>
          <p:nvPr>
            <p:ph sz="quarter" idx="1"/>
          </p:nvPr>
        </p:nvPicPr>
        <p:blipFill>
          <a:blip r:embed="rId3" cstate="print"/>
          <a:stretch>
            <a:fillRect/>
          </a:stretch>
        </p:blipFill>
        <p:spPr bwMode="auto">
          <a:xfrm>
            <a:off x="1447800" y="1642533"/>
            <a:ext cx="6096000" cy="5215467"/>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Adrenocortical</a:t>
            </a:r>
            <a:r>
              <a:rPr lang="en-US" dirty="0" smtClean="0"/>
              <a:t> Insufficiency</a:t>
            </a:r>
            <a:endParaRPr lang="en-US" dirty="0"/>
          </a:p>
        </p:txBody>
      </p:sp>
      <p:sp>
        <p:nvSpPr>
          <p:cNvPr id="5" name="Content Placeholder 4"/>
          <p:cNvSpPr>
            <a:spLocks noGrp="1"/>
          </p:cNvSpPr>
          <p:nvPr>
            <p:ph sz="quarter" idx="1"/>
          </p:nvPr>
        </p:nvSpPr>
        <p:spPr/>
        <p:txBody>
          <a:bodyPr>
            <a:normAutofit/>
          </a:bodyPr>
          <a:lstStyle/>
          <a:p>
            <a:endParaRPr lang="en-US" b="1" dirty="0" smtClean="0"/>
          </a:p>
          <a:p>
            <a:endParaRPr lang="en-US" b="1" dirty="0"/>
          </a:p>
          <a:p>
            <a:r>
              <a:rPr lang="en-US" b="1" dirty="0" smtClean="0"/>
              <a:t>Caused by either primary adrenal disease or decreased stimulation of the adrenals due to a deficiency of ACTH (secondary </a:t>
            </a:r>
            <a:r>
              <a:rPr lang="en-US" b="1" dirty="0" err="1" smtClean="0"/>
              <a:t>hypoadrenalism</a:t>
            </a:r>
            <a:r>
              <a:rPr lang="en-US" b="1" dirty="0" smtClean="0"/>
              <a:t>) </a:t>
            </a:r>
          </a:p>
          <a:p>
            <a:pPr>
              <a:buNone/>
            </a:pPr>
            <a:endParaRPr lang="en-US" b="1"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l="29985" t="21242" r="30088" b="7014"/>
          <a:stretch>
            <a:fillRect/>
          </a:stretch>
        </p:blipFill>
        <p:spPr bwMode="auto">
          <a:xfrm>
            <a:off x="1219200" y="152400"/>
            <a:ext cx="7315200" cy="62484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Adrenocortical</a:t>
            </a:r>
            <a:r>
              <a:rPr lang="en-US" dirty="0" smtClean="0"/>
              <a:t> Insufficiency</a:t>
            </a:r>
            <a:endParaRPr lang="en-US" dirty="0"/>
          </a:p>
        </p:txBody>
      </p:sp>
      <p:sp>
        <p:nvSpPr>
          <p:cNvPr id="3" name="Content Placeholder 2"/>
          <p:cNvSpPr>
            <a:spLocks noGrp="1"/>
          </p:cNvSpPr>
          <p:nvPr>
            <p:ph sz="quarter" idx="1"/>
          </p:nvPr>
        </p:nvSpPr>
        <p:spPr/>
        <p:txBody>
          <a:bodyPr/>
          <a:lstStyle/>
          <a:p>
            <a:endParaRPr lang="en-US" b="1" dirty="0" smtClean="0"/>
          </a:p>
          <a:p>
            <a:r>
              <a:rPr lang="en-US" b="1" dirty="0" smtClean="0">
                <a:solidFill>
                  <a:srgbClr val="0070C0"/>
                </a:solidFill>
              </a:rPr>
              <a:t>Three patterns of adrenocortical insufficiency </a:t>
            </a:r>
          </a:p>
          <a:p>
            <a:pPr>
              <a:buNone/>
            </a:pPr>
            <a:r>
              <a:rPr lang="en-US" b="1" dirty="0" smtClean="0"/>
              <a:t>(1) Primary </a:t>
            </a:r>
            <a:r>
              <a:rPr lang="en-US" b="1" i="1" dirty="0" smtClean="0"/>
              <a:t>acute</a:t>
            </a:r>
            <a:r>
              <a:rPr lang="en-US" b="1" dirty="0" smtClean="0"/>
              <a:t> </a:t>
            </a:r>
            <a:r>
              <a:rPr lang="en-US" b="1" dirty="0" err="1" smtClean="0"/>
              <a:t>adrenocortical</a:t>
            </a:r>
            <a:r>
              <a:rPr lang="en-US" b="1" dirty="0" smtClean="0"/>
              <a:t> insufficiency (adrenal crisis)</a:t>
            </a:r>
          </a:p>
          <a:p>
            <a:pPr>
              <a:buNone/>
            </a:pPr>
            <a:endParaRPr lang="en-US" b="1" dirty="0" smtClean="0"/>
          </a:p>
          <a:p>
            <a:pPr>
              <a:buNone/>
            </a:pPr>
            <a:r>
              <a:rPr lang="en-US" b="1" dirty="0" smtClean="0"/>
              <a:t> (2) Primary </a:t>
            </a:r>
            <a:r>
              <a:rPr lang="en-US" b="1" i="1" dirty="0" smtClean="0"/>
              <a:t>chronic</a:t>
            </a:r>
            <a:r>
              <a:rPr lang="en-US" b="1" dirty="0" smtClean="0"/>
              <a:t> adrenocortical insufficiency </a:t>
            </a:r>
            <a:r>
              <a:rPr lang="en-US" b="1" i="1" dirty="0" smtClean="0"/>
              <a:t>(Addison disease)</a:t>
            </a:r>
            <a:r>
              <a:rPr lang="en-US" b="1" dirty="0" smtClean="0"/>
              <a:t>, and </a:t>
            </a:r>
          </a:p>
          <a:p>
            <a:pPr>
              <a:buNone/>
            </a:pPr>
            <a:endParaRPr lang="en-US" b="1" dirty="0" smtClean="0"/>
          </a:p>
          <a:p>
            <a:pPr>
              <a:buNone/>
            </a:pPr>
            <a:r>
              <a:rPr lang="en-US" b="1" dirty="0" smtClean="0"/>
              <a:t>(3) Secondary adrenocortical insufficiency</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itchFamily="34" charset="0"/>
              </a:rPr>
              <a:t>Adrenal Glands</a:t>
            </a:r>
            <a:endParaRPr lang="en-US" b="1" dirty="0">
              <a:latin typeface="Calibri" pitchFamily="34" charset="0"/>
            </a:endParaRPr>
          </a:p>
        </p:txBody>
      </p:sp>
      <p:sp>
        <p:nvSpPr>
          <p:cNvPr id="3" name="Content Placeholder 2"/>
          <p:cNvSpPr>
            <a:spLocks noGrp="1"/>
          </p:cNvSpPr>
          <p:nvPr>
            <p:ph sz="quarter" idx="1"/>
          </p:nvPr>
        </p:nvSpPr>
        <p:spPr/>
        <p:txBody>
          <a:bodyPr>
            <a:normAutofit/>
          </a:bodyPr>
          <a:lstStyle/>
          <a:p>
            <a:endParaRPr lang="en-US" b="1" dirty="0" smtClean="0">
              <a:latin typeface="Calibri" pitchFamily="34" charset="0"/>
            </a:endParaRPr>
          </a:p>
          <a:p>
            <a:r>
              <a:rPr lang="en-US" b="1" dirty="0" smtClean="0">
                <a:latin typeface="Calibri" pitchFamily="34" charset="0"/>
              </a:rPr>
              <a:t>The </a:t>
            </a:r>
            <a:r>
              <a:rPr lang="en-US" b="1" i="1" dirty="0" smtClean="0">
                <a:latin typeface="Calibri" pitchFamily="34" charset="0"/>
              </a:rPr>
              <a:t>adrenal glands: paired endocrine organs: cortex and medulla: 4 layers</a:t>
            </a:r>
          </a:p>
          <a:p>
            <a:r>
              <a:rPr lang="en-US" b="1" i="1" dirty="0" smtClean="0">
                <a:latin typeface="Calibri" pitchFamily="34" charset="0"/>
              </a:rPr>
              <a:t>Three layers in the cortex:</a:t>
            </a:r>
          </a:p>
          <a:p>
            <a:r>
              <a:rPr lang="en-US" b="1" i="1" dirty="0" err="1" smtClean="0">
                <a:latin typeface="Calibri" pitchFamily="34" charset="0"/>
              </a:rPr>
              <a:t>Zona</a:t>
            </a:r>
            <a:r>
              <a:rPr lang="en-US" b="1" i="1" dirty="0" smtClean="0">
                <a:latin typeface="Calibri" pitchFamily="34" charset="0"/>
              </a:rPr>
              <a:t> </a:t>
            </a:r>
            <a:r>
              <a:rPr lang="en-US" b="1" i="1" dirty="0" err="1" smtClean="0">
                <a:latin typeface="Calibri" pitchFamily="34" charset="0"/>
              </a:rPr>
              <a:t>glomerulosa</a:t>
            </a:r>
            <a:endParaRPr lang="en-US" b="1" i="1" dirty="0" smtClean="0">
              <a:latin typeface="Calibri" pitchFamily="34" charset="0"/>
            </a:endParaRPr>
          </a:p>
          <a:p>
            <a:r>
              <a:rPr lang="en-US" b="1" i="1" dirty="0" err="1" smtClean="0">
                <a:latin typeface="Calibri" pitchFamily="34" charset="0"/>
              </a:rPr>
              <a:t>Zona</a:t>
            </a:r>
            <a:r>
              <a:rPr lang="en-US" b="1" i="1" dirty="0" smtClean="0">
                <a:latin typeface="Calibri" pitchFamily="34" charset="0"/>
              </a:rPr>
              <a:t> </a:t>
            </a:r>
            <a:r>
              <a:rPr lang="en-US" b="1" i="1" dirty="0" err="1" smtClean="0">
                <a:latin typeface="Calibri" pitchFamily="34" charset="0"/>
              </a:rPr>
              <a:t>reticularis</a:t>
            </a:r>
            <a:r>
              <a:rPr lang="en-US" b="1" i="1" dirty="0" smtClean="0">
                <a:latin typeface="Calibri" pitchFamily="34" charset="0"/>
              </a:rPr>
              <a:t> abuts the medulla. </a:t>
            </a:r>
          </a:p>
          <a:p>
            <a:r>
              <a:rPr lang="en-US" b="1" i="1" dirty="0" smtClean="0">
                <a:latin typeface="Calibri" pitchFamily="34" charset="0"/>
              </a:rPr>
              <a:t>Intervening is the broad </a:t>
            </a:r>
            <a:r>
              <a:rPr lang="en-US" b="1" i="1" dirty="0" err="1" smtClean="0">
                <a:latin typeface="Calibri" pitchFamily="34" charset="0"/>
              </a:rPr>
              <a:t>zona</a:t>
            </a:r>
            <a:r>
              <a:rPr lang="en-US" b="1" i="1" dirty="0" smtClean="0">
                <a:latin typeface="Calibri" pitchFamily="34" charset="0"/>
              </a:rPr>
              <a:t> </a:t>
            </a:r>
            <a:r>
              <a:rPr lang="en-US" b="1" i="1" dirty="0" err="1" smtClean="0">
                <a:latin typeface="Calibri" pitchFamily="34" charset="0"/>
              </a:rPr>
              <a:t>fasciculata</a:t>
            </a:r>
            <a:r>
              <a:rPr lang="en-US" b="1" i="1" dirty="0" smtClean="0">
                <a:latin typeface="Calibri" pitchFamily="34" charset="0"/>
              </a:rPr>
              <a:t> (75%) of the total cortex.</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Adrenocortical</a:t>
            </a:r>
            <a:r>
              <a:rPr lang="en-US" b="1" dirty="0" smtClean="0"/>
              <a:t> Insufficiency</a:t>
            </a:r>
            <a:endParaRPr lang="en-US" b="1" dirty="0"/>
          </a:p>
        </p:txBody>
      </p:sp>
      <p:pic>
        <p:nvPicPr>
          <p:cNvPr id="21506" name="Picture 2" descr="C:\Documents and Settings\Dr.Hala\My Documents\My Pictures\untitled.bmp"/>
          <p:cNvPicPr>
            <a:picLocks noGrp="1" noChangeAspect="1" noChangeArrowheads="1"/>
          </p:cNvPicPr>
          <p:nvPr>
            <p:ph sz="quarter" idx="1"/>
          </p:nvPr>
        </p:nvPicPr>
        <p:blipFill>
          <a:blip r:embed="rId3" cstate="print"/>
          <a:srcRect/>
          <a:stretch>
            <a:fillRect/>
          </a:stretch>
        </p:blipFill>
        <p:spPr bwMode="auto">
          <a:xfrm>
            <a:off x="0" y="1752600"/>
            <a:ext cx="4343400" cy="5105400"/>
          </a:xfrm>
          <a:prstGeom prst="rect">
            <a:avLst/>
          </a:prstGeom>
          <a:noFill/>
        </p:spPr>
      </p:pic>
      <p:pic>
        <p:nvPicPr>
          <p:cNvPr id="21507" name="Picture 3" descr="C:\Documents and Settings\Dr.Hala\My Documents\My Pictures\untitled.bmp"/>
          <p:cNvPicPr>
            <a:picLocks noChangeAspect="1" noChangeArrowheads="1"/>
          </p:cNvPicPr>
          <p:nvPr/>
        </p:nvPicPr>
        <p:blipFill>
          <a:blip r:embed="rId4" cstate="print"/>
          <a:srcRect/>
          <a:stretch>
            <a:fillRect/>
          </a:stretch>
        </p:blipFill>
        <p:spPr bwMode="auto">
          <a:xfrm>
            <a:off x="4343400" y="1752600"/>
            <a:ext cx="4800600" cy="51054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Pheochromocytoma</a:t>
            </a:r>
            <a:endParaRPr lang="en-US" b="1" dirty="0"/>
          </a:p>
        </p:txBody>
      </p:sp>
      <p:sp>
        <p:nvSpPr>
          <p:cNvPr id="3" name="Content Placeholder 2"/>
          <p:cNvSpPr>
            <a:spLocks noGrp="1"/>
          </p:cNvSpPr>
          <p:nvPr>
            <p:ph sz="quarter" idx="1"/>
          </p:nvPr>
        </p:nvSpPr>
        <p:spPr/>
        <p:txBody>
          <a:bodyPr>
            <a:normAutofit/>
          </a:bodyPr>
          <a:lstStyle/>
          <a:p>
            <a:endParaRPr lang="en-US" b="1" dirty="0" smtClean="0"/>
          </a:p>
          <a:p>
            <a:r>
              <a:rPr lang="en-US" b="1" dirty="0" err="1" smtClean="0"/>
              <a:t>Pheochromocytomas</a:t>
            </a:r>
            <a:r>
              <a:rPr lang="en-US" b="1" dirty="0" smtClean="0"/>
              <a:t>(</a:t>
            </a:r>
            <a:r>
              <a:rPr lang="en-US" b="1" dirty="0" err="1" smtClean="0"/>
              <a:t>chromaffin</a:t>
            </a:r>
            <a:r>
              <a:rPr lang="en-US" b="1" dirty="0" smtClean="0"/>
              <a:t> cells ) </a:t>
            </a:r>
            <a:r>
              <a:rPr lang="en-US" b="1" dirty="0" err="1" smtClean="0"/>
              <a:t>catecholamines</a:t>
            </a:r>
            <a:endParaRPr lang="en-US" b="1" dirty="0" smtClean="0"/>
          </a:p>
          <a:p>
            <a:r>
              <a:rPr lang="en-US" b="1" dirty="0" smtClean="0"/>
              <a:t>Similar to </a:t>
            </a:r>
            <a:r>
              <a:rPr lang="en-US" b="1" dirty="0" err="1" smtClean="0"/>
              <a:t>aldosterone</a:t>
            </a:r>
            <a:r>
              <a:rPr lang="en-US" b="1" dirty="0" smtClean="0"/>
              <a:t>-secreting adenomas, give rise to surgically correctable forms of hypertension.</a:t>
            </a:r>
          </a:p>
          <a:p>
            <a:r>
              <a:rPr lang="en-US" b="1" dirty="0" smtClean="0"/>
              <a:t>0.1% to 0.3%( fatal )</a:t>
            </a:r>
          </a:p>
          <a:p>
            <a:r>
              <a:rPr lang="en-US" b="1" dirty="0" smtClean="0"/>
              <a:t>Other peptides –Cushing etc…	</a:t>
            </a:r>
          </a:p>
          <a:p>
            <a:endParaRPr lang="en-US"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Pheochromocytoma</a:t>
            </a:r>
            <a:endParaRPr lang="en-US" b="1" dirty="0"/>
          </a:p>
        </p:txBody>
      </p:sp>
      <p:sp>
        <p:nvSpPr>
          <p:cNvPr id="3" name="Content Placeholder 2"/>
          <p:cNvSpPr>
            <a:spLocks noGrp="1"/>
          </p:cNvSpPr>
          <p:nvPr>
            <p:ph sz="quarter" idx="1"/>
          </p:nvPr>
        </p:nvSpPr>
        <p:spPr/>
        <p:txBody>
          <a:bodyPr>
            <a:noAutofit/>
          </a:bodyPr>
          <a:lstStyle/>
          <a:p>
            <a:pPr>
              <a:buNone/>
            </a:pPr>
            <a:r>
              <a:rPr lang="en-US" sz="2400" dirty="0" smtClean="0">
                <a:latin typeface="Calibri" pitchFamily="34" charset="0"/>
              </a:rPr>
              <a:t>"rule of 10s":</a:t>
            </a:r>
          </a:p>
          <a:p>
            <a:r>
              <a:rPr lang="en-US" sz="2400" dirty="0" smtClean="0">
                <a:latin typeface="Calibri" pitchFamily="34" charset="0"/>
              </a:rPr>
              <a:t>10% of </a:t>
            </a:r>
            <a:r>
              <a:rPr lang="en-US" sz="2400" dirty="0" err="1" smtClean="0">
                <a:latin typeface="Calibri" pitchFamily="34" charset="0"/>
              </a:rPr>
              <a:t>pheochromocytomas</a:t>
            </a:r>
            <a:r>
              <a:rPr lang="en-US" sz="2400" dirty="0" smtClean="0">
                <a:latin typeface="Calibri" pitchFamily="34" charset="0"/>
              </a:rPr>
              <a:t> arise in association with one of several familial syndromes</a:t>
            </a:r>
            <a:r>
              <a:rPr lang="en-US" sz="2400" dirty="0" smtClean="0">
                <a:latin typeface="Calibri" pitchFamily="34" charset="0"/>
                <a:hlinkClick r:id="rId3"/>
              </a:rPr>
              <a:t> MEN-2A and MEN-2B syndromes</a:t>
            </a:r>
            <a:r>
              <a:rPr lang="en-US" sz="2400" dirty="0" smtClean="0">
                <a:latin typeface="Calibri" pitchFamily="34" charset="0"/>
              </a:rPr>
              <a:t>.</a:t>
            </a:r>
          </a:p>
          <a:p>
            <a:r>
              <a:rPr lang="en-US" sz="2400" dirty="0" smtClean="0">
                <a:latin typeface="Calibri" pitchFamily="34" charset="0"/>
              </a:rPr>
              <a:t>10% of pheochromocytomas are extra-adrenal.</a:t>
            </a:r>
          </a:p>
          <a:p>
            <a:r>
              <a:rPr lang="en-US" sz="2400" dirty="0" smtClean="0">
                <a:latin typeface="Calibri" pitchFamily="34" charset="0"/>
              </a:rPr>
              <a:t>10% of nonfamilial adrenal pheochromocytomas are bilateral; this figure may rise to 70% in cases that are associated with familial syndromes.</a:t>
            </a:r>
          </a:p>
          <a:p>
            <a:r>
              <a:rPr lang="en-US" sz="2400" dirty="0" smtClean="0">
                <a:latin typeface="Calibri" pitchFamily="34" charset="0"/>
              </a:rPr>
              <a:t>10% of adrenal pheochromocytomas are biologically malignant</a:t>
            </a:r>
          </a:p>
          <a:p>
            <a:r>
              <a:rPr lang="en-US" sz="2400" dirty="0" smtClean="0">
                <a:latin typeface="Calibri" pitchFamily="34" charset="0"/>
              </a:rPr>
              <a:t>10% of adrenal </a:t>
            </a:r>
            <a:r>
              <a:rPr lang="en-US" sz="2400" dirty="0" err="1" smtClean="0">
                <a:latin typeface="Calibri" pitchFamily="34" charset="0"/>
              </a:rPr>
              <a:t>pheochromocytomas</a:t>
            </a:r>
            <a:r>
              <a:rPr lang="en-US" sz="2400" dirty="0" smtClean="0">
                <a:latin typeface="Calibri" pitchFamily="34" charset="0"/>
              </a:rPr>
              <a:t>  in childhood</a:t>
            </a:r>
            <a:endParaRPr lang="en-US" sz="2400" dirty="0">
              <a:latin typeface="Calibri"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Pheochromocytoma</a:t>
            </a:r>
            <a:endParaRPr lang="en-US" b="1" dirty="0"/>
          </a:p>
        </p:txBody>
      </p:sp>
      <p:sp>
        <p:nvSpPr>
          <p:cNvPr id="3" name="Content Placeholder 2"/>
          <p:cNvSpPr>
            <a:spLocks noGrp="1"/>
          </p:cNvSpPr>
          <p:nvPr>
            <p:ph sz="quarter" idx="1"/>
          </p:nvPr>
        </p:nvSpPr>
        <p:spPr>
          <a:xfrm>
            <a:off x="990600" y="1524000"/>
            <a:ext cx="7772400" cy="4572000"/>
          </a:xfrm>
        </p:spPr>
        <p:txBody>
          <a:bodyPr>
            <a:normAutofit/>
          </a:bodyPr>
          <a:lstStyle/>
          <a:p>
            <a:pPr>
              <a:buNone/>
            </a:pPr>
            <a:r>
              <a:rPr lang="en-US" sz="2800" b="1" dirty="0" smtClean="0">
                <a:solidFill>
                  <a:srgbClr val="0070C0"/>
                </a:solidFill>
                <a:latin typeface="Calibri" pitchFamily="34" charset="0"/>
              </a:rPr>
              <a:t>Syndrome Components</a:t>
            </a:r>
            <a:r>
              <a:rPr lang="en-US" sz="2800" b="1" dirty="0" smtClean="0">
                <a:latin typeface="Calibri" pitchFamily="34" charset="0"/>
              </a:rPr>
              <a:t>	</a:t>
            </a:r>
          </a:p>
          <a:p>
            <a:pPr marL="0" indent="0">
              <a:buNone/>
            </a:pPr>
            <a:r>
              <a:rPr lang="en-US" sz="2800" b="1" dirty="0" smtClean="0">
                <a:solidFill>
                  <a:srgbClr val="FF0000"/>
                </a:solidFill>
                <a:latin typeface="Calibri" pitchFamily="34" charset="0"/>
              </a:rPr>
              <a:t>MEN, type 2A </a:t>
            </a:r>
            <a:r>
              <a:rPr lang="en-US" sz="2800" b="1" dirty="0" smtClean="0">
                <a:latin typeface="Calibri" pitchFamily="34" charset="0"/>
              </a:rPr>
              <a:t>:</a:t>
            </a:r>
            <a:r>
              <a:rPr lang="en-US" sz="2800" b="1" dirty="0" err="1" smtClean="0">
                <a:latin typeface="Calibri" pitchFamily="34" charset="0"/>
              </a:rPr>
              <a:t>Medullary</a:t>
            </a:r>
            <a:r>
              <a:rPr lang="en-US" sz="2800" b="1" dirty="0" smtClean="0">
                <a:latin typeface="Calibri" pitchFamily="34" charset="0"/>
              </a:rPr>
              <a:t> thyroid carcinomas and C-cell hyperplasia, </a:t>
            </a:r>
            <a:r>
              <a:rPr lang="en-US" sz="2800" b="1" dirty="0" err="1" smtClean="0">
                <a:latin typeface="Calibri" pitchFamily="34" charset="0"/>
              </a:rPr>
              <a:t>Pheochromocytomas</a:t>
            </a:r>
            <a:r>
              <a:rPr lang="en-US" sz="2800" b="1" dirty="0" smtClean="0">
                <a:latin typeface="Calibri" pitchFamily="34" charset="0"/>
              </a:rPr>
              <a:t> and adrenal </a:t>
            </a:r>
            <a:r>
              <a:rPr lang="en-US" sz="2800" b="1" dirty="0" err="1" smtClean="0">
                <a:latin typeface="Calibri" pitchFamily="34" charset="0"/>
              </a:rPr>
              <a:t>medullary</a:t>
            </a:r>
            <a:r>
              <a:rPr lang="en-US" sz="2800" b="1" dirty="0" smtClean="0">
                <a:latin typeface="Calibri" pitchFamily="34" charset="0"/>
              </a:rPr>
              <a:t> hyperplasia, Parathyroid hyperplasia	</a:t>
            </a:r>
          </a:p>
          <a:p>
            <a:pPr marL="0" indent="0">
              <a:buNone/>
            </a:pPr>
            <a:r>
              <a:rPr lang="en-US" sz="2800" b="1" dirty="0" smtClean="0">
                <a:solidFill>
                  <a:srgbClr val="FF0000"/>
                </a:solidFill>
                <a:latin typeface="Calibri" pitchFamily="34" charset="0"/>
              </a:rPr>
              <a:t>MEN, type 2B </a:t>
            </a:r>
            <a:r>
              <a:rPr lang="en-US" sz="2800" b="1" dirty="0" smtClean="0">
                <a:latin typeface="Calibri" pitchFamily="34" charset="0"/>
              </a:rPr>
              <a:t>: </a:t>
            </a:r>
            <a:r>
              <a:rPr lang="en-US" sz="2800" b="1" dirty="0" err="1" smtClean="0">
                <a:latin typeface="Calibri" pitchFamily="34" charset="0"/>
              </a:rPr>
              <a:t>Medullary</a:t>
            </a:r>
            <a:r>
              <a:rPr lang="en-US" sz="2800" b="1" dirty="0" smtClean="0">
                <a:latin typeface="Calibri" pitchFamily="34" charset="0"/>
              </a:rPr>
              <a:t> thyroid carcinomas and C-cell hyperplasia, </a:t>
            </a:r>
            <a:r>
              <a:rPr lang="en-US" sz="2800" b="1" dirty="0" err="1" smtClean="0">
                <a:latin typeface="Calibri" pitchFamily="34" charset="0"/>
              </a:rPr>
              <a:t>Pheochromocytomas</a:t>
            </a:r>
            <a:r>
              <a:rPr lang="en-US" sz="2800" b="1" dirty="0" smtClean="0">
                <a:latin typeface="Calibri" pitchFamily="34" charset="0"/>
              </a:rPr>
              <a:t> and adrenal </a:t>
            </a:r>
            <a:r>
              <a:rPr lang="en-US" sz="2800" b="1" dirty="0" err="1" smtClean="0">
                <a:latin typeface="Calibri" pitchFamily="34" charset="0"/>
              </a:rPr>
              <a:t>medullary</a:t>
            </a:r>
            <a:r>
              <a:rPr lang="en-US" sz="2800" b="1" dirty="0" smtClean="0">
                <a:latin typeface="Calibri" pitchFamily="34" charset="0"/>
              </a:rPr>
              <a:t> hyperplasia, Mucosal </a:t>
            </a:r>
            <a:r>
              <a:rPr lang="en-US" sz="2800" b="1" dirty="0" err="1" smtClean="0">
                <a:latin typeface="Calibri" pitchFamily="34" charset="0"/>
              </a:rPr>
              <a:t>neuromas</a:t>
            </a:r>
            <a:r>
              <a:rPr lang="en-US" sz="2800" b="1" dirty="0" smtClean="0">
                <a:latin typeface="Calibri" pitchFamily="34" charset="0"/>
              </a:rPr>
              <a:t>, </a:t>
            </a:r>
            <a:r>
              <a:rPr lang="en-US" sz="2800" b="1" dirty="0" err="1" smtClean="0">
                <a:latin typeface="Calibri" pitchFamily="34" charset="0"/>
              </a:rPr>
              <a:t>Marfanoid</a:t>
            </a:r>
            <a:r>
              <a:rPr lang="en-US" sz="2800" b="1" dirty="0" smtClean="0">
                <a:latin typeface="Calibri" pitchFamily="34" charset="0"/>
              </a:rPr>
              <a:t> features	</a:t>
            </a:r>
          </a:p>
          <a:p>
            <a:endParaRPr lang="en-US" sz="2800" b="1" dirty="0">
              <a:latin typeface="Calibri"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Pheochromocytoma</a:t>
            </a:r>
            <a:endParaRPr lang="en-US" b="1" dirty="0"/>
          </a:p>
        </p:txBody>
      </p:sp>
      <p:sp>
        <p:nvSpPr>
          <p:cNvPr id="3" name="Content Placeholder 2"/>
          <p:cNvSpPr>
            <a:spLocks noGrp="1"/>
          </p:cNvSpPr>
          <p:nvPr>
            <p:ph sz="quarter" idx="1"/>
          </p:nvPr>
        </p:nvSpPr>
        <p:spPr/>
        <p:txBody>
          <a:bodyPr>
            <a:normAutofit/>
          </a:bodyPr>
          <a:lstStyle/>
          <a:p>
            <a:pPr>
              <a:buNone/>
            </a:pPr>
            <a:endParaRPr lang="en-US" b="1" dirty="0" smtClean="0">
              <a:solidFill>
                <a:srgbClr val="FF0000"/>
              </a:solidFill>
            </a:endParaRPr>
          </a:p>
          <a:p>
            <a:pPr>
              <a:buNone/>
            </a:pPr>
            <a:r>
              <a:rPr lang="en-US" b="1" dirty="0" smtClean="0">
                <a:solidFill>
                  <a:srgbClr val="FF0000"/>
                </a:solidFill>
              </a:rPr>
              <a:t>Von </a:t>
            </a:r>
            <a:r>
              <a:rPr lang="en-US" b="1" dirty="0" err="1" smtClean="0">
                <a:solidFill>
                  <a:srgbClr val="FF0000"/>
                </a:solidFill>
              </a:rPr>
              <a:t>Hippel-Lindau</a:t>
            </a:r>
            <a:r>
              <a:rPr lang="en-US" b="1" dirty="0">
                <a:solidFill>
                  <a:srgbClr val="FF0000"/>
                </a:solidFill>
              </a:rPr>
              <a:t> </a:t>
            </a:r>
            <a:r>
              <a:rPr lang="en-US" b="1" dirty="0" smtClean="0">
                <a:solidFill>
                  <a:srgbClr val="FF0000"/>
                </a:solidFill>
              </a:rPr>
              <a:t>:</a:t>
            </a:r>
            <a:r>
              <a:rPr lang="en-US" b="1" dirty="0" smtClean="0"/>
              <a:t>Renal, hepatic, pancreatic, and </a:t>
            </a:r>
            <a:r>
              <a:rPr lang="en-US" b="1" dirty="0" err="1" smtClean="0"/>
              <a:t>epididymal</a:t>
            </a:r>
            <a:r>
              <a:rPr lang="en-US" b="1" dirty="0" smtClean="0"/>
              <a:t> cysts, Renal cell carcinomas, </a:t>
            </a:r>
            <a:r>
              <a:rPr lang="en-US" b="1" dirty="0" err="1" smtClean="0"/>
              <a:t>Angiomatosis</a:t>
            </a:r>
            <a:r>
              <a:rPr lang="en-US" b="1" dirty="0" smtClean="0"/>
              <a:t>, Cerebellar </a:t>
            </a:r>
            <a:r>
              <a:rPr lang="en-US" b="1" dirty="0" err="1" smtClean="0"/>
              <a:t>hemangioblastomas</a:t>
            </a:r>
            <a:r>
              <a:rPr lang="en-US" b="1" dirty="0" smtClean="0"/>
              <a:t>, DM</a:t>
            </a:r>
          </a:p>
          <a:p>
            <a:pPr>
              <a:buNone/>
            </a:pPr>
            <a:endParaRPr lang="en-US" b="1" dirty="0"/>
          </a:p>
          <a:p>
            <a:pPr marL="0" indent="0">
              <a:buNone/>
            </a:pPr>
            <a:r>
              <a:rPr lang="en-US" b="1" dirty="0" smtClean="0">
                <a:solidFill>
                  <a:srgbClr val="FF0000"/>
                </a:solidFill>
              </a:rPr>
              <a:t>Von Recklinghausen Neurofibromatosis</a:t>
            </a:r>
            <a:r>
              <a:rPr lang="en-US" b="1" dirty="0" smtClean="0"/>
              <a:t>	:Café au </a:t>
            </a:r>
            <a:r>
              <a:rPr lang="en-US" b="1" dirty="0" err="1" smtClean="0"/>
              <a:t>lait</a:t>
            </a:r>
            <a:r>
              <a:rPr lang="en-US" b="1" dirty="0" smtClean="0"/>
              <a:t> skin spots, </a:t>
            </a:r>
            <a:r>
              <a:rPr lang="en-US" b="1" dirty="0" err="1" smtClean="0"/>
              <a:t>Schwannomas</a:t>
            </a:r>
            <a:r>
              <a:rPr lang="en-US" b="1" dirty="0" smtClean="0"/>
              <a:t>, </a:t>
            </a:r>
            <a:r>
              <a:rPr lang="en-US" b="1" dirty="0" err="1" smtClean="0"/>
              <a:t>meningiomas</a:t>
            </a:r>
            <a:r>
              <a:rPr lang="en-US" b="1" dirty="0" smtClean="0"/>
              <a:t>,  </a:t>
            </a:r>
            <a:r>
              <a:rPr lang="en-US" b="1" dirty="0" err="1" smtClean="0"/>
              <a:t>gliomas</a:t>
            </a:r>
            <a:endParaRPr lang="en-US" b="1" dirty="0" smtClean="0"/>
          </a:p>
          <a:p>
            <a:pPr marL="0" indent="0">
              <a:buNone/>
            </a:pPr>
            <a:endParaRPr lang="en-US" b="1" dirty="0" smtClean="0"/>
          </a:p>
          <a:p>
            <a:pPr marL="0" indent="0">
              <a:buNone/>
            </a:pPr>
            <a:r>
              <a:rPr lang="en-US" b="1" dirty="0" err="1" smtClean="0">
                <a:solidFill>
                  <a:srgbClr val="FF0000"/>
                </a:solidFill>
              </a:rPr>
              <a:t>Sturge</a:t>
            </a:r>
            <a:r>
              <a:rPr lang="en-US" b="1" dirty="0" smtClean="0">
                <a:solidFill>
                  <a:srgbClr val="FF0000"/>
                </a:solidFill>
              </a:rPr>
              <a:t>-Weber: </a:t>
            </a:r>
            <a:r>
              <a:rPr lang="en-US" b="1" dirty="0" smtClean="0"/>
              <a:t>Cavernous </a:t>
            </a:r>
            <a:r>
              <a:rPr lang="en-US" b="1" dirty="0" err="1" smtClean="0"/>
              <a:t>hemangiomas</a:t>
            </a:r>
            <a:r>
              <a:rPr lang="en-US" b="1" dirty="0" smtClean="0"/>
              <a:t> of fifth cranial nerve distribution		</a:t>
            </a:r>
          </a:p>
          <a:p>
            <a:endParaRPr lang="en-US"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Pheochromocytoma</a:t>
            </a:r>
            <a:endParaRPr lang="en-US" b="1" dirty="0"/>
          </a:p>
        </p:txBody>
      </p:sp>
      <p:sp>
        <p:nvSpPr>
          <p:cNvPr id="3" name="Content Placeholder 2"/>
          <p:cNvSpPr>
            <a:spLocks noGrp="1"/>
          </p:cNvSpPr>
          <p:nvPr>
            <p:ph sz="quarter" idx="1"/>
          </p:nvPr>
        </p:nvSpPr>
        <p:spPr/>
        <p:txBody>
          <a:bodyPr/>
          <a:lstStyle/>
          <a:p>
            <a:endParaRPr lang="en-US" b="1" dirty="0" smtClean="0"/>
          </a:p>
          <a:p>
            <a:r>
              <a:rPr lang="en-US" b="1" dirty="0" smtClean="0"/>
              <a:t>Small to large hemorrhagic</a:t>
            </a:r>
          </a:p>
          <a:p>
            <a:r>
              <a:rPr lang="en-US" b="1" dirty="0" smtClean="0"/>
              <a:t>Well demarcated</a:t>
            </a:r>
          </a:p>
          <a:p>
            <a:r>
              <a:rPr lang="en-US" b="1" dirty="0" smtClean="0"/>
              <a:t>Polygonal to spindle shaped (</a:t>
            </a:r>
            <a:r>
              <a:rPr lang="en-US" b="1" dirty="0" err="1" smtClean="0"/>
              <a:t>chromaffin</a:t>
            </a:r>
            <a:r>
              <a:rPr lang="en-US" b="1" dirty="0" smtClean="0"/>
              <a:t>, chief cells)</a:t>
            </a:r>
          </a:p>
          <a:p>
            <a:r>
              <a:rPr lang="en-US" b="1" dirty="0" err="1" smtClean="0"/>
              <a:t>Sustentacular</a:t>
            </a:r>
            <a:r>
              <a:rPr lang="en-US" b="1" dirty="0" smtClean="0"/>
              <a:t> small cells</a:t>
            </a:r>
          </a:p>
          <a:p>
            <a:r>
              <a:rPr lang="en-US" b="1" dirty="0" smtClean="0"/>
              <a:t>Together, </a:t>
            </a:r>
            <a:r>
              <a:rPr lang="en-US" b="1" dirty="0" err="1" smtClean="0"/>
              <a:t>Zellballen</a:t>
            </a:r>
            <a:r>
              <a:rPr lang="en-US" b="1" dirty="0" smtClean="0"/>
              <a:t> nests</a:t>
            </a:r>
          </a:p>
          <a:p>
            <a:endParaRPr lang="en-US"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Pheochromocytoma</a:t>
            </a:r>
            <a:endParaRPr lang="en-US" b="1" dirty="0"/>
          </a:p>
        </p:txBody>
      </p:sp>
      <p:pic>
        <p:nvPicPr>
          <p:cNvPr id="22530" name="Picture 2" descr="C:\Documents and Settings\Dr.Hala\My Documents\My Pictures\untitled.bmp"/>
          <p:cNvPicPr>
            <a:picLocks noGrp="1" noChangeAspect="1" noChangeArrowheads="1"/>
          </p:cNvPicPr>
          <p:nvPr>
            <p:ph sz="quarter" idx="1"/>
          </p:nvPr>
        </p:nvPicPr>
        <p:blipFill>
          <a:blip r:embed="rId3" cstate="print"/>
          <a:srcRect/>
          <a:stretch>
            <a:fillRect/>
          </a:stretch>
        </p:blipFill>
        <p:spPr bwMode="auto">
          <a:xfrm>
            <a:off x="1219200" y="1447800"/>
            <a:ext cx="5562600" cy="537890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Adrenal_Pheochromocytoma06.jpg"/>
          <p:cNvPicPr>
            <a:picLocks noGrp="1" noChangeAspect="1"/>
          </p:cNvPicPr>
          <p:nvPr>
            <p:ph sz="quarter" idx="1"/>
          </p:nvPr>
        </p:nvPicPr>
        <p:blipFill>
          <a:blip r:embed="rId3" cstate="print"/>
          <a:stretch>
            <a:fillRect/>
          </a:stretch>
        </p:blipFill>
        <p:spPr>
          <a:xfrm>
            <a:off x="0" y="0"/>
            <a:ext cx="9144000" cy="68580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Adrenal Gland</a:t>
            </a:r>
            <a:endParaRPr lang="en-US" b="1" dirty="0"/>
          </a:p>
        </p:txBody>
      </p:sp>
      <p:sp>
        <p:nvSpPr>
          <p:cNvPr id="3" name="Content Placeholder 2"/>
          <p:cNvSpPr>
            <a:spLocks noGrp="1"/>
          </p:cNvSpPr>
          <p:nvPr>
            <p:ph sz="quarter" idx="1"/>
          </p:nvPr>
        </p:nvSpPr>
        <p:spPr/>
        <p:txBody>
          <a:bodyPr>
            <a:normAutofit/>
          </a:bodyPr>
          <a:lstStyle/>
          <a:p>
            <a:endParaRPr lang="en-US" b="1" i="1" dirty="0" smtClean="0"/>
          </a:p>
          <a:p>
            <a:pPr>
              <a:buNone/>
            </a:pPr>
            <a:r>
              <a:rPr lang="en-US" b="1" i="1" dirty="0" smtClean="0"/>
              <a:t>Three  types of steroids:</a:t>
            </a:r>
          </a:p>
          <a:p>
            <a:pPr>
              <a:buNone/>
            </a:pPr>
            <a:endParaRPr lang="en-US" b="1" i="1" dirty="0" smtClean="0"/>
          </a:p>
          <a:p>
            <a:pPr>
              <a:buNone/>
            </a:pPr>
            <a:r>
              <a:rPr lang="en-US" b="1" i="1" dirty="0" smtClean="0"/>
              <a:t>(1) </a:t>
            </a:r>
            <a:r>
              <a:rPr lang="en-US" b="1" i="1" dirty="0" err="1" smtClean="0"/>
              <a:t>Glucocorticoids</a:t>
            </a:r>
            <a:r>
              <a:rPr lang="en-US" b="1" i="1" dirty="0" smtClean="0"/>
              <a:t> (principally </a:t>
            </a:r>
            <a:r>
              <a:rPr lang="en-US" b="1" i="1" dirty="0" err="1" smtClean="0"/>
              <a:t>cortisol</a:t>
            </a:r>
            <a:r>
              <a:rPr lang="en-US" b="1" i="1" dirty="0" smtClean="0"/>
              <a:t>) </a:t>
            </a:r>
            <a:r>
              <a:rPr lang="en-US" b="1" i="1" dirty="0" err="1" smtClean="0"/>
              <a:t>zona</a:t>
            </a:r>
            <a:r>
              <a:rPr lang="en-US" b="1" i="1" dirty="0" smtClean="0"/>
              <a:t> </a:t>
            </a:r>
            <a:r>
              <a:rPr lang="en-US" b="1" i="1" dirty="0" err="1" smtClean="0"/>
              <a:t>fasciculata</a:t>
            </a:r>
            <a:endParaRPr lang="en-US" b="1" i="1" dirty="0" smtClean="0"/>
          </a:p>
          <a:p>
            <a:pPr>
              <a:buNone/>
            </a:pPr>
            <a:r>
              <a:rPr lang="en-US" b="1" i="1" dirty="0" smtClean="0"/>
              <a:t>(2) </a:t>
            </a:r>
            <a:r>
              <a:rPr lang="en-US" b="1" i="1" dirty="0" err="1" smtClean="0"/>
              <a:t>Mineralocorticoids</a:t>
            </a:r>
            <a:r>
              <a:rPr lang="en-US" b="1" i="1" dirty="0" smtClean="0"/>
              <a:t> (</a:t>
            </a:r>
            <a:r>
              <a:rPr lang="en-US" b="1" i="1" dirty="0" err="1" smtClean="0"/>
              <a:t>aldosterone</a:t>
            </a:r>
            <a:r>
              <a:rPr lang="en-US" b="1" i="1" dirty="0" smtClean="0"/>
              <a:t>) </a:t>
            </a:r>
            <a:r>
              <a:rPr lang="en-US" b="1" i="1" dirty="0" err="1" smtClean="0"/>
              <a:t>zona</a:t>
            </a:r>
            <a:r>
              <a:rPr lang="en-US" b="1" i="1" dirty="0" smtClean="0"/>
              <a:t> </a:t>
            </a:r>
            <a:r>
              <a:rPr lang="en-US" b="1" i="1" dirty="0" err="1" smtClean="0"/>
              <a:t>glomerulosa</a:t>
            </a:r>
            <a:endParaRPr lang="en-US" b="1" i="1" dirty="0" smtClean="0"/>
          </a:p>
          <a:p>
            <a:pPr>
              <a:buNone/>
            </a:pPr>
            <a:r>
              <a:rPr lang="en-US" b="1" i="1" dirty="0" smtClean="0"/>
              <a:t>(3) Sex steroids (estrogens and androgens) </a:t>
            </a:r>
            <a:r>
              <a:rPr lang="en-US" b="1" i="1" dirty="0" err="1" smtClean="0"/>
              <a:t>zona</a:t>
            </a:r>
            <a:r>
              <a:rPr lang="en-US" b="1" i="1" dirty="0" smtClean="0"/>
              <a:t> </a:t>
            </a:r>
            <a:r>
              <a:rPr lang="en-US" b="1" i="1" dirty="0" err="1" smtClean="0"/>
              <a:t>reticularis</a:t>
            </a:r>
            <a:r>
              <a:rPr lang="en-US" b="1" i="1" dirty="0" smtClean="0"/>
              <a:t>.</a:t>
            </a:r>
          </a:p>
          <a:p>
            <a:pPr>
              <a:buNone/>
            </a:pPr>
            <a:endParaRPr lang="en-US" b="1" i="1" dirty="0" smtClean="0"/>
          </a:p>
          <a:p>
            <a:r>
              <a:rPr lang="en-US" b="1" i="1" dirty="0" smtClean="0"/>
              <a:t>The adrenal medulla </a:t>
            </a:r>
            <a:r>
              <a:rPr lang="en-US" b="1" i="1" dirty="0" err="1" smtClean="0"/>
              <a:t>chromaffin</a:t>
            </a:r>
            <a:r>
              <a:rPr lang="en-US" b="1" i="1" dirty="0" smtClean="0"/>
              <a:t> cells- </a:t>
            </a:r>
            <a:r>
              <a:rPr lang="en-US" b="1" i="1" dirty="0" err="1" smtClean="0"/>
              <a:t>catecholamines</a:t>
            </a:r>
            <a:r>
              <a:rPr lang="en-US" b="1" i="1" dirty="0" smtClean="0"/>
              <a:t>, mainly </a:t>
            </a:r>
            <a:r>
              <a:rPr lang="en-US" b="1" i="1" u="sng" dirty="0" smtClean="0"/>
              <a:t>epinephrine</a:t>
            </a:r>
          </a:p>
          <a:p>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Adrenal Gland</a:t>
            </a:r>
            <a:endParaRPr lang="en-US" b="1" dirty="0"/>
          </a:p>
        </p:txBody>
      </p:sp>
      <p:pic>
        <p:nvPicPr>
          <p:cNvPr id="17410" name="Picture 2" descr="C:\Documents and Settings\Dr.Hala\My Documents\My Pictures\adrenal.jpg"/>
          <p:cNvPicPr>
            <a:picLocks noGrp="1" noChangeAspect="1" noChangeArrowheads="1"/>
          </p:cNvPicPr>
          <p:nvPr>
            <p:ph sz="quarter" idx="1"/>
          </p:nvPr>
        </p:nvPicPr>
        <p:blipFill>
          <a:blip r:embed="rId3" cstate="print"/>
          <a:stretch>
            <a:fillRect/>
          </a:stretch>
        </p:blipFill>
        <p:spPr bwMode="auto">
          <a:xfrm>
            <a:off x="914400" y="1350962"/>
            <a:ext cx="7315200" cy="46736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Adrenal Gland</a:t>
            </a:r>
            <a:endParaRPr lang="en-US" b="1" dirty="0"/>
          </a:p>
        </p:txBody>
      </p:sp>
      <p:pic>
        <p:nvPicPr>
          <p:cNvPr id="18434" name="Picture 2" descr="C:\Documents and Settings\Dr.Hala\My Documents\My Pictures\adrenalmedulla.jpg"/>
          <p:cNvPicPr>
            <a:picLocks noGrp="1" noChangeAspect="1" noChangeArrowheads="1"/>
          </p:cNvPicPr>
          <p:nvPr>
            <p:ph sz="quarter" idx="1"/>
          </p:nvPr>
        </p:nvPicPr>
        <p:blipFill>
          <a:blip r:embed="rId3" cstate="print"/>
          <a:stretch>
            <a:fillRect/>
          </a:stretch>
        </p:blipFill>
        <p:spPr bwMode="auto">
          <a:xfrm>
            <a:off x="914400" y="1287462"/>
            <a:ext cx="7315200" cy="48006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ADRENOCORTICAL HYPERFUNCTION</a:t>
            </a:r>
            <a:endParaRPr lang="en-US" sz="2800" b="1" dirty="0"/>
          </a:p>
        </p:txBody>
      </p:sp>
      <p:sp>
        <p:nvSpPr>
          <p:cNvPr id="3" name="Content Placeholder 2"/>
          <p:cNvSpPr>
            <a:spLocks noGrp="1"/>
          </p:cNvSpPr>
          <p:nvPr>
            <p:ph sz="quarter" idx="1"/>
          </p:nvPr>
        </p:nvSpPr>
        <p:spPr/>
        <p:txBody>
          <a:bodyPr>
            <a:normAutofit/>
          </a:bodyPr>
          <a:lstStyle/>
          <a:p>
            <a:pPr>
              <a:buNone/>
            </a:pPr>
            <a:endParaRPr lang="en-US" b="1" dirty="0" smtClean="0"/>
          </a:p>
          <a:p>
            <a:r>
              <a:rPr lang="en-US" b="1" dirty="0" smtClean="0"/>
              <a:t>Three basic types of corticosteroids (</a:t>
            </a:r>
            <a:r>
              <a:rPr lang="en-US" b="1" dirty="0" err="1" smtClean="0"/>
              <a:t>glucocorticoids</a:t>
            </a:r>
            <a:r>
              <a:rPr lang="en-US" b="1" dirty="0" smtClean="0"/>
              <a:t>, </a:t>
            </a:r>
            <a:r>
              <a:rPr lang="en-US" b="1" dirty="0" err="1" smtClean="0"/>
              <a:t>mineralocorticoids</a:t>
            </a:r>
            <a:r>
              <a:rPr lang="en-US" b="1" dirty="0" smtClean="0"/>
              <a:t>, and sex steroids)</a:t>
            </a:r>
          </a:p>
          <a:p>
            <a:r>
              <a:rPr lang="en-US" b="1" dirty="0" smtClean="0"/>
              <a:t>Three distinctive </a:t>
            </a:r>
            <a:r>
              <a:rPr lang="en-US" b="1" dirty="0" err="1" smtClean="0"/>
              <a:t>hyperadrenal</a:t>
            </a:r>
            <a:r>
              <a:rPr lang="en-US" b="1" dirty="0" smtClean="0"/>
              <a:t> syndromes:</a:t>
            </a:r>
          </a:p>
          <a:p>
            <a:pPr>
              <a:buNone/>
            </a:pPr>
            <a:endParaRPr lang="en-US" b="1" dirty="0" smtClean="0"/>
          </a:p>
          <a:p>
            <a:pPr>
              <a:buNone/>
            </a:pPr>
            <a:r>
              <a:rPr lang="en-US" b="1" dirty="0" smtClean="0"/>
              <a:t> (1) </a:t>
            </a:r>
            <a:r>
              <a:rPr lang="en-US" b="1" i="1" dirty="0" smtClean="0"/>
              <a:t>Cushing syndrome, characterized by increased cortisol</a:t>
            </a:r>
          </a:p>
          <a:p>
            <a:pPr>
              <a:buNone/>
            </a:pPr>
            <a:r>
              <a:rPr lang="en-US" b="1" i="1" dirty="0" smtClean="0"/>
              <a:t>(2) </a:t>
            </a:r>
            <a:r>
              <a:rPr lang="en-US" b="1" i="1" dirty="0" err="1" smtClean="0"/>
              <a:t>Hyperaldosteronism</a:t>
            </a:r>
            <a:endParaRPr lang="en-US" b="1" i="1" dirty="0" smtClean="0"/>
          </a:p>
          <a:p>
            <a:pPr>
              <a:buNone/>
            </a:pPr>
            <a:r>
              <a:rPr lang="en-US" b="1" i="1" dirty="0" smtClean="0"/>
              <a:t>(3) </a:t>
            </a:r>
            <a:r>
              <a:rPr lang="en-US" b="1" i="1" dirty="0" err="1" smtClean="0"/>
              <a:t>Adrenogenital</a:t>
            </a:r>
            <a:r>
              <a:rPr lang="en-US" b="1" i="1" dirty="0" smtClean="0"/>
              <a:t> or </a:t>
            </a:r>
            <a:r>
              <a:rPr lang="en-US" b="1" i="1" dirty="0" err="1" smtClean="0"/>
              <a:t>virilizing</a:t>
            </a:r>
            <a:r>
              <a:rPr lang="en-US" b="1" i="1" dirty="0" smtClean="0"/>
              <a:t> syndromes caused by an excess of androgens</a:t>
            </a:r>
          </a:p>
          <a:p>
            <a:pPr>
              <a:buNone/>
            </a:pPr>
            <a:r>
              <a:rPr lang="en-US" b="1" i="1" dirty="0" smtClean="0"/>
              <a:t>                                 </a:t>
            </a:r>
            <a:endParaRPr lang="en-US"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01000" cy="835152"/>
          </a:xfrm>
        </p:spPr>
        <p:txBody>
          <a:bodyPr>
            <a:normAutofit/>
          </a:bodyPr>
          <a:lstStyle/>
          <a:p>
            <a:r>
              <a:rPr lang="en-US" sz="2800" b="0" dirty="0" err="1" smtClean="0"/>
              <a:t>Hypercortisolism</a:t>
            </a:r>
            <a:r>
              <a:rPr lang="en-US" sz="2800" b="0" dirty="0" smtClean="0"/>
              <a:t> (Cushing Syndrome)</a:t>
            </a:r>
            <a:endParaRPr lang="en-US" sz="2800" dirty="0"/>
          </a:p>
        </p:txBody>
      </p:sp>
      <p:sp>
        <p:nvSpPr>
          <p:cNvPr id="3" name="Content Placeholder 2"/>
          <p:cNvSpPr>
            <a:spLocks noGrp="1"/>
          </p:cNvSpPr>
          <p:nvPr>
            <p:ph sz="quarter" idx="1"/>
          </p:nvPr>
        </p:nvSpPr>
        <p:spPr/>
        <p:txBody>
          <a:bodyPr>
            <a:normAutofit/>
          </a:bodyPr>
          <a:lstStyle/>
          <a:p>
            <a:r>
              <a:rPr lang="en-US" sz="2800" b="1" dirty="0" smtClean="0"/>
              <a:t>Broadly divided into </a:t>
            </a:r>
            <a:r>
              <a:rPr lang="en-US" sz="2800" b="1" i="1" dirty="0" smtClean="0"/>
              <a:t>exogenous</a:t>
            </a:r>
            <a:r>
              <a:rPr lang="en-US" sz="2800" b="1" dirty="0" smtClean="0"/>
              <a:t> and </a:t>
            </a:r>
            <a:r>
              <a:rPr lang="en-US" sz="2800" b="1" i="1" dirty="0" smtClean="0"/>
              <a:t>endogenous</a:t>
            </a:r>
            <a:r>
              <a:rPr lang="en-US" sz="2800" b="1" dirty="0" smtClean="0"/>
              <a:t> causes. </a:t>
            </a:r>
          </a:p>
          <a:p>
            <a:r>
              <a:rPr lang="en-US" sz="2800" b="1" i="1" dirty="0" smtClean="0"/>
              <a:t>The vast majority of cases of Cushing syndrome are the result of the administration of exogenous glucocorticoids</a:t>
            </a:r>
            <a:r>
              <a:rPr lang="en-US" sz="2800" b="1" dirty="0" smtClean="0"/>
              <a:t> (“iatrogenic” Cushing syndrome).</a:t>
            </a:r>
          </a:p>
          <a:p>
            <a:endParaRPr lang="en-US" sz="2800" b="1" baseline="30000" dirty="0" smtClean="0"/>
          </a:p>
          <a:p>
            <a:r>
              <a:rPr lang="en-US" sz="2800" b="1" dirty="0" smtClean="0"/>
              <a:t> The endogenous causes can, in turn, be divided into those that are </a:t>
            </a:r>
            <a:r>
              <a:rPr lang="en-US" sz="2800" b="1" i="1" dirty="0" smtClean="0"/>
              <a:t>ACTH dependent</a:t>
            </a:r>
            <a:r>
              <a:rPr lang="en-US" sz="2800" b="1" dirty="0" smtClean="0"/>
              <a:t> and those that are </a:t>
            </a:r>
            <a:r>
              <a:rPr lang="en-US" sz="2800" b="1" i="1" dirty="0" smtClean="0"/>
              <a:t>ACTH independent</a:t>
            </a:r>
            <a:r>
              <a:rPr lang="en-US" sz="2800" b="1" dirty="0" smtClean="0"/>
              <a:t> </a:t>
            </a: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3681537029"/>
              </p:ext>
            </p:extLst>
          </p:nvPr>
        </p:nvGraphicFramePr>
        <p:xfrm>
          <a:off x="152400" y="-1"/>
          <a:ext cx="8480766" cy="6611071"/>
        </p:xfrm>
        <a:graphic>
          <a:graphicData uri="http://schemas.openxmlformats.org/drawingml/2006/table">
            <a:tbl>
              <a:tblPr/>
              <a:tblGrid>
                <a:gridCol w="2928522"/>
                <a:gridCol w="2776122"/>
                <a:gridCol w="2776122"/>
              </a:tblGrid>
              <a:tr h="427726">
                <a:tc>
                  <a:txBody>
                    <a:bodyPr/>
                    <a:lstStyle/>
                    <a:p>
                      <a:pPr algn="l"/>
                      <a:r>
                        <a:rPr lang="en-US" sz="1600" b="1" dirty="0" smtClean="0">
                          <a:solidFill>
                            <a:srgbClr val="0070C0"/>
                          </a:solidFill>
                        </a:rPr>
                        <a:t>Cause, Endogenous</a:t>
                      </a:r>
                      <a:endParaRPr lang="en-US" sz="1600" b="1" dirty="0">
                        <a:solidFill>
                          <a:srgbClr val="0070C0"/>
                        </a:solidFill>
                      </a:endParaRPr>
                    </a:p>
                  </a:txBody>
                  <a:tcPr marL="8714" marR="8714" marT="8714" marB="8714" anchor="b">
                    <a:lnL>
                      <a:noFill/>
                    </a:lnL>
                    <a:lnR>
                      <a:noFill/>
                    </a:lnR>
                    <a:lnT>
                      <a:noFill/>
                    </a:lnT>
                    <a:lnB>
                      <a:noFill/>
                    </a:lnB>
                  </a:tcPr>
                </a:tc>
                <a:tc>
                  <a:txBody>
                    <a:bodyPr/>
                    <a:lstStyle/>
                    <a:p>
                      <a:pPr algn="l"/>
                      <a:r>
                        <a:rPr lang="en-US" sz="1600" dirty="0">
                          <a:solidFill>
                            <a:srgbClr val="0070C0"/>
                          </a:solidFill>
                        </a:rPr>
                        <a:t>Relative Frequency (%)</a:t>
                      </a:r>
                    </a:p>
                  </a:txBody>
                  <a:tcPr marL="8714" marR="8714" marT="8714" marB="8714" anchor="b">
                    <a:lnL>
                      <a:noFill/>
                    </a:lnL>
                    <a:lnR>
                      <a:noFill/>
                    </a:lnR>
                    <a:lnT>
                      <a:noFill/>
                    </a:lnT>
                    <a:lnB>
                      <a:noFill/>
                    </a:lnB>
                  </a:tcPr>
                </a:tc>
                <a:tc>
                  <a:txBody>
                    <a:bodyPr/>
                    <a:lstStyle/>
                    <a:p>
                      <a:pPr algn="l"/>
                      <a:r>
                        <a:rPr lang="en-US" sz="1600" dirty="0">
                          <a:solidFill>
                            <a:srgbClr val="0070C0"/>
                          </a:solidFill>
                        </a:rPr>
                        <a:t>Ratio of Females to Males</a:t>
                      </a:r>
                    </a:p>
                  </a:txBody>
                  <a:tcPr marL="8714" marR="8714" marT="8714" marB="8714" anchor="b">
                    <a:lnL>
                      <a:noFill/>
                    </a:lnL>
                    <a:lnR>
                      <a:noFill/>
                    </a:lnR>
                    <a:lnT>
                      <a:noFill/>
                    </a:lnT>
                    <a:lnB>
                      <a:noFill/>
                    </a:lnB>
                  </a:tcPr>
                </a:tc>
              </a:tr>
              <a:tr h="227751">
                <a:tc gridSpan="3">
                  <a:txBody>
                    <a:bodyPr/>
                    <a:lstStyle/>
                    <a:p>
                      <a:pPr algn="l"/>
                      <a:r>
                        <a:rPr lang="en-US" sz="1600" b="1" dirty="0"/>
                        <a:t>ACTH-DEPENDENT</a:t>
                      </a:r>
                      <a:endParaRPr lang="en-US" sz="1600" dirty="0"/>
                    </a:p>
                  </a:txBody>
                  <a:tcPr marL="8714" marR="8714" marT="8714" marB="8714">
                    <a:lnL>
                      <a:noFill/>
                    </a:lnL>
                    <a:lnR>
                      <a:noFill/>
                    </a:lnR>
                    <a:lnT>
                      <a:noFill/>
                    </a:lnT>
                    <a:lnB>
                      <a:noFill/>
                    </a:lnB>
                  </a:tcPr>
                </a:tc>
                <a:tc hMerge="1">
                  <a:txBody>
                    <a:bodyPr/>
                    <a:lstStyle/>
                    <a:p>
                      <a:endParaRPr lang="en-US"/>
                    </a:p>
                  </a:txBody>
                  <a:tcPr/>
                </a:tc>
                <a:tc hMerge="1">
                  <a:txBody>
                    <a:bodyPr/>
                    <a:lstStyle/>
                    <a:p>
                      <a:endParaRPr lang="en-US"/>
                    </a:p>
                  </a:txBody>
                  <a:tcPr/>
                </a:tc>
              </a:tr>
              <a:tr h="1027655">
                <a:tc>
                  <a:txBody>
                    <a:bodyPr/>
                    <a:lstStyle/>
                    <a:p>
                      <a:pPr algn="l"/>
                      <a:r>
                        <a:rPr lang="en-US" sz="1600" dirty="0" smtClean="0"/>
                        <a:t>Cushing’s </a:t>
                      </a:r>
                      <a:r>
                        <a:rPr lang="en-US" sz="1600" dirty="0"/>
                        <a:t>disease (pituitary adenoma; rarely CRH-dependent pituitary hyperplasia)</a:t>
                      </a:r>
                    </a:p>
                  </a:txBody>
                  <a:tcPr marL="8714" marR="8714" marT="8714" marB="8714">
                    <a:lnL>
                      <a:noFill/>
                    </a:lnL>
                    <a:lnR>
                      <a:noFill/>
                    </a:lnR>
                    <a:lnT>
                      <a:noFill/>
                    </a:lnT>
                    <a:lnB>
                      <a:noFill/>
                    </a:lnB>
                  </a:tcPr>
                </a:tc>
                <a:tc>
                  <a:txBody>
                    <a:bodyPr/>
                    <a:lstStyle/>
                    <a:p>
                      <a:pPr algn="ctr"/>
                      <a:r>
                        <a:rPr lang="en-US" sz="1600" dirty="0"/>
                        <a:t>70</a:t>
                      </a:r>
                    </a:p>
                  </a:txBody>
                  <a:tcPr marL="8714" marR="8714" marT="8714" marB="8714">
                    <a:lnL>
                      <a:noFill/>
                    </a:lnL>
                    <a:lnR>
                      <a:noFill/>
                    </a:lnR>
                    <a:lnT>
                      <a:noFill/>
                    </a:lnT>
                    <a:lnB>
                      <a:noFill/>
                    </a:lnB>
                  </a:tcPr>
                </a:tc>
                <a:tc>
                  <a:txBody>
                    <a:bodyPr/>
                    <a:lstStyle/>
                    <a:p>
                      <a:pPr algn="ctr"/>
                      <a:r>
                        <a:rPr lang="en-US" sz="1600"/>
                        <a:t>3.5:1.0</a:t>
                      </a:r>
                    </a:p>
                  </a:txBody>
                  <a:tcPr marL="8714" marR="8714" marT="8714" marB="8714">
                    <a:lnL>
                      <a:noFill/>
                    </a:lnL>
                    <a:lnR>
                      <a:noFill/>
                    </a:lnR>
                    <a:lnT>
                      <a:noFill/>
                    </a:lnT>
                    <a:lnB>
                      <a:noFill/>
                    </a:lnB>
                  </a:tcPr>
                </a:tc>
              </a:tr>
              <a:tr h="1027655">
                <a:tc>
                  <a:txBody>
                    <a:bodyPr/>
                    <a:lstStyle/>
                    <a:p>
                      <a:pPr algn="l"/>
                      <a:r>
                        <a:rPr lang="en-US" sz="1600"/>
                        <a:t>Ectopic corticotropin syndrome (ACTH-secreting pulmonary small-cell carcinoma, bronchial carcinoid)</a:t>
                      </a:r>
                    </a:p>
                  </a:txBody>
                  <a:tcPr marL="8714" marR="8714" marT="8714" marB="8714">
                    <a:lnL>
                      <a:noFill/>
                    </a:lnL>
                    <a:lnR>
                      <a:noFill/>
                    </a:lnR>
                    <a:lnT>
                      <a:noFill/>
                    </a:lnT>
                    <a:lnB>
                      <a:noFill/>
                    </a:lnB>
                  </a:tcPr>
                </a:tc>
                <a:tc>
                  <a:txBody>
                    <a:bodyPr/>
                    <a:lstStyle/>
                    <a:p>
                      <a:pPr algn="ctr"/>
                      <a:r>
                        <a:rPr lang="en-US" sz="1600" dirty="0"/>
                        <a:t>10</a:t>
                      </a:r>
                    </a:p>
                  </a:txBody>
                  <a:tcPr marL="8714" marR="8714" marT="8714" marB="8714">
                    <a:lnL>
                      <a:noFill/>
                    </a:lnL>
                    <a:lnR>
                      <a:noFill/>
                    </a:lnR>
                    <a:lnT>
                      <a:noFill/>
                    </a:lnT>
                    <a:lnB>
                      <a:noFill/>
                    </a:lnB>
                  </a:tcPr>
                </a:tc>
                <a:tc>
                  <a:txBody>
                    <a:bodyPr/>
                    <a:lstStyle/>
                    <a:p>
                      <a:pPr algn="ctr"/>
                      <a:r>
                        <a:rPr lang="en-US" sz="1600"/>
                        <a:t>1:1</a:t>
                      </a:r>
                    </a:p>
                  </a:txBody>
                  <a:tcPr marL="8714" marR="8714" marT="8714" marB="8714">
                    <a:lnL>
                      <a:noFill/>
                    </a:lnL>
                    <a:lnR>
                      <a:noFill/>
                    </a:lnR>
                    <a:lnT>
                      <a:noFill/>
                    </a:lnT>
                    <a:lnB>
                      <a:noFill/>
                    </a:lnB>
                  </a:tcPr>
                </a:tc>
              </a:tr>
              <a:tr h="227751">
                <a:tc gridSpan="3">
                  <a:txBody>
                    <a:bodyPr/>
                    <a:lstStyle/>
                    <a:p>
                      <a:pPr algn="l"/>
                      <a:r>
                        <a:rPr lang="en-US" sz="1600" b="1" dirty="0"/>
                        <a:t>ACTH-INDEPENDENT</a:t>
                      </a:r>
                      <a:endParaRPr lang="en-US" sz="1600" dirty="0"/>
                    </a:p>
                  </a:txBody>
                  <a:tcPr marL="8714" marR="8714" marT="8714" marB="8714">
                    <a:lnL>
                      <a:noFill/>
                    </a:lnL>
                    <a:lnR>
                      <a:noFill/>
                    </a:lnR>
                    <a:lnT>
                      <a:noFill/>
                    </a:lnT>
                    <a:lnB>
                      <a:noFill/>
                    </a:lnB>
                  </a:tcPr>
                </a:tc>
                <a:tc hMerge="1">
                  <a:txBody>
                    <a:bodyPr/>
                    <a:lstStyle/>
                    <a:p>
                      <a:endParaRPr lang="en-US"/>
                    </a:p>
                  </a:txBody>
                  <a:tcPr/>
                </a:tc>
                <a:tc hMerge="1">
                  <a:txBody>
                    <a:bodyPr/>
                    <a:lstStyle/>
                    <a:p>
                      <a:endParaRPr lang="en-US"/>
                    </a:p>
                  </a:txBody>
                  <a:tcPr/>
                </a:tc>
              </a:tr>
              <a:tr h="227751">
                <a:tc>
                  <a:txBody>
                    <a:bodyPr/>
                    <a:lstStyle/>
                    <a:p>
                      <a:pPr algn="l"/>
                      <a:r>
                        <a:rPr lang="en-US" sz="1600"/>
                        <a:t>Adrenal adenoma</a:t>
                      </a:r>
                    </a:p>
                  </a:txBody>
                  <a:tcPr marL="8714" marR="8714" marT="8714" marB="8714">
                    <a:lnL>
                      <a:noFill/>
                    </a:lnL>
                    <a:lnR>
                      <a:noFill/>
                    </a:lnR>
                    <a:lnT>
                      <a:noFill/>
                    </a:lnT>
                    <a:lnB>
                      <a:noFill/>
                    </a:lnB>
                  </a:tcPr>
                </a:tc>
                <a:tc>
                  <a:txBody>
                    <a:bodyPr/>
                    <a:lstStyle/>
                    <a:p>
                      <a:pPr algn="ctr"/>
                      <a:r>
                        <a:rPr lang="en-US" sz="1600" dirty="0"/>
                        <a:t>10</a:t>
                      </a:r>
                    </a:p>
                  </a:txBody>
                  <a:tcPr marL="8714" marR="8714" marT="8714" marB="8714">
                    <a:lnL>
                      <a:noFill/>
                    </a:lnL>
                    <a:lnR>
                      <a:noFill/>
                    </a:lnR>
                    <a:lnT>
                      <a:noFill/>
                    </a:lnT>
                    <a:lnB>
                      <a:noFill/>
                    </a:lnB>
                  </a:tcPr>
                </a:tc>
                <a:tc>
                  <a:txBody>
                    <a:bodyPr/>
                    <a:lstStyle/>
                    <a:p>
                      <a:pPr algn="ctr"/>
                      <a:r>
                        <a:rPr lang="en-US" sz="1600"/>
                        <a:t>4:1</a:t>
                      </a:r>
                    </a:p>
                  </a:txBody>
                  <a:tcPr marL="8714" marR="8714" marT="8714" marB="8714">
                    <a:lnL>
                      <a:noFill/>
                    </a:lnL>
                    <a:lnR>
                      <a:noFill/>
                    </a:lnR>
                    <a:lnT>
                      <a:noFill/>
                    </a:lnT>
                    <a:lnB>
                      <a:noFill/>
                    </a:lnB>
                  </a:tcPr>
                </a:tc>
              </a:tr>
              <a:tr h="227751">
                <a:tc>
                  <a:txBody>
                    <a:bodyPr/>
                    <a:lstStyle/>
                    <a:p>
                      <a:pPr algn="l"/>
                      <a:r>
                        <a:rPr lang="en-US" sz="1600"/>
                        <a:t>Adrenal carcinoma</a:t>
                      </a:r>
                    </a:p>
                  </a:txBody>
                  <a:tcPr marL="8714" marR="8714" marT="8714" marB="8714">
                    <a:lnL>
                      <a:noFill/>
                    </a:lnL>
                    <a:lnR>
                      <a:noFill/>
                    </a:lnR>
                    <a:lnT>
                      <a:noFill/>
                    </a:lnT>
                    <a:lnB>
                      <a:noFill/>
                    </a:lnB>
                  </a:tcPr>
                </a:tc>
                <a:tc>
                  <a:txBody>
                    <a:bodyPr/>
                    <a:lstStyle/>
                    <a:p>
                      <a:pPr algn="ctr"/>
                      <a:r>
                        <a:rPr lang="en-US" sz="1600" dirty="0"/>
                        <a:t>5</a:t>
                      </a:r>
                    </a:p>
                  </a:txBody>
                  <a:tcPr marL="8714" marR="8714" marT="8714" marB="8714">
                    <a:lnL>
                      <a:noFill/>
                    </a:lnL>
                    <a:lnR>
                      <a:noFill/>
                    </a:lnR>
                    <a:lnT>
                      <a:noFill/>
                    </a:lnT>
                    <a:lnB>
                      <a:noFill/>
                    </a:lnB>
                  </a:tcPr>
                </a:tc>
                <a:tc>
                  <a:txBody>
                    <a:bodyPr/>
                    <a:lstStyle/>
                    <a:p>
                      <a:pPr algn="ctr"/>
                      <a:r>
                        <a:rPr lang="en-US" sz="1600"/>
                        <a:t>1:1</a:t>
                      </a:r>
                    </a:p>
                  </a:txBody>
                  <a:tcPr marL="8714" marR="8714" marT="8714" marB="8714">
                    <a:lnL>
                      <a:noFill/>
                    </a:lnL>
                    <a:lnR>
                      <a:noFill/>
                    </a:lnR>
                    <a:lnT>
                      <a:noFill/>
                    </a:lnT>
                    <a:lnB>
                      <a:noFill/>
                    </a:lnB>
                  </a:tcPr>
                </a:tc>
              </a:tr>
              <a:tr h="1427606">
                <a:tc>
                  <a:txBody>
                    <a:bodyPr/>
                    <a:lstStyle/>
                    <a:p>
                      <a:pPr algn="l"/>
                      <a:r>
                        <a:rPr lang="en-US" sz="1600"/>
                        <a:t>Macronodular hyperplasia (ectopic expression of hormone receptors, including GIPR, LHR, vasopressin and serotonin receptors)</a:t>
                      </a:r>
                    </a:p>
                  </a:txBody>
                  <a:tcPr marL="8714" marR="8714" marT="8714" marB="8714">
                    <a:lnL>
                      <a:noFill/>
                    </a:lnL>
                    <a:lnR>
                      <a:noFill/>
                    </a:lnR>
                    <a:lnT>
                      <a:noFill/>
                    </a:lnT>
                    <a:lnB>
                      <a:noFill/>
                    </a:lnB>
                  </a:tcPr>
                </a:tc>
                <a:tc>
                  <a:txBody>
                    <a:bodyPr/>
                    <a:lstStyle/>
                    <a:p>
                      <a:pPr algn="ctr"/>
                      <a:r>
                        <a:rPr lang="en-US" sz="1600" dirty="0"/>
                        <a:t>&lt;2</a:t>
                      </a:r>
                    </a:p>
                  </a:txBody>
                  <a:tcPr marL="8714" marR="8714" marT="8714" marB="8714">
                    <a:lnL>
                      <a:noFill/>
                    </a:lnL>
                    <a:lnR>
                      <a:noFill/>
                    </a:lnR>
                    <a:lnT>
                      <a:noFill/>
                    </a:lnT>
                    <a:lnB>
                      <a:noFill/>
                    </a:lnB>
                  </a:tcPr>
                </a:tc>
                <a:tc>
                  <a:txBody>
                    <a:bodyPr/>
                    <a:lstStyle/>
                    <a:p>
                      <a:pPr algn="ctr"/>
                      <a:r>
                        <a:rPr lang="en-US" sz="1600" dirty="0"/>
                        <a:t>1:1</a:t>
                      </a:r>
                    </a:p>
                  </a:txBody>
                  <a:tcPr marL="8714" marR="8714" marT="8714" marB="8714">
                    <a:lnL>
                      <a:noFill/>
                    </a:lnL>
                    <a:lnR>
                      <a:noFill/>
                    </a:lnR>
                    <a:lnT>
                      <a:noFill/>
                    </a:lnT>
                    <a:lnB>
                      <a:noFill/>
                    </a:lnB>
                  </a:tcPr>
                </a:tc>
              </a:tr>
              <a:tr h="1027655">
                <a:tc>
                  <a:txBody>
                    <a:bodyPr/>
                    <a:lstStyle/>
                    <a:p>
                      <a:pPr algn="l"/>
                      <a:r>
                        <a:rPr lang="en-US" sz="1600"/>
                        <a:t>Primary pigmented nodular adrenal disease (</a:t>
                      </a:r>
                      <a:r>
                        <a:rPr lang="en-US" sz="1600" i="1"/>
                        <a:t>PRKARIA</a:t>
                      </a:r>
                      <a:r>
                        <a:rPr lang="en-US" sz="1600"/>
                        <a:t> and </a:t>
                      </a:r>
                      <a:r>
                        <a:rPr lang="en-US" sz="1600" i="1"/>
                        <a:t>PDE11</a:t>
                      </a:r>
                      <a:r>
                        <a:rPr lang="en-US" sz="1600"/>
                        <a:t> mutations)</a:t>
                      </a:r>
                    </a:p>
                  </a:txBody>
                  <a:tcPr marL="8714" marR="8714" marT="8714" marB="8714">
                    <a:lnL>
                      <a:noFill/>
                    </a:lnL>
                    <a:lnR>
                      <a:noFill/>
                    </a:lnR>
                    <a:lnT>
                      <a:noFill/>
                    </a:lnT>
                    <a:lnB>
                      <a:noFill/>
                    </a:lnB>
                  </a:tcPr>
                </a:tc>
                <a:tc>
                  <a:txBody>
                    <a:bodyPr/>
                    <a:lstStyle/>
                    <a:p>
                      <a:pPr algn="ctr"/>
                      <a:r>
                        <a:rPr lang="en-US" sz="1600"/>
                        <a:t>&lt;2</a:t>
                      </a:r>
                    </a:p>
                  </a:txBody>
                  <a:tcPr marL="8714" marR="8714" marT="8714" marB="8714">
                    <a:lnL>
                      <a:noFill/>
                    </a:lnL>
                    <a:lnR>
                      <a:noFill/>
                    </a:lnR>
                    <a:lnT>
                      <a:noFill/>
                    </a:lnT>
                    <a:lnB>
                      <a:noFill/>
                    </a:lnB>
                  </a:tcPr>
                </a:tc>
                <a:tc>
                  <a:txBody>
                    <a:bodyPr/>
                    <a:lstStyle/>
                    <a:p>
                      <a:pPr algn="ctr"/>
                      <a:r>
                        <a:rPr lang="en-US" sz="1600" dirty="0"/>
                        <a:t>1:1</a:t>
                      </a:r>
                    </a:p>
                  </a:txBody>
                  <a:tcPr marL="8714" marR="8714" marT="8714" marB="8714">
                    <a:lnL>
                      <a:noFill/>
                    </a:lnL>
                    <a:lnR>
                      <a:noFill/>
                    </a:lnR>
                    <a:lnT>
                      <a:noFill/>
                    </a:lnT>
                    <a:lnB>
                      <a:noFill/>
                    </a:lnB>
                  </a:tcPr>
                </a:tc>
              </a:tr>
              <a:tr h="627702">
                <a:tc>
                  <a:txBody>
                    <a:bodyPr/>
                    <a:lstStyle/>
                    <a:p>
                      <a:pPr algn="l"/>
                      <a:r>
                        <a:rPr lang="en-US" sz="1600"/>
                        <a:t>McCune-Albright syndrome (</a:t>
                      </a:r>
                      <a:r>
                        <a:rPr lang="en-US" sz="1600" i="1"/>
                        <a:t>GNAS</a:t>
                      </a:r>
                      <a:r>
                        <a:rPr lang="en-US" sz="1600"/>
                        <a:t> mutations)</a:t>
                      </a:r>
                    </a:p>
                  </a:txBody>
                  <a:tcPr marL="8714" marR="8714" marT="8714" marB="8714">
                    <a:lnL>
                      <a:noFill/>
                    </a:lnL>
                    <a:lnR>
                      <a:noFill/>
                    </a:lnR>
                    <a:lnT>
                      <a:noFill/>
                    </a:lnT>
                    <a:lnB>
                      <a:noFill/>
                    </a:lnB>
                  </a:tcPr>
                </a:tc>
                <a:tc>
                  <a:txBody>
                    <a:bodyPr/>
                    <a:lstStyle/>
                    <a:p>
                      <a:pPr algn="ctr"/>
                      <a:r>
                        <a:rPr lang="en-US" sz="1600"/>
                        <a:t>&lt;2</a:t>
                      </a:r>
                    </a:p>
                  </a:txBody>
                  <a:tcPr marL="8714" marR="8714" marT="8714" marB="8714">
                    <a:lnL>
                      <a:noFill/>
                    </a:lnL>
                    <a:lnR>
                      <a:noFill/>
                    </a:lnR>
                    <a:lnT>
                      <a:noFill/>
                    </a:lnT>
                    <a:lnB>
                      <a:noFill/>
                    </a:lnB>
                  </a:tcPr>
                </a:tc>
                <a:tc>
                  <a:txBody>
                    <a:bodyPr/>
                    <a:lstStyle/>
                    <a:p>
                      <a:pPr algn="ctr"/>
                      <a:r>
                        <a:rPr lang="en-US" sz="1600" dirty="0"/>
                        <a:t>1:1</a:t>
                      </a:r>
                    </a:p>
                  </a:txBody>
                  <a:tcPr marL="8714" marR="8714" marT="8714" marB="8714">
                    <a:lnL>
                      <a:noFill/>
                    </a:lnL>
                    <a:lnR>
                      <a:noFill/>
                    </a:lnR>
                    <a:lnT>
                      <a:noFill/>
                    </a:lnT>
                    <a:lnB>
                      <a:noFill/>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686800" cy="911352"/>
          </a:xfrm>
        </p:spPr>
        <p:txBody>
          <a:bodyPr>
            <a:normAutofit/>
          </a:bodyPr>
          <a:lstStyle/>
          <a:p>
            <a:r>
              <a:rPr lang="en-US" sz="2400" dirty="0" smtClean="0"/>
              <a:t>ADRENOCORTICAL HYPERFUNCTION, Morphology</a:t>
            </a:r>
            <a:endParaRPr lang="en-US" sz="2400" dirty="0"/>
          </a:p>
        </p:txBody>
      </p:sp>
      <p:sp>
        <p:nvSpPr>
          <p:cNvPr id="3" name="Content Placeholder 2"/>
          <p:cNvSpPr>
            <a:spLocks noGrp="1"/>
          </p:cNvSpPr>
          <p:nvPr>
            <p:ph sz="quarter" idx="1"/>
          </p:nvPr>
        </p:nvSpPr>
        <p:spPr/>
        <p:txBody>
          <a:bodyPr>
            <a:normAutofit/>
          </a:bodyPr>
          <a:lstStyle/>
          <a:p>
            <a:pPr>
              <a:buNone/>
            </a:pPr>
            <a:r>
              <a:rPr lang="en-US" sz="2400" b="1" dirty="0" smtClean="0"/>
              <a:t>One of the following abnormalities: </a:t>
            </a:r>
          </a:p>
          <a:p>
            <a:pPr>
              <a:buNone/>
            </a:pPr>
            <a:endParaRPr lang="en-US" sz="2400" b="1" dirty="0" smtClean="0"/>
          </a:p>
          <a:p>
            <a:pPr marL="633222" indent="-514350">
              <a:buAutoNum type="arabicParenBoth"/>
            </a:pPr>
            <a:r>
              <a:rPr lang="en-US" sz="2400" b="1" dirty="0" smtClean="0"/>
              <a:t>Cortical atrophy: results from exogenous </a:t>
            </a:r>
            <a:r>
              <a:rPr lang="en-US" sz="2400" b="1" dirty="0" err="1" smtClean="0"/>
              <a:t>glucocorticoids</a:t>
            </a:r>
            <a:endParaRPr lang="en-US" sz="2400" b="1" dirty="0" smtClean="0"/>
          </a:p>
          <a:p>
            <a:pPr marL="633222" indent="-514350">
              <a:buAutoNum type="arabicParenBoth"/>
            </a:pPr>
            <a:r>
              <a:rPr lang="en-US" sz="2400" b="1" dirty="0" smtClean="0"/>
              <a:t>Diffuse hyperplasia: individuals with ACTH-dependent Cushing’s syndrome</a:t>
            </a:r>
          </a:p>
          <a:p>
            <a:pPr marL="633222" indent="-514350">
              <a:buAutoNum type="arabicParenBoth"/>
            </a:pPr>
            <a:r>
              <a:rPr lang="en-US" sz="2400" b="1" dirty="0" smtClean="0"/>
              <a:t> </a:t>
            </a:r>
            <a:r>
              <a:rPr lang="en-US" sz="2400" b="1" dirty="0" err="1" smtClean="0"/>
              <a:t>Macronodular</a:t>
            </a:r>
            <a:r>
              <a:rPr lang="en-US" sz="2400" b="1" dirty="0" smtClean="0"/>
              <a:t> (less than 3cm), or </a:t>
            </a:r>
            <a:r>
              <a:rPr lang="en-US" sz="2400" b="1" dirty="0" err="1" smtClean="0"/>
              <a:t>micronodular</a:t>
            </a:r>
            <a:r>
              <a:rPr lang="en-US" sz="2400" b="1" dirty="0" smtClean="0"/>
              <a:t>(1-3mm) hyperplasia </a:t>
            </a:r>
          </a:p>
          <a:p>
            <a:pPr marL="633222" indent="-514350">
              <a:buAutoNum type="arabicParenBoth"/>
            </a:pPr>
            <a:r>
              <a:rPr lang="en-US" sz="2400" b="1" dirty="0" smtClean="0"/>
              <a:t> Adenoma or carcinoma</a:t>
            </a:r>
            <a:endParaRPr lang="en-US" sz="24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205</TotalTime>
  <Words>2204</Words>
  <Application>Microsoft Office PowerPoint</Application>
  <PresentationFormat>On-screen Show (4:3)</PresentationFormat>
  <Paragraphs>217</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Origin</vt:lpstr>
      <vt:lpstr>Adrenal Glands</vt:lpstr>
      <vt:lpstr>Adrenal Glands</vt:lpstr>
      <vt:lpstr>Adrenal Gland</vt:lpstr>
      <vt:lpstr>Adrenal Gland</vt:lpstr>
      <vt:lpstr>Adrenal Gland</vt:lpstr>
      <vt:lpstr>ADRENOCORTICAL HYPERFUNCTION</vt:lpstr>
      <vt:lpstr>Hypercortisolism (Cushing Syndrome)</vt:lpstr>
      <vt:lpstr>Slide 8</vt:lpstr>
      <vt:lpstr>ADRENOCORTICAL HYPERFUNCTION, Morphology</vt:lpstr>
      <vt:lpstr>Diffuse Cortical Hyperplasia</vt:lpstr>
      <vt:lpstr>Slide 11</vt:lpstr>
      <vt:lpstr>Hyperaldosteronism</vt:lpstr>
      <vt:lpstr>Hyperaldosteronism, Clinical</vt:lpstr>
      <vt:lpstr>Primary Hyperaldosteronism, Causes </vt:lpstr>
      <vt:lpstr>Aldosterone-producing adenomas , Morphology</vt:lpstr>
      <vt:lpstr>Aldosterone-producing adenomas</vt:lpstr>
      <vt:lpstr>Adrenocortical Insufficiency</vt:lpstr>
      <vt:lpstr>Slide 18</vt:lpstr>
      <vt:lpstr>Adrenocortical Insufficiency</vt:lpstr>
      <vt:lpstr>Adrenocortical Insufficiency</vt:lpstr>
      <vt:lpstr>Pheochromocytoma</vt:lpstr>
      <vt:lpstr>Pheochromocytoma</vt:lpstr>
      <vt:lpstr>Pheochromocytoma</vt:lpstr>
      <vt:lpstr>Pheochromocytoma</vt:lpstr>
      <vt:lpstr>Pheochromocytoma</vt:lpstr>
      <vt:lpstr>Pheochromocytoma</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Adrenal Glands</dc:title>
  <dc:creator>Dr.Hala</dc:creator>
  <cp:lastModifiedBy>Dr.Hala</cp:lastModifiedBy>
  <cp:revision>7</cp:revision>
  <dcterms:created xsi:type="dcterms:W3CDTF">2014-01-22T12:23:10Z</dcterms:created>
  <dcterms:modified xsi:type="dcterms:W3CDTF">2014-02-19T08:15:21Z</dcterms:modified>
</cp:coreProperties>
</file>