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08" r:id="rId2"/>
    <p:sldId id="273" r:id="rId3"/>
    <p:sldId id="274" r:id="rId4"/>
    <p:sldId id="256" r:id="rId5"/>
    <p:sldId id="263" r:id="rId6"/>
    <p:sldId id="279" r:id="rId7"/>
    <p:sldId id="283" r:id="rId8"/>
    <p:sldId id="296" r:id="rId9"/>
    <p:sldId id="297" r:id="rId10"/>
    <p:sldId id="298" r:id="rId11"/>
    <p:sldId id="301" r:id="rId12"/>
    <p:sldId id="309" r:id="rId13"/>
    <p:sldId id="312" r:id="rId14"/>
    <p:sldId id="311" r:id="rId15"/>
    <p:sldId id="310" r:id="rId16"/>
    <p:sldId id="292" r:id="rId17"/>
    <p:sldId id="286" r:id="rId18"/>
    <p:sldId id="304" r:id="rId19"/>
    <p:sldId id="300" r:id="rId20"/>
    <p:sldId id="302" r:id="rId21"/>
    <p:sldId id="303" r:id="rId22"/>
    <p:sldId id="306" r:id="rId23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4CBAB2D-B633-4F8D-B6CA-BC5B7C3CD950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itchFamily="34" charset="0"/>
              </a:defRPr>
            </a:lvl1pPr>
          </a:lstStyle>
          <a:p>
            <a:fld id="{B68EF37E-14C0-4558-AF5A-EC51189985C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97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244EA2-A5FA-498D-9ABD-D70BD0F051D2}" type="datetimeFigureOut">
              <a:rPr lang="en-US"/>
              <a:pPr>
                <a:defRPr/>
              </a:pPr>
              <a:t>1/24/2014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9C73B9-D85D-4A79-B139-4FF8FF46053B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CD67-FCF5-4F24-BA0A-06CA1724EBDE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5670F-2888-4D93-BBA7-B7C9F873D14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46832-8C38-434B-BE53-0C55903C74C2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0CD49420-BFB2-4A59-903E-5D55DFF9122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944A4-2888-4008-A5BE-E1BC6D18EE56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8A390-76C4-4486-820D-3E608393519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BBABE29-666C-4E16-AF52-502216C9D1CB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532E5A98-E073-49F0-902C-A92A986B90FD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BABD-1B14-4717-AFFC-AF8CE1B1959C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D97AC-70F7-4995-9733-53B99C5E066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EBA09-D141-433D-A63C-9FD5B1F7EEFE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4F793-BDF8-408A-B60D-C0C91C113ED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3C85-5647-487C-A1EA-A9061E80BDE6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F070E-F37F-425D-967E-4482E7751A3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B620-1D8D-4894-BEA8-3674B972E3D1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39FA5-AF63-4A82-87C2-A6A83536D11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D8335-AC04-4D37-95DE-8C13D98372AB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176A4-5412-47F5-B1B2-5FA2770E95D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8C62E3-3084-4C36-86B8-3A90F3477CA0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4B614-E23C-4A68-B1A7-1CF90A47B392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735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B4B72F1-7CD2-4683-81F0-F05DC6FEB056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rtl="0">
              <a:defRPr sz="11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fld id="{D3CC4D70-C131-4205-A227-C65BB342A0B4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rtualmedicalcentre.com/diseases.asp?catid=&amp;did=4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38100"/>
            <a:ext cx="9093200" cy="681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609600" y="240268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Diabetes </a:t>
            </a:r>
            <a:r>
              <a:rPr lang="en-US" sz="4000" dirty="0" err="1" smtClean="0"/>
              <a:t>insipidus</a:t>
            </a:r>
            <a:endParaRPr lang="en-GB" sz="40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048000" y="2133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Dr. </a:t>
            </a:r>
            <a:r>
              <a:rPr lang="en-US" sz="3200" dirty="0" err="1" smtClean="0">
                <a:solidFill>
                  <a:schemeClr val="bg1"/>
                </a:solidFill>
              </a:rPr>
              <a:t>Hana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Alzamil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Desmopressin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err="1" smtClean="0"/>
              <a:t>Desamino</a:t>
            </a:r>
            <a:r>
              <a:rPr lang="en-US" dirty="0" smtClean="0"/>
              <a:t>-</a:t>
            </a:r>
            <a:r>
              <a:rPr lang="en-US" dirty="0" err="1" smtClean="0"/>
              <a:t>desarginino</a:t>
            </a:r>
            <a:r>
              <a:rPr lang="en-US" dirty="0" smtClean="0"/>
              <a:t>-vasopressin(DDAVP)</a:t>
            </a:r>
          </a:p>
          <a:p>
            <a:pPr lvl="1" eaLnBrk="1" hangingPunct="1"/>
            <a:r>
              <a:rPr lang="en-US" dirty="0" smtClean="0"/>
              <a:t>V2-selective analogue</a:t>
            </a:r>
          </a:p>
          <a:p>
            <a:pPr lvl="1" eaLnBrk="1" hangingPunct="1"/>
            <a:r>
              <a:rPr lang="en-US" dirty="0" smtClean="0"/>
              <a:t>Little V1 (vasoconstrictor) activity</a:t>
            </a:r>
          </a:p>
          <a:p>
            <a:pPr lvl="1" eaLnBrk="1" hangingPunct="1"/>
            <a:r>
              <a:rPr lang="en-US" dirty="0" smtClean="0"/>
              <a:t>Drug of choice in Diabetes </a:t>
            </a:r>
            <a:r>
              <a:rPr lang="en-US" dirty="0" err="1" smtClean="0"/>
              <a:t>insipidus</a:t>
            </a:r>
            <a:endParaRPr lang="en-US" dirty="0" smtClean="0"/>
          </a:p>
          <a:p>
            <a:pPr eaLnBrk="1" hangingPunct="1"/>
            <a:r>
              <a:rPr lang="en-US" dirty="0" smtClean="0"/>
              <a:t>Administration:</a:t>
            </a:r>
          </a:p>
          <a:p>
            <a:pPr lvl="1" eaLnBrk="1" hangingPunct="1"/>
            <a:r>
              <a:rPr lang="en-US" dirty="0" smtClean="0"/>
              <a:t>Oral, sub-cut, nasal spray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188157805_1392_1024_768copy.jpg 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" y="682625"/>
            <a:ext cx="8173720" cy="5108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Syndrome of Inappropriate </a:t>
            </a:r>
            <a:r>
              <a:rPr lang="en-US" sz="3600" dirty="0" err="1" smtClean="0"/>
              <a:t>antidiuretic</a:t>
            </a:r>
            <a:r>
              <a:rPr lang="en-US" sz="3600" dirty="0" smtClean="0"/>
              <a:t> Hormone (SIADH) 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The syndrome of inappropriate secretion of ADH (SIADH) is characterized by </a:t>
            </a:r>
          </a:p>
          <a:p>
            <a:pPr lvl="1"/>
            <a:r>
              <a:rPr lang="en-US" sz="2100" dirty="0" smtClean="0"/>
              <a:t>Non-physiologic release of ADH</a:t>
            </a:r>
          </a:p>
          <a:p>
            <a:pPr lvl="1"/>
            <a:r>
              <a:rPr lang="en-US" sz="2100" dirty="0" smtClean="0"/>
              <a:t>Impaired water excretion with normal sodium excretion</a:t>
            </a:r>
          </a:p>
          <a:p>
            <a:pPr eaLnBrk="1" hangingPunct="1"/>
            <a:r>
              <a:rPr lang="en-US" sz="2400" dirty="0" smtClean="0"/>
              <a:t>SIADH is associated with disease that affect </a:t>
            </a:r>
            <a:r>
              <a:rPr lang="en-US" sz="2400" dirty="0" err="1" smtClean="0"/>
              <a:t>osmoreceptor</a:t>
            </a:r>
            <a:r>
              <a:rPr lang="en-US" sz="2400" dirty="0" smtClean="0"/>
              <a:t> in the hypothalamus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898525"/>
          </a:xfrm>
        </p:spPr>
        <p:txBody>
          <a:bodyPr/>
          <a:lstStyle/>
          <a:p>
            <a:r>
              <a:rPr lang="en-US" dirty="0" smtClean="0"/>
              <a:t>Causes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963"/>
          </a:xfrm>
        </p:spPr>
        <p:txBody>
          <a:bodyPr/>
          <a:lstStyle/>
          <a:p>
            <a:r>
              <a:rPr lang="en-US" b="1" dirty="0" smtClean="0"/>
              <a:t>Causes:</a:t>
            </a:r>
          </a:p>
          <a:p>
            <a:pPr lvl="1"/>
            <a:r>
              <a:rPr lang="en-US" dirty="0" smtClean="0"/>
              <a:t>Cancer - Many </a:t>
            </a:r>
            <a:r>
              <a:rPr lang="en-US" dirty="0" err="1" smtClean="0"/>
              <a:t>tumours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Most common is small cell cancer of the lung</a:t>
            </a:r>
          </a:p>
          <a:p>
            <a:pPr lvl="1"/>
            <a:r>
              <a:rPr lang="en-US" dirty="0" smtClean="0"/>
              <a:t>Brain – </a:t>
            </a:r>
          </a:p>
          <a:p>
            <a:pPr lvl="2"/>
            <a:r>
              <a:rPr lang="en-US" dirty="0" smtClean="0"/>
              <a:t>Meningitis</a:t>
            </a:r>
          </a:p>
          <a:p>
            <a:pPr lvl="2"/>
            <a:r>
              <a:rPr lang="en-US" dirty="0" smtClean="0"/>
              <a:t>Cerebral abscess </a:t>
            </a:r>
          </a:p>
          <a:p>
            <a:pPr lvl="2"/>
            <a:r>
              <a:rPr lang="en-US" dirty="0" smtClean="0"/>
              <a:t>Head injury</a:t>
            </a:r>
          </a:p>
          <a:p>
            <a:pPr lvl="2"/>
            <a:r>
              <a:rPr lang="en-US" dirty="0" smtClean="0"/>
              <a:t>Tumors</a:t>
            </a:r>
          </a:p>
          <a:p>
            <a:pPr lvl="1"/>
            <a:r>
              <a:rPr lang="en-US" dirty="0" smtClean="0"/>
              <a:t>Lung </a:t>
            </a:r>
          </a:p>
          <a:p>
            <a:pPr lvl="2"/>
            <a:r>
              <a:rPr lang="en-US" dirty="0" smtClean="0"/>
              <a:t>pneumonia </a:t>
            </a:r>
          </a:p>
          <a:p>
            <a:pPr lvl="2"/>
            <a:r>
              <a:rPr lang="en-US" dirty="0" smtClean="0"/>
              <a:t>Tuberculosis, lung abscess</a:t>
            </a:r>
            <a:endParaRPr lang="en-US" dirty="0" smtClean="0">
              <a:hlinkClick r:id="rId2" action="ppaction://hlinkfile"/>
            </a:endParaRPr>
          </a:p>
          <a:p>
            <a:pPr lvl="1"/>
            <a:r>
              <a:rPr lang="en-US" dirty="0" smtClean="0"/>
              <a:t>Metabolic </a:t>
            </a:r>
          </a:p>
          <a:p>
            <a:pPr lvl="1"/>
            <a:r>
              <a:rPr lang="en-US" dirty="0" smtClean="0"/>
              <a:t>Drugs 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Syndrome of inappropriate antidiuretic hormone secretion; SIADH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143503"/>
            <a:ext cx="3942961" cy="38641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Manifestations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SIADH is characterized by:</a:t>
            </a:r>
          </a:p>
          <a:p>
            <a:pPr lvl="1" eaLnBrk="1" hangingPunct="1"/>
            <a:r>
              <a:rPr lang="en-US" dirty="0" smtClean="0"/>
              <a:t>Fluid retention</a:t>
            </a:r>
          </a:p>
          <a:p>
            <a:pPr lvl="1" eaLnBrk="1" hangingPunct="1"/>
            <a:r>
              <a:rPr lang="en-US" dirty="0" smtClean="0"/>
              <a:t>Serum hypo-</a:t>
            </a:r>
            <a:r>
              <a:rPr lang="en-US" dirty="0" err="1" smtClean="0"/>
              <a:t>osmolarity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Dilutional</a:t>
            </a:r>
            <a:r>
              <a:rPr lang="en-US" dirty="0" smtClean="0"/>
              <a:t> </a:t>
            </a:r>
            <a:r>
              <a:rPr lang="en-US" dirty="0" err="1" smtClean="0"/>
              <a:t>hyponatraemia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Hypochloremia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Concentrated urine in the presence of normal or increased intravascular volume</a:t>
            </a:r>
          </a:p>
          <a:p>
            <a:pPr lvl="1" eaLnBrk="1" hangingPunct="1"/>
            <a:r>
              <a:rPr lang="en-US" dirty="0" smtClean="0"/>
              <a:t>Normal renal function</a:t>
            </a:r>
            <a:r>
              <a:rPr lang="en-US" sz="2000" dirty="0" smtClean="0"/>
              <a:t>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Hyponatraemia</a:t>
            </a:r>
            <a:r>
              <a:rPr lang="en-US" dirty="0" smtClean="0"/>
              <a:t> and hypo-</a:t>
            </a:r>
            <a:r>
              <a:rPr lang="en-US" dirty="0" err="1" smtClean="0"/>
              <a:t>osmolarity</a:t>
            </a:r>
            <a:r>
              <a:rPr lang="en-US" dirty="0" smtClean="0"/>
              <a:t> lead to acute edema of the brain cells</a:t>
            </a:r>
          </a:p>
          <a:p>
            <a:pPr eaLnBrk="1" hangingPunct="1"/>
            <a:r>
              <a:rPr lang="en-US" dirty="0" smtClean="0"/>
              <a:t>An increase in brain water content of more than 5-10% is incompatible with life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Symptoms and signs </a:t>
            </a:r>
            <a:endParaRPr lang="en-US" sz="36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Symptoms are </a:t>
            </a:r>
          </a:p>
          <a:p>
            <a:pPr lvl="1"/>
            <a:r>
              <a:rPr lang="en-US" dirty="0" smtClean="0"/>
              <a:t>Headache </a:t>
            </a:r>
          </a:p>
          <a:p>
            <a:pPr lvl="1"/>
            <a:r>
              <a:rPr lang="en-US" dirty="0" smtClean="0"/>
              <a:t>Nausea  </a:t>
            </a:r>
          </a:p>
          <a:p>
            <a:pPr lvl="1"/>
            <a:r>
              <a:rPr lang="en-US" dirty="0" smtClean="0"/>
              <a:t>Vomiting  </a:t>
            </a:r>
          </a:p>
          <a:p>
            <a:pPr lvl="1"/>
            <a:r>
              <a:rPr lang="en-US" dirty="0" smtClean="0"/>
              <a:t>Impaired consciousness </a:t>
            </a:r>
          </a:p>
          <a:p>
            <a:pPr lvl="1"/>
            <a:r>
              <a:rPr lang="en-US" dirty="0" smtClean="0"/>
              <a:t>Neurological signs (severe </a:t>
            </a:r>
            <a:r>
              <a:rPr lang="en-US" dirty="0" err="1" smtClean="0"/>
              <a:t>hyponatraemia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Drowsiness </a:t>
            </a:r>
          </a:p>
          <a:p>
            <a:pPr lvl="2"/>
            <a:r>
              <a:rPr lang="en-US" dirty="0" smtClean="0"/>
              <a:t>Disorientation </a:t>
            </a:r>
          </a:p>
          <a:p>
            <a:pPr lvl="2"/>
            <a:r>
              <a:rPr lang="en-US" dirty="0" smtClean="0"/>
              <a:t>Delirium </a:t>
            </a:r>
          </a:p>
          <a:p>
            <a:pPr lvl="2"/>
            <a:r>
              <a:rPr lang="en-US" dirty="0" smtClean="0"/>
              <a:t>Seizures </a:t>
            </a:r>
          </a:p>
          <a:p>
            <a:pPr lvl="1"/>
            <a:r>
              <a:rPr lang="en-US" dirty="0" smtClean="0"/>
              <a:t>Coma &amp; death (severe cases)</a:t>
            </a:r>
          </a:p>
          <a:p>
            <a:pPr lvl="1"/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450.photobucket.com/albums/qq225/effat57/islamic%20photos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1" y="381000"/>
            <a:ext cx="8229601" cy="6172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ictures Hana\1188157805_1392_1024_768copy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Diabetes </a:t>
            </a:r>
            <a:r>
              <a:rPr lang="en-US" dirty="0" err="1" smtClean="0"/>
              <a:t>insipidus</a:t>
            </a:r>
            <a:r>
              <a:rPr lang="en-US" dirty="0" smtClean="0"/>
              <a:t> (DI)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and causes of DI</a:t>
            </a:r>
          </a:p>
          <a:p>
            <a:pPr lvl="1"/>
            <a:r>
              <a:rPr lang="en-US" dirty="0" smtClean="0"/>
              <a:t>Central</a:t>
            </a:r>
          </a:p>
          <a:p>
            <a:pPr lvl="1"/>
            <a:r>
              <a:rPr lang="en-US" dirty="0" err="1" smtClean="0"/>
              <a:t>Nephrogenic</a:t>
            </a:r>
            <a:r>
              <a:rPr lang="en-US" dirty="0" smtClean="0"/>
              <a:t> DI</a:t>
            </a:r>
          </a:p>
          <a:p>
            <a:r>
              <a:rPr lang="en-US" dirty="0" smtClean="0"/>
              <a:t>Symptoms and signs of DI</a:t>
            </a:r>
          </a:p>
          <a:p>
            <a:r>
              <a:rPr lang="en-US" dirty="0" smtClean="0"/>
              <a:t>Syndrome of inappropriate ADH secretion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 descr="http://i450.photobucket.com/albums/qq225/effat57/islamic%20photos/14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i450.photobucket.com/albums/qq225/effat57/islamic%20photos/1060085868_d269666b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0"/>
            <a:ext cx="8305800" cy="622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 descr="eve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04825"/>
            <a:ext cx="8064500" cy="604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Diabetes </a:t>
            </a:r>
            <a:r>
              <a:rPr lang="en-US" dirty="0" err="1" smtClean="0"/>
              <a:t>insipidus</a:t>
            </a:r>
            <a:r>
              <a:rPr lang="en-US" dirty="0" smtClean="0"/>
              <a:t> (DI)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ar-SA" b="1" dirty="0" smtClean="0">
                <a:latin typeface="Tahoma" pitchFamily="34" charset="0"/>
                <a:cs typeface="Tahoma" pitchFamily="34" charset="0"/>
              </a:rPr>
              <a:t>DI is a disorder resulting from deficiency of anti-diuretic hormone (ADH) or its action and is characterized by the passage of copious amounts of dilute urine.</a:t>
            </a:r>
          </a:p>
          <a:p>
            <a:pPr>
              <a:lnSpc>
                <a:spcPct val="110000"/>
              </a:lnSpc>
            </a:pPr>
            <a:r>
              <a:rPr lang="en-US" altLang="ar-SA" b="1" dirty="0" smtClean="0">
                <a:latin typeface="Tahoma" pitchFamily="34" charset="0"/>
                <a:cs typeface="Tahoma" pitchFamily="34" charset="0"/>
              </a:rPr>
              <a:t>It must be differentiated from other </a:t>
            </a:r>
            <a:r>
              <a:rPr lang="en-US" altLang="ar-SA" b="1" dirty="0" err="1" smtClean="0">
                <a:latin typeface="Tahoma" pitchFamily="34" charset="0"/>
                <a:cs typeface="Tahoma" pitchFamily="34" charset="0"/>
              </a:rPr>
              <a:t>polyuric</a:t>
            </a:r>
            <a:r>
              <a:rPr lang="en-US" altLang="ar-SA" b="1" dirty="0" smtClean="0">
                <a:latin typeface="Tahoma" pitchFamily="34" charset="0"/>
                <a:cs typeface="Tahoma" pitchFamily="34" charset="0"/>
              </a:rPr>
              <a:t> states such as primary </a:t>
            </a:r>
            <a:r>
              <a:rPr lang="en-US" altLang="ar-SA" b="1" dirty="0" err="1" smtClean="0">
                <a:latin typeface="Tahoma" pitchFamily="34" charset="0"/>
                <a:cs typeface="Tahoma" pitchFamily="34" charset="0"/>
              </a:rPr>
              <a:t>polydipsia</a:t>
            </a:r>
            <a:r>
              <a:rPr lang="en-US" altLang="ar-SA" b="1" dirty="0" smtClean="0">
                <a:latin typeface="Tahoma" pitchFamily="34" charset="0"/>
                <a:cs typeface="Tahoma" pitchFamily="34" charset="0"/>
              </a:rPr>
              <a:t> &amp; osmotic </a:t>
            </a:r>
            <a:r>
              <a:rPr lang="en-US" altLang="ar-SA" b="1" dirty="0" err="1" smtClean="0">
                <a:latin typeface="Tahoma" pitchFamily="34" charset="0"/>
                <a:cs typeface="Tahoma" pitchFamily="34" charset="0"/>
              </a:rPr>
              <a:t>duiresis</a:t>
            </a:r>
            <a:r>
              <a:rPr lang="en-US" altLang="ar-SA" b="1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altLang="ar-SA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Types of DI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Central DI </a:t>
            </a:r>
            <a:r>
              <a:rPr lang="en-US" altLang="ar-SA" b="1" dirty="0" smtClean="0">
                <a:latin typeface="Tahoma" pitchFamily="34" charset="0"/>
                <a:cs typeface="Tahoma" pitchFamily="34" charset="0"/>
              </a:rPr>
              <a:t>is due to failure of the pituitary gland to secrete adequate ADH</a:t>
            </a:r>
          </a:p>
          <a:p>
            <a:pPr lvl="1"/>
            <a:r>
              <a:rPr lang="en-US" altLang="ar-SA" b="1" dirty="0" smtClean="0">
                <a:latin typeface="Tahoma" pitchFamily="34" charset="0"/>
                <a:cs typeface="Tahoma" pitchFamily="34" charset="0"/>
              </a:rPr>
              <a:t>Defect in hypothalamus</a:t>
            </a:r>
          </a:p>
          <a:p>
            <a:pPr lvl="1"/>
            <a:r>
              <a:rPr lang="en-US" altLang="ar-SA" b="1" dirty="0" smtClean="0">
                <a:latin typeface="Tahoma" pitchFamily="34" charset="0"/>
                <a:cs typeface="Tahoma" pitchFamily="34" charset="0"/>
              </a:rPr>
              <a:t>Defect in pituitary stalk</a:t>
            </a:r>
          </a:p>
          <a:p>
            <a:pPr lvl="1"/>
            <a:r>
              <a:rPr lang="en-US" altLang="ar-SA" b="1" dirty="0" smtClean="0">
                <a:latin typeface="Tahoma" pitchFamily="34" charset="0"/>
                <a:cs typeface="Tahoma" pitchFamily="34" charset="0"/>
              </a:rPr>
              <a:t>Defect in posterior pituitary</a:t>
            </a:r>
          </a:p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Nephrogenic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 DI </a:t>
            </a:r>
            <a:r>
              <a:rPr lang="en-US" b="1" dirty="0" smtClean="0">
                <a:latin typeface="Tahoma" pitchFamily="34" charset="0"/>
              </a:rPr>
              <a:t>results when the renal tubules of the kidneys fail to respond to circulating ADH. 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Psychogenic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polydipsia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Tahoma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600" b="1" dirty="0" smtClean="0">
                <a:solidFill>
                  <a:schemeClr val="tx1"/>
                </a:solidFill>
                <a:latin typeface="Tahoma" pitchFamily="34" charset="0"/>
              </a:rPr>
              <a:t> physiological ADH inhibition </a:t>
            </a:r>
          </a:p>
          <a:p>
            <a:endParaRPr lang="en-US" b="1" dirty="0" smtClean="0">
              <a:latin typeface="Tahoma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ar-SA" dirty="0" smtClean="0">
                <a:latin typeface="Tahoma" pitchFamily="34" charset="0"/>
              </a:rPr>
              <a:t>CAUSES OF CENTRAL DI</a:t>
            </a:r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Brain tumors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Lung cancer, leukemia, lymphoma most common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Head trauma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Post-neurosurgery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Idiopathic – 30-50%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Pituitary atrophy, possible autoimmune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Congenital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Mutations of ADH gene, usually </a:t>
            </a:r>
            <a:r>
              <a:rPr lang="en-US" sz="2200" dirty="0" err="1" smtClean="0"/>
              <a:t>autosomal</a:t>
            </a:r>
            <a:r>
              <a:rPr lang="en-US" sz="2200" dirty="0" smtClean="0"/>
              <a:t> dominant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Infiltrative diseases, such as </a:t>
            </a:r>
            <a:r>
              <a:rPr lang="en-US" dirty="0" err="1" smtClean="0"/>
              <a:t>Histiocytosis</a:t>
            </a:r>
            <a:r>
              <a:rPr lang="en-US" dirty="0" smtClean="0"/>
              <a:t> X or </a:t>
            </a:r>
            <a:r>
              <a:rPr lang="en-US" dirty="0" err="1" smtClean="0"/>
              <a:t>sarcoidosis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ar-SA" dirty="0" smtClean="0">
                <a:latin typeface="Tahoma" pitchFamily="34" charset="0"/>
              </a:rPr>
              <a:t>CAUSES OF NEPHROGENIC 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Acquired</a:t>
            </a:r>
          </a:p>
          <a:p>
            <a:pPr lvl="1"/>
            <a:r>
              <a:rPr lang="en-US" sz="2200" dirty="0" smtClean="0"/>
              <a:t>Drugs: lithium, </a:t>
            </a:r>
            <a:r>
              <a:rPr lang="en-US" sz="2200" dirty="0" err="1" smtClean="0"/>
              <a:t>amphotericin</a:t>
            </a:r>
            <a:r>
              <a:rPr lang="en-US" sz="2200" dirty="0" smtClean="0"/>
              <a:t>, </a:t>
            </a:r>
            <a:r>
              <a:rPr lang="en-US" sz="2200" dirty="0" err="1" smtClean="0"/>
              <a:t>gentamicin</a:t>
            </a:r>
            <a:r>
              <a:rPr lang="en-US" sz="2200" dirty="0" smtClean="0"/>
              <a:t>, loop diuretics</a:t>
            </a:r>
          </a:p>
          <a:p>
            <a:pPr lvl="1"/>
            <a:r>
              <a:rPr lang="en-US" sz="2200" dirty="0" smtClean="0"/>
              <a:t>Electrolyte disorders: </a:t>
            </a:r>
            <a:r>
              <a:rPr lang="en-US" sz="2200" dirty="0" err="1" smtClean="0"/>
              <a:t>hypercalcemia</a:t>
            </a:r>
            <a:r>
              <a:rPr lang="en-US" sz="2200" dirty="0" smtClean="0"/>
              <a:t>, </a:t>
            </a:r>
            <a:r>
              <a:rPr lang="en-US" sz="2200" dirty="0" err="1" smtClean="0"/>
              <a:t>hypokalemia</a:t>
            </a:r>
            <a:endParaRPr lang="en-US" sz="2200" dirty="0" smtClean="0"/>
          </a:p>
          <a:p>
            <a:pPr lvl="1"/>
            <a:r>
              <a:rPr lang="en-US" sz="2200" dirty="0" smtClean="0"/>
              <a:t>Renal </a:t>
            </a:r>
            <a:r>
              <a:rPr lang="en-US" sz="2200" dirty="0" err="1" smtClean="0"/>
              <a:t>dz</a:t>
            </a:r>
            <a:r>
              <a:rPr lang="en-US" sz="2200" dirty="0" smtClean="0"/>
              <a:t>: obstructive </a:t>
            </a:r>
            <a:r>
              <a:rPr lang="en-US" sz="2200" dirty="0" err="1" smtClean="0"/>
              <a:t>uropathy</a:t>
            </a:r>
            <a:r>
              <a:rPr lang="en-US" sz="2200" dirty="0" smtClean="0"/>
              <a:t>, chronic renal </a:t>
            </a:r>
            <a:r>
              <a:rPr lang="en-US" sz="2200" dirty="0" err="1" smtClean="0"/>
              <a:t>failer</a:t>
            </a:r>
            <a:r>
              <a:rPr lang="en-US" sz="2200" dirty="0" smtClean="0"/>
              <a:t> , </a:t>
            </a:r>
            <a:r>
              <a:rPr lang="en-US" sz="2200" dirty="0" err="1" smtClean="0"/>
              <a:t>polysystic</a:t>
            </a:r>
            <a:r>
              <a:rPr lang="en-US" sz="2200" dirty="0" smtClean="0"/>
              <a:t> kidney, post-transplant, </a:t>
            </a:r>
            <a:r>
              <a:rPr lang="en-US" sz="2200" dirty="0" err="1" smtClean="0"/>
              <a:t>pyelonephritis</a:t>
            </a:r>
            <a:endParaRPr lang="en-US" sz="2200" dirty="0" smtClean="0"/>
          </a:p>
          <a:p>
            <a:pPr lvl="1"/>
            <a:r>
              <a:rPr lang="en-US" sz="2200" dirty="0" smtClean="0"/>
              <a:t>Systemic processes: </a:t>
            </a:r>
            <a:r>
              <a:rPr lang="en-US" sz="2200" dirty="0" err="1" smtClean="0"/>
              <a:t>sarcoid</a:t>
            </a:r>
            <a:r>
              <a:rPr lang="en-US" sz="2200" dirty="0" smtClean="0"/>
              <a:t>, </a:t>
            </a:r>
            <a:r>
              <a:rPr lang="en-US" sz="2200" dirty="0" err="1" smtClean="0"/>
              <a:t>amyloid</a:t>
            </a:r>
            <a:r>
              <a:rPr lang="en-US" sz="2200" dirty="0" smtClean="0"/>
              <a:t>, multiple myeloma, sickle cell disease, pregnancy</a:t>
            </a:r>
          </a:p>
          <a:p>
            <a:r>
              <a:rPr lang="en-US" dirty="0" smtClean="0"/>
              <a:t>Congenital – rare</a:t>
            </a:r>
          </a:p>
          <a:p>
            <a:pPr lvl="1"/>
            <a:r>
              <a:rPr lang="en-US" sz="2200" dirty="0" smtClean="0"/>
              <a:t>Present in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week of life</a:t>
            </a:r>
          </a:p>
          <a:p>
            <a:pPr lvl="1"/>
            <a:r>
              <a:rPr lang="en-US" sz="2200" dirty="0" smtClean="0"/>
              <a:t>V2 ADH receptor defect – X-linked recessive</a:t>
            </a:r>
          </a:p>
          <a:p>
            <a:pPr lvl="1"/>
            <a:r>
              <a:rPr lang="en-US" sz="2200" dirty="0" smtClean="0"/>
              <a:t>AQP2 water channel defect – will respond to ADH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Symptoms and signs of DI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20000" cy="4846638"/>
          </a:xfrm>
        </p:spPr>
        <p:txBody>
          <a:bodyPr/>
          <a:lstStyle/>
          <a:p>
            <a:r>
              <a:rPr lang="en-US" sz="2900" dirty="0" err="1" smtClean="0"/>
              <a:t>Polyuria</a:t>
            </a:r>
            <a:r>
              <a:rPr lang="en-US" sz="2900" dirty="0" smtClean="0"/>
              <a:t> &gt; 3 liters in 24 hrs</a:t>
            </a:r>
          </a:p>
          <a:p>
            <a:pPr lvl="1"/>
            <a:r>
              <a:rPr lang="en-US" dirty="0" smtClean="0"/>
              <a:t>Sudden onset more typical of central DI</a:t>
            </a:r>
          </a:p>
          <a:p>
            <a:r>
              <a:rPr lang="en-US" sz="2900" dirty="0" err="1" smtClean="0"/>
              <a:t>Nocturia</a:t>
            </a:r>
            <a:r>
              <a:rPr lang="en-US" sz="2900" dirty="0" smtClean="0"/>
              <a:t> </a:t>
            </a:r>
          </a:p>
          <a:p>
            <a:r>
              <a:rPr lang="en-US" sz="2900" dirty="0" err="1" smtClean="0"/>
              <a:t>Polydipsia</a:t>
            </a:r>
            <a:endParaRPr lang="en-US" sz="2900" dirty="0" smtClean="0"/>
          </a:p>
          <a:p>
            <a:r>
              <a:rPr lang="en-US" sz="2900" dirty="0" smtClean="0"/>
              <a:t>Dilute urine, urine </a:t>
            </a:r>
            <a:r>
              <a:rPr lang="en-US" sz="2900" dirty="0" err="1" smtClean="0"/>
              <a:t>osm</a:t>
            </a:r>
            <a:r>
              <a:rPr lang="en-US" sz="2900" dirty="0" smtClean="0"/>
              <a:t> &lt; 200</a:t>
            </a:r>
          </a:p>
          <a:p>
            <a:r>
              <a:rPr lang="en-US" altLang="ar-SA" sz="2900" dirty="0" smtClean="0"/>
              <a:t>Anorexia, constipation</a:t>
            </a:r>
            <a:endParaRPr lang="en-US" sz="2900" dirty="0" smtClean="0"/>
          </a:p>
          <a:p>
            <a:r>
              <a:rPr lang="en-US" sz="2900" dirty="0" smtClean="0"/>
              <a:t>Serum Na &gt; 150 rare if free access to H</a:t>
            </a:r>
            <a:r>
              <a:rPr lang="en-US" sz="2000" dirty="0" smtClean="0"/>
              <a:t>2</a:t>
            </a:r>
            <a:r>
              <a:rPr lang="en-US" sz="4000" dirty="0" smtClean="0"/>
              <a:t>o</a:t>
            </a:r>
            <a:endParaRPr lang="en-US" sz="2900" dirty="0" smtClean="0"/>
          </a:p>
          <a:p>
            <a:r>
              <a:rPr lang="en-US" sz="2900" dirty="0" smtClean="0"/>
              <a:t>Dehydration when access to water limited</a:t>
            </a:r>
          </a:p>
          <a:p>
            <a:pPr>
              <a:lnSpc>
                <a:spcPct val="110000"/>
              </a:lnSpc>
            </a:pPr>
            <a:r>
              <a:rPr lang="en-US" altLang="ar-SA" sz="2900" dirty="0" smtClean="0"/>
              <a:t>Hyperthermia &amp; lack of sweating 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Symptoms and signs of DI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Diabetes </a:t>
            </a:r>
            <a:r>
              <a:rPr lang="en-US" dirty="0" err="1" smtClean="0"/>
              <a:t>insipidus</a:t>
            </a:r>
            <a:r>
              <a:rPr lang="en-US" dirty="0" smtClean="0"/>
              <a:t> can cause dehydration which can cause:</a:t>
            </a:r>
          </a:p>
          <a:p>
            <a:pPr lvl="1" eaLnBrk="1" hangingPunct="1"/>
            <a:r>
              <a:rPr lang="en-US" dirty="0" smtClean="0"/>
              <a:t>Dry mouth </a:t>
            </a:r>
          </a:p>
          <a:p>
            <a:pPr lvl="1" eaLnBrk="1" hangingPunct="1"/>
            <a:r>
              <a:rPr lang="en-US" dirty="0" smtClean="0"/>
              <a:t>Muscle weakness </a:t>
            </a:r>
          </a:p>
          <a:p>
            <a:pPr lvl="1" eaLnBrk="1" hangingPunct="1"/>
            <a:r>
              <a:rPr lang="en-US" dirty="0" smtClean="0"/>
              <a:t>Hypotension (low blood pressure) </a:t>
            </a:r>
          </a:p>
          <a:p>
            <a:pPr lvl="1" eaLnBrk="1" hangingPunct="1"/>
            <a:r>
              <a:rPr lang="en-US" dirty="0" smtClean="0"/>
              <a:t>Sunken appearance of the eyes  </a:t>
            </a:r>
          </a:p>
          <a:p>
            <a:pPr eaLnBrk="1" hangingPunct="1"/>
            <a:r>
              <a:rPr lang="en-US" dirty="0" smtClean="0"/>
              <a:t>Rapid heart rate </a:t>
            </a:r>
          </a:p>
          <a:p>
            <a:pPr eaLnBrk="1" hangingPunct="1"/>
            <a:r>
              <a:rPr lang="en-US" dirty="0" smtClean="0"/>
              <a:t>Weight loss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and signs of DI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Diabetes </a:t>
            </a:r>
            <a:r>
              <a:rPr lang="en-US" dirty="0" err="1" smtClean="0"/>
              <a:t>insipidus</a:t>
            </a:r>
            <a:r>
              <a:rPr lang="en-US" dirty="0" smtClean="0"/>
              <a:t> can also cause an electrolyte imbalance </a:t>
            </a:r>
          </a:p>
          <a:p>
            <a:pPr lvl="1"/>
            <a:r>
              <a:rPr lang="en-US" dirty="0" err="1" smtClean="0"/>
              <a:t>Hypernatremia</a:t>
            </a:r>
            <a:endParaRPr lang="en-US" dirty="0" smtClean="0"/>
          </a:p>
          <a:p>
            <a:pPr lvl="1"/>
            <a:r>
              <a:rPr lang="en-US" dirty="0" err="1" smtClean="0"/>
              <a:t>Hyperchloremia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Electrolyte imbalance can cause </a:t>
            </a:r>
          </a:p>
          <a:p>
            <a:pPr lvl="1"/>
            <a:r>
              <a:rPr lang="en-US" dirty="0" smtClean="0"/>
              <a:t>Headache  </a:t>
            </a:r>
          </a:p>
          <a:p>
            <a:pPr lvl="1"/>
            <a:r>
              <a:rPr lang="en-US" dirty="0" smtClean="0"/>
              <a:t>Fatigue  </a:t>
            </a:r>
          </a:p>
          <a:p>
            <a:pPr lvl="1"/>
            <a:r>
              <a:rPr lang="en-US" dirty="0" smtClean="0"/>
              <a:t>Irritability and muscle pains</a:t>
            </a:r>
          </a:p>
          <a:p>
            <a:pPr eaLnBrk="1" hangingPunct="1"/>
            <a:r>
              <a:rPr lang="en-US" dirty="0" smtClean="0"/>
              <a:t>Seizure secondary to </a:t>
            </a:r>
            <a:r>
              <a:rPr lang="en-US" dirty="0" err="1" smtClean="0"/>
              <a:t>Hypernatremia</a:t>
            </a:r>
            <a:r>
              <a:rPr lang="en-US" dirty="0" smtClean="0"/>
              <a:t> can happen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1855</TotalTime>
  <Words>546</Words>
  <Application>Microsoft Office PowerPoint</Application>
  <PresentationFormat>On-screen Show (4:3)</PresentationFormat>
  <Paragraphs>115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Tahoma</vt:lpstr>
      <vt:lpstr>Trebuchet MS</vt:lpstr>
      <vt:lpstr>Wingdings</vt:lpstr>
      <vt:lpstr>Wingdings 2</vt:lpstr>
      <vt:lpstr>Opulent</vt:lpstr>
      <vt:lpstr>PowerPoint Presentation</vt:lpstr>
      <vt:lpstr>Diabetes insipidus (DI)</vt:lpstr>
      <vt:lpstr>Diabetes insipidus (DI)</vt:lpstr>
      <vt:lpstr>Types of DI</vt:lpstr>
      <vt:lpstr>CAUSES OF CENTRAL DI</vt:lpstr>
      <vt:lpstr>CAUSES OF NEPHROGENIC DI</vt:lpstr>
      <vt:lpstr>Symptoms and signs of DI</vt:lpstr>
      <vt:lpstr>Symptoms and signs of DI</vt:lpstr>
      <vt:lpstr>Symptoms and signs of DI</vt:lpstr>
      <vt:lpstr>Treatment </vt:lpstr>
      <vt:lpstr>PowerPoint Presentation</vt:lpstr>
      <vt:lpstr>Syndrome of Inappropriate antidiuretic Hormone (SIADH) </vt:lpstr>
      <vt:lpstr>Causes</vt:lpstr>
      <vt:lpstr>PowerPoint Presentation</vt:lpstr>
      <vt:lpstr>Manifestations </vt:lpstr>
      <vt:lpstr>PowerPoint Presentation</vt:lpstr>
      <vt:lpstr>Symptoms and signs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ssc1</dc:creator>
  <cp:lastModifiedBy>Hana Al-Zamil</cp:lastModifiedBy>
  <cp:revision>161</cp:revision>
  <dcterms:created xsi:type="dcterms:W3CDTF">2010-10-14T09:31:28Z</dcterms:created>
  <dcterms:modified xsi:type="dcterms:W3CDTF">2014-01-25T00:00:08Z</dcterms:modified>
</cp:coreProperties>
</file>