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84"/>
  </p:notesMasterIdLst>
  <p:sldIdLst>
    <p:sldId id="299" r:id="rId2"/>
    <p:sldId id="390" r:id="rId3"/>
    <p:sldId id="298" r:id="rId4"/>
    <p:sldId id="257" r:id="rId5"/>
    <p:sldId id="258" r:id="rId6"/>
    <p:sldId id="341" r:id="rId7"/>
    <p:sldId id="259" r:id="rId8"/>
    <p:sldId id="260" r:id="rId9"/>
    <p:sldId id="262" r:id="rId10"/>
    <p:sldId id="375" r:id="rId11"/>
    <p:sldId id="391" r:id="rId12"/>
    <p:sldId id="265" r:id="rId13"/>
    <p:sldId id="343" r:id="rId14"/>
    <p:sldId id="266" r:id="rId15"/>
    <p:sldId id="344" r:id="rId16"/>
    <p:sldId id="267" r:id="rId17"/>
    <p:sldId id="302" r:id="rId18"/>
    <p:sldId id="268" r:id="rId19"/>
    <p:sldId id="269" r:id="rId20"/>
    <p:sldId id="301" r:id="rId21"/>
    <p:sldId id="303" r:id="rId22"/>
    <p:sldId id="270" r:id="rId23"/>
    <p:sldId id="271" r:id="rId24"/>
    <p:sldId id="389" r:id="rId25"/>
    <p:sldId id="272" r:id="rId26"/>
    <p:sldId id="273" r:id="rId27"/>
    <p:sldId id="281" r:id="rId28"/>
    <p:sldId id="282" r:id="rId29"/>
    <p:sldId id="283" r:id="rId30"/>
    <p:sldId id="284" r:id="rId31"/>
    <p:sldId id="285" r:id="rId32"/>
    <p:sldId id="286" r:id="rId33"/>
    <p:sldId id="287" r:id="rId34"/>
    <p:sldId id="289" r:id="rId35"/>
    <p:sldId id="290" r:id="rId36"/>
    <p:sldId id="292" r:id="rId37"/>
    <p:sldId id="353" r:id="rId38"/>
    <p:sldId id="354" r:id="rId39"/>
    <p:sldId id="291" r:id="rId40"/>
    <p:sldId id="304" r:id="rId41"/>
    <p:sldId id="382" r:id="rId42"/>
    <p:sldId id="383" r:id="rId43"/>
    <p:sldId id="384" r:id="rId44"/>
    <p:sldId id="385" r:id="rId45"/>
    <p:sldId id="386" r:id="rId46"/>
    <p:sldId id="387" r:id="rId47"/>
    <p:sldId id="388" r:id="rId48"/>
    <p:sldId id="306" r:id="rId49"/>
    <p:sldId id="307" r:id="rId50"/>
    <p:sldId id="356" r:id="rId51"/>
    <p:sldId id="357" r:id="rId52"/>
    <p:sldId id="358" r:id="rId53"/>
    <p:sldId id="359" r:id="rId54"/>
    <p:sldId id="360" r:id="rId55"/>
    <p:sldId id="361" r:id="rId56"/>
    <p:sldId id="362" r:id="rId57"/>
    <p:sldId id="372" r:id="rId58"/>
    <p:sldId id="316" r:id="rId59"/>
    <p:sldId id="318" r:id="rId60"/>
    <p:sldId id="319" r:id="rId61"/>
    <p:sldId id="320" r:id="rId62"/>
    <p:sldId id="367" r:id="rId63"/>
    <p:sldId id="368" r:id="rId64"/>
    <p:sldId id="371" r:id="rId65"/>
    <p:sldId id="369" r:id="rId66"/>
    <p:sldId id="370" r:id="rId67"/>
    <p:sldId id="363" r:id="rId68"/>
    <p:sldId id="364" r:id="rId69"/>
    <p:sldId id="365" r:id="rId70"/>
    <p:sldId id="366" r:id="rId71"/>
    <p:sldId id="330" r:id="rId72"/>
    <p:sldId id="331" r:id="rId73"/>
    <p:sldId id="381" r:id="rId74"/>
    <p:sldId id="351" r:id="rId75"/>
    <p:sldId id="332" r:id="rId76"/>
    <p:sldId id="333" r:id="rId77"/>
    <p:sldId id="334" r:id="rId78"/>
    <p:sldId id="338" r:id="rId79"/>
    <p:sldId id="335" r:id="rId80"/>
    <p:sldId id="339" r:id="rId81"/>
    <p:sldId id="379" r:id="rId82"/>
    <p:sldId id="392" r:id="rId8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r" defTabSz="914400" rtl="1" eaLnBrk="1" latinLnBrk="0" hangingPunct="1">
      <a:defRPr kern="1200">
        <a:solidFill>
          <a:schemeClr val="tx1"/>
        </a:solidFill>
        <a:latin typeface="Tahoma" pitchFamily="34" charset="0"/>
        <a:ea typeface="+mn-ea"/>
        <a:cs typeface="Arial" pitchFamily="34" charset="0"/>
      </a:defRPr>
    </a:lvl6pPr>
    <a:lvl7pPr marL="2743200" algn="r" defTabSz="914400" rtl="1" eaLnBrk="1" latinLnBrk="0" hangingPunct="1">
      <a:defRPr kern="1200">
        <a:solidFill>
          <a:schemeClr val="tx1"/>
        </a:solidFill>
        <a:latin typeface="Tahoma" pitchFamily="34" charset="0"/>
        <a:ea typeface="+mn-ea"/>
        <a:cs typeface="Arial" pitchFamily="34" charset="0"/>
      </a:defRPr>
    </a:lvl7pPr>
    <a:lvl8pPr marL="3200400" algn="r" defTabSz="914400" rtl="1" eaLnBrk="1" latinLnBrk="0" hangingPunct="1">
      <a:defRPr kern="1200">
        <a:solidFill>
          <a:schemeClr val="tx1"/>
        </a:solidFill>
        <a:latin typeface="Tahoma" pitchFamily="34" charset="0"/>
        <a:ea typeface="+mn-ea"/>
        <a:cs typeface="Arial" pitchFamily="34" charset="0"/>
      </a:defRPr>
    </a:lvl8pPr>
    <a:lvl9pPr marL="3657600" algn="r" defTabSz="914400" rtl="1" eaLnBrk="1" latinLnBrk="0" hangingPunct="1">
      <a:defRPr kern="1200">
        <a:solidFill>
          <a:schemeClr val="tx1"/>
        </a:solidFill>
        <a:latin typeface="Tahoma"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663300"/>
    <a:srgbClr val="FFFF66"/>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7" autoAdjust="0"/>
    <p:restoredTop sz="86271" autoAdjust="0"/>
  </p:normalViewPr>
  <p:slideViewPr>
    <p:cSldViewPr>
      <p:cViewPr varScale="1">
        <p:scale>
          <a:sx n="63" d="100"/>
          <a:sy n="63" d="100"/>
        </p:scale>
        <p:origin x="-159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5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charset="0"/>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Arial" charset="0"/>
              </a:defRPr>
            </a:lvl1pPr>
          </a:lstStyle>
          <a:p>
            <a:pPr>
              <a:defRPr/>
            </a:pPr>
            <a:fld id="{1A2BD64F-632F-48F1-B92C-A8AC3E3E4A2B}" type="datetimeFigureOut">
              <a:rPr lang="en-GB"/>
              <a:pPr>
                <a:defRPr/>
              </a:pPr>
              <a:t>02/02/2014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Arial" charset="0"/>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Arial" charset="0"/>
              </a:defRPr>
            </a:lvl1pPr>
          </a:lstStyle>
          <a:p>
            <a:pPr>
              <a:defRPr/>
            </a:pPr>
            <a:fld id="{7F09AFDD-C846-4379-979D-EC8F69A09CA5}" type="slidenum">
              <a:rPr lang="en-GB"/>
              <a:pPr>
                <a:defRPr/>
              </a:pPr>
              <a:t>‹#›</a:t>
            </a:fld>
            <a:endParaRPr lang="en-GB"/>
          </a:p>
        </p:txBody>
      </p:sp>
    </p:spTree>
    <p:extLst>
      <p:ext uri="{BB962C8B-B14F-4D97-AF65-F5344CB8AC3E}">
        <p14:creationId xmlns:p14="http://schemas.microsoft.com/office/powerpoint/2010/main" val="34465609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ar-SA" smtClean="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B60174E6-08E8-491F-8975-085A7691E279}" type="slidenum">
              <a:rPr lang="en-GB" altLang="ar-SA" smtClean="0"/>
              <a:pPr eaLnBrk="1" hangingPunct="1"/>
              <a:t>1</a:t>
            </a:fld>
            <a:endParaRPr lang="en-GB" altLang="ar-S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ar-SA" smtClean="0">
                <a:latin typeface="Tahoma" pitchFamily="34" charset="0"/>
                <a:cs typeface="Tahoma" pitchFamily="34" charset="0"/>
              </a:rPr>
              <a:t>(by </a:t>
            </a:r>
            <a:r>
              <a:rPr lang="en-US" altLang="ar-SA" b="1" smtClean="0">
                <a:latin typeface="Tahoma" pitchFamily="34" charset="0"/>
                <a:cs typeface="Tahoma" pitchFamily="34" charset="0"/>
              </a:rPr>
              <a:t>protease</a:t>
            </a:r>
            <a:r>
              <a:rPr lang="en-US" altLang="ar-SA" smtClean="0">
                <a:latin typeface="Tahoma" pitchFamily="34" charset="0"/>
                <a:cs typeface="Tahoma" pitchFamily="34" charset="0"/>
              </a:rPr>
              <a:t> enzyme &amp; </a:t>
            </a:r>
            <a:r>
              <a:rPr lang="en-US" altLang="ar-SA" b="1" smtClean="0">
                <a:latin typeface="Tahoma" pitchFamily="34" charset="0"/>
                <a:cs typeface="Tahoma" pitchFamily="34" charset="0"/>
              </a:rPr>
              <a:t>concentration gradient</a:t>
            </a:r>
            <a:r>
              <a:rPr lang="en-US" altLang="ar-SA" smtClean="0">
                <a:latin typeface="Tahoma" pitchFamily="34" charset="0"/>
                <a:cs typeface="Tahoma" pitchFamily="34" charset="0"/>
              </a:rPr>
              <a:t>). </a:t>
            </a:r>
            <a:endParaRPr lang="en-US" altLang="ar-SA"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C89CBC40-FB05-40C1-8390-21F7BFA78ABC}" type="slidenum">
              <a:rPr lang="en-GB" altLang="ar-SA" smtClean="0"/>
              <a:pPr eaLnBrk="1" hangingPunct="1"/>
              <a:t>11</a:t>
            </a:fld>
            <a:endParaRPr lang="en-GB" altLang="ar-SA"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ar-SA"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4DE5AD5A-D193-432F-B259-96D10EF75DCD}" type="slidenum">
              <a:rPr lang="en-GB" altLang="ar-SA" smtClean="0"/>
              <a:pPr eaLnBrk="1" hangingPunct="1"/>
              <a:t>12</a:t>
            </a:fld>
            <a:endParaRPr lang="en-GB" altLang="ar-SA"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ar-SA"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9700DA63-6D0B-4119-A062-091011A0D652}" type="slidenum">
              <a:rPr lang="en-GB" altLang="ar-SA" smtClean="0"/>
              <a:pPr eaLnBrk="1" hangingPunct="1"/>
              <a:t>13</a:t>
            </a:fld>
            <a:endParaRPr lang="en-GB" altLang="ar-SA"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ar-SA"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1EEDD280-884F-4C71-BBEA-BC579D7EED5F}" type="slidenum">
              <a:rPr lang="en-GB" altLang="ar-SA" smtClean="0"/>
              <a:pPr eaLnBrk="1" hangingPunct="1"/>
              <a:t>14</a:t>
            </a:fld>
            <a:endParaRPr lang="en-GB" altLang="ar-SA"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ar-SA"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E5EE65C0-577B-4179-A920-052DA1DC1D28}" type="slidenum">
              <a:rPr lang="en-GB" altLang="ar-SA" smtClean="0"/>
              <a:pPr eaLnBrk="1" hangingPunct="1"/>
              <a:t>15</a:t>
            </a:fld>
            <a:endParaRPr lang="en-GB" altLang="ar-SA"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ar-SA" smtClean="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60DCE087-1DA1-4BC0-B9A5-363CF0B251D4}" type="slidenum">
              <a:rPr lang="en-GB" altLang="ar-SA" smtClean="0"/>
              <a:pPr eaLnBrk="1" hangingPunct="1"/>
              <a:t>16</a:t>
            </a:fld>
            <a:endParaRPr lang="en-GB" altLang="ar-SA"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ar-SA" smtClean="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07E70BF4-0581-4AE1-B7AD-25A1A1AFE540}" type="slidenum">
              <a:rPr lang="en-GB" altLang="ar-SA" smtClean="0"/>
              <a:pPr eaLnBrk="1" hangingPunct="1"/>
              <a:t>17</a:t>
            </a:fld>
            <a:endParaRPr lang="en-GB" altLang="ar-SA"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ar-SA"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C4525496-7D3B-4C23-85B5-C75C251744AE}" type="slidenum">
              <a:rPr lang="en-GB" altLang="ar-SA" smtClean="0"/>
              <a:pPr eaLnBrk="1" hangingPunct="1"/>
              <a:t>18</a:t>
            </a:fld>
            <a:endParaRPr lang="en-GB" altLang="ar-SA"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ar-SA" smtClean="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45B1BE02-045C-4952-8D43-7BA15ECE89EB}" type="slidenum">
              <a:rPr lang="en-GB" altLang="ar-SA" smtClean="0"/>
              <a:pPr eaLnBrk="1" hangingPunct="1"/>
              <a:t>19</a:t>
            </a:fld>
            <a:endParaRPr lang="en-GB" altLang="ar-SA"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ar-SA" smtClean="0"/>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D0CFCA94-30D0-4754-BDF6-2D3EDBA3F5EA}" type="slidenum">
              <a:rPr lang="en-GB" altLang="ar-SA" smtClean="0"/>
              <a:pPr eaLnBrk="1" hangingPunct="1"/>
              <a:t>20</a:t>
            </a:fld>
            <a:endParaRPr lang="en-GB" altLang="ar-S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ar-SA"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A827F63A-D68B-4F73-AEBC-22719D009076}" type="slidenum">
              <a:rPr lang="en-GB" altLang="ar-SA" smtClean="0"/>
              <a:pPr eaLnBrk="1" hangingPunct="1"/>
              <a:t>3</a:t>
            </a:fld>
            <a:endParaRPr lang="en-GB" altLang="ar-SA"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ar-SA" smtClean="0"/>
              <a:t>Propylthiouracil (</a:t>
            </a:r>
            <a:r>
              <a:rPr lang="en-US" altLang="ar-SA" b="1" smtClean="0"/>
              <a:t>PTU</a:t>
            </a:r>
            <a:r>
              <a:rPr lang="en-US" altLang="ar-SA" smtClean="0"/>
              <a:t>): A drug that blocks the production of </a:t>
            </a:r>
            <a:r>
              <a:rPr lang="en-US" altLang="ar-SA" b="1" smtClean="0"/>
              <a:t>thyroid</a:t>
            </a:r>
            <a:r>
              <a:rPr lang="en-US" altLang="ar-SA" smtClean="0"/>
              <a:t> hormone by </a:t>
            </a:r>
            <a:br>
              <a:rPr lang="en-US" altLang="ar-SA" smtClean="0"/>
            </a:br>
            <a:r>
              <a:rPr lang="en-US" altLang="ar-SA" smtClean="0"/>
              <a:t>the </a:t>
            </a:r>
            <a:r>
              <a:rPr lang="en-US" altLang="ar-SA" b="1" smtClean="0"/>
              <a:t>thyroid</a:t>
            </a:r>
            <a:r>
              <a:rPr lang="en-US" altLang="ar-SA" smtClean="0"/>
              <a:t> gland. </a:t>
            </a:r>
            <a:r>
              <a:rPr lang="en-US" altLang="ar-SA" b="1" smtClean="0"/>
              <a:t>PTU</a:t>
            </a:r>
            <a:r>
              <a:rPr lang="en-US" altLang="ar-SA" smtClean="0"/>
              <a:t> is used to treat hyperthyroidism</a:t>
            </a:r>
            <a:endParaRPr lang="en-GB" altLang="ar-SA" smtClean="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9E5C8DEC-3CF9-49A7-90C7-BF2D427A3220}" type="slidenum">
              <a:rPr lang="en-GB" altLang="ar-SA" smtClean="0"/>
              <a:pPr eaLnBrk="1" hangingPunct="1"/>
              <a:t>21</a:t>
            </a:fld>
            <a:endParaRPr lang="en-GB" altLang="ar-SA"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ar-SA" smtClean="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ECB5A14E-DAB6-46EF-AD9F-8A1DAF0F49D2}" type="slidenum">
              <a:rPr lang="en-GB" altLang="ar-SA" smtClean="0"/>
              <a:pPr eaLnBrk="1" hangingPunct="1"/>
              <a:t>22</a:t>
            </a:fld>
            <a:endParaRPr lang="en-GB" altLang="ar-SA"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ar-SA" smtClean="0"/>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CF85A3DF-666B-4301-91AD-C67F1304856B}" type="slidenum">
              <a:rPr lang="en-GB" altLang="ar-SA" smtClean="0"/>
              <a:pPr eaLnBrk="1" hangingPunct="1"/>
              <a:t>23</a:t>
            </a:fld>
            <a:endParaRPr lang="en-GB" altLang="ar-SA"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ar-SA" smtClean="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423F09E7-B3C2-400C-A0DE-6A406936C69F}" type="slidenum">
              <a:rPr lang="en-GB" altLang="ar-SA" smtClean="0"/>
              <a:pPr eaLnBrk="1" hangingPunct="1"/>
              <a:t>24</a:t>
            </a:fld>
            <a:endParaRPr lang="en-GB" altLang="ar-SA"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ar-SA" smtClean="0"/>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675F3516-BDBA-4E89-90CA-A462EEF9DFA6}" type="slidenum">
              <a:rPr lang="en-GB" altLang="ar-SA" smtClean="0"/>
              <a:pPr eaLnBrk="1" hangingPunct="1"/>
              <a:t>25</a:t>
            </a:fld>
            <a:endParaRPr lang="en-GB" altLang="ar-SA"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ar-SA" smtClean="0"/>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4B7DD3FE-70AC-482D-A29A-C3BD66432066}" type="slidenum">
              <a:rPr lang="en-GB" altLang="ar-SA" smtClean="0"/>
              <a:pPr eaLnBrk="1" hangingPunct="1"/>
              <a:t>26</a:t>
            </a:fld>
            <a:endParaRPr lang="en-GB" altLang="ar-SA"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ar-SA" smtClean="0"/>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F685C59C-2D30-4095-9FFB-8605960BA83E}" type="slidenum">
              <a:rPr lang="en-GB" altLang="ar-SA" smtClean="0"/>
              <a:pPr eaLnBrk="1" hangingPunct="1"/>
              <a:t>27</a:t>
            </a:fld>
            <a:endParaRPr lang="en-GB" altLang="ar-SA"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ar-SA" smtClean="0"/>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268A42D3-8897-4AEF-B074-5B45AA6947C4}" type="slidenum">
              <a:rPr lang="en-GB" altLang="ar-SA" smtClean="0"/>
              <a:pPr eaLnBrk="1" hangingPunct="1"/>
              <a:t>28</a:t>
            </a:fld>
            <a:endParaRPr lang="en-GB" altLang="ar-SA"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ar-SA" smtClean="0"/>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5578B507-6FF1-47D2-8091-4F7A9B72519F}" type="slidenum">
              <a:rPr lang="en-GB" altLang="ar-SA" smtClean="0"/>
              <a:pPr eaLnBrk="1" hangingPunct="1"/>
              <a:t>29</a:t>
            </a:fld>
            <a:endParaRPr lang="en-GB" altLang="ar-SA"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ar-SA" smtClean="0"/>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E24136C7-91B9-4579-AD4C-6B120EFA6F86}" type="slidenum">
              <a:rPr lang="en-GB" altLang="ar-SA" smtClean="0"/>
              <a:pPr eaLnBrk="1" hangingPunct="1"/>
              <a:t>30</a:t>
            </a:fld>
            <a:endParaRPr lang="en-GB" altLang="ar-S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ar-SA"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6F1815BC-449B-446F-B174-18F2F8BEF54A}" type="slidenum">
              <a:rPr lang="en-GB" altLang="ar-SA" smtClean="0"/>
              <a:pPr eaLnBrk="1" hangingPunct="1"/>
              <a:t>4</a:t>
            </a:fld>
            <a:endParaRPr lang="en-GB" altLang="ar-SA"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ar-SA" smtClean="0"/>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E5F7E5D7-740F-4FD3-A085-A3167B1D3B44}" type="slidenum">
              <a:rPr lang="en-GB" altLang="ar-SA" smtClean="0"/>
              <a:pPr eaLnBrk="1" hangingPunct="1"/>
              <a:t>31</a:t>
            </a:fld>
            <a:endParaRPr lang="en-GB" altLang="ar-SA"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ar-SA" smtClean="0"/>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05B3E515-239F-4C8E-879D-1E59EFB74A69}" type="slidenum">
              <a:rPr lang="en-GB" altLang="ar-SA" smtClean="0"/>
              <a:pPr eaLnBrk="1" hangingPunct="1"/>
              <a:t>32</a:t>
            </a:fld>
            <a:endParaRPr lang="en-GB" altLang="ar-SA"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ar-SA" smtClean="0"/>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72CA65AE-DA55-47C5-90D7-0568003F79EF}" type="slidenum">
              <a:rPr lang="en-GB" altLang="ar-SA" smtClean="0"/>
              <a:pPr eaLnBrk="1" hangingPunct="1"/>
              <a:t>33</a:t>
            </a:fld>
            <a:endParaRPr lang="en-GB" altLang="ar-SA"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ar-SA" smtClean="0"/>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4F2223C8-A24E-43C5-B8AE-35FC6EF79090}" type="slidenum">
              <a:rPr lang="en-GB" altLang="ar-SA" smtClean="0"/>
              <a:pPr eaLnBrk="1" hangingPunct="1"/>
              <a:t>34</a:t>
            </a:fld>
            <a:endParaRPr lang="en-GB" altLang="ar-SA"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ar-SA" smtClean="0"/>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E574AF96-3805-4AE3-BDC1-9EC948CE7CB1}" type="slidenum">
              <a:rPr lang="en-GB" altLang="ar-SA" smtClean="0"/>
              <a:pPr eaLnBrk="1" hangingPunct="1"/>
              <a:t>35</a:t>
            </a:fld>
            <a:endParaRPr lang="en-GB" altLang="ar-SA"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ar-SA" smtClean="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37331B11-3F39-43C2-82D9-185E39BE01FF}" type="slidenum">
              <a:rPr lang="en-GB" altLang="ar-SA" smtClean="0"/>
              <a:pPr eaLnBrk="1" hangingPunct="1"/>
              <a:t>36</a:t>
            </a:fld>
            <a:endParaRPr lang="en-GB" altLang="ar-SA"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ar-SA" b="1" smtClean="0"/>
              <a:t>2,3 Diphosphoglycerate</a:t>
            </a:r>
          </a:p>
          <a:p>
            <a:pPr eaLnBrk="1" hangingPunct="1"/>
            <a:r>
              <a:rPr lang="en-GB" altLang="ar-SA" b="1" smtClean="0"/>
              <a:t>A highly anionic organic phosphate which is present in human red blood cells at about the same molar ratio as hemoglobin. It binds to deoxyhemoglobin but not the oxygenated form, therefore diminishing the oxygen affinity of hemoglobin. </a:t>
            </a:r>
            <a:r>
              <a:rPr lang="en-GB" altLang="ar-SA" smtClean="0"/>
              <a:t/>
            </a:r>
            <a:br>
              <a:rPr lang="en-GB" altLang="ar-SA" smtClean="0"/>
            </a:br>
            <a:endParaRPr lang="en-GB" altLang="ar-SA" smtClean="0"/>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21C9A0E2-BB7A-4143-BAC5-E7A326667547}" type="slidenum">
              <a:rPr lang="en-GB" altLang="ar-SA" smtClean="0"/>
              <a:pPr eaLnBrk="1" hangingPunct="1"/>
              <a:t>37</a:t>
            </a:fld>
            <a:endParaRPr lang="en-GB" altLang="ar-SA"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ar-SA" smtClean="0"/>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B5006B1A-2463-4BEA-8E5C-E51E9D80380F}" type="slidenum">
              <a:rPr lang="en-GB" altLang="ar-SA" smtClean="0"/>
              <a:pPr eaLnBrk="1" hangingPunct="1"/>
              <a:t>38</a:t>
            </a:fld>
            <a:endParaRPr lang="en-GB" altLang="ar-SA"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ar-SA" smtClean="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ECB34234-5BBE-41E8-A883-429A26C774B6}" type="slidenum">
              <a:rPr lang="en-GB" altLang="ar-SA" smtClean="0"/>
              <a:pPr eaLnBrk="1" hangingPunct="1"/>
              <a:t>39</a:t>
            </a:fld>
            <a:endParaRPr lang="en-GB" altLang="ar-SA"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ar-SA" smtClean="0"/>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625FE294-C468-4CC8-9E88-8F1449AE24DF}" type="slidenum">
              <a:rPr lang="en-GB" altLang="ar-SA" smtClean="0"/>
              <a:pPr eaLnBrk="1" hangingPunct="1"/>
              <a:t>40</a:t>
            </a:fld>
            <a:endParaRPr lang="en-GB" altLang="ar-SA"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ar-SA"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EC1F769A-0C45-4F87-8E15-208E587DCD2E}" type="slidenum">
              <a:rPr lang="en-GB" altLang="ar-SA" smtClean="0"/>
              <a:pPr eaLnBrk="1" hangingPunct="1"/>
              <a:t>5</a:t>
            </a:fld>
            <a:endParaRPr lang="en-GB" altLang="ar-SA"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ar-SA" smtClean="0"/>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C2DF744D-0E3F-4798-86E0-3294D35EA45E}" type="slidenum">
              <a:rPr lang="en-GB" altLang="ar-SA" smtClean="0"/>
              <a:pPr eaLnBrk="1" hangingPunct="1"/>
              <a:t>41</a:t>
            </a:fld>
            <a:endParaRPr lang="en-GB" altLang="ar-SA"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ar-SA" smtClean="0"/>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2FDF9308-308E-425D-9483-E3786C43819E}" type="slidenum">
              <a:rPr lang="en-GB" altLang="ar-SA" smtClean="0"/>
              <a:pPr eaLnBrk="1" hangingPunct="1"/>
              <a:t>42</a:t>
            </a:fld>
            <a:endParaRPr lang="en-GB" altLang="ar-SA"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ar-SA" smtClean="0"/>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AE8C631B-14F2-4B1D-B57C-909DB65310E6}" type="slidenum">
              <a:rPr lang="en-GB" altLang="ar-SA" smtClean="0"/>
              <a:pPr eaLnBrk="1" hangingPunct="1"/>
              <a:t>43</a:t>
            </a:fld>
            <a:endParaRPr lang="en-GB" altLang="ar-SA"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ar-SA" smtClean="0"/>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56A35268-BD3C-472C-8E22-D52B997B5BBD}" type="slidenum">
              <a:rPr lang="en-GB" altLang="ar-SA" smtClean="0"/>
              <a:pPr eaLnBrk="1" hangingPunct="1"/>
              <a:t>44</a:t>
            </a:fld>
            <a:endParaRPr lang="en-GB" altLang="ar-SA"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ar-SA" smtClean="0"/>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A4FDFCC0-575E-4555-B41E-D92D6DF99679}" type="slidenum">
              <a:rPr lang="en-GB" altLang="ar-SA" smtClean="0"/>
              <a:pPr eaLnBrk="1" hangingPunct="1"/>
              <a:t>45</a:t>
            </a:fld>
            <a:endParaRPr lang="en-GB" altLang="ar-SA"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ar-SA" smtClean="0"/>
          </a:p>
        </p:txBody>
      </p:sp>
      <p:sp>
        <p:nvSpPr>
          <p:cNvPr id="132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A8FE8F5F-BE1A-4094-B2B4-9D7005823475}" type="slidenum">
              <a:rPr lang="en-GB" altLang="ar-SA" smtClean="0"/>
              <a:pPr eaLnBrk="1" hangingPunct="1"/>
              <a:t>46</a:t>
            </a:fld>
            <a:endParaRPr lang="en-GB" altLang="ar-SA"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ar-SA" smtClean="0"/>
          </a:p>
        </p:txBody>
      </p:sp>
      <p:sp>
        <p:nvSpPr>
          <p:cNvPr id="133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C0E9C8FA-A116-41E7-A158-12B02E69C54A}" type="slidenum">
              <a:rPr lang="en-GB" altLang="ar-SA" smtClean="0"/>
              <a:pPr eaLnBrk="1" hangingPunct="1"/>
              <a:t>47</a:t>
            </a:fld>
            <a:endParaRPr lang="en-GB" altLang="ar-SA"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ar-SA" smtClean="0"/>
          </a:p>
        </p:txBody>
      </p:sp>
      <p:sp>
        <p:nvSpPr>
          <p:cNvPr id="134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9037CCEB-A690-4C04-8953-23BDB9AABF6A}" type="slidenum">
              <a:rPr lang="en-GB" altLang="ar-SA" smtClean="0"/>
              <a:pPr eaLnBrk="1" hangingPunct="1"/>
              <a:t>48</a:t>
            </a:fld>
            <a:endParaRPr lang="en-GB" altLang="ar-SA"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ar-SA" smtClean="0"/>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9836816B-71C4-4F37-BC9C-B100F687BBC7}" type="slidenum">
              <a:rPr lang="en-GB" altLang="ar-SA" smtClean="0"/>
              <a:pPr eaLnBrk="1" hangingPunct="1"/>
              <a:t>49</a:t>
            </a:fld>
            <a:endParaRPr lang="en-GB" altLang="ar-SA"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ar-SA" smtClean="0"/>
          </a:p>
        </p:txBody>
      </p:sp>
      <p:sp>
        <p:nvSpPr>
          <p:cNvPr id="13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94711B11-47F1-498D-AC50-A249186D4DFE}" type="slidenum">
              <a:rPr lang="en-GB" altLang="ar-SA" smtClean="0"/>
              <a:pPr eaLnBrk="1" hangingPunct="1"/>
              <a:t>50</a:t>
            </a:fld>
            <a:endParaRPr lang="en-GB" altLang="ar-SA"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ar-SA"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EF26F387-915E-4288-BEAA-F674FDE8CAFE}" type="slidenum">
              <a:rPr lang="en-GB" altLang="ar-SA" smtClean="0"/>
              <a:pPr eaLnBrk="1" hangingPunct="1"/>
              <a:t>6</a:t>
            </a:fld>
            <a:endParaRPr lang="en-GB" altLang="ar-SA"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ar-SA" smtClean="0"/>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82F5EEC2-8B3B-455D-8489-61DECE35E17B}" type="slidenum">
              <a:rPr lang="en-GB" altLang="ar-SA" smtClean="0"/>
              <a:pPr eaLnBrk="1" hangingPunct="1"/>
              <a:t>51</a:t>
            </a:fld>
            <a:endParaRPr lang="en-GB" altLang="ar-SA"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ar-SA" smtClean="0"/>
          </a:p>
        </p:txBody>
      </p:sp>
      <p:sp>
        <p:nvSpPr>
          <p:cNvPr id="138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C9BBA8DB-33A5-4D3A-9575-25215B0F15B8}" type="slidenum">
              <a:rPr lang="en-GB" altLang="ar-SA" smtClean="0"/>
              <a:pPr eaLnBrk="1" hangingPunct="1"/>
              <a:t>52</a:t>
            </a:fld>
            <a:endParaRPr lang="en-GB" altLang="ar-SA"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ar-SA" smtClean="0"/>
          </a:p>
        </p:txBody>
      </p:sp>
      <p:sp>
        <p:nvSpPr>
          <p:cNvPr id="139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AABB7CF4-2019-4645-B82B-9ADC900E8A6B}" type="slidenum">
              <a:rPr lang="en-GB" altLang="ar-SA" smtClean="0"/>
              <a:pPr eaLnBrk="1" hangingPunct="1"/>
              <a:t>53</a:t>
            </a:fld>
            <a:endParaRPr lang="en-GB" altLang="ar-SA"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ar-SA" smtClean="0"/>
          </a:p>
        </p:txBody>
      </p:sp>
      <p:sp>
        <p:nvSpPr>
          <p:cNvPr id="140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066C1A6E-A753-48D4-B598-D18B0D580720}" type="slidenum">
              <a:rPr lang="en-GB" altLang="ar-SA" smtClean="0"/>
              <a:pPr eaLnBrk="1" hangingPunct="1"/>
              <a:t>54</a:t>
            </a:fld>
            <a:endParaRPr lang="en-GB" altLang="ar-SA"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ar-SA" smtClean="0"/>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38F68601-25BC-4EC7-AEB8-71A62E384485}" type="slidenum">
              <a:rPr lang="en-GB" altLang="ar-SA" smtClean="0"/>
              <a:pPr eaLnBrk="1" hangingPunct="1"/>
              <a:t>55</a:t>
            </a:fld>
            <a:endParaRPr lang="en-GB" altLang="ar-SA"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ar-SA" smtClean="0"/>
          </a:p>
        </p:txBody>
      </p:sp>
      <p:sp>
        <p:nvSpPr>
          <p:cNvPr id="142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156B01ED-AC2A-4109-A77D-3E98ADA3A993}" type="slidenum">
              <a:rPr lang="en-GB" altLang="ar-SA" smtClean="0"/>
              <a:pPr eaLnBrk="1" hangingPunct="1"/>
              <a:t>56</a:t>
            </a:fld>
            <a:endParaRPr lang="en-GB" altLang="ar-SA"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ar-SA" smtClean="0"/>
          </a:p>
        </p:txBody>
      </p:sp>
      <p:sp>
        <p:nvSpPr>
          <p:cNvPr id="143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B7647728-552A-45A4-AFD1-B01837C00A69}" type="slidenum">
              <a:rPr lang="en-GB" altLang="ar-SA" smtClean="0"/>
              <a:pPr eaLnBrk="1" hangingPunct="1"/>
              <a:t>57</a:t>
            </a:fld>
            <a:endParaRPr lang="en-GB" altLang="ar-SA"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ar-SA"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15C44F57-33AB-41C0-88F0-7AB37AC6118B}" type="slidenum">
              <a:rPr lang="en-GB" altLang="ar-SA" smtClean="0"/>
              <a:pPr eaLnBrk="1" hangingPunct="1"/>
              <a:t>58</a:t>
            </a:fld>
            <a:endParaRPr lang="en-GB" altLang="ar-SA"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ar-SA" smtClean="0"/>
          </a:p>
        </p:txBody>
      </p:sp>
      <p:sp>
        <p:nvSpPr>
          <p:cNvPr id="145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EBCCD2B4-EECF-4B84-8870-5AC8F5EFF366}" type="slidenum">
              <a:rPr lang="en-GB" altLang="ar-SA" smtClean="0"/>
              <a:pPr eaLnBrk="1" hangingPunct="1"/>
              <a:t>59</a:t>
            </a:fld>
            <a:endParaRPr lang="en-GB" altLang="ar-SA"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ar-SA" smtClean="0"/>
          </a:p>
        </p:txBody>
      </p:sp>
      <p:sp>
        <p:nvSpPr>
          <p:cNvPr id="146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2C54AA3A-A242-4D48-8EC5-24AD4E31EA8C}" type="slidenum">
              <a:rPr lang="en-GB" altLang="ar-SA" smtClean="0"/>
              <a:pPr eaLnBrk="1" hangingPunct="1"/>
              <a:t>60</a:t>
            </a:fld>
            <a:endParaRPr lang="en-GB" altLang="ar-SA"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ar-SA"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C603B75E-1901-4F06-A43B-77F292F5B4D6}" type="slidenum">
              <a:rPr lang="en-GB" altLang="ar-SA" smtClean="0"/>
              <a:pPr eaLnBrk="1" hangingPunct="1"/>
              <a:t>7</a:t>
            </a:fld>
            <a:endParaRPr lang="en-GB" altLang="ar-SA"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ar-SA" smtClean="0"/>
          </a:p>
        </p:txBody>
      </p:sp>
      <p:sp>
        <p:nvSpPr>
          <p:cNvPr id="147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7596FDDD-8603-4C41-8950-35A8B81C0E48}" type="slidenum">
              <a:rPr lang="en-GB" altLang="ar-SA" smtClean="0"/>
              <a:pPr eaLnBrk="1" hangingPunct="1"/>
              <a:t>61</a:t>
            </a:fld>
            <a:endParaRPr lang="en-GB" altLang="ar-SA"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ar-SA" smtClean="0"/>
          </a:p>
        </p:txBody>
      </p:sp>
      <p:sp>
        <p:nvSpPr>
          <p:cNvPr id="148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0020B629-CF04-413E-B70B-511A43325515}" type="slidenum">
              <a:rPr lang="en-GB" altLang="ar-SA" smtClean="0"/>
              <a:pPr eaLnBrk="1" hangingPunct="1"/>
              <a:t>62</a:t>
            </a:fld>
            <a:endParaRPr lang="en-GB" altLang="ar-SA"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ar-SA" smtClean="0"/>
          </a:p>
        </p:txBody>
      </p:sp>
      <p:sp>
        <p:nvSpPr>
          <p:cNvPr id="149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CC7427E0-4576-4348-A041-1B7AF2BFA1C5}" type="slidenum">
              <a:rPr lang="en-GB" altLang="ar-SA" smtClean="0"/>
              <a:pPr eaLnBrk="1" hangingPunct="1"/>
              <a:t>63</a:t>
            </a:fld>
            <a:endParaRPr lang="en-GB" altLang="ar-SA"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ar-SA" smtClean="0"/>
          </a:p>
        </p:txBody>
      </p:sp>
      <p:sp>
        <p:nvSpPr>
          <p:cNvPr id="150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9F00FA8C-1E86-4D4D-9D0C-A12D061F7B03}" type="slidenum">
              <a:rPr lang="en-GB" altLang="ar-SA" smtClean="0"/>
              <a:pPr eaLnBrk="1" hangingPunct="1"/>
              <a:t>64</a:t>
            </a:fld>
            <a:endParaRPr lang="en-GB" altLang="ar-SA"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ar-SA" smtClean="0"/>
          </a:p>
        </p:txBody>
      </p:sp>
      <p:sp>
        <p:nvSpPr>
          <p:cNvPr id="151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FCE7127F-EBA1-4D24-922E-E3999C165391}" type="slidenum">
              <a:rPr lang="en-GB" altLang="ar-SA" smtClean="0"/>
              <a:pPr eaLnBrk="1" hangingPunct="1"/>
              <a:t>65</a:t>
            </a:fld>
            <a:endParaRPr lang="en-GB" altLang="ar-SA"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ar-SA" smtClean="0"/>
          </a:p>
        </p:txBody>
      </p:sp>
      <p:sp>
        <p:nvSpPr>
          <p:cNvPr id="152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FCB11E79-0373-4EDA-9812-DCD9C2F54913}" type="slidenum">
              <a:rPr lang="en-GB" altLang="ar-SA" smtClean="0"/>
              <a:pPr eaLnBrk="1" hangingPunct="1"/>
              <a:t>66</a:t>
            </a:fld>
            <a:endParaRPr lang="en-GB" altLang="ar-SA"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ar-SA" smtClean="0"/>
          </a:p>
        </p:txBody>
      </p:sp>
      <p:sp>
        <p:nvSpPr>
          <p:cNvPr id="153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926340D5-4474-4921-A61D-8BC5282E2236}" type="slidenum">
              <a:rPr lang="en-GB" altLang="ar-SA" smtClean="0"/>
              <a:pPr eaLnBrk="1" hangingPunct="1"/>
              <a:t>67</a:t>
            </a:fld>
            <a:endParaRPr lang="en-GB" altLang="ar-SA"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ar-SA" smtClean="0"/>
          </a:p>
        </p:txBody>
      </p:sp>
      <p:sp>
        <p:nvSpPr>
          <p:cNvPr id="154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57C73436-342E-4CB9-9854-315AC33E780F}" type="slidenum">
              <a:rPr lang="en-GB" altLang="ar-SA" smtClean="0"/>
              <a:pPr eaLnBrk="1" hangingPunct="1"/>
              <a:t>68</a:t>
            </a:fld>
            <a:endParaRPr lang="en-GB" altLang="ar-SA"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ar-SA" smtClean="0"/>
          </a:p>
        </p:txBody>
      </p:sp>
      <p:sp>
        <p:nvSpPr>
          <p:cNvPr id="155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328776D3-29FA-44D2-8275-351421F8116D}" type="slidenum">
              <a:rPr lang="en-GB" altLang="ar-SA" smtClean="0"/>
              <a:pPr eaLnBrk="1" hangingPunct="1"/>
              <a:t>69</a:t>
            </a:fld>
            <a:endParaRPr lang="en-GB" altLang="ar-SA"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ar-SA" smtClean="0"/>
          </a:p>
        </p:txBody>
      </p:sp>
      <p:sp>
        <p:nvSpPr>
          <p:cNvPr id="156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C4A5C927-0CAD-42A9-B66E-419D8E3DBE4E}" type="slidenum">
              <a:rPr lang="en-GB" altLang="ar-SA" smtClean="0"/>
              <a:pPr eaLnBrk="1" hangingPunct="1"/>
              <a:t>70</a:t>
            </a:fld>
            <a:endParaRPr lang="en-GB" altLang="ar-SA"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ar-SA" smtClean="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21C04DF9-694D-4BC4-BEE1-770E14D9EE7E}" type="slidenum">
              <a:rPr lang="en-GB" altLang="ar-SA" smtClean="0"/>
              <a:pPr eaLnBrk="1" hangingPunct="1"/>
              <a:t>8</a:t>
            </a:fld>
            <a:endParaRPr lang="en-GB" altLang="ar-SA"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ar-SA" smtClean="0"/>
          </a:p>
        </p:txBody>
      </p:sp>
      <p:sp>
        <p:nvSpPr>
          <p:cNvPr id="157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2B25EEE5-A26B-49F4-AB3A-EA7C01078015}" type="slidenum">
              <a:rPr lang="en-GB" altLang="ar-SA" smtClean="0"/>
              <a:pPr eaLnBrk="1" hangingPunct="1"/>
              <a:t>71</a:t>
            </a:fld>
            <a:endParaRPr lang="en-GB" altLang="ar-SA"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ar-SA" smtClean="0"/>
          </a:p>
        </p:txBody>
      </p:sp>
      <p:sp>
        <p:nvSpPr>
          <p:cNvPr id="158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85A43060-F7B9-46F4-90F6-B2E31CD86153}" type="slidenum">
              <a:rPr lang="en-GB" altLang="ar-SA" smtClean="0"/>
              <a:pPr eaLnBrk="1" hangingPunct="1"/>
              <a:t>72</a:t>
            </a:fld>
            <a:endParaRPr lang="en-GB" altLang="ar-SA"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ar-SA" smtClean="0"/>
          </a:p>
        </p:txBody>
      </p:sp>
      <p:sp>
        <p:nvSpPr>
          <p:cNvPr id="159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5B25C5DE-E239-493B-BEE3-A1AAC7F5E116}" type="slidenum">
              <a:rPr lang="en-GB" altLang="ar-SA" smtClean="0"/>
              <a:pPr eaLnBrk="1" hangingPunct="1"/>
              <a:t>73</a:t>
            </a:fld>
            <a:endParaRPr lang="en-GB" altLang="ar-SA"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ar-SA" smtClean="0"/>
          </a:p>
        </p:txBody>
      </p:sp>
      <p:sp>
        <p:nvSpPr>
          <p:cNvPr id="160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533A12D2-B909-4DF9-BE28-E287E6BDA940}" type="slidenum">
              <a:rPr lang="en-GB" altLang="ar-SA" smtClean="0"/>
              <a:pPr eaLnBrk="1" hangingPunct="1"/>
              <a:t>74</a:t>
            </a:fld>
            <a:endParaRPr lang="en-GB" altLang="ar-SA"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ar-SA" smtClean="0"/>
          </a:p>
        </p:txBody>
      </p:sp>
      <p:sp>
        <p:nvSpPr>
          <p:cNvPr id="161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9E669316-C356-4E15-B5AC-3987ACE7932E}" type="slidenum">
              <a:rPr lang="en-GB" altLang="ar-SA" smtClean="0"/>
              <a:pPr eaLnBrk="1" hangingPunct="1"/>
              <a:t>75</a:t>
            </a:fld>
            <a:endParaRPr lang="en-GB" altLang="ar-SA"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ar-SA" smtClean="0"/>
          </a:p>
        </p:txBody>
      </p:sp>
      <p:sp>
        <p:nvSpPr>
          <p:cNvPr id="162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F7B59C55-B18E-4B6C-AAF3-07C2D7CBC794}" type="slidenum">
              <a:rPr lang="en-GB" altLang="ar-SA" smtClean="0"/>
              <a:pPr eaLnBrk="1" hangingPunct="1"/>
              <a:t>76</a:t>
            </a:fld>
            <a:endParaRPr lang="en-GB" altLang="ar-SA"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ar-SA" smtClean="0"/>
          </a:p>
        </p:txBody>
      </p:sp>
      <p:sp>
        <p:nvSpPr>
          <p:cNvPr id="163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84CEDC85-9957-4D8F-AFB7-90D709EBD421}" type="slidenum">
              <a:rPr lang="en-GB" altLang="ar-SA" smtClean="0"/>
              <a:pPr eaLnBrk="1" hangingPunct="1"/>
              <a:t>77</a:t>
            </a:fld>
            <a:endParaRPr lang="en-GB" altLang="ar-SA"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ar-SA" smtClean="0"/>
          </a:p>
        </p:txBody>
      </p:sp>
      <p:sp>
        <p:nvSpPr>
          <p:cNvPr id="164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FB9894A6-E267-4260-983E-21842832B98F}" type="slidenum">
              <a:rPr lang="en-GB" altLang="ar-SA" smtClean="0"/>
              <a:pPr eaLnBrk="1" hangingPunct="1"/>
              <a:t>78</a:t>
            </a:fld>
            <a:endParaRPr lang="en-GB" altLang="ar-SA"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ar-SA" smtClean="0"/>
          </a:p>
        </p:txBody>
      </p:sp>
      <p:sp>
        <p:nvSpPr>
          <p:cNvPr id="165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6808F3F1-7A14-46EF-A7AA-DBA44E301CA1}" type="slidenum">
              <a:rPr lang="en-GB" altLang="ar-SA" smtClean="0"/>
              <a:pPr eaLnBrk="1" hangingPunct="1"/>
              <a:t>79</a:t>
            </a:fld>
            <a:endParaRPr lang="en-GB" altLang="ar-SA"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ar-SA" smtClean="0"/>
          </a:p>
        </p:txBody>
      </p:sp>
      <p:sp>
        <p:nvSpPr>
          <p:cNvPr id="166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1A0FA195-E014-4AE9-9B00-753B51A74102}" type="slidenum">
              <a:rPr lang="en-GB" altLang="ar-SA" smtClean="0"/>
              <a:pPr eaLnBrk="1" hangingPunct="1"/>
              <a:t>80</a:t>
            </a:fld>
            <a:endParaRPr lang="en-GB" altLang="ar-SA"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ar-SA"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FDE4AF7F-5F2E-4571-9DA7-448AB079318E}" type="slidenum">
              <a:rPr lang="en-GB" altLang="ar-SA" smtClean="0"/>
              <a:pPr eaLnBrk="1" hangingPunct="1"/>
              <a:t>9</a:t>
            </a:fld>
            <a:endParaRPr lang="en-GB" altLang="ar-SA"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ar-SA" smtClean="0"/>
          </a:p>
        </p:txBody>
      </p:sp>
      <p:sp>
        <p:nvSpPr>
          <p:cNvPr id="167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CDCF1F1F-5452-49D1-9BAE-787329D3C814}" type="slidenum">
              <a:rPr lang="en-GB" altLang="ar-SA" smtClean="0"/>
              <a:pPr eaLnBrk="1" hangingPunct="1"/>
              <a:t>81</a:t>
            </a:fld>
            <a:endParaRPr lang="en-GB" altLang="ar-SA"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ar-SA"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726B5363-41A6-4293-AA2F-819DDC223A4E}" type="slidenum">
              <a:rPr lang="en-GB" altLang="ar-SA" smtClean="0"/>
              <a:pPr eaLnBrk="1" hangingPunct="1"/>
              <a:t>10</a:t>
            </a:fld>
            <a:endParaRPr lang="en-GB" altLang="ar-S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9570"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109571"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EAD93F-F314-4FC2-A407-D25547C8B192}" type="slidenum">
              <a:rPr lang="en-US"/>
              <a:pPr>
                <a:defRPr/>
              </a:pPr>
              <a:t>‹#›</a:t>
            </a:fld>
            <a:endParaRPr lang="en-US"/>
          </a:p>
        </p:txBody>
      </p:sp>
    </p:spTree>
    <p:extLst>
      <p:ext uri="{BB962C8B-B14F-4D97-AF65-F5344CB8AC3E}">
        <p14:creationId xmlns:p14="http://schemas.microsoft.com/office/powerpoint/2010/main" val="2234416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AF46BB-1E60-4873-B276-8F88731E3BAD}" type="slidenum">
              <a:rPr lang="en-US"/>
              <a:pPr>
                <a:defRPr/>
              </a:pPr>
              <a:t>‹#›</a:t>
            </a:fld>
            <a:endParaRPr lang="en-US"/>
          </a:p>
        </p:txBody>
      </p:sp>
    </p:spTree>
    <p:extLst>
      <p:ext uri="{BB962C8B-B14F-4D97-AF65-F5344CB8AC3E}">
        <p14:creationId xmlns:p14="http://schemas.microsoft.com/office/powerpoint/2010/main" val="1894510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920E42-D579-4C44-B915-50DC7EAFDABA}" type="slidenum">
              <a:rPr lang="en-US"/>
              <a:pPr>
                <a:defRPr/>
              </a:pPr>
              <a:t>‹#›</a:t>
            </a:fld>
            <a:endParaRPr lang="en-US"/>
          </a:p>
        </p:txBody>
      </p:sp>
    </p:spTree>
    <p:extLst>
      <p:ext uri="{BB962C8B-B14F-4D97-AF65-F5344CB8AC3E}">
        <p14:creationId xmlns:p14="http://schemas.microsoft.com/office/powerpoint/2010/main" val="4224517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EC83DEF-EA57-45DD-BB57-3119329823A8}" type="slidenum">
              <a:rPr lang="en-US"/>
              <a:pPr>
                <a:defRPr/>
              </a:pPr>
              <a:t>‹#›</a:t>
            </a:fld>
            <a:endParaRPr lang="en-US"/>
          </a:p>
        </p:txBody>
      </p:sp>
    </p:spTree>
    <p:extLst>
      <p:ext uri="{BB962C8B-B14F-4D97-AF65-F5344CB8AC3E}">
        <p14:creationId xmlns:p14="http://schemas.microsoft.com/office/powerpoint/2010/main" val="64176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3FAF82-35FA-4674-ABDA-196B211F9413}" type="slidenum">
              <a:rPr lang="en-US"/>
              <a:pPr>
                <a:defRPr/>
              </a:pPr>
              <a:t>‹#›</a:t>
            </a:fld>
            <a:endParaRPr lang="en-US"/>
          </a:p>
        </p:txBody>
      </p:sp>
    </p:spTree>
    <p:extLst>
      <p:ext uri="{BB962C8B-B14F-4D97-AF65-F5344CB8AC3E}">
        <p14:creationId xmlns:p14="http://schemas.microsoft.com/office/powerpoint/2010/main" val="1850726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EF8BFB-EC59-443B-843D-F181D642B55D}" type="slidenum">
              <a:rPr lang="en-US"/>
              <a:pPr>
                <a:defRPr/>
              </a:pPr>
              <a:t>‹#›</a:t>
            </a:fld>
            <a:endParaRPr lang="en-US"/>
          </a:p>
        </p:txBody>
      </p:sp>
    </p:spTree>
    <p:extLst>
      <p:ext uri="{BB962C8B-B14F-4D97-AF65-F5344CB8AC3E}">
        <p14:creationId xmlns:p14="http://schemas.microsoft.com/office/powerpoint/2010/main" val="559310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268413-BEB8-40F2-ACE6-B0EA26C4A9D6}" type="slidenum">
              <a:rPr lang="en-US"/>
              <a:pPr>
                <a:defRPr/>
              </a:pPr>
              <a:t>‹#›</a:t>
            </a:fld>
            <a:endParaRPr lang="en-US"/>
          </a:p>
        </p:txBody>
      </p:sp>
    </p:spTree>
    <p:extLst>
      <p:ext uri="{BB962C8B-B14F-4D97-AF65-F5344CB8AC3E}">
        <p14:creationId xmlns:p14="http://schemas.microsoft.com/office/powerpoint/2010/main" val="920752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4B7AC21-0C8C-4A6A-9503-42534E3FA282}" type="slidenum">
              <a:rPr lang="en-US"/>
              <a:pPr>
                <a:defRPr/>
              </a:pPr>
              <a:t>‹#›</a:t>
            </a:fld>
            <a:endParaRPr lang="en-US"/>
          </a:p>
        </p:txBody>
      </p:sp>
    </p:spTree>
    <p:extLst>
      <p:ext uri="{BB962C8B-B14F-4D97-AF65-F5344CB8AC3E}">
        <p14:creationId xmlns:p14="http://schemas.microsoft.com/office/powerpoint/2010/main" val="2776841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B42CB3D-436B-49B1-B6E9-7114FDE85C5D}" type="slidenum">
              <a:rPr lang="en-US"/>
              <a:pPr>
                <a:defRPr/>
              </a:pPr>
              <a:t>‹#›</a:t>
            </a:fld>
            <a:endParaRPr lang="en-US"/>
          </a:p>
        </p:txBody>
      </p:sp>
    </p:spTree>
    <p:extLst>
      <p:ext uri="{BB962C8B-B14F-4D97-AF65-F5344CB8AC3E}">
        <p14:creationId xmlns:p14="http://schemas.microsoft.com/office/powerpoint/2010/main" val="2035252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E4821A0-DF1C-45D2-BB69-86F9D297A095}" type="slidenum">
              <a:rPr lang="en-US"/>
              <a:pPr>
                <a:defRPr/>
              </a:pPr>
              <a:t>‹#›</a:t>
            </a:fld>
            <a:endParaRPr lang="en-US"/>
          </a:p>
        </p:txBody>
      </p:sp>
    </p:spTree>
    <p:extLst>
      <p:ext uri="{BB962C8B-B14F-4D97-AF65-F5344CB8AC3E}">
        <p14:creationId xmlns:p14="http://schemas.microsoft.com/office/powerpoint/2010/main" val="4261237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5C4772A-6485-4526-97F2-80C27CF33299}" type="slidenum">
              <a:rPr lang="en-US"/>
              <a:pPr>
                <a:defRPr/>
              </a:pPr>
              <a:t>‹#›</a:t>
            </a:fld>
            <a:endParaRPr lang="en-US"/>
          </a:p>
        </p:txBody>
      </p:sp>
    </p:spTree>
    <p:extLst>
      <p:ext uri="{BB962C8B-B14F-4D97-AF65-F5344CB8AC3E}">
        <p14:creationId xmlns:p14="http://schemas.microsoft.com/office/powerpoint/2010/main" val="1745242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641F2E-6CA5-4251-8BDF-17032816DF24}" type="slidenum">
              <a:rPr lang="en-US"/>
              <a:pPr>
                <a:defRPr/>
              </a:pPr>
              <a:t>‹#›</a:t>
            </a:fld>
            <a:endParaRPr lang="en-US"/>
          </a:p>
        </p:txBody>
      </p:sp>
    </p:spTree>
    <p:extLst>
      <p:ext uri="{BB962C8B-B14F-4D97-AF65-F5344CB8AC3E}">
        <p14:creationId xmlns:p14="http://schemas.microsoft.com/office/powerpoint/2010/main" val="628622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8547"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85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cs typeface="+mn-cs"/>
              </a:defRPr>
            </a:lvl1pPr>
          </a:lstStyle>
          <a:p>
            <a:pPr>
              <a:defRPr/>
            </a:pPr>
            <a:endParaRPr lang="en-US"/>
          </a:p>
        </p:txBody>
      </p:sp>
      <p:sp>
        <p:nvSpPr>
          <p:cNvPr id="1085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cs typeface="+mn-cs"/>
              </a:defRPr>
            </a:lvl1pPr>
          </a:lstStyle>
          <a:p>
            <a:pPr>
              <a:defRPr/>
            </a:pPr>
            <a:endParaRPr lang="en-US"/>
          </a:p>
        </p:txBody>
      </p:sp>
      <p:sp>
        <p:nvSpPr>
          <p:cNvPr id="1085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cs typeface="+mn-cs"/>
              </a:defRPr>
            </a:lvl1pPr>
          </a:lstStyle>
          <a:p>
            <a:pPr>
              <a:defRPr/>
            </a:pPr>
            <a:fld id="{B3ACE29F-C1E3-40CD-85DF-4734BD24B13E}"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6.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ounded Rectangle 3"/>
          <p:cNvSpPr>
            <a:spLocks noChangeArrowheads="1"/>
          </p:cNvSpPr>
          <p:nvPr/>
        </p:nvSpPr>
        <p:spPr bwMode="auto">
          <a:xfrm>
            <a:off x="1981200" y="3962400"/>
            <a:ext cx="5257800" cy="609600"/>
          </a:xfrm>
          <a:prstGeom prst="roundRect">
            <a:avLst>
              <a:gd name="adj" fmla="val 16667"/>
            </a:avLst>
          </a:prstGeom>
          <a:solidFill>
            <a:srgbClr val="FF0000"/>
          </a:solidFill>
          <a:ln w="76200" algn="ctr">
            <a:solidFill>
              <a:schemeClr val="tx1"/>
            </a:solidFill>
            <a:round/>
            <a:headEnd/>
            <a:tailEnd/>
          </a:ln>
        </p:spPr>
        <p:txBody>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endParaRPr lang="ar-SA" altLang="ar-SA"/>
          </a:p>
        </p:txBody>
      </p:sp>
      <p:sp>
        <p:nvSpPr>
          <p:cNvPr id="52228" name="Rectangle 4"/>
          <p:cNvSpPr>
            <a:spLocks noGrp="1" noChangeArrowheads="1"/>
          </p:cNvSpPr>
          <p:nvPr>
            <p:ph type="ctrTitle"/>
          </p:nvPr>
        </p:nvSpPr>
        <p:spPr/>
        <p:txBody>
          <a:bodyPr/>
          <a:lstStyle/>
          <a:p>
            <a:pPr eaLnBrk="1" hangingPunct="1">
              <a:defRPr/>
            </a:pPr>
            <a:r>
              <a:rPr lang="en-US" sz="5400" b="1" dirty="0" smtClean="0">
                <a:solidFill>
                  <a:srgbClr val="FFFF66"/>
                </a:solidFill>
              </a:rPr>
              <a:t>THE THYROID GLAND</a:t>
            </a:r>
          </a:p>
        </p:txBody>
      </p:sp>
      <p:sp>
        <p:nvSpPr>
          <p:cNvPr id="52229" name="Rectangle 5"/>
          <p:cNvSpPr>
            <a:spLocks noGrp="1" noChangeArrowheads="1"/>
          </p:cNvSpPr>
          <p:nvPr>
            <p:ph type="subTitle" idx="1"/>
          </p:nvPr>
        </p:nvSpPr>
        <p:spPr/>
        <p:txBody>
          <a:bodyPr/>
          <a:lstStyle/>
          <a:p>
            <a:pPr eaLnBrk="1" hangingPunct="1">
              <a:defRPr/>
            </a:pPr>
            <a:r>
              <a:rPr lang="en-US" sz="4000" dirty="0" smtClean="0"/>
              <a:t>DR. </a:t>
            </a:r>
            <a:r>
              <a:rPr lang="en-US" sz="4000" dirty="0" err="1" smtClean="0"/>
              <a:t>Nervana</a:t>
            </a:r>
            <a:r>
              <a:rPr lang="en-US" sz="4000" dirty="0" smtClean="0"/>
              <a:t> </a:t>
            </a:r>
            <a:r>
              <a:rPr lang="en-US" sz="4000" dirty="0" err="1" smtClean="0"/>
              <a:t>Bayoumy</a:t>
            </a:r>
            <a:endParaRPr lang="en-US" sz="4000"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ChangeArrowheads="1"/>
          </p:cNvSpPr>
          <p:nvPr/>
        </p:nvSpPr>
        <p:spPr bwMode="auto">
          <a:xfrm>
            <a:off x="2667000" y="152400"/>
            <a:ext cx="3505200" cy="381000"/>
          </a:xfrm>
          <a:prstGeom prst="rect">
            <a:avLst/>
          </a:prstGeom>
          <a:solidFill>
            <a:schemeClr val="tx1"/>
          </a:solidFill>
          <a:ln w="9525" algn="ctr">
            <a:solidFill>
              <a:schemeClr val="tx1"/>
            </a:solidFill>
            <a:round/>
            <a:headEnd/>
            <a:tailEnd/>
          </a:ln>
        </p:spPr>
        <p:txBody>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endParaRPr lang="en-GB" altLang="ar-SA"/>
          </a:p>
        </p:txBody>
      </p:sp>
      <p:sp>
        <p:nvSpPr>
          <p:cNvPr id="2" name="Title 1"/>
          <p:cNvSpPr>
            <a:spLocks noGrp="1"/>
          </p:cNvSpPr>
          <p:nvPr>
            <p:ph type="title"/>
          </p:nvPr>
        </p:nvSpPr>
        <p:spPr/>
        <p:txBody>
          <a:bodyPr/>
          <a:lstStyle/>
          <a:p>
            <a:pPr eaLnBrk="1" hangingPunct="1">
              <a:defRPr/>
            </a:pPr>
            <a:endParaRPr lang="en-US" smtClean="0"/>
          </a:p>
        </p:txBody>
      </p:sp>
      <p:pic>
        <p:nvPicPr>
          <p:cNvPr id="4" name="Content Placeholder 3" descr="scan0007"/>
          <p:cNvPicPr>
            <a:picLocks noGrp="1" noChangeAspect="1" noChangeArrowheads="1"/>
          </p:cNvPicPr>
          <p:nvPr>
            <p:ph idx="1"/>
          </p:nvPr>
        </p:nvPicPr>
        <p:blipFill>
          <a:blip r:embed="rId3">
            <a:lum bright="-10000" contrast="30000"/>
            <a:extLst>
              <a:ext uri="{28A0092B-C50C-407E-A947-70E740481C1C}">
                <a14:useLocalDpi xmlns:a14="http://schemas.microsoft.com/office/drawing/2010/main" val="0"/>
              </a:ext>
            </a:extLst>
          </a:blip>
          <a:srcRect/>
          <a:stretch>
            <a:fillRect/>
          </a:stretch>
        </p:blipFill>
        <p:spPr>
          <a:xfrm>
            <a:off x="0" y="0"/>
            <a:ext cx="9144000" cy="6973888"/>
          </a:xfrm>
        </p:spPr>
      </p:pic>
      <p:sp>
        <p:nvSpPr>
          <p:cNvPr id="11269" name="Rectangle 6"/>
          <p:cNvSpPr>
            <a:spLocks noChangeArrowheads="1"/>
          </p:cNvSpPr>
          <p:nvPr/>
        </p:nvSpPr>
        <p:spPr bwMode="auto">
          <a:xfrm>
            <a:off x="2819400" y="0"/>
            <a:ext cx="3276600" cy="533400"/>
          </a:xfrm>
          <a:prstGeom prst="rect">
            <a:avLst/>
          </a:prstGeom>
          <a:solidFill>
            <a:schemeClr val="tx1"/>
          </a:solidFill>
          <a:ln w="9525" algn="ctr">
            <a:solidFill>
              <a:schemeClr val="tx1"/>
            </a:solidFill>
            <a:round/>
            <a:headEnd/>
            <a:tailEnd/>
          </a:ln>
        </p:spPr>
        <p:txBody>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endParaRPr lang="en-GB" altLang="ar-SA"/>
          </a:p>
        </p:txBody>
      </p:sp>
      <p:sp>
        <p:nvSpPr>
          <p:cNvPr id="5" name="Rectangle 4"/>
          <p:cNvSpPr/>
          <p:nvPr/>
        </p:nvSpPr>
        <p:spPr>
          <a:xfrm>
            <a:off x="2895600" y="152400"/>
            <a:ext cx="3070225" cy="369888"/>
          </a:xfrm>
          <a:prstGeom prst="rect">
            <a:avLst/>
          </a:prstGeom>
        </p:spPr>
        <p:txBody>
          <a:bodyPr wrap="none">
            <a:spAutoFit/>
          </a:bodyPr>
          <a:lstStyle/>
          <a:p>
            <a:pPr>
              <a:defRPr/>
            </a:pPr>
            <a:r>
              <a:rPr lang="en-US" b="1" dirty="0">
                <a:solidFill>
                  <a:srgbClr val="FF0000"/>
                </a:solidFill>
                <a:effectLst>
                  <a:outerShdw blurRad="38100" dist="38100" dir="2700000" algn="tl">
                    <a:srgbClr val="000000">
                      <a:alpha val="43137"/>
                    </a:srgbClr>
                  </a:outerShdw>
                </a:effectLst>
                <a:cs typeface="Arial" charset="0"/>
              </a:rPr>
              <a:t>STEPS of BIOSYNTHESIS</a:t>
            </a:r>
            <a:endParaRPr lang="en-GB" b="1" dirty="0">
              <a:solidFill>
                <a:srgbClr val="FF0000"/>
              </a:solidFill>
              <a:effectLst>
                <a:outerShdw blurRad="38100" dist="38100" dir="2700000" algn="tl">
                  <a:srgbClr val="000000">
                    <a:alpha val="43137"/>
                  </a:srgbClr>
                </a:outerShdw>
              </a:effectLst>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0" y="171450"/>
            <a:ext cx="9144000" cy="586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algn="ctr" eaLnBrk="1" hangingPunct="1">
              <a:spcBef>
                <a:spcPct val="50000"/>
              </a:spcBef>
            </a:pPr>
            <a:r>
              <a:rPr lang="en-US" altLang="ar-SA" sz="2400" b="1" u="sng">
                <a:cs typeface="Tahoma" pitchFamily="34" charset="0"/>
              </a:rPr>
              <a:t>Thyroid Hormones</a:t>
            </a:r>
            <a:r>
              <a:rPr lang="en-US" altLang="ar-SA" sz="2400" b="1">
                <a:cs typeface="Tahoma" pitchFamily="34" charset="0"/>
              </a:rPr>
              <a:t> [</a:t>
            </a:r>
            <a:r>
              <a:rPr lang="en-US" altLang="ar-SA" sz="2400" b="1" u="sng">
                <a:cs typeface="Tahoma" pitchFamily="34" charset="0"/>
              </a:rPr>
              <a:t>T3 - T4</a:t>
            </a:r>
            <a:r>
              <a:rPr lang="en-US" altLang="ar-SA" sz="2400" b="1">
                <a:cs typeface="Tahoma" pitchFamily="34" charset="0"/>
              </a:rPr>
              <a:t>] </a:t>
            </a:r>
          </a:p>
          <a:p>
            <a:pPr eaLnBrk="1" hangingPunct="1">
              <a:spcBef>
                <a:spcPct val="50000"/>
              </a:spcBef>
            </a:pPr>
            <a:r>
              <a:rPr lang="en-US" altLang="ar-SA" sz="2000" b="1">
                <a:cs typeface="Tahoma" pitchFamily="34" charset="0"/>
              </a:rPr>
              <a:t>	</a:t>
            </a:r>
            <a:r>
              <a:rPr lang="en-US" altLang="ar-SA" sz="2000" b="1" u="sng">
                <a:cs typeface="Tahoma" pitchFamily="34" charset="0"/>
              </a:rPr>
              <a:t>Biosynthesis</a:t>
            </a:r>
            <a:r>
              <a:rPr lang="en-US" altLang="ar-SA" sz="2400" b="1">
                <a:cs typeface="Tahoma" pitchFamily="34" charset="0"/>
              </a:rPr>
              <a:t>:</a:t>
            </a:r>
            <a:r>
              <a:rPr lang="en-US" altLang="ar-SA" sz="2400">
                <a:cs typeface="Tahoma" pitchFamily="34" charset="0"/>
              </a:rPr>
              <a:t>			</a:t>
            </a:r>
            <a:r>
              <a:rPr lang="en-US" altLang="ar-SA" i="1">
                <a:cs typeface="Tahoma" pitchFamily="34" charset="0"/>
              </a:rPr>
              <a:t>by the follicular cells</a:t>
            </a:r>
          </a:p>
          <a:p>
            <a:pPr eaLnBrk="1" hangingPunct="1">
              <a:spcBef>
                <a:spcPct val="50000"/>
              </a:spcBef>
            </a:pPr>
            <a:r>
              <a:rPr lang="en-US" altLang="ar-SA">
                <a:cs typeface="Tahoma" pitchFamily="34" charset="0"/>
              </a:rPr>
              <a:t>1- </a:t>
            </a:r>
            <a:r>
              <a:rPr lang="en-US" altLang="ar-SA" b="1">
                <a:cs typeface="Tahoma" pitchFamily="34" charset="0"/>
              </a:rPr>
              <a:t>Iodide</a:t>
            </a:r>
            <a:r>
              <a:rPr lang="en-US" altLang="ar-SA">
                <a:cs typeface="Tahoma" pitchFamily="34" charset="0"/>
              </a:rPr>
              <a:t> </a:t>
            </a:r>
            <a:r>
              <a:rPr lang="en-US" altLang="ar-SA" b="1">
                <a:cs typeface="Tahoma" pitchFamily="34" charset="0"/>
              </a:rPr>
              <a:t>pump</a:t>
            </a:r>
            <a:r>
              <a:rPr lang="en-US" altLang="ar-SA">
                <a:cs typeface="Tahoma" pitchFamily="34" charset="0"/>
              </a:rPr>
              <a:t>. </a:t>
            </a:r>
            <a:endParaRPr lang="en-US" altLang="ar-SA" sz="2400" b="1">
              <a:cs typeface="Tahoma" pitchFamily="34" charset="0"/>
            </a:endParaRPr>
          </a:p>
          <a:p>
            <a:pPr eaLnBrk="1" hangingPunct="1">
              <a:spcBef>
                <a:spcPct val="50000"/>
              </a:spcBef>
            </a:pPr>
            <a:endParaRPr lang="en-US" altLang="ar-SA" sz="2400" b="1">
              <a:cs typeface="Tahoma" pitchFamily="34" charset="0"/>
            </a:endParaRPr>
          </a:p>
          <a:p>
            <a:pPr eaLnBrk="1" hangingPunct="1">
              <a:spcBef>
                <a:spcPct val="50000"/>
              </a:spcBef>
            </a:pPr>
            <a:r>
              <a:rPr lang="en-US" altLang="ar-SA">
                <a:cs typeface="Tahoma" pitchFamily="34" charset="0"/>
              </a:rPr>
              <a:t>2- </a:t>
            </a:r>
            <a:r>
              <a:rPr lang="en-US" altLang="ar-SA" b="1">
                <a:cs typeface="Tahoma" pitchFamily="34" charset="0"/>
              </a:rPr>
              <a:t>Thyroglobulin</a:t>
            </a:r>
            <a:r>
              <a:rPr lang="en-US" altLang="ar-SA">
                <a:cs typeface="Tahoma" pitchFamily="34" charset="0"/>
              </a:rPr>
              <a:t> </a:t>
            </a:r>
            <a:r>
              <a:rPr lang="en-US" altLang="ar-SA" b="1">
                <a:cs typeface="Tahoma" pitchFamily="34" charset="0"/>
              </a:rPr>
              <a:t>synthesis</a:t>
            </a:r>
            <a:r>
              <a:rPr lang="en-US" altLang="ar-SA">
                <a:cs typeface="Tahoma" pitchFamily="34" charset="0"/>
              </a:rPr>
              <a:t>.</a:t>
            </a:r>
          </a:p>
          <a:p>
            <a:pPr eaLnBrk="1" hangingPunct="1">
              <a:spcBef>
                <a:spcPct val="50000"/>
              </a:spcBef>
            </a:pPr>
            <a:endParaRPr lang="en-US" altLang="ar-SA">
              <a:cs typeface="Tahoma" pitchFamily="34" charset="0"/>
            </a:endParaRPr>
          </a:p>
          <a:p>
            <a:pPr eaLnBrk="1" hangingPunct="1">
              <a:spcBef>
                <a:spcPct val="50000"/>
              </a:spcBef>
            </a:pPr>
            <a:r>
              <a:rPr lang="en-US" altLang="ar-SA">
                <a:cs typeface="Tahoma" pitchFamily="34" charset="0"/>
              </a:rPr>
              <a:t>3- </a:t>
            </a:r>
            <a:r>
              <a:rPr lang="en-US" altLang="ar-SA" b="1">
                <a:cs typeface="Tahoma" pitchFamily="34" charset="0"/>
              </a:rPr>
              <a:t>Oxidation</a:t>
            </a:r>
            <a:r>
              <a:rPr lang="en-US" altLang="ar-SA">
                <a:cs typeface="Tahoma" pitchFamily="34" charset="0"/>
              </a:rPr>
              <a:t> of iodide to iodine.  </a:t>
            </a:r>
          </a:p>
          <a:p>
            <a:pPr eaLnBrk="1" hangingPunct="1">
              <a:spcBef>
                <a:spcPct val="50000"/>
              </a:spcBef>
            </a:pPr>
            <a:endParaRPr lang="en-US" altLang="ar-SA">
              <a:cs typeface="Tahoma" pitchFamily="34" charset="0"/>
            </a:endParaRPr>
          </a:p>
          <a:p>
            <a:pPr eaLnBrk="1" hangingPunct="1">
              <a:spcBef>
                <a:spcPct val="50000"/>
              </a:spcBef>
            </a:pPr>
            <a:r>
              <a:rPr lang="en-US" altLang="ar-SA">
                <a:cs typeface="Tahoma" pitchFamily="34" charset="0"/>
              </a:rPr>
              <a:t>4- </a:t>
            </a:r>
            <a:r>
              <a:rPr lang="en-US" altLang="ar-SA" b="1">
                <a:cs typeface="Tahoma" pitchFamily="34" charset="0"/>
              </a:rPr>
              <a:t>Iodination</a:t>
            </a:r>
            <a:r>
              <a:rPr lang="en-US" altLang="ar-SA">
                <a:cs typeface="Tahoma" pitchFamily="34" charset="0"/>
              </a:rPr>
              <a:t> of tyrosine, to form </a:t>
            </a:r>
            <a:r>
              <a:rPr lang="en-US" altLang="ar-SA" b="1">
                <a:cs typeface="Tahoma" pitchFamily="34" charset="0"/>
              </a:rPr>
              <a:t>mono-iodotyrosine (MIT) </a:t>
            </a:r>
          </a:p>
          <a:p>
            <a:pPr eaLnBrk="1" hangingPunct="1">
              <a:spcBef>
                <a:spcPct val="50000"/>
              </a:spcBef>
            </a:pPr>
            <a:r>
              <a:rPr lang="en-US" altLang="ar-SA" b="1">
                <a:cs typeface="Tahoma" pitchFamily="34" charset="0"/>
              </a:rPr>
              <a:t>				&amp; di-iodotyrosine (DIT). </a:t>
            </a:r>
          </a:p>
          <a:p>
            <a:pPr eaLnBrk="1" hangingPunct="1">
              <a:spcBef>
                <a:spcPct val="50000"/>
              </a:spcBef>
            </a:pPr>
            <a:r>
              <a:rPr lang="en-US" altLang="ar-SA">
                <a:cs typeface="Tahoma" pitchFamily="34" charset="0"/>
              </a:rPr>
              <a:t>5-</a:t>
            </a:r>
            <a:r>
              <a:rPr lang="en-US" altLang="ar-SA" b="1">
                <a:cs typeface="Tahoma" pitchFamily="34" charset="0"/>
              </a:rPr>
              <a:t> Coupling</a:t>
            </a:r>
            <a:r>
              <a:rPr lang="en-US" altLang="ar-SA">
                <a:cs typeface="Tahoma" pitchFamily="34" charset="0"/>
              </a:rPr>
              <a:t>;	MIT + DIT = </a:t>
            </a:r>
            <a:r>
              <a:rPr lang="en-US" altLang="ar-SA" b="1">
                <a:cs typeface="Tahoma" pitchFamily="34" charset="0"/>
              </a:rPr>
              <a:t>Tri-iodothyronine, ( T3).</a:t>
            </a:r>
          </a:p>
          <a:p>
            <a:pPr eaLnBrk="1" hangingPunct="1">
              <a:spcBef>
                <a:spcPct val="50000"/>
              </a:spcBef>
            </a:pPr>
            <a:r>
              <a:rPr lang="en-US" altLang="ar-SA">
                <a:cs typeface="Tahoma" pitchFamily="34" charset="0"/>
              </a:rPr>
              <a:t>		DIT + DIT = </a:t>
            </a:r>
            <a:r>
              <a:rPr lang="en-US" altLang="ar-SA" b="1">
                <a:cs typeface="Tahoma" pitchFamily="34" charset="0"/>
              </a:rPr>
              <a:t>Tetra-iodothyronine, (T4)/ Thyroxine. </a:t>
            </a:r>
          </a:p>
          <a:p>
            <a:pPr eaLnBrk="1" hangingPunct="1">
              <a:spcBef>
                <a:spcPct val="50000"/>
              </a:spcBef>
            </a:pPr>
            <a:r>
              <a:rPr lang="en-US" altLang="ar-SA">
                <a:cs typeface="Tahoma" pitchFamily="34" charset="0"/>
              </a:rPr>
              <a:t>6- </a:t>
            </a:r>
            <a:r>
              <a:rPr lang="en-US" altLang="ar-SA" b="1">
                <a:cs typeface="Tahoma" pitchFamily="34" charset="0"/>
              </a:rPr>
              <a:t>Release</a:t>
            </a:r>
            <a:r>
              <a:rPr lang="en-US" altLang="ar-SA">
                <a:cs typeface="Tahoma" pitchFamily="34" charset="0"/>
              </a:rPr>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400" y="-228600"/>
            <a:ext cx="8229600" cy="2209800"/>
          </a:xfrm>
        </p:spPr>
        <p:txBody>
          <a:bodyPr/>
          <a:lstStyle/>
          <a:p>
            <a:pPr eaLnBrk="1" hangingPunct="1">
              <a:defRPr/>
            </a:pPr>
            <a:r>
              <a:rPr lang="en-US" b="1" dirty="0" smtClean="0">
                <a:solidFill>
                  <a:srgbClr val="FFFF66"/>
                </a:solidFill>
              </a:rPr>
              <a:t>STEPS IN BIOSYNTHESIS</a:t>
            </a:r>
          </a:p>
        </p:txBody>
      </p:sp>
      <p:sp>
        <p:nvSpPr>
          <p:cNvPr id="13315" name="Rectangle 3"/>
          <p:cNvSpPr>
            <a:spLocks noGrp="1" noChangeArrowheads="1"/>
          </p:cNvSpPr>
          <p:nvPr>
            <p:ph type="body" idx="1"/>
          </p:nvPr>
        </p:nvSpPr>
        <p:spPr>
          <a:xfrm>
            <a:off x="533400" y="1371600"/>
            <a:ext cx="8229600" cy="4953000"/>
          </a:xfrm>
        </p:spPr>
        <p:txBody>
          <a:bodyPr/>
          <a:lstStyle/>
          <a:p>
            <a:pPr marL="609600" indent="-609600" eaLnBrk="1" hangingPunct="1">
              <a:buFontTx/>
              <a:buNone/>
              <a:defRPr/>
            </a:pPr>
            <a:endParaRPr lang="en-US" dirty="0" smtClean="0"/>
          </a:p>
          <a:p>
            <a:pPr marL="609600" indent="-609600" eaLnBrk="1" hangingPunct="1">
              <a:buFontTx/>
              <a:buNone/>
              <a:defRPr/>
            </a:pPr>
            <a:r>
              <a:rPr lang="en-US" sz="3600" dirty="0" smtClean="0">
                <a:solidFill>
                  <a:srgbClr val="FFFF66"/>
                </a:solidFill>
              </a:rPr>
              <a:t>1- THYROGLOBULIN FORMATION AND TRANSPORT:</a:t>
            </a:r>
          </a:p>
          <a:p>
            <a:pPr marL="609600" indent="-609600" eaLnBrk="1" hangingPunct="1">
              <a:buFontTx/>
              <a:buNone/>
              <a:defRPr/>
            </a:pPr>
            <a:r>
              <a:rPr lang="en-US" dirty="0" smtClean="0"/>
              <a:t>      </a:t>
            </a:r>
            <a:endParaRPr lang="en-US" sz="2800" dirty="0" smtClean="0"/>
          </a:p>
          <a:p>
            <a:pPr marL="609600" indent="-609600" eaLnBrk="1" hangingPunct="1">
              <a:buFontTx/>
              <a:buNone/>
              <a:defRPr/>
            </a:pPr>
            <a:r>
              <a:rPr lang="en-US" dirty="0" smtClean="0"/>
              <a:t>- Glycoprotein.</a:t>
            </a:r>
          </a:p>
          <a:p>
            <a:pPr marL="609600" indent="-609600" eaLnBrk="1" hangingPunct="1">
              <a:buFontTx/>
              <a:buNone/>
              <a:defRPr/>
            </a:pPr>
            <a:r>
              <a:rPr lang="en-US" dirty="0" smtClean="0"/>
              <a:t>- Tyrosine.</a:t>
            </a:r>
          </a:p>
          <a:p>
            <a:pPr marL="609600" indent="-609600" eaLnBrk="1" hangingPunct="1">
              <a:buFontTx/>
              <a:buNone/>
              <a:defRPr/>
            </a:pPr>
            <a:r>
              <a:rPr lang="en-US" dirty="0" smtClean="0"/>
              <a:t>-  Rough endoplasmic reticulum and Golgi apparatus.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Rectangle 3"/>
          <p:cNvSpPr>
            <a:spLocks noGrp="1" noChangeArrowheads="1"/>
          </p:cNvSpPr>
          <p:nvPr>
            <p:ph type="body" idx="1"/>
          </p:nvPr>
        </p:nvSpPr>
        <p:spPr>
          <a:xfrm>
            <a:off x="457200" y="609600"/>
            <a:ext cx="8229600" cy="5486400"/>
          </a:xfrm>
        </p:spPr>
        <p:txBody>
          <a:bodyPr/>
          <a:lstStyle/>
          <a:p>
            <a:pPr eaLnBrk="1" hangingPunct="1">
              <a:buFontTx/>
              <a:buNone/>
              <a:defRPr/>
            </a:pPr>
            <a:r>
              <a:rPr lang="en-US" sz="3600" dirty="0" smtClean="0">
                <a:solidFill>
                  <a:srgbClr val="FFFF66"/>
                </a:solidFill>
              </a:rPr>
              <a:t>2- IODIDE PUMP OR IODIDE TRAP:</a:t>
            </a:r>
          </a:p>
          <a:p>
            <a:pPr eaLnBrk="1" hangingPunct="1">
              <a:buFontTx/>
              <a:buNone/>
              <a:defRPr/>
            </a:pPr>
            <a:r>
              <a:rPr lang="en-US" sz="2400" dirty="0" smtClean="0"/>
              <a:t>           </a:t>
            </a:r>
          </a:p>
          <a:p>
            <a:pPr eaLnBrk="1" hangingPunct="1">
              <a:buFontTx/>
              <a:buNone/>
              <a:defRPr/>
            </a:pPr>
            <a:r>
              <a:rPr lang="en-US" sz="2400" dirty="0" smtClean="0"/>
              <a:t> </a:t>
            </a:r>
            <a:r>
              <a:rPr lang="en-US" dirty="0" smtClean="0"/>
              <a:t>-  Active transport.</a:t>
            </a:r>
          </a:p>
          <a:p>
            <a:pPr eaLnBrk="1" hangingPunct="1">
              <a:buFontTx/>
              <a:buNone/>
              <a:defRPr/>
            </a:pPr>
            <a:endParaRPr lang="en-US" dirty="0" smtClean="0"/>
          </a:p>
          <a:p>
            <a:pPr eaLnBrk="1" hangingPunct="1">
              <a:buFontTx/>
              <a:buChar char="-"/>
              <a:defRPr/>
            </a:pPr>
            <a:r>
              <a:rPr lang="en-US" dirty="0" smtClean="0"/>
              <a:t>It is stimulated by TSH.</a:t>
            </a:r>
            <a:r>
              <a:rPr lang="en-US" sz="2400" dirty="0" smtClean="0"/>
              <a:t>       </a:t>
            </a:r>
          </a:p>
          <a:p>
            <a:pPr eaLnBrk="1" hangingPunct="1">
              <a:buFont typeface="Wingdings" pitchFamily="2" charset="2"/>
              <a:buNone/>
              <a:defRPr/>
            </a:pPr>
            <a:r>
              <a:rPr lang="en-US" sz="2400" dirty="0" smtClean="0"/>
              <a:t>      </a:t>
            </a:r>
          </a:p>
          <a:p>
            <a:pPr eaLnBrk="1" hangingPunct="1">
              <a:buFontTx/>
              <a:buNone/>
              <a:defRPr/>
            </a:pPr>
            <a:r>
              <a:rPr lang="en-US" dirty="0" smtClean="0"/>
              <a:t> -  Wolff-</a:t>
            </a:r>
            <a:r>
              <a:rPr lang="en-US" dirty="0" err="1" smtClean="0"/>
              <a:t>chaikoff</a:t>
            </a:r>
            <a:r>
              <a:rPr lang="en-US" dirty="0" smtClean="0"/>
              <a:t> effect</a:t>
            </a:r>
            <a:endParaRPr lang="en-US" sz="2400" dirty="0" smtClean="0">
              <a:solidFill>
                <a:schemeClr val="tx1">
                  <a:lumMod val="85000"/>
                </a:schemeClr>
              </a:solidFill>
            </a:endParaRPr>
          </a:p>
          <a:p>
            <a:pPr eaLnBrk="1" hangingPunct="1">
              <a:buFontTx/>
              <a:buNone/>
              <a:defRPr/>
            </a:pPr>
            <a:endParaRPr lang="en-US" dirty="0" smtClean="0"/>
          </a:p>
          <a:p>
            <a:pPr eaLnBrk="1" hangingPunct="1">
              <a:buFontTx/>
              <a:buNone/>
              <a:defRPr/>
            </a:pPr>
            <a:endParaRPr lang="en-US" dirty="0" smtClean="0"/>
          </a:p>
          <a:p>
            <a:pPr eaLnBrk="1" hangingPunct="1">
              <a:buFontTx/>
              <a:buNone/>
              <a:defRPr/>
            </a:pPr>
            <a:r>
              <a:rPr lang="en-US" dirty="0" smtClean="0"/>
              <a:t> - Ratio of concentration from 30-250 times.</a:t>
            </a:r>
          </a:p>
          <a:p>
            <a:pPr eaLnBrk="1" hangingPunct="1">
              <a:buFontTx/>
              <a:buNone/>
              <a:defRPr/>
            </a:pPr>
            <a:r>
              <a:rPr lang="en-US" dirty="0" smtClean="0"/>
              <a:t> </a:t>
            </a:r>
          </a:p>
          <a:p>
            <a:pPr eaLnBrk="1" hangingPunct="1">
              <a:buFontTx/>
              <a:buNone/>
              <a:defRPr/>
            </a:pPr>
            <a:endParaRPr lang="en-US" sz="2400" dirty="0" smtClean="0"/>
          </a:p>
          <a:p>
            <a:pPr eaLnBrk="1" hangingPunct="1">
              <a:buFont typeface="Wingdings" pitchFamily="2" charset="2"/>
              <a:buNone/>
              <a:defRPr/>
            </a:pPr>
            <a:endParaRPr lang="en-US" sz="2000" dirty="0" smtClean="0"/>
          </a:p>
        </p:txBody>
      </p:sp>
      <p:sp>
        <p:nvSpPr>
          <p:cNvPr id="3" name="TextBox 2"/>
          <p:cNvSpPr txBox="1"/>
          <p:nvPr/>
        </p:nvSpPr>
        <p:spPr>
          <a:xfrm>
            <a:off x="1066800" y="4648200"/>
            <a:ext cx="7467600" cy="1477963"/>
          </a:xfrm>
          <a:prstGeom prst="rect">
            <a:avLst/>
          </a:prstGeom>
          <a:noFill/>
        </p:spPr>
        <p:txBody>
          <a:bodyPr>
            <a:spAutoFit/>
          </a:bodyPr>
          <a:lstStyle/>
          <a:p>
            <a:pPr>
              <a:defRPr/>
            </a:pPr>
            <a:r>
              <a:rPr lang="en-GB" dirty="0">
                <a:cs typeface="Arial" charset="0"/>
              </a:rPr>
              <a:t>(</a:t>
            </a:r>
            <a:r>
              <a:rPr lang="en-GB" dirty="0">
                <a:solidFill>
                  <a:schemeClr val="tx1">
                    <a:lumMod val="85000"/>
                  </a:schemeClr>
                </a:solidFill>
                <a:cs typeface="Arial" charset="0"/>
              </a:rPr>
              <a:t>A reduction in thyroid hormone levels caused by administration of a large amount of iodine)</a:t>
            </a:r>
            <a:r>
              <a:rPr lang="en-US" dirty="0">
                <a:solidFill>
                  <a:schemeClr val="tx1">
                    <a:lumMod val="85000"/>
                  </a:schemeClr>
                </a:solidFill>
                <a:cs typeface="Arial" charset="0"/>
              </a:rPr>
              <a:t>.</a:t>
            </a:r>
          </a:p>
          <a:p>
            <a:pPr>
              <a:defRPr/>
            </a:pPr>
            <a:endParaRPr lang="en-US" dirty="0">
              <a:solidFill>
                <a:schemeClr val="tx1">
                  <a:lumMod val="85000"/>
                </a:schemeClr>
              </a:solidFill>
              <a:cs typeface="Arial" charset="0"/>
            </a:endParaRPr>
          </a:p>
          <a:p>
            <a:pPr>
              <a:defRPr/>
            </a:pPr>
            <a:endParaRPr lang="en-US" dirty="0">
              <a:cs typeface="Arial" charset="0"/>
            </a:endParaRPr>
          </a:p>
          <a:p>
            <a:pPr>
              <a:defRPr/>
            </a:pPr>
            <a:endParaRPr lang="en-US" dirty="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457200" y="152400"/>
            <a:ext cx="8229600" cy="6202363"/>
          </a:xfrm>
        </p:spPr>
        <p:txBody>
          <a:bodyPr/>
          <a:lstStyle/>
          <a:p>
            <a:pPr eaLnBrk="1" hangingPunct="1">
              <a:buFont typeface="Wingdings" pitchFamily="2" charset="2"/>
              <a:buNone/>
              <a:defRPr/>
            </a:pPr>
            <a:endParaRPr lang="en-US" sz="4400" smtClean="0"/>
          </a:p>
          <a:p>
            <a:pPr eaLnBrk="1" hangingPunct="1">
              <a:buFont typeface="Wingdings" pitchFamily="2" charset="2"/>
              <a:buNone/>
              <a:defRPr/>
            </a:pPr>
            <a:r>
              <a:rPr lang="en-US" sz="3600" smtClean="0">
                <a:solidFill>
                  <a:srgbClr val="FFFF66"/>
                </a:solidFill>
              </a:rPr>
              <a:t>3- OXIDATION OF IODIDE TO IODINE:</a:t>
            </a:r>
          </a:p>
          <a:p>
            <a:pPr eaLnBrk="1" hangingPunct="1">
              <a:buFontTx/>
              <a:buChar char="-"/>
              <a:defRPr/>
            </a:pPr>
            <a:endParaRPr lang="en-US" sz="3600" smtClean="0">
              <a:solidFill>
                <a:srgbClr val="FFFF66"/>
              </a:solidFill>
            </a:endParaRPr>
          </a:p>
          <a:p>
            <a:pPr eaLnBrk="1" hangingPunct="1">
              <a:buFontTx/>
              <a:buChar char="-"/>
              <a:defRPr/>
            </a:pPr>
            <a:r>
              <a:rPr lang="en-US" smtClean="0"/>
              <a:t>Thyroid peroxidase.</a:t>
            </a:r>
          </a:p>
          <a:p>
            <a:pPr eaLnBrk="1" hangingPunct="1">
              <a:buFontTx/>
              <a:buNone/>
              <a:defRPr/>
            </a:pPr>
            <a:endParaRPr lang="en-US" smtClean="0"/>
          </a:p>
          <a:p>
            <a:pPr eaLnBrk="1" hangingPunct="1">
              <a:buFontTx/>
              <a:buNone/>
              <a:defRPr/>
            </a:pPr>
            <a:r>
              <a:rPr lang="en-US" smtClean="0"/>
              <a:t> -  It is located in or attached to the apical membrane.</a:t>
            </a:r>
            <a:endParaRPr lang="en-US" sz="3700" smtClean="0"/>
          </a:p>
          <a:p>
            <a:pPr eaLnBrk="1" hangingPunct="1">
              <a:buFont typeface="Wingdings" pitchFamily="2" charset="2"/>
              <a:buNone/>
              <a:defRPr/>
            </a:pPr>
            <a:endParaRPr lang="en-US" sz="44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Rectangle 3"/>
          <p:cNvSpPr>
            <a:spLocks noGrp="1" noChangeArrowheads="1"/>
          </p:cNvSpPr>
          <p:nvPr>
            <p:ph type="body" idx="1"/>
          </p:nvPr>
        </p:nvSpPr>
        <p:spPr>
          <a:xfrm>
            <a:off x="0" y="381000"/>
            <a:ext cx="9144000" cy="6477000"/>
          </a:xfrm>
        </p:spPr>
        <p:txBody>
          <a:bodyPr/>
          <a:lstStyle/>
          <a:p>
            <a:pPr eaLnBrk="1" hangingPunct="1">
              <a:buFont typeface="Wingdings" pitchFamily="2" charset="2"/>
              <a:buNone/>
              <a:defRPr/>
            </a:pPr>
            <a:r>
              <a:rPr lang="en-US" sz="3600" dirty="0" smtClean="0">
                <a:solidFill>
                  <a:srgbClr val="FFFF66"/>
                </a:solidFill>
              </a:rPr>
              <a:t>4- ORGANIFICATION OF THYROGLOBULIN</a:t>
            </a:r>
          </a:p>
          <a:p>
            <a:pPr eaLnBrk="1" hangingPunct="1">
              <a:buFont typeface="Wingdings" pitchFamily="2" charset="2"/>
              <a:buNone/>
              <a:defRPr/>
            </a:pPr>
            <a:r>
              <a:rPr lang="en-US" sz="3700" dirty="0" smtClean="0"/>
              <a:t> </a:t>
            </a:r>
          </a:p>
          <a:p>
            <a:pPr eaLnBrk="1" hangingPunct="1">
              <a:buFontTx/>
              <a:buChar char="-"/>
              <a:defRPr/>
            </a:pPr>
            <a:r>
              <a:rPr lang="en-US" dirty="0" smtClean="0"/>
              <a:t>Binding of iodine with </a:t>
            </a:r>
            <a:r>
              <a:rPr lang="en-US" dirty="0" err="1" smtClean="0"/>
              <a:t>thyroglobulin</a:t>
            </a:r>
            <a:r>
              <a:rPr lang="en-US" dirty="0" smtClean="0"/>
              <a:t>.</a:t>
            </a:r>
          </a:p>
          <a:p>
            <a:pPr eaLnBrk="1" hangingPunct="1">
              <a:buFontTx/>
              <a:buNone/>
              <a:defRPr/>
            </a:pPr>
            <a:endParaRPr lang="en-US" dirty="0" smtClean="0"/>
          </a:p>
          <a:p>
            <a:pPr eaLnBrk="1" hangingPunct="1">
              <a:buFontTx/>
              <a:buNone/>
              <a:defRPr/>
            </a:pPr>
            <a:r>
              <a:rPr lang="en-US" dirty="0" smtClean="0"/>
              <a:t>- Catalyzed by thyroid </a:t>
            </a:r>
            <a:r>
              <a:rPr lang="en-US" dirty="0" err="1" smtClean="0"/>
              <a:t>peroxidase</a:t>
            </a:r>
            <a:r>
              <a:rPr lang="en-US" dirty="0" smtClean="0"/>
              <a:t>,  to form MIT/DIT</a:t>
            </a:r>
          </a:p>
          <a:p>
            <a:pPr eaLnBrk="1" hangingPunct="1">
              <a:buFont typeface="Wingdings" pitchFamily="2" charset="2"/>
              <a:buNone/>
              <a:defRPr/>
            </a:pPr>
            <a:endParaRPr lang="en-US" dirty="0" smtClean="0"/>
          </a:p>
          <a:p>
            <a:pPr eaLnBrk="1" hangingPunct="1">
              <a:buFont typeface="Wingdings" pitchFamily="2" charset="2"/>
              <a:buNone/>
              <a:defRPr/>
            </a:pPr>
            <a:r>
              <a:rPr lang="en-US" dirty="0" smtClean="0"/>
              <a:t>- Remain attached to </a:t>
            </a:r>
            <a:r>
              <a:rPr lang="en-US" dirty="0" err="1" smtClean="0"/>
              <a:t>thyroglobulin</a:t>
            </a:r>
            <a:r>
              <a:rPr lang="en-US" dirty="0" smtClean="0"/>
              <a:t> until the gland stimulated to secret.</a:t>
            </a:r>
          </a:p>
          <a:p>
            <a:pPr eaLnBrk="1" hangingPunct="1">
              <a:defRPr/>
            </a:pPr>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457200" y="381000"/>
            <a:ext cx="8229600" cy="6172200"/>
          </a:xfrm>
        </p:spPr>
        <p:txBody>
          <a:bodyPr/>
          <a:lstStyle/>
          <a:p>
            <a:pPr eaLnBrk="1" hangingPunct="1">
              <a:buFont typeface="Wingdings" pitchFamily="2" charset="2"/>
              <a:buNone/>
              <a:defRPr/>
            </a:pPr>
            <a:r>
              <a:rPr lang="en-US" sz="4000" dirty="0" smtClean="0">
                <a:solidFill>
                  <a:srgbClr val="FFFF66"/>
                </a:solidFill>
              </a:rPr>
              <a:t>5- COUPLING REACTION:</a:t>
            </a:r>
          </a:p>
          <a:p>
            <a:pPr eaLnBrk="1" hangingPunct="1">
              <a:buFont typeface="Wingdings" pitchFamily="2" charset="2"/>
              <a:buNone/>
              <a:defRPr/>
            </a:pPr>
            <a:r>
              <a:rPr lang="en-US" dirty="0" smtClean="0"/>
              <a:t>    </a:t>
            </a:r>
          </a:p>
          <a:p>
            <a:pPr eaLnBrk="1" hangingPunct="1">
              <a:buFont typeface="Wingdings" pitchFamily="2" charset="2"/>
              <a:buNone/>
              <a:defRPr/>
            </a:pPr>
            <a:r>
              <a:rPr lang="en-US" dirty="0" smtClean="0"/>
              <a:t>         DIT     +   DIT                       T</a:t>
            </a:r>
            <a:r>
              <a:rPr lang="en-US" sz="1700" dirty="0" smtClean="0"/>
              <a:t>4 (faster)</a:t>
            </a:r>
            <a:endParaRPr lang="en-US" dirty="0" smtClean="0"/>
          </a:p>
          <a:p>
            <a:pPr eaLnBrk="1" hangingPunct="1">
              <a:buFont typeface="Wingdings" pitchFamily="2" charset="2"/>
              <a:buNone/>
              <a:defRPr/>
            </a:pPr>
            <a:r>
              <a:rPr lang="en-US" dirty="0" smtClean="0"/>
              <a:t>         DIT     +   MIT                       T</a:t>
            </a:r>
            <a:r>
              <a:rPr lang="en-US" sz="1700" dirty="0" smtClean="0"/>
              <a:t>3</a:t>
            </a:r>
          </a:p>
          <a:p>
            <a:pPr eaLnBrk="1" hangingPunct="1">
              <a:buFont typeface="Wingdings" pitchFamily="2" charset="2"/>
              <a:buNone/>
              <a:defRPr/>
            </a:pPr>
            <a:r>
              <a:rPr lang="en-US" dirty="0" smtClean="0"/>
              <a:t>     </a:t>
            </a:r>
          </a:p>
          <a:p>
            <a:pPr eaLnBrk="1" hangingPunct="1">
              <a:buFont typeface="Wingdings" pitchFamily="2" charset="2"/>
              <a:buNone/>
              <a:defRPr/>
            </a:pPr>
            <a:r>
              <a:rPr lang="en-US" dirty="0" smtClean="0"/>
              <a:t> - Catalyzed by thyroid </a:t>
            </a:r>
            <a:r>
              <a:rPr lang="en-US" dirty="0" err="1" smtClean="0"/>
              <a:t>peroxidase</a:t>
            </a:r>
            <a:r>
              <a:rPr lang="en-US" dirty="0" smtClean="0"/>
              <a:t>.</a:t>
            </a:r>
          </a:p>
          <a:p>
            <a:pPr eaLnBrk="1" hangingPunct="1">
              <a:buFont typeface="Wingdings" pitchFamily="2" charset="2"/>
              <a:buNone/>
              <a:defRPr/>
            </a:pPr>
            <a:endParaRPr lang="en-US" dirty="0" smtClean="0"/>
          </a:p>
          <a:p>
            <a:pPr eaLnBrk="1" hangingPunct="1">
              <a:buFont typeface="Wingdings" pitchFamily="2" charset="2"/>
              <a:buNone/>
              <a:defRPr/>
            </a:pPr>
            <a:r>
              <a:rPr lang="en-US" dirty="0" smtClean="0"/>
              <a:t>- It is stored as colloid.</a:t>
            </a:r>
          </a:p>
          <a:p>
            <a:pPr eaLnBrk="1" hangingPunct="1">
              <a:buFont typeface="Wingdings" pitchFamily="2" charset="2"/>
              <a:buNone/>
              <a:defRPr/>
            </a:pPr>
            <a:endParaRPr lang="en-US" dirty="0" smtClean="0"/>
          </a:p>
          <a:p>
            <a:pPr eaLnBrk="1" hangingPunct="1">
              <a:buFont typeface="Wingdings" pitchFamily="2" charset="2"/>
              <a:buNone/>
              <a:defRPr/>
            </a:pPr>
            <a:r>
              <a:rPr lang="en-US" dirty="0" smtClean="0"/>
              <a:t>- Is sufficient for 2-3 months. </a:t>
            </a:r>
          </a:p>
        </p:txBody>
      </p:sp>
      <p:sp>
        <p:nvSpPr>
          <p:cNvPr id="17411" name="Line 8"/>
          <p:cNvSpPr>
            <a:spLocks noChangeShapeType="1"/>
          </p:cNvSpPr>
          <p:nvPr/>
        </p:nvSpPr>
        <p:spPr bwMode="auto">
          <a:xfrm>
            <a:off x="4572000" y="1981200"/>
            <a:ext cx="1752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17412" name="Line 9"/>
          <p:cNvSpPr>
            <a:spLocks noChangeShapeType="1"/>
          </p:cNvSpPr>
          <p:nvPr/>
        </p:nvSpPr>
        <p:spPr bwMode="auto">
          <a:xfrm>
            <a:off x="4724400" y="2514600"/>
            <a:ext cx="1752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C:\Users\SooSoo\Pictures\showimag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4300" y="44450"/>
            <a:ext cx="6375400" cy="676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457200" y="381000"/>
            <a:ext cx="8229600" cy="5745163"/>
          </a:xfrm>
        </p:spPr>
        <p:txBody>
          <a:bodyPr/>
          <a:lstStyle/>
          <a:p>
            <a:pPr eaLnBrk="1" hangingPunct="1">
              <a:buFont typeface="Wingdings" pitchFamily="2" charset="2"/>
              <a:buNone/>
              <a:defRPr/>
            </a:pPr>
            <a:endParaRPr lang="en-US" smtClean="0">
              <a:solidFill>
                <a:srgbClr val="FFFF66"/>
              </a:solidFill>
            </a:endParaRPr>
          </a:p>
          <a:p>
            <a:pPr eaLnBrk="1" hangingPunct="1">
              <a:buFont typeface="Wingdings" pitchFamily="2" charset="2"/>
              <a:buNone/>
              <a:defRPr/>
            </a:pPr>
            <a:r>
              <a:rPr lang="en-US" smtClean="0">
                <a:solidFill>
                  <a:srgbClr val="FFFF66"/>
                </a:solidFill>
              </a:rPr>
              <a:t>6- Endocytosis of thyroglobulin.</a:t>
            </a:r>
          </a:p>
          <a:p>
            <a:pPr eaLnBrk="1" hangingPunct="1">
              <a:buFont typeface="Wingdings" pitchFamily="2" charset="2"/>
              <a:buNone/>
              <a:defRPr/>
            </a:pPr>
            <a:endParaRPr lang="en-US" smtClean="0">
              <a:solidFill>
                <a:srgbClr val="FFFF66"/>
              </a:solidFill>
            </a:endParaRPr>
          </a:p>
          <a:p>
            <a:pPr eaLnBrk="1" hangingPunct="1">
              <a:buFont typeface="Wingdings" pitchFamily="2" charset="2"/>
              <a:buNone/>
              <a:defRPr/>
            </a:pPr>
            <a:endParaRPr lang="en-US" smtClean="0">
              <a:solidFill>
                <a:srgbClr val="FFFF66"/>
              </a:solidFill>
            </a:endParaRPr>
          </a:p>
          <a:p>
            <a:pPr eaLnBrk="1" hangingPunct="1">
              <a:buFont typeface="Wingdings" pitchFamily="2" charset="2"/>
              <a:buNone/>
              <a:defRPr/>
            </a:pPr>
            <a:r>
              <a:rPr lang="en-US" smtClean="0">
                <a:solidFill>
                  <a:srgbClr val="FFFF66"/>
                </a:solidFill>
              </a:rPr>
              <a:t>7- Fusion of lysosomes immediately with the vesicles.</a:t>
            </a:r>
          </a:p>
          <a:p>
            <a:pPr eaLnBrk="1" hangingPunct="1">
              <a:buFont typeface="Wingdings" pitchFamily="2" charset="2"/>
              <a:buNone/>
              <a:defRPr/>
            </a:pPr>
            <a:endParaRPr lang="en-US" smtClean="0">
              <a:solidFill>
                <a:srgbClr val="FFFF66"/>
              </a:solidFill>
            </a:endParaRPr>
          </a:p>
          <a:p>
            <a:pPr eaLnBrk="1" hangingPunct="1">
              <a:buFont typeface="Wingdings" pitchFamily="2" charset="2"/>
              <a:buNone/>
              <a:defRPr/>
            </a:pPr>
            <a:endParaRPr lang="en-US" smtClean="0">
              <a:solidFill>
                <a:srgbClr val="FFFF66"/>
              </a:solidFill>
            </a:endParaRPr>
          </a:p>
          <a:p>
            <a:pPr eaLnBrk="1" hangingPunct="1">
              <a:buFont typeface="Wingdings" pitchFamily="2" charset="2"/>
              <a:buNone/>
              <a:defRPr/>
            </a:pPr>
            <a:r>
              <a:rPr lang="en-US" smtClean="0">
                <a:solidFill>
                  <a:srgbClr val="FFFF66"/>
                </a:solidFill>
              </a:rPr>
              <a:t>8- Hydrolysis of the peptide bond to release </a:t>
            </a:r>
            <a:r>
              <a:rPr lang="en-US" i="1" smtClean="0">
                <a:solidFill>
                  <a:srgbClr val="FFFF66"/>
                </a:solidFill>
              </a:rPr>
              <a:t>DIT+MIT+T4+T</a:t>
            </a:r>
            <a:r>
              <a:rPr lang="en-US" smtClean="0">
                <a:solidFill>
                  <a:srgbClr val="FFFF66"/>
                </a:solidFill>
              </a:rPr>
              <a:t>3 from the thyroglobulin.</a:t>
            </a:r>
          </a:p>
          <a:p>
            <a:pPr eaLnBrk="1" hangingPunct="1">
              <a:buFont typeface="Wingdings" pitchFamily="2" charset="2"/>
              <a:buNone/>
              <a:defRPr/>
            </a:pPr>
            <a:endParaRPr lang="en-US" sz="1400" smtClean="0">
              <a:solidFill>
                <a:srgbClr val="FFFF66"/>
              </a:solidFill>
            </a:endParaRPr>
          </a:p>
          <a:p>
            <a:pPr eaLnBrk="1" hangingPunct="1">
              <a:buFont typeface="Wingdings" pitchFamily="2" charset="2"/>
              <a:buNone/>
              <a:defRPr/>
            </a:pPr>
            <a:endParaRPr lang="en-US" smtClean="0">
              <a:solidFill>
                <a:srgbClr val="FFFF66"/>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381000" y="457200"/>
            <a:ext cx="8229600" cy="6019800"/>
          </a:xfrm>
        </p:spPr>
        <p:txBody>
          <a:bodyPr/>
          <a:lstStyle/>
          <a:p>
            <a:pPr eaLnBrk="1" hangingPunct="1">
              <a:buFont typeface="Wingdings" pitchFamily="2" charset="2"/>
              <a:buNone/>
              <a:defRPr/>
            </a:pPr>
            <a:endParaRPr lang="en-US" dirty="0" smtClean="0">
              <a:solidFill>
                <a:srgbClr val="FFFF66"/>
              </a:solidFill>
            </a:endParaRPr>
          </a:p>
          <a:p>
            <a:pPr eaLnBrk="1" hangingPunct="1">
              <a:buFont typeface="Wingdings" pitchFamily="2" charset="2"/>
              <a:buNone/>
              <a:defRPr/>
            </a:pPr>
            <a:r>
              <a:rPr lang="en-US" dirty="0" smtClean="0">
                <a:solidFill>
                  <a:srgbClr val="FFFF66"/>
                </a:solidFill>
              </a:rPr>
              <a:t>9- Delivery of T4   and  T3  to the systemic circulation.</a:t>
            </a:r>
          </a:p>
          <a:p>
            <a:pPr eaLnBrk="1" hangingPunct="1">
              <a:buFont typeface="Wingdings" pitchFamily="2" charset="2"/>
              <a:buNone/>
              <a:defRPr/>
            </a:pPr>
            <a:endParaRPr lang="en-US" dirty="0" smtClean="0">
              <a:solidFill>
                <a:srgbClr val="FFFF66"/>
              </a:solidFill>
            </a:endParaRPr>
          </a:p>
          <a:p>
            <a:pPr eaLnBrk="1" hangingPunct="1">
              <a:buFont typeface="Wingdings" pitchFamily="2" charset="2"/>
              <a:buNone/>
              <a:defRPr/>
            </a:pPr>
            <a:endParaRPr lang="en-US" dirty="0" smtClean="0">
              <a:solidFill>
                <a:srgbClr val="FFFF66"/>
              </a:solidFill>
            </a:endParaRPr>
          </a:p>
          <a:p>
            <a:pPr eaLnBrk="1" hangingPunct="1">
              <a:buFont typeface="Wingdings" pitchFamily="2" charset="2"/>
              <a:buNone/>
              <a:defRPr/>
            </a:pPr>
            <a:endParaRPr lang="en-US" dirty="0" smtClean="0">
              <a:solidFill>
                <a:srgbClr val="FFFF66"/>
              </a:solidFill>
            </a:endParaRPr>
          </a:p>
          <a:p>
            <a:pPr eaLnBrk="1" hangingPunct="1">
              <a:buFont typeface="Wingdings" pitchFamily="2" charset="2"/>
              <a:buNone/>
              <a:defRPr/>
            </a:pPr>
            <a:r>
              <a:rPr lang="en-US" dirty="0" smtClean="0">
                <a:solidFill>
                  <a:srgbClr val="FFFF66"/>
                </a:solidFill>
              </a:rPr>
              <a:t>10- </a:t>
            </a:r>
            <a:r>
              <a:rPr lang="en-US" dirty="0" err="1" smtClean="0">
                <a:solidFill>
                  <a:srgbClr val="FFFF66"/>
                </a:solidFill>
              </a:rPr>
              <a:t>Deiodination</a:t>
            </a:r>
            <a:r>
              <a:rPr lang="en-US" dirty="0" smtClean="0">
                <a:solidFill>
                  <a:srgbClr val="FFFF66"/>
                </a:solidFill>
              </a:rPr>
              <a:t> of DIT and MIT by thyroid </a:t>
            </a:r>
            <a:r>
              <a:rPr lang="en-US" dirty="0" err="1" smtClean="0">
                <a:solidFill>
                  <a:srgbClr val="FFFF66"/>
                </a:solidFill>
              </a:rPr>
              <a:t>deiodinase</a:t>
            </a:r>
            <a:r>
              <a:rPr lang="en-US" dirty="0" smtClean="0">
                <a:solidFill>
                  <a:srgbClr val="FFFF66"/>
                </a:solidFill>
              </a:rPr>
              <a:t> (recycling).</a:t>
            </a:r>
            <a:endParaRPr lang="en-US" sz="2800" dirty="0" smtClean="0">
              <a:solidFill>
                <a:srgbClr val="FFFF66"/>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http://www.abc.net.au/health/library/img/thyroid_gland_diag.gif"/>
          <p:cNvSpPr>
            <a:spLocks noChangeAspect="1" noChangeArrowheads="1"/>
          </p:cNvSpPr>
          <p:nvPr/>
        </p:nvSpPr>
        <p:spPr bwMode="auto">
          <a:xfrm>
            <a:off x="6350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ar-SA" altLang="ar-SA">
              <a:latin typeface="Calibri" pitchFamily="34" charset="0"/>
            </a:endParaRPr>
          </a:p>
        </p:txBody>
      </p:sp>
      <p:sp>
        <p:nvSpPr>
          <p:cNvPr id="3075" name="AutoShape 4" descr="http://www.abc.net.au/health/library/img/thyroid_gland_diag.gif"/>
          <p:cNvSpPr>
            <a:spLocks noChangeAspect="1" noChangeArrowheads="1"/>
          </p:cNvSpPr>
          <p:nvPr/>
        </p:nvSpPr>
        <p:spPr bwMode="auto">
          <a:xfrm>
            <a:off x="6350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ar-SA" altLang="ar-SA">
              <a:latin typeface="Calibri" pitchFamily="34" charset="0"/>
            </a:endParaRPr>
          </a:p>
        </p:txBody>
      </p:sp>
      <p:pic>
        <p:nvPicPr>
          <p:cNvPr id="3076" name="Picture 8" descr="http://content.revolutionhealth.com/contentimages/images-image_popup-thyroid.jpg"/>
          <p:cNvPicPr>
            <a:picLocks noChangeAspect="1" noChangeArrowheads="1"/>
          </p:cNvPicPr>
          <p:nvPr/>
        </p:nvPicPr>
        <p:blipFill>
          <a:blip r:embed="rId2">
            <a:extLst>
              <a:ext uri="{28A0092B-C50C-407E-A947-70E740481C1C}">
                <a14:useLocalDpi xmlns:a14="http://schemas.microsoft.com/office/drawing/2010/main" val="0"/>
              </a:ext>
            </a:extLst>
          </a:blip>
          <a:srcRect b="6667"/>
          <a:stretch>
            <a:fillRect/>
          </a:stretch>
        </p:blipFill>
        <p:spPr bwMode="auto">
          <a:xfrm>
            <a:off x="1600200" y="1295400"/>
            <a:ext cx="57150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Picture 03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pic>
        <p:nvPicPr>
          <p:cNvPr id="21507" name="Picture 2"/>
          <p:cNvPicPr>
            <a:picLocks noChangeAspect="1" noChangeArrowheads="1"/>
          </p:cNvPicPr>
          <p:nvPr/>
        </p:nvPicPr>
        <p:blipFill>
          <a:blip r:embed="rId4">
            <a:extLst>
              <a:ext uri="{28A0092B-C50C-407E-A947-70E740481C1C}">
                <a14:useLocalDpi xmlns:a14="http://schemas.microsoft.com/office/drawing/2010/main" val="0"/>
              </a:ext>
            </a:extLst>
          </a:blip>
          <a:srcRect b="4731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51250"/>
          <a:stretch>
            <a:fillRect/>
          </a:stretch>
        </p:blipFill>
        <p:spPr>
          <a:xfrm>
            <a:off x="0" y="0"/>
            <a:ext cx="9144000" cy="65532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sz="3600" b="1" smtClean="0">
                <a:solidFill>
                  <a:srgbClr val="FFFF66"/>
                </a:solidFill>
              </a:rPr>
              <a:t>THYROID HORMONES IN THE CIRCULATION</a:t>
            </a:r>
          </a:p>
        </p:txBody>
      </p:sp>
      <p:sp>
        <p:nvSpPr>
          <p:cNvPr id="18435" name="Rectangle 3"/>
          <p:cNvSpPr>
            <a:spLocks noGrp="1" noChangeArrowheads="1"/>
          </p:cNvSpPr>
          <p:nvPr>
            <p:ph type="body" idx="1"/>
          </p:nvPr>
        </p:nvSpPr>
        <p:spPr>
          <a:xfrm>
            <a:off x="457200" y="1447800"/>
            <a:ext cx="8229600" cy="5105400"/>
          </a:xfrm>
        </p:spPr>
        <p:txBody>
          <a:bodyPr/>
          <a:lstStyle/>
          <a:p>
            <a:pPr marL="609600" indent="-609600" eaLnBrk="1" hangingPunct="1">
              <a:buFontTx/>
              <a:buNone/>
              <a:defRPr/>
            </a:pPr>
            <a:endParaRPr lang="en-US" sz="2800" dirty="0" smtClean="0"/>
          </a:p>
          <a:p>
            <a:pPr marL="609600" indent="-609600" eaLnBrk="1" hangingPunct="1">
              <a:buFontTx/>
              <a:buNone/>
              <a:defRPr/>
            </a:pPr>
            <a:r>
              <a:rPr lang="en-US" sz="2800" b="1" dirty="0" smtClean="0">
                <a:solidFill>
                  <a:srgbClr val="FFC000"/>
                </a:solidFill>
              </a:rPr>
              <a:t>1- </a:t>
            </a:r>
            <a:r>
              <a:rPr lang="en-US" sz="2800" b="1" u="sng" dirty="0" smtClean="0">
                <a:solidFill>
                  <a:srgbClr val="FFC000"/>
                </a:solidFill>
              </a:rPr>
              <a:t>Bound:</a:t>
            </a:r>
          </a:p>
          <a:p>
            <a:pPr marL="609600" indent="-609600" eaLnBrk="1" hangingPunct="1">
              <a:buFontTx/>
              <a:buChar char="-"/>
              <a:defRPr/>
            </a:pPr>
            <a:r>
              <a:rPr lang="en-US" sz="2800" dirty="0" smtClean="0"/>
              <a:t>70- 80% bound to </a:t>
            </a:r>
            <a:r>
              <a:rPr lang="en-US" sz="2800" dirty="0" err="1" smtClean="0"/>
              <a:t>thyroxine</a:t>
            </a:r>
            <a:r>
              <a:rPr lang="en-US" sz="2800" dirty="0" smtClean="0"/>
              <a:t>-binding globulin (TBG) synthesized in the liver.</a:t>
            </a:r>
          </a:p>
          <a:p>
            <a:pPr marL="609600" indent="-609600" eaLnBrk="1" hangingPunct="1">
              <a:buFontTx/>
              <a:buChar char="-"/>
              <a:defRPr/>
            </a:pPr>
            <a:endParaRPr lang="en-US" sz="2800" dirty="0" smtClean="0"/>
          </a:p>
          <a:p>
            <a:pPr marL="609600" indent="-609600" eaLnBrk="1" hangingPunct="1">
              <a:buFontTx/>
              <a:buChar char="-"/>
              <a:defRPr/>
            </a:pPr>
            <a:r>
              <a:rPr lang="en-US" sz="2800" dirty="0" smtClean="0"/>
              <a:t>The reminder is bound to albumin. </a:t>
            </a:r>
          </a:p>
          <a:p>
            <a:pPr marL="609600" indent="-609600" eaLnBrk="1" hangingPunct="1">
              <a:buFont typeface="Wingdings" pitchFamily="2" charset="2"/>
              <a:buNone/>
              <a:defRPr/>
            </a:pPr>
            <a:r>
              <a:rPr lang="en-US" sz="2800" b="1" dirty="0" smtClean="0">
                <a:solidFill>
                  <a:srgbClr val="FFC000"/>
                </a:solidFill>
              </a:rPr>
              <a:t>2- </a:t>
            </a:r>
            <a:r>
              <a:rPr lang="en-US" sz="2800" b="1" u="sng" dirty="0" smtClean="0">
                <a:solidFill>
                  <a:srgbClr val="FFC000"/>
                </a:solidFill>
              </a:rPr>
              <a:t>Unbound </a:t>
            </a:r>
            <a:r>
              <a:rPr lang="en-US" sz="2800" b="1" dirty="0" smtClean="0">
                <a:solidFill>
                  <a:srgbClr val="FFC000"/>
                </a:solidFill>
              </a:rPr>
              <a:t>(Free):</a:t>
            </a:r>
          </a:p>
          <a:p>
            <a:pPr marL="609600" indent="-609600" eaLnBrk="1" hangingPunct="1">
              <a:buFont typeface="Wingdings" pitchFamily="2" charset="2"/>
              <a:buNone/>
              <a:defRPr/>
            </a:pPr>
            <a:endParaRPr lang="en-US" sz="2800" b="1" dirty="0" smtClean="0">
              <a:solidFill>
                <a:srgbClr val="FFC000"/>
              </a:solidFill>
            </a:endParaRPr>
          </a:p>
          <a:p>
            <a:pPr marL="609600" indent="-609600" eaLnBrk="1" hangingPunct="1">
              <a:buFontTx/>
              <a:buNone/>
              <a:defRPr/>
            </a:pPr>
            <a:r>
              <a:rPr lang="en-US" sz="2800" dirty="0" smtClean="0"/>
              <a:t>	0.03% of T</a:t>
            </a:r>
            <a:r>
              <a:rPr lang="en-US" sz="1400" dirty="0" smtClean="0"/>
              <a:t>4</a:t>
            </a:r>
            <a:r>
              <a:rPr lang="en-US" sz="2800" dirty="0" smtClean="0"/>
              <a:t> </a:t>
            </a:r>
          </a:p>
          <a:p>
            <a:pPr marL="609600" indent="-609600" eaLnBrk="1" hangingPunct="1">
              <a:buFontTx/>
              <a:buNone/>
              <a:defRPr/>
            </a:pPr>
            <a:r>
              <a:rPr lang="en-US" sz="2800" dirty="0" smtClean="0"/>
              <a:t> 	0.3% of T</a:t>
            </a:r>
            <a:r>
              <a:rPr lang="en-US" sz="1400" dirty="0" smtClean="0"/>
              <a:t>3.</a:t>
            </a:r>
          </a:p>
          <a:p>
            <a:pPr marL="609600" indent="-609600" eaLnBrk="1" hangingPunct="1">
              <a:buFontTx/>
              <a:buNone/>
              <a:defRPr/>
            </a:pPr>
            <a:endParaRPr lang="en-US" sz="14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533400" y="0"/>
            <a:ext cx="8229600" cy="6324600"/>
          </a:xfrm>
        </p:spPr>
        <p:txBody>
          <a:bodyPr/>
          <a:lstStyle/>
          <a:p>
            <a:pPr eaLnBrk="1" hangingPunct="1">
              <a:lnSpc>
                <a:spcPct val="90000"/>
              </a:lnSpc>
              <a:buFont typeface="Wingdings" pitchFamily="2" charset="2"/>
              <a:buNone/>
              <a:defRPr/>
            </a:pPr>
            <a:endParaRPr lang="en-US" sz="3600" dirty="0" smtClean="0"/>
          </a:p>
          <a:p>
            <a:pPr eaLnBrk="1" hangingPunct="1">
              <a:lnSpc>
                <a:spcPct val="90000"/>
              </a:lnSpc>
              <a:buFont typeface="Wingdings" pitchFamily="2" charset="2"/>
              <a:buNone/>
              <a:defRPr/>
            </a:pPr>
            <a:endParaRPr lang="en-US" sz="3600" dirty="0" smtClean="0"/>
          </a:p>
          <a:p>
            <a:pPr eaLnBrk="1" hangingPunct="1">
              <a:lnSpc>
                <a:spcPct val="90000"/>
              </a:lnSpc>
              <a:buFont typeface="Wingdings" pitchFamily="2" charset="2"/>
              <a:buNone/>
              <a:defRPr/>
            </a:pPr>
            <a:r>
              <a:rPr lang="en-US" sz="3600" u="sng" dirty="0" smtClean="0">
                <a:solidFill>
                  <a:srgbClr val="FFFF66"/>
                </a:solidFill>
              </a:rPr>
              <a:t>In hepatic failure:</a:t>
            </a:r>
          </a:p>
          <a:p>
            <a:pPr eaLnBrk="1" hangingPunct="1">
              <a:lnSpc>
                <a:spcPct val="90000"/>
              </a:lnSpc>
              <a:buFont typeface="Wingdings" pitchFamily="2" charset="2"/>
              <a:buNone/>
              <a:defRPr/>
            </a:pPr>
            <a:r>
              <a:rPr lang="en-US" sz="3600" dirty="0" smtClean="0"/>
              <a:t>   TBG         free T3/T4       </a:t>
            </a:r>
            <a:r>
              <a:rPr lang="en-US" sz="3600" i="1" dirty="0" smtClean="0">
                <a:solidFill>
                  <a:schemeClr val="accent1">
                    <a:lumMod val="40000"/>
                    <a:lumOff val="60000"/>
                  </a:schemeClr>
                </a:solidFill>
              </a:rPr>
              <a:t>inhibition</a:t>
            </a:r>
            <a:r>
              <a:rPr lang="en-US" sz="3600" dirty="0" smtClean="0"/>
              <a:t> of thyroid secretion.</a:t>
            </a:r>
          </a:p>
          <a:p>
            <a:pPr eaLnBrk="1" hangingPunct="1">
              <a:lnSpc>
                <a:spcPct val="90000"/>
              </a:lnSpc>
              <a:buFont typeface="Wingdings" pitchFamily="2" charset="2"/>
              <a:buNone/>
              <a:defRPr/>
            </a:pPr>
            <a:endParaRPr lang="en-US" sz="3600" dirty="0" smtClean="0"/>
          </a:p>
          <a:p>
            <a:pPr eaLnBrk="1" hangingPunct="1">
              <a:lnSpc>
                <a:spcPct val="90000"/>
              </a:lnSpc>
              <a:buFont typeface="Wingdings" pitchFamily="2" charset="2"/>
              <a:buNone/>
              <a:defRPr/>
            </a:pPr>
            <a:r>
              <a:rPr lang="en-US" sz="3600" u="sng" dirty="0" smtClean="0">
                <a:solidFill>
                  <a:srgbClr val="FFFF66"/>
                </a:solidFill>
              </a:rPr>
              <a:t>In pregnancy:</a:t>
            </a:r>
          </a:p>
          <a:p>
            <a:pPr eaLnBrk="1" hangingPunct="1">
              <a:lnSpc>
                <a:spcPct val="90000"/>
              </a:lnSpc>
              <a:buFont typeface="Wingdings" pitchFamily="2" charset="2"/>
              <a:buNone/>
              <a:defRPr/>
            </a:pPr>
            <a:r>
              <a:rPr lang="en-US" sz="3600" dirty="0" smtClean="0"/>
              <a:t>   estrogen          TBG          freeT3/T4        </a:t>
            </a:r>
            <a:r>
              <a:rPr lang="en-US" sz="3600" i="1" dirty="0" smtClean="0">
                <a:solidFill>
                  <a:srgbClr val="FF0000"/>
                </a:solidFill>
              </a:rPr>
              <a:t>stimulation</a:t>
            </a:r>
            <a:r>
              <a:rPr lang="en-US" sz="3600" dirty="0" smtClean="0"/>
              <a:t> of thyroid secretion.</a:t>
            </a:r>
          </a:p>
          <a:p>
            <a:pPr eaLnBrk="1" hangingPunct="1">
              <a:lnSpc>
                <a:spcPct val="90000"/>
              </a:lnSpc>
              <a:buFont typeface="Wingdings" pitchFamily="2" charset="2"/>
              <a:buNone/>
              <a:defRPr/>
            </a:pPr>
            <a:r>
              <a:rPr lang="en-US" sz="3600" dirty="0" smtClean="0"/>
              <a:t> </a:t>
            </a:r>
          </a:p>
        </p:txBody>
      </p:sp>
      <p:sp>
        <p:nvSpPr>
          <p:cNvPr id="24579" name="Line 5"/>
          <p:cNvSpPr>
            <a:spLocks noChangeShapeType="1"/>
          </p:cNvSpPr>
          <p:nvPr/>
        </p:nvSpPr>
        <p:spPr bwMode="auto">
          <a:xfrm>
            <a:off x="762000" y="19050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24580" name="Line 26"/>
          <p:cNvSpPr>
            <a:spLocks noChangeShapeType="1"/>
          </p:cNvSpPr>
          <p:nvPr/>
        </p:nvSpPr>
        <p:spPr bwMode="auto">
          <a:xfrm>
            <a:off x="2133600" y="21336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24581" name="Line 27"/>
          <p:cNvSpPr>
            <a:spLocks noChangeShapeType="1"/>
          </p:cNvSpPr>
          <p:nvPr/>
        </p:nvSpPr>
        <p:spPr bwMode="auto">
          <a:xfrm>
            <a:off x="5562600" y="21336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24582" name="Line 29"/>
          <p:cNvSpPr>
            <a:spLocks noChangeShapeType="1"/>
          </p:cNvSpPr>
          <p:nvPr/>
        </p:nvSpPr>
        <p:spPr bwMode="auto">
          <a:xfrm>
            <a:off x="2971800" y="44196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24583" name="Line 30"/>
          <p:cNvSpPr>
            <a:spLocks noChangeShapeType="1"/>
          </p:cNvSpPr>
          <p:nvPr/>
        </p:nvSpPr>
        <p:spPr bwMode="auto">
          <a:xfrm flipV="1">
            <a:off x="3886200" y="42672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24584" name="Line 31"/>
          <p:cNvSpPr>
            <a:spLocks noChangeShapeType="1"/>
          </p:cNvSpPr>
          <p:nvPr/>
        </p:nvSpPr>
        <p:spPr bwMode="auto">
          <a:xfrm>
            <a:off x="5257800" y="44196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24585" name="Line 32"/>
          <p:cNvSpPr>
            <a:spLocks noChangeShapeType="1"/>
          </p:cNvSpPr>
          <p:nvPr/>
        </p:nvSpPr>
        <p:spPr bwMode="auto">
          <a:xfrm flipH="1">
            <a:off x="6172200" y="41148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24586" name="Line 34"/>
          <p:cNvSpPr>
            <a:spLocks noChangeShapeType="1"/>
          </p:cNvSpPr>
          <p:nvPr/>
        </p:nvSpPr>
        <p:spPr bwMode="auto">
          <a:xfrm>
            <a:off x="457200" y="48768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24587" name="Line 35"/>
          <p:cNvSpPr>
            <a:spLocks noChangeShapeType="1"/>
          </p:cNvSpPr>
          <p:nvPr/>
        </p:nvSpPr>
        <p:spPr bwMode="auto">
          <a:xfrm flipV="1">
            <a:off x="914400" y="41910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24588" name="Line 37"/>
          <p:cNvSpPr>
            <a:spLocks noChangeShapeType="1"/>
          </p:cNvSpPr>
          <p:nvPr/>
        </p:nvSpPr>
        <p:spPr bwMode="auto">
          <a:xfrm flipV="1">
            <a:off x="2971800" y="19812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showimage[3].jpg"/>
          <p:cNvPicPr>
            <a:picLocks noChangeAspect="1"/>
          </p:cNvPicPr>
          <p:nvPr/>
        </p:nvPicPr>
        <p:blipFill>
          <a:blip r:embed="rId3">
            <a:extLst>
              <a:ext uri="{28A0092B-C50C-407E-A947-70E740481C1C}">
                <a14:useLocalDpi xmlns:a14="http://schemas.microsoft.com/office/drawing/2010/main" val="0"/>
              </a:ext>
            </a:extLst>
          </a:blip>
          <a:srcRect b="21111"/>
          <a:stretch>
            <a:fillRect/>
          </a:stretch>
        </p:blipFill>
        <p:spPr bwMode="auto">
          <a:xfrm>
            <a:off x="1600200" y="1066800"/>
            <a:ext cx="5541963"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4"/>
          <p:cNvSpPr>
            <a:spLocks noChangeArrowheads="1"/>
          </p:cNvSpPr>
          <p:nvPr/>
        </p:nvSpPr>
        <p:spPr bwMode="auto">
          <a:xfrm>
            <a:off x="838200" y="3810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algn="ctr" eaLnBrk="1" hangingPunct="1"/>
            <a:r>
              <a:rPr lang="en-US" altLang="ar-SA" sz="2400" b="1" u="sng">
                <a:solidFill>
                  <a:srgbClr val="FFFF66"/>
                </a:solidFill>
              </a:rPr>
              <a:t>RELEASE OF T4 AND T3 TO THE TISSUES</a:t>
            </a:r>
            <a:endParaRPr lang="en-GB" altLang="ar-SA" sz="2400" u="sng"/>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sz="3600" b="1" dirty="0" smtClean="0">
                <a:solidFill>
                  <a:srgbClr val="FFFF66"/>
                </a:solidFill>
              </a:rPr>
              <a:t>RELEASE OF T4 AND T3 TO THE TISSUES</a:t>
            </a:r>
          </a:p>
        </p:txBody>
      </p:sp>
      <p:sp>
        <p:nvSpPr>
          <p:cNvPr id="21507" name="Rectangle 3"/>
          <p:cNvSpPr>
            <a:spLocks noGrp="1" noChangeArrowheads="1"/>
          </p:cNvSpPr>
          <p:nvPr>
            <p:ph type="body" idx="1"/>
          </p:nvPr>
        </p:nvSpPr>
        <p:spPr>
          <a:xfrm>
            <a:off x="457200" y="1981200"/>
            <a:ext cx="8229600" cy="4648200"/>
          </a:xfrm>
        </p:spPr>
        <p:txBody>
          <a:bodyPr/>
          <a:lstStyle/>
          <a:p>
            <a:pPr marL="609600" indent="-609600" eaLnBrk="1" hangingPunct="1">
              <a:buFontTx/>
              <a:buAutoNum type="arabicPeriod"/>
              <a:defRPr/>
            </a:pPr>
            <a:endParaRPr lang="en-US" sz="2800" dirty="0" smtClean="0"/>
          </a:p>
          <a:p>
            <a:pPr marL="609600" indent="-609600" eaLnBrk="1" hangingPunct="1">
              <a:buFont typeface="+mj-lt"/>
              <a:buAutoNum type="arabicPeriod"/>
              <a:defRPr/>
            </a:pPr>
            <a:r>
              <a:rPr lang="en-US" dirty="0" smtClean="0"/>
              <a:t>The release is slow because of the high affinity of the plasma binding proteins.</a:t>
            </a:r>
          </a:p>
          <a:p>
            <a:pPr marL="609600" indent="-609600" eaLnBrk="1" hangingPunct="1">
              <a:buFontTx/>
              <a:buNone/>
              <a:defRPr/>
            </a:pPr>
            <a:r>
              <a:rPr lang="en-US" sz="2800" dirty="0" smtClean="0"/>
              <a:t>     </a:t>
            </a:r>
          </a:p>
          <a:p>
            <a:pPr marL="609600" indent="-609600" eaLnBrk="1" hangingPunct="1">
              <a:buFontTx/>
              <a:buNone/>
              <a:defRPr/>
            </a:pPr>
            <a:r>
              <a:rPr lang="en-US" sz="2800" dirty="0" smtClean="0"/>
              <a:t>      </a:t>
            </a:r>
            <a:r>
              <a:rPr lang="en-US" dirty="0" smtClean="0"/>
              <a:t>- ½ of T4 in the blood is released every 6 days.</a:t>
            </a:r>
          </a:p>
          <a:p>
            <a:pPr marL="609600" indent="-609600" eaLnBrk="1" hangingPunct="1">
              <a:buFontTx/>
              <a:buNone/>
              <a:defRPr/>
            </a:pPr>
            <a:r>
              <a:rPr lang="en-US" sz="2800" dirty="0" smtClean="0"/>
              <a:t>      </a:t>
            </a:r>
            <a:r>
              <a:rPr lang="en-US" dirty="0" smtClean="0"/>
              <a:t>-  ½  of T3 in the blood is released every one day.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381000" y="304800"/>
            <a:ext cx="8229600" cy="5668963"/>
          </a:xfrm>
        </p:spPr>
        <p:txBody>
          <a:bodyPr/>
          <a:lstStyle/>
          <a:p>
            <a:pPr eaLnBrk="1" hangingPunct="1">
              <a:buFont typeface="Wingdings" pitchFamily="2" charset="2"/>
              <a:buNone/>
              <a:defRPr/>
            </a:pPr>
            <a:r>
              <a:rPr lang="en-US" dirty="0" smtClean="0"/>
              <a:t>2-  T4 &amp; T3 readily diffuse through the cell membrane.</a:t>
            </a:r>
          </a:p>
          <a:p>
            <a:pPr eaLnBrk="1" hangingPunct="1">
              <a:buFont typeface="Wingdings" pitchFamily="2" charset="2"/>
              <a:buNone/>
              <a:defRPr/>
            </a:pPr>
            <a:endParaRPr lang="en-US" dirty="0" smtClean="0"/>
          </a:p>
          <a:p>
            <a:pPr eaLnBrk="1" hangingPunct="1">
              <a:buFont typeface="Wingdings" pitchFamily="2" charset="2"/>
              <a:buNone/>
              <a:defRPr/>
            </a:pPr>
            <a:r>
              <a:rPr lang="en-US" dirty="0" smtClean="0"/>
              <a:t>3- Stored in the targeted tissues (days to weeks).</a:t>
            </a:r>
          </a:p>
          <a:p>
            <a:pPr eaLnBrk="1" hangingPunct="1">
              <a:buFont typeface="Wingdings" pitchFamily="2" charset="2"/>
              <a:buNone/>
              <a:defRPr/>
            </a:pPr>
            <a:endParaRPr lang="en-US" dirty="0" smtClean="0"/>
          </a:p>
          <a:p>
            <a:pPr eaLnBrk="1" hangingPunct="1">
              <a:buFont typeface="Wingdings" pitchFamily="2" charset="2"/>
              <a:buNone/>
              <a:defRPr/>
            </a:pPr>
            <a:r>
              <a:rPr lang="en-US" dirty="0" smtClean="0"/>
              <a:t>5- Most of T4  is </a:t>
            </a:r>
            <a:r>
              <a:rPr lang="en-US" dirty="0" err="1" smtClean="0"/>
              <a:t>deionized</a:t>
            </a:r>
            <a:r>
              <a:rPr lang="en-US" dirty="0" smtClean="0"/>
              <a:t> to T3 by </a:t>
            </a:r>
            <a:r>
              <a:rPr lang="en-US" dirty="0" err="1" smtClean="0"/>
              <a:t>iodinase</a:t>
            </a:r>
            <a:r>
              <a:rPr lang="en-US" dirty="0" smtClean="0"/>
              <a:t> enzyme.   </a:t>
            </a:r>
          </a:p>
          <a:p>
            <a:pPr eaLnBrk="1" hangingPunct="1">
              <a:buFont typeface="Wingdings" pitchFamily="2" charset="2"/>
              <a:buNone/>
              <a:defRPr/>
            </a:pPr>
            <a:endParaRPr lang="en-US" dirty="0" smtClean="0"/>
          </a:p>
          <a:p>
            <a:pPr eaLnBrk="1" hangingPunct="1">
              <a:buFont typeface="Wingdings" pitchFamily="2" charset="2"/>
              <a:buNone/>
              <a:defRPr/>
            </a:pPr>
            <a:r>
              <a:rPr lang="en-US" dirty="0" smtClean="0"/>
              <a:t>6- In the nucleus, T3 mainly binds to “thyroid hormone receptor”  and influence transcription of genes.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28600"/>
            <a:ext cx="8229600" cy="1371600"/>
          </a:xfrm>
        </p:spPr>
        <p:txBody>
          <a:bodyPr/>
          <a:lstStyle/>
          <a:p>
            <a:pPr eaLnBrk="1" hangingPunct="1">
              <a:defRPr/>
            </a:pPr>
            <a:r>
              <a:rPr lang="en-US" sz="3600" b="1" dirty="0" smtClean="0">
                <a:solidFill>
                  <a:srgbClr val="FFFF66"/>
                </a:solidFill>
              </a:rPr>
              <a:t>ACTION OF THYROID HORMONES</a:t>
            </a:r>
          </a:p>
        </p:txBody>
      </p:sp>
      <p:sp>
        <p:nvSpPr>
          <p:cNvPr id="30723" name="Rectangle 3"/>
          <p:cNvSpPr>
            <a:spLocks noGrp="1" noChangeArrowheads="1"/>
          </p:cNvSpPr>
          <p:nvPr>
            <p:ph type="body" idx="1"/>
          </p:nvPr>
        </p:nvSpPr>
        <p:spPr>
          <a:xfrm>
            <a:off x="304800" y="1600200"/>
            <a:ext cx="8229600" cy="4724400"/>
          </a:xfrm>
        </p:spPr>
        <p:txBody>
          <a:bodyPr/>
          <a:lstStyle/>
          <a:p>
            <a:pPr eaLnBrk="1" hangingPunct="1">
              <a:buFont typeface="Wingdings" pitchFamily="2" charset="2"/>
              <a:buNone/>
              <a:defRPr/>
            </a:pPr>
            <a:r>
              <a:rPr lang="en-US" sz="3000" dirty="0" smtClean="0"/>
              <a:t>- Before binding to the  nuclear receptors 90% of T4 is converted to T3.</a:t>
            </a:r>
          </a:p>
          <a:p>
            <a:pPr eaLnBrk="1" hangingPunct="1">
              <a:defRPr/>
            </a:pPr>
            <a:endParaRPr lang="en-US" sz="3000" dirty="0" smtClean="0"/>
          </a:p>
          <a:p>
            <a:pPr eaLnBrk="1" hangingPunct="1">
              <a:buFont typeface="Wingdings" pitchFamily="2" charset="2"/>
              <a:buNone/>
              <a:defRPr/>
            </a:pPr>
            <a:r>
              <a:rPr lang="en-US" sz="2400" dirty="0" smtClean="0"/>
              <a:t>   [T3 + nuclear receptor         activation of thyroid regulating element on DNA        </a:t>
            </a:r>
            <a:r>
              <a:rPr lang="en-US" sz="2400" dirty="0" err="1" smtClean="0"/>
              <a:t>DNA</a:t>
            </a:r>
            <a:r>
              <a:rPr lang="en-US" sz="2400" dirty="0" smtClean="0"/>
              <a:t> transcription             formation of mRNA             translation of mRNA             specific </a:t>
            </a:r>
            <a:r>
              <a:rPr lang="en-US" sz="2400" i="1" u="sng" dirty="0" smtClean="0">
                <a:solidFill>
                  <a:srgbClr val="FF0000"/>
                </a:solidFill>
              </a:rPr>
              <a:t>protein synthesis</a:t>
            </a:r>
            <a:r>
              <a:rPr lang="en-US" sz="2400" dirty="0" smtClean="0"/>
              <a:t>        (target tissue specific)]</a:t>
            </a:r>
          </a:p>
        </p:txBody>
      </p:sp>
      <p:sp>
        <p:nvSpPr>
          <p:cNvPr id="28676" name="Line 4"/>
          <p:cNvSpPr>
            <a:spLocks noChangeShapeType="1"/>
          </p:cNvSpPr>
          <p:nvPr/>
        </p:nvSpPr>
        <p:spPr bwMode="auto">
          <a:xfrm>
            <a:off x="3886200" y="34290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28677" name="Line 6"/>
          <p:cNvSpPr>
            <a:spLocks noChangeShapeType="1"/>
          </p:cNvSpPr>
          <p:nvPr/>
        </p:nvSpPr>
        <p:spPr bwMode="auto">
          <a:xfrm>
            <a:off x="4495800" y="38100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28678" name="Line 7"/>
          <p:cNvSpPr>
            <a:spLocks noChangeShapeType="1"/>
          </p:cNvSpPr>
          <p:nvPr/>
        </p:nvSpPr>
        <p:spPr bwMode="auto">
          <a:xfrm flipV="1">
            <a:off x="5029200" y="36576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28679" name="Line 10"/>
          <p:cNvSpPr>
            <a:spLocks noChangeShapeType="1"/>
          </p:cNvSpPr>
          <p:nvPr/>
        </p:nvSpPr>
        <p:spPr bwMode="auto">
          <a:xfrm>
            <a:off x="4267200" y="44958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28680" name="Line 11"/>
          <p:cNvSpPr>
            <a:spLocks noChangeShapeType="1"/>
          </p:cNvSpPr>
          <p:nvPr/>
        </p:nvSpPr>
        <p:spPr bwMode="auto">
          <a:xfrm>
            <a:off x="3581400" y="41148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457200" y="762000"/>
            <a:ext cx="8229600" cy="5791200"/>
          </a:xfrm>
        </p:spPr>
        <p:txBody>
          <a:bodyPr/>
          <a:lstStyle/>
          <a:p>
            <a:pPr eaLnBrk="1" hangingPunct="1">
              <a:lnSpc>
                <a:spcPct val="90000"/>
              </a:lnSpc>
              <a:buFont typeface="Wingdings" pitchFamily="2" charset="2"/>
              <a:buNone/>
              <a:defRPr/>
            </a:pPr>
            <a:endParaRPr lang="en-US" dirty="0" smtClean="0"/>
          </a:p>
          <a:p>
            <a:pPr eaLnBrk="1" hangingPunct="1">
              <a:lnSpc>
                <a:spcPct val="90000"/>
              </a:lnSpc>
              <a:buFont typeface="Wingdings" pitchFamily="2" charset="2"/>
              <a:buNone/>
              <a:defRPr/>
            </a:pPr>
            <a:r>
              <a:rPr lang="en-US" b="1" dirty="0" smtClean="0">
                <a:solidFill>
                  <a:srgbClr val="FFFF66"/>
                </a:solidFill>
              </a:rPr>
              <a:t>1- Basal Metabolic Rate (BMR):</a:t>
            </a:r>
          </a:p>
          <a:p>
            <a:pPr eaLnBrk="1" hangingPunct="1">
              <a:lnSpc>
                <a:spcPct val="90000"/>
              </a:lnSpc>
              <a:buFont typeface="Wingdings" pitchFamily="2" charset="2"/>
              <a:buNone/>
              <a:defRPr/>
            </a:pPr>
            <a:r>
              <a:rPr lang="en-US" dirty="0" smtClean="0"/>
              <a:t> </a:t>
            </a:r>
            <a:r>
              <a:rPr lang="en-US" sz="2800" dirty="0" smtClean="0"/>
              <a:t>   </a:t>
            </a:r>
          </a:p>
          <a:p>
            <a:pPr eaLnBrk="1" hangingPunct="1">
              <a:lnSpc>
                <a:spcPct val="90000"/>
              </a:lnSpc>
              <a:buFont typeface="Wingdings" pitchFamily="2" charset="2"/>
              <a:buNone/>
              <a:defRPr/>
            </a:pPr>
            <a:r>
              <a:rPr lang="en-US" sz="2800" dirty="0" smtClean="0"/>
              <a:t>- Is the energy requirement under basal condition (mental and physical rest 12-18 hours after a meal).</a:t>
            </a:r>
          </a:p>
          <a:p>
            <a:pPr eaLnBrk="1" hangingPunct="1">
              <a:lnSpc>
                <a:spcPct val="90000"/>
              </a:lnSpc>
              <a:buFont typeface="Wingdings" pitchFamily="2" charset="2"/>
              <a:buNone/>
              <a:defRPr/>
            </a:pPr>
            <a:r>
              <a:rPr lang="en-US" sz="2400" dirty="0" smtClean="0"/>
              <a:t>   </a:t>
            </a:r>
          </a:p>
          <a:p>
            <a:pPr eaLnBrk="1" hangingPunct="1">
              <a:lnSpc>
                <a:spcPct val="90000"/>
              </a:lnSpc>
              <a:buFont typeface="Wingdings" pitchFamily="2" charset="2"/>
              <a:buNone/>
              <a:defRPr/>
            </a:pPr>
            <a:r>
              <a:rPr lang="en-US" sz="2400" dirty="0" smtClean="0"/>
              <a:t> </a:t>
            </a:r>
            <a:r>
              <a:rPr lang="en-US" sz="2600" dirty="0" smtClean="0"/>
              <a:t>- Complete lake of thyroid hormones       40-50%  in BMR.</a:t>
            </a:r>
          </a:p>
          <a:p>
            <a:pPr eaLnBrk="1" hangingPunct="1">
              <a:lnSpc>
                <a:spcPct val="90000"/>
              </a:lnSpc>
              <a:buFont typeface="Wingdings" pitchFamily="2" charset="2"/>
              <a:buNone/>
              <a:defRPr/>
            </a:pPr>
            <a:r>
              <a:rPr lang="en-US" sz="2600" dirty="0" smtClean="0"/>
              <a:t> </a:t>
            </a:r>
          </a:p>
          <a:p>
            <a:pPr eaLnBrk="1" hangingPunct="1">
              <a:lnSpc>
                <a:spcPct val="90000"/>
              </a:lnSpc>
              <a:buFont typeface="Wingdings" pitchFamily="2" charset="2"/>
              <a:buNone/>
              <a:defRPr/>
            </a:pPr>
            <a:r>
              <a:rPr lang="en-US" sz="2600" dirty="0" smtClean="0"/>
              <a:t>-  Extreme increase of thyroid hormones       60-100%  in BMR.</a:t>
            </a:r>
          </a:p>
        </p:txBody>
      </p:sp>
      <p:sp>
        <p:nvSpPr>
          <p:cNvPr id="29699" name="Line 12"/>
          <p:cNvSpPr>
            <a:spLocks noChangeShapeType="1"/>
          </p:cNvSpPr>
          <p:nvPr/>
        </p:nvSpPr>
        <p:spPr bwMode="auto">
          <a:xfrm>
            <a:off x="6096000" y="41148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29700" name="Line 14"/>
          <p:cNvSpPr>
            <a:spLocks noChangeShapeType="1"/>
          </p:cNvSpPr>
          <p:nvPr/>
        </p:nvSpPr>
        <p:spPr bwMode="auto">
          <a:xfrm>
            <a:off x="7924800" y="41148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29701" name="Line 15"/>
          <p:cNvSpPr>
            <a:spLocks noChangeShapeType="1"/>
          </p:cNvSpPr>
          <p:nvPr/>
        </p:nvSpPr>
        <p:spPr bwMode="auto">
          <a:xfrm>
            <a:off x="6553200" y="53340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29702" name="Line 16"/>
          <p:cNvSpPr>
            <a:spLocks noChangeShapeType="1"/>
          </p:cNvSpPr>
          <p:nvPr/>
        </p:nvSpPr>
        <p:spPr bwMode="auto">
          <a:xfrm flipV="1">
            <a:off x="8610600" y="51816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7" name="Rectangle 6"/>
          <p:cNvSpPr/>
          <p:nvPr/>
        </p:nvSpPr>
        <p:spPr>
          <a:xfrm>
            <a:off x="2362200" y="304800"/>
            <a:ext cx="4748213" cy="369888"/>
          </a:xfrm>
          <a:prstGeom prst="rect">
            <a:avLst/>
          </a:prstGeom>
        </p:spPr>
        <p:txBody>
          <a:bodyPr wrap="none">
            <a:spAutoFit/>
          </a:bodyPr>
          <a:lstStyle/>
          <a:p>
            <a:pPr>
              <a:defRPr/>
            </a:pPr>
            <a:r>
              <a:rPr lang="en-US" b="1" u="sng" dirty="0">
                <a:solidFill>
                  <a:srgbClr val="FFFF66"/>
                </a:solidFill>
                <a:cs typeface="Arial" charset="0"/>
              </a:rPr>
              <a:t>ACTION OF THYROID HORMONES </a:t>
            </a:r>
            <a:r>
              <a:rPr lang="en-US" b="1" i="1" u="sng" dirty="0">
                <a:solidFill>
                  <a:schemeClr val="tx1">
                    <a:lumMod val="75000"/>
                  </a:schemeClr>
                </a:solidFill>
                <a:cs typeface="Arial" charset="0"/>
              </a:rPr>
              <a:t>cont.</a:t>
            </a:r>
            <a:endParaRPr lang="en-US" i="1" u="sng" dirty="0">
              <a:solidFill>
                <a:schemeClr val="tx1">
                  <a:lumMod val="75000"/>
                </a:schemeClr>
              </a:solidFill>
              <a:cs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n-US" sz="3600" b="1" u="sng" dirty="0" smtClean="0">
                <a:solidFill>
                  <a:srgbClr val="FFFF66"/>
                </a:solidFill>
              </a:rPr>
              <a:t>2- Metabolism</a:t>
            </a:r>
          </a:p>
        </p:txBody>
      </p:sp>
      <p:sp>
        <p:nvSpPr>
          <p:cNvPr id="32771" name="Rectangle 3"/>
          <p:cNvSpPr>
            <a:spLocks noGrp="1" noChangeArrowheads="1"/>
          </p:cNvSpPr>
          <p:nvPr>
            <p:ph type="body" idx="1"/>
          </p:nvPr>
        </p:nvSpPr>
        <p:spPr>
          <a:xfrm>
            <a:off x="457200" y="1981200"/>
            <a:ext cx="8229600" cy="4419600"/>
          </a:xfrm>
        </p:spPr>
        <p:txBody>
          <a:bodyPr/>
          <a:lstStyle/>
          <a:p>
            <a:pPr eaLnBrk="1" hangingPunct="1">
              <a:buFont typeface="Wingdings" pitchFamily="2" charset="2"/>
              <a:buNone/>
              <a:defRPr/>
            </a:pPr>
            <a:endParaRPr lang="en-US" sz="2600" dirty="0" smtClean="0"/>
          </a:p>
          <a:p>
            <a:pPr eaLnBrk="1" hangingPunct="1">
              <a:buFont typeface="Wingdings" pitchFamily="2" charset="2"/>
              <a:buNone/>
              <a:defRPr/>
            </a:pPr>
            <a:r>
              <a:rPr lang="en-US" sz="3000" b="1" dirty="0" smtClean="0">
                <a:solidFill>
                  <a:srgbClr val="FFFF66"/>
                </a:solidFill>
              </a:rPr>
              <a:t>A)  Effect on carbohydrate metabolism:</a:t>
            </a:r>
          </a:p>
          <a:p>
            <a:pPr eaLnBrk="1" hangingPunct="1">
              <a:buFont typeface="Wingdings" pitchFamily="2" charset="2"/>
              <a:buNone/>
              <a:defRPr/>
            </a:pPr>
            <a:r>
              <a:rPr lang="en-US" sz="2600" dirty="0" smtClean="0">
                <a:solidFill>
                  <a:srgbClr val="FFFF66"/>
                </a:solidFill>
              </a:rPr>
              <a:t>    </a:t>
            </a:r>
          </a:p>
          <a:p>
            <a:pPr eaLnBrk="1" hangingPunct="1">
              <a:buFont typeface="Wingdings" pitchFamily="2" charset="2"/>
              <a:buNone/>
              <a:defRPr/>
            </a:pPr>
            <a:r>
              <a:rPr lang="en-US" sz="2600" dirty="0" smtClean="0"/>
              <a:t>    </a:t>
            </a:r>
            <a:r>
              <a:rPr lang="en-US" sz="2800" dirty="0" smtClean="0"/>
              <a:t>1- increase glucose uptake by the cells.</a:t>
            </a:r>
          </a:p>
          <a:p>
            <a:pPr eaLnBrk="1" hangingPunct="1">
              <a:buFont typeface="Wingdings" pitchFamily="2" charset="2"/>
              <a:buNone/>
              <a:defRPr/>
            </a:pPr>
            <a:r>
              <a:rPr lang="en-US" sz="2800" dirty="0" smtClean="0"/>
              <a:t>    2- increase </a:t>
            </a:r>
            <a:r>
              <a:rPr lang="en-US" sz="2800" dirty="0" err="1" smtClean="0"/>
              <a:t>glycogenolysis</a:t>
            </a:r>
            <a:r>
              <a:rPr lang="en-US" sz="2800" dirty="0" smtClean="0"/>
              <a:t>.</a:t>
            </a:r>
          </a:p>
          <a:p>
            <a:pPr eaLnBrk="1" hangingPunct="1">
              <a:buFont typeface="Wingdings" pitchFamily="2" charset="2"/>
              <a:buNone/>
              <a:defRPr/>
            </a:pPr>
            <a:r>
              <a:rPr lang="en-US" sz="2800" dirty="0" smtClean="0"/>
              <a:t>    3- increase </a:t>
            </a:r>
            <a:r>
              <a:rPr lang="en-US" sz="2800" dirty="0" err="1" smtClean="0"/>
              <a:t>gluconeogenesis</a:t>
            </a:r>
            <a:r>
              <a:rPr lang="en-US" sz="2800" dirty="0" smtClean="0"/>
              <a:t>.</a:t>
            </a:r>
          </a:p>
          <a:p>
            <a:pPr eaLnBrk="1" hangingPunct="1">
              <a:buFont typeface="Wingdings" pitchFamily="2" charset="2"/>
              <a:buNone/>
              <a:defRPr/>
            </a:pPr>
            <a:r>
              <a:rPr lang="en-US" sz="2800" dirty="0" smtClean="0"/>
              <a:t>    4- increase absorption from the GIT.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body" idx="1"/>
          </p:nvPr>
        </p:nvSpPr>
        <p:spPr>
          <a:xfrm>
            <a:off x="457200" y="1524000"/>
            <a:ext cx="8229600" cy="5029200"/>
          </a:xfrm>
        </p:spPr>
        <p:txBody>
          <a:bodyPr/>
          <a:lstStyle/>
          <a:p>
            <a:pPr eaLnBrk="1" hangingPunct="1">
              <a:defRPr/>
            </a:pPr>
            <a:r>
              <a:rPr lang="en-US" b="1" dirty="0" smtClean="0"/>
              <a:t>It is located below the larynx on either sides and anterior to the trachea.</a:t>
            </a:r>
          </a:p>
          <a:p>
            <a:pPr eaLnBrk="1" hangingPunct="1">
              <a:defRPr/>
            </a:pPr>
            <a:endParaRPr lang="en-US" b="1" dirty="0" smtClean="0"/>
          </a:p>
          <a:p>
            <a:pPr eaLnBrk="1" hangingPunct="1">
              <a:defRPr/>
            </a:pPr>
            <a:r>
              <a:rPr lang="en-US" b="1" dirty="0" smtClean="0"/>
              <a:t>The first recognized endocrine gland.</a:t>
            </a:r>
          </a:p>
          <a:p>
            <a:pPr eaLnBrk="1" hangingPunct="1">
              <a:buFont typeface="Wingdings" pitchFamily="2" charset="2"/>
              <a:buNone/>
              <a:defRPr/>
            </a:pPr>
            <a:endParaRPr lang="en-US" b="1" dirty="0" smtClean="0"/>
          </a:p>
          <a:p>
            <a:pPr eaLnBrk="1" hangingPunct="1">
              <a:defRPr/>
            </a:pPr>
            <a:r>
              <a:rPr lang="en-US" b="1" dirty="0" smtClean="0"/>
              <a:t> 20g in adult.</a:t>
            </a:r>
          </a:p>
          <a:p>
            <a:pPr eaLnBrk="1" hangingPunct="1">
              <a:buFont typeface="Wingdings" pitchFamily="2" charset="2"/>
              <a:buNone/>
              <a:defRPr/>
            </a:pPr>
            <a:r>
              <a:rPr lang="en-US" b="1" dirty="0" smtClean="0"/>
              <a:t>   </a:t>
            </a:r>
          </a:p>
          <a:p>
            <a:pPr eaLnBrk="1" hangingPunct="1">
              <a:defRPr/>
            </a:pPr>
            <a:endParaRPr lang="en-US" b="1"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457200" y="685800"/>
            <a:ext cx="8229600" cy="5821363"/>
          </a:xfrm>
        </p:spPr>
        <p:txBody>
          <a:bodyPr/>
          <a:lstStyle/>
          <a:p>
            <a:pPr eaLnBrk="1" hangingPunct="1">
              <a:buFont typeface="Wingdings" pitchFamily="2" charset="2"/>
              <a:buNone/>
              <a:defRPr/>
            </a:pPr>
            <a:r>
              <a:rPr lang="en-US" sz="3100" b="1" dirty="0" smtClean="0">
                <a:solidFill>
                  <a:srgbClr val="FFFF66"/>
                </a:solidFill>
              </a:rPr>
              <a:t>B) Effects on fat  metabolism:</a:t>
            </a:r>
          </a:p>
          <a:p>
            <a:pPr eaLnBrk="1" hangingPunct="1">
              <a:buFont typeface="Wingdings" pitchFamily="2" charset="2"/>
              <a:buNone/>
              <a:defRPr/>
            </a:pPr>
            <a:r>
              <a:rPr lang="en-US" sz="3100" dirty="0" smtClean="0"/>
              <a:t>  1- increase </a:t>
            </a:r>
            <a:r>
              <a:rPr lang="en-US" sz="3100" dirty="0" err="1" smtClean="0"/>
              <a:t>lipolysis</a:t>
            </a:r>
            <a:r>
              <a:rPr lang="en-US" sz="3100" dirty="0" smtClean="0"/>
              <a:t>.</a:t>
            </a:r>
          </a:p>
          <a:p>
            <a:pPr eaLnBrk="1" hangingPunct="1">
              <a:buFont typeface="Wingdings" pitchFamily="2" charset="2"/>
              <a:buNone/>
              <a:defRPr/>
            </a:pPr>
            <a:r>
              <a:rPr lang="en-US" sz="3100" dirty="0" smtClean="0"/>
              <a:t>  2- decrease plasma cholesterol by increase loss in feces.</a:t>
            </a:r>
          </a:p>
          <a:p>
            <a:pPr eaLnBrk="1" hangingPunct="1">
              <a:buFont typeface="Wingdings" pitchFamily="2" charset="2"/>
              <a:buNone/>
              <a:defRPr/>
            </a:pPr>
            <a:r>
              <a:rPr lang="en-US" sz="3100" dirty="0" smtClean="0"/>
              <a:t>  3- increase oxidation of free fatty acids. </a:t>
            </a:r>
          </a:p>
          <a:p>
            <a:pPr eaLnBrk="1" hangingPunct="1">
              <a:buFont typeface="Wingdings" pitchFamily="2" charset="2"/>
              <a:buNone/>
              <a:defRPr/>
            </a:pPr>
            <a:endParaRPr lang="en-US" sz="3100" dirty="0" smtClean="0"/>
          </a:p>
          <a:p>
            <a:pPr eaLnBrk="1" hangingPunct="1">
              <a:buFont typeface="Wingdings" pitchFamily="2" charset="2"/>
              <a:buNone/>
              <a:defRPr/>
            </a:pPr>
            <a:r>
              <a:rPr lang="en-US" sz="3100" b="1" dirty="0" smtClean="0">
                <a:solidFill>
                  <a:srgbClr val="FFFF66"/>
                </a:solidFill>
              </a:rPr>
              <a:t>C) Effect on protein metabolism:</a:t>
            </a:r>
          </a:p>
          <a:p>
            <a:pPr eaLnBrk="1" hangingPunct="1">
              <a:buFont typeface="Wingdings" pitchFamily="2" charset="2"/>
              <a:buNone/>
              <a:defRPr/>
            </a:pPr>
            <a:r>
              <a:rPr lang="en-US" sz="3100" dirty="0" smtClean="0"/>
              <a:t>  overall effect is </a:t>
            </a:r>
            <a:r>
              <a:rPr lang="en-US" sz="3100" i="1" dirty="0" smtClean="0"/>
              <a:t>catabolic</a:t>
            </a:r>
            <a:r>
              <a:rPr lang="en-US" sz="3100" dirty="0" smtClean="0"/>
              <a:t> leading to decrease in muscle mass.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457200" y="228600"/>
            <a:ext cx="8229600" cy="5897563"/>
          </a:xfrm>
        </p:spPr>
        <p:txBody>
          <a:bodyPr/>
          <a:lstStyle/>
          <a:p>
            <a:pPr eaLnBrk="1" hangingPunct="1">
              <a:defRPr/>
            </a:pPr>
            <a:r>
              <a:rPr lang="en-US" b="1" dirty="0" smtClean="0">
                <a:solidFill>
                  <a:srgbClr val="FFFF66"/>
                </a:solidFill>
              </a:rPr>
              <a:t>The metabolic effects are due to the induction of  </a:t>
            </a:r>
            <a:r>
              <a:rPr lang="en-US" b="1" i="1" u="sng" dirty="0" smtClean="0">
                <a:solidFill>
                  <a:srgbClr val="FFFF66"/>
                </a:solidFill>
                <a:effectLst/>
              </a:rPr>
              <a:t>metabolic enzymes</a:t>
            </a:r>
            <a:r>
              <a:rPr lang="en-US" b="1" dirty="0" smtClean="0">
                <a:solidFill>
                  <a:srgbClr val="FFFF66"/>
                </a:solidFill>
              </a:rPr>
              <a:t>: </a:t>
            </a:r>
          </a:p>
          <a:p>
            <a:pPr eaLnBrk="1" hangingPunct="1">
              <a:buFont typeface="Wingdings" pitchFamily="2" charset="2"/>
              <a:buNone/>
              <a:defRPr/>
            </a:pPr>
            <a:r>
              <a:rPr lang="en-US" sz="2800" dirty="0" smtClean="0"/>
              <a:t>    </a:t>
            </a:r>
          </a:p>
          <a:p>
            <a:pPr eaLnBrk="1" hangingPunct="1">
              <a:buFont typeface="Wingdings" pitchFamily="2" charset="2"/>
              <a:buNone/>
              <a:defRPr/>
            </a:pPr>
            <a:r>
              <a:rPr lang="en-US" sz="2800" dirty="0" smtClean="0"/>
              <a:t>    1- </a:t>
            </a:r>
            <a:r>
              <a:rPr lang="en-US" sz="2800" dirty="0" err="1" smtClean="0"/>
              <a:t>cytochrome</a:t>
            </a:r>
            <a:r>
              <a:rPr lang="en-US" sz="2800" dirty="0" smtClean="0"/>
              <a:t> </a:t>
            </a:r>
            <a:r>
              <a:rPr lang="en-US" sz="2800" dirty="0" err="1" smtClean="0"/>
              <a:t>oxidase</a:t>
            </a:r>
            <a:r>
              <a:rPr lang="en-US" sz="2800" dirty="0" smtClean="0"/>
              <a:t>.</a:t>
            </a:r>
          </a:p>
          <a:p>
            <a:pPr eaLnBrk="1" hangingPunct="1">
              <a:buFont typeface="Wingdings" pitchFamily="2" charset="2"/>
              <a:buNone/>
              <a:defRPr/>
            </a:pPr>
            <a:r>
              <a:rPr lang="en-US" sz="2800" dirty="0" smtClean="0"/>
              <a:t>    2- NAPDH </a:t>
            </a:r>
            <a:r>
              <a:rPr lang="en-US" sz="2800" dirty="0" err="1" smtClean="0"/>
              <a:t>cytochrome</a:t>
            </a:r>
            <a:r>
              <a:rPr lang="en-US" sz="2800" dirty="0" smtClean="0"/>
              <a:t> C </a:t>
            </a:r>
            <a:r>
              <a:rPr lang="en-US" sz="2800" dirty="0" err="1" smtClean="0"/>
              <a:t>reductase</a:t>
            </a:r>
            <a:r>
              <a:rPr lang="en-US" sz="2800" dirty="0" smtClean="0"/>
              <a:t>.</a:t>
            </a:r>
          </a:p>
          <a:p>
            <a:pPr eaLnBrk="1" hangingPunct="1">
              <a:buFont typeface="Wingdings" pitchFamily="2" charset="2"/>
              <a:buNone/>
              <a:defRPr/>
            </a:pPr>
            <a:r>
              <a:rPr lang="en-US" sz="2800" dirty="0" smtClean="0"/>
              <a:t>    3- alpha- </a:t>
            </a:r>
            <a:r>
              <a:rPr lang="en-US" sz="2800" dirty="0" err="1" smtClean="0"/>
              <a:t>glycerophosphate</a:t>
            </a:r>
            <a:r>
              <a:rPr lang="en-US" sz="2800" dirty="0" smtClean="0"/>
              <a:t> </a:t>
            </a:r>
            <a:r>
              <a:rPr lang="en-US" sz="2800" dirty="0" err="1" smtClean="0"/>
              <a:t>dehydrogenase</a:t>
            </a:r>
            <a:r>
              <a:rPr lang="en-US" sz="2800" dirty="0" smtClean="0"/>
              <a:t>.</a:t>
            </a:r>
          </a:p>
          <a:p>
            <a:pPr eaLnBrk="1" hangingPunct="1">
              <a:buFont typeface="Wingdings" pitchFamily="2" charset="2"/>
              <a:buNone/>
              <a:defRPr/>
            </a:pPr>
            <a:r>
              <a:rPr lang="en-US" sz="2800" dirty="0" smtClean="0"/>
              <a:t>    4- </a:t>
            </a:r>
            <a:r>
              <a:rPr lang="en-US" sz="2800" dirty="0" err="1" smtClean="0"/>
              <a:t>malic</a:t>
            </a:r>
            <a:r>
              <a:rPr lang="en-US" sz="2800" dirty="0" smtClean="0"/>
              <a:t> enzymes.</a:t>
            </a:r>
          </a:p>
          <a:p>
            <a:pPr eaLnBrk="1" hangingPunct="1">
              <a:buFont typeface="Wingdings" pitchFamily="2" charset="2"/>
              <a:buNone/>
              <a:defRPr/>
            </a:pPr>
            <a:r>
              <a:rPr lang="en-US" sz="2800" dirty="0" smtClean="0"/>
              <a:t>    5- several </a:t>
            </a:r>
            <a:r>
              <a:rPr lang="en-US" sz="2800" dirty="0" err="1" smtClean="0"/>
              <a:t>proteolytic</a:t>
            </a:r>
            <a:r>
              <a:rPr lang="en-US" sz="2800" dirty="0" smtClean="0"/>
              <a:t> enzymes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lang="en-US" sz="3600" b="1" dirty="0" smtClean="0">
                <a:solidFill>
                  <a:srgbClr val="FFFF66"/>
                </a:solidFill>
              </a:rPr>
              <a:t>3- Effects on the Cardiovascular system:</a:t>
            </a:r>
          </a:p>
        </p:txBody>
      </p:sp>
      <p:sp>
        <p:nvSpPr>
          <p:cNvPr id="35843" name="Rectangle 3"/>
          <p:cNvSpPr>
            <a:spLocks noGrp="1" noChangeArrowheads="1"/>
          </p:cNvSpPr>
          <p:nvPr>
            <p:ph type="body" idx="1"/>
          </p:nvPr>
        </p:nvSpPr>
        <p:spPr/>
        <p:txBody>
          <a:bodyPr/>
          <a:lstStyle/>
          <a:p>
            <a:pPr eaLnBrk="1" hangingPunct="1">
              <a:buFont typeface="Wingdings" pitchFamily="2" charset="2"/>
              <a:buNone/>
              <a:defRPr/>
            </a:pPr>
            <a:r>
              <a:rPr lang="en-US" dirty="0" smtClean="0"/>
              <a:t>    </a:t>
            </a:r>
            <a:r>
              <a:rPr lang="en-US" sz="2800" dirty="0" smtClean="0"/>
              <a:t>- increase heart rate.</a:t>
            </a:r>
          </a:p>
          <a:p>
            <a:pPr eaLnBrk="1" hangingPunct="1">
              <a:buFont typeface="Wingdings" pitchFamily="2" charset="2"/>
              <a:buNone/>
              <a:defRPr/>
            </a:pPr>
            <a:r>
              <a:rPr lang="en-US" sz="2800" dirty="0" smtClean="0"/>
              <a:t>    - increase stroke volume.</a:t>
            </a:r>
          </a:p>
          <a:p>
            <a:pPr eaLnBrk="1" hangingPunct="1">
              <a:buFont typeface="Wingdings" pitchFamily="2" charset="2"/>
              <a:buNone/>
              <a:defRPr/>
            </a:pPr>
            <a:r>
              <a:rPr lang="en-US" sz="2800" dirty="0" smtClean="0"/>
              <a:t>    - decrease peripheral resistance.</a:t>
            </a:r>
          </a:p>
          <a:p>
            <a:pPr eaLnBrk="1" hangingPunct="1">
              <a:buFont typeface="Wingdings" pitchFamily="2" charset="2"/>
              <a:buNone/>
              <a:defRPr/>
            </a:pPr>
            <a:endParaRPr lang="en-US" sz="2800" dirty="0" smtClean="0"/>
          </a:p>
          <a:p>
            <a:pPr eaLnBrk="1" hangingPunct="1">
              <a:buFont typeface="Wingdings" pitchFamily="2" charset="2"/>
              <a:buNone/>
              <a:defRPr/>
            </a:pPr>
            <a:r>
              <a:rPr lang="en-US" sz="2800" dirty="0" smtClean="0"/>
              <a:t>   *end result is increase delivery of oxygenated blood to the tissues.</a:t>
            </a:r>
          </a:p>
        </p:txBody>
      </p:sp>
      <p:sp>
        <p:nvSpPr>
          <p:cNvPr id="33796" name="Text Box 6"/>
          <p:cNvSpPr txBox="1">
            <a:spLocks noChangeArrowheads="1"/>
          </p:cNvSpPr>
          <p:nvPr/>
        </p:nvSpPr>
        <p:spPr bwMode="auto">
          <a:xfrm>
            <a:off x="6384925" y="1941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ar-SA" altLang="ar-SA">
              <a:latin typeface="Arial" pitchFamily="34" charset="0"/>
            </a:endParaRPr>
          </a:p>
        </p:txBody>
      </p:sp>
      <p:sp>
        <p:nvSpPr>
          <p:cNvPr id="33797" name="Text Box 7"/>
          <p:cNvSpPr txBox="1">
            <a:spLocks noChangeArrowheads="1"/>
          </p:cNvSpPr>
          <p:nvPr/>
        </p:nvSpPr>
        <p:spPr bwMode="auto">
          <a:xfrm>
            <a:off x="6011863" y="2133600"/>
            <a:ext cx="25257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algn="ctr" eaLnBrk="1" hangingPunct="1"/>
            <a:r>
              <a:rPr lang="en-US" altLang="ar-SA" sz="2400" b="1">
                <a:solidFill>
                  <a:srgbClr val="FF0000"/>
                </a:solidFill>
                <a:latin typeface="Arial" pitchFamily="34" charset="0"/>
              </a:rPr>
              <a:t>Cardiac output </a:t>
            </a:r>
          </a:p>
          <a:p>
            <a:pPr algn="ctr" eaLnBrk="1" hangingPunct="1"/>
            <a:r>
              <a:rPr lang="en-US" altLang="ar-SA" sz="2400" b="1">
                <a:solidFill>
                  <a:srgbClr val="FF0000"/>
                </a:solidFill>
                <a:latin typeface="Arial" pitchFamily="34" charset="0"/>
              </a:rPr>
              <a:t>up to 60%</a:t>
            </a:r>
          </a:p>
        </p:txBody>
      </p:sp>
      <p:sp>
        <p:nvSpPr>
          <p:cNvPr id="33798" name="Line 9"/>
          <p:cNvSpPr>
            <a:spLocks noChangeShapeType="1"/>
          </p:cNvSpPr>
          <p:nvPr/>
        </p:nvSpPr>
        <p:spPr bwMode="auto">
          <a:xfrm>
            <a:off x="4419600" y="2362200"/>
            <a:ext cx="1524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33799" name="Line 10"/>
          <p:cNvSpPr>
            <a:spLocks noChangeShapeType="1"/>
          </p:cNvSpPr>
          <p:nvPr/>
        </p:nvSpPr>
        <p:spPr bwMode="auto">
          <a:xfrm flipV="1">
            <a:off x="5105400" y="2514600"/>
            <a:ext cx="7620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381000" y="914400"/>
            <a:ext cx="8229600" cy="5638800"/>
          </a:xfrm>
        </p:spPr>
        <p:txBody>
          <a:bodyPr/>
          <a:lstStyle/>
          <a:p>
            <a:pPr eaLnBrk="1" hangingPunct="1">
              <a:buFont typeface="Wingdings" pitchFamily="2" charset="2"/>
              <a:buNone/>
              <a:defRPr/>
            </a:pPr>
            <a:r>
              <a:rPr lang="en-US" dirty="0" smtClean="0"/>
              <a:t>  1- Thyroid hormones potentiate the effect of </a:t>
            </a:r>
            <a:r>
              <a:rPr lang="en-US" i="1" u="sng" dirty="0" smtClean="0">
                <a:solidFill>
                  <a:srgbClr val="FF0000"/>
                </a:solidFill>
                <a:effectLst/>
              </a:rPr>
              <a:t>catecholamine</a:t>
            </a:r>
            <a:r>
              <a:rPr lang="en-US" dirty="0" smtClean="0">
                <a:effectLst/>
              </a:rPr>
              <a:t> </a:t>
            </a:r>
            <a:r>
              <a:rPr lang="en-US" dirty="0" smtClean="0"/>
              <a:t>in the circulation            activation of </a:t>
            </a:r>
            <a:r>
              <a:rPr lang="el-GR" dirty="0" smtClean="0"/>
              <a:t>β</a:t>
            </a:r>
            <a:r>
              <a:rPr lang="en-US" dirty="0" smtClean="0"/>
              <a:t>-adrenergic receptors.</a:t>
            </a:r>
          </a:p>
          <a:p>
            <a:pPr eaLnBrk="1" hangingPunct="1">
              <a:buFont typeface="Wingdings" pitchFamily="2" charset="2"/>
              <a:buNone/>
              <a:defRPr/>
            </a:pPr>
            <a:r>
              <a:rPr lang="en-US" dirty="0" smtClean="0"/>
              <a:t> </a:t>
            </a:r>
          </a:p>
          <a:p>
            <a:pPr eaLnBrk="1" hangingPunct="1">
              <a:buFont typeface="Wingdings" pitchFamily="2" charset="2"/>
              <a:buNone/>
              <a:defRPr/>
            </a:pPr>
            <a:r>
              <a:rPr lang="en-US" dirty="0" smtClean="0"/>
              <a:t>   2- Direct induction of:</a:t>
            </a:r>
          </a:p>
          <a:p>
            <a:pPr eaLnBrk="1" hangingPunct="1">
              <a:buFont typeface="Wingdings" pitchFamily="2" charset="2"/>
              <a:buNone/>
              <a:defRPr/>
            </a:pPr>
            <a:r>
              <a:rPr lang="en-US" dirty="0" smtClean="0"/>
              <a:t>     a) myocardial </a:t>
            </a:r>
            <a:r>
              <a:rPr lang="el-GR" dirty="0" smtClean="0"/>
              <a:t>β</a:t>
            </a:r>
            <a:r>
              <a:rPr lang="en-US" dirty="0" smtClean="0"/>
              <a:t>-adrenergic receptors.</a:t>
            </a:r>
          </a:p>
          <a:p>
            <a:pPr eaLnBrk="1" hangingPunct="1">
              <a:buFont typeface="Wingdings" pitchFamily="2" charset="2"/>
              <a:buNone/>
              <a:defRPr/>
            </a:pPr>
            <a:r>
              <a:rPr lang="en-US" dirty="0" smtClean="0"/>
              <a:t>     b) </a:t>
            </a:r>
            <a:r>
              <a:rPr lang="en-US" dirty="0" err="1" smtClean="0"/>
              <a:t>sarcoplasmic</a:t>
            </a:r>
            <a:r>
              <a:rPr lang="en-US" dirty="0" smtClean="0"/>
              <a:t> reticulum.</a:t>
            </a:r>
          </a:p>
          <a:p>
            <a:pPr eaLnBrk="1" hangingPunct="1">
              <a:buFont typeface="Wingdings" pitchFamily="2" charset="2"/>
              <a:buNone/>
              <a:defRPr/>
            </a:pPr>
            <a:r>
              <a:rPr lang="en-US" dirty="0" smtClean="0"/>
              <a:t>     c) Ca</a:t>
            </a:r>
            <a:r>
              <a:rPr lang="en-US" baseline="30000" dirty="0" smtClean="0"/>
              <a:t>+2</a:t>
            </a:r>
            <a:r>
              <a:rPr lang="en-US" dirty="0" smtClean="0"/>
              <a:t> </a:t>
            </a:r>
            <a:r>
              <a:rPr lang="en-US" dirty="0" err="1" smtClean="0"/>
              <a:t>ATPase</a:t>
            </a:r>
            <a:r>
              <a:rPr lang="en-US" dirty="0" smtClean="0"/>
              <a:t>.</a:t>
            </a:r>
          </a:p>
          <a:p>
            <a:pPr eaLnBrk="1" hangingPunct="1">
              <a:buFont typeface="Wingdings" pitchFamily="2" charset="2"/>
              <a:buNone/>
              <a:defRPr/>
            </a:pPr>
            <a:r>
              <a:rPr lang="en-US" dirty="0" smtClean="0"/>
              <a:t>     d) </a:t>
            </a:r>
            <a:r>
              <a:rPr lang="en-US" dirty="0" err="1" smtClean="0"/>
              <a:t>myosine</a:t>
            </a:r>
            <a:r>
              <a:rPr lang="en-US" dirty="0" smtClean="0"/>
              <a:t>.</a:t>
            </a:r>
            <a:endParaRPr lang="en-US" sz="3600" dirty="0" smtClean="0"/>
          </a:p>
          <a:p>
            <a:pPr eaLnBrk="1" hangingPunct="1">
              <a:buFont typeface="Wingdings" pitchFamily="2" charset="2"/>
              <a:buNone/>
              <a:defRPr/>
            </a:pPr>
            <a:endParaRPr lang="en-US" sz="3600" dirty="0" smtClean="0"/>
          </a:p>
        </p:txBody>
      </p:sp>
      <p:sp>
        <p:nvSpPr>
          <p:cNvPr id="34819" name="Line 5"/>
          <p:cNvSpPr>
            <a:spLocks noChangeShapeType="1"/>
          </p:cNvSpPr>
          <p:nvPr/>
        </p:nvSpPr>
        <p:spPr bwMode="auto">
          <a:xfrm>
            <a:off x="7162800" y="1676400"/>
            <a:ext cx="1066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34820" name="Rectangle 3"/>
          <p:cNvSpPr>
            <a:spLocks noChangeArrowheads="1"/>
          </p:cNvSpPr>
          <p:nvPr/>
        </p:nvSpPr>
        <p:spPr bwMode="auto">
          <a:xfrm>
            <a:off x="762000" y="381000"/>
            <a:ext cx="624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ar-SA" b="1" u="sng">
                <a:solidFill>
                  <a:srgbClr val="FFFF66"/>
                </a:solidFill>
              </a:rPr>
              <a:t>The cardiovascular effects are due to:</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28600" y="228600"/>
            <a:ext cx="8229600" cy="1371600"/>
          </a:xfrm>
        </p:spPr>
        <p:txBody>
          <a:bodyPr/>
          <a:lstStyle/>
          <a:p>
            <a:pPr algn="l" eaLnBrk="1" hangingPunct="1">
              <a:defRPr/>
            </a:pPr>
            <a:r>
              <a:rPr lang="en-US" sz="3600" b="1" dirty="0" smtClean="0">
                <a:solidFill>
                  <a:srgbClr val="FFFF66"/>
                </a:solidFill>
              </a:rPr>
              <a:t>6- Effects on the CNS:</a:t>
            </a:r>
          </a:p>
        </p:txBody>
      </p:sp>
      <p:sp>
        <p:nvSpPr>
          <p:cNvPr id="38915" name="Rectangle 3"/>
          <p:cNvSpPr>
            <a:spLocks noGrp="1" noChangeArrowheads="1"/>
          </p:cNvSpPr>
          <p:nvPr>
            <p:ph type="body" idx="1"/>
          </p:nvPr>
        </p:nvSpPr>
        <p:spPr>
          <a:xfrm>
            <a:off x="457200" y="1676400"/>
            <a:ext cx="8229600" cy="4114800"/>
          </a:xfrm>
        </p:spPr>
        <p:txBody>
          <a:bodyPr/>
          <a:lstStyle/>
          <a:p>
            <a:pPr marL="514350" indent="-514350" eaLnBrk="1" hangingPunct="1">
              <a:lnSpc>
                <a:spcPct val="90000"/>
              </a:lnSpc>
              <a:buFont typeface="Wingdings" pitchFamily="2" charset="2"/>
              <a:buNone/>
              <a:defRPr/>
            </a:pPr>
            <a:r>
              <a:rPr lang="en-US" sz="3000" b="1" dirty="0" smtClean="0">
                <a:solidFill>
                  <a:srgbClr val="FFFF66"/>
                </a:solidFill>
              </a:rPr>
              <a:t>A) </a:t>
            </a:r>
            <a:r>
              <a:rPr lang="en-US" sz="3000" b="1" dirty="0" err="1" smtClean="0">
                <a:solidFill>
                  <a:srgbClr val="FFFF66"/>
                </a:solidFill>
              </a:rPr>
              <a:t>Peri</a:t>
            </a:r>
            <a:r>
              <a:rPr lang="en-US" sz="3000" b="1" dirty="0" smtClean="0">
                <a:solidFill>
                  <a:srgbClr val="FFFF66"/>
                </a:solidFill>
              </a:rPr>
              <a:t>-natal period:</a:t>
            </a:r>
          </a:p>
          <a:p>
            <a:pPr marL="514350" indent="-514350" eaLnBrk="1" hangingPunct="1">
              <a:lnSpc>
                <a:spcPct val="90000"/>
              </a:lnSpc>
              <a:buFont typeface="Wingdings" pitchFamily="2" charset="2"/>
              <a:buAutoNum type="alphaUcParenR"/>
              <a:defRPr/>
            </a:pPr>
            <a:endParaRPr lang="en-US" sz="3000" b="1" dirty="0" smtClean="0">
              <a:solidFill>
                <a:srgbClr val="FFFF66"/>
              </a:solidFill>
            </a:endParaRPr>
          </a:p>
          <a:p>
            <a:pPr eaLnBrk="1" hangingPunct="1">
              <a:lnSpc>
                <a:spcPct val="90000"/>
              </a:lnSpc>
              <a:buFont typeface="Wingdings" pitchFamily="2" charset="2"/>
              <a:buNone/>
              <a:defRPr/>
            </a:pPr>
            <a:r>
              <a:rPr lang="en-US" sz="2800" dirty="0" smtClean="0"/>
              <a:t>Thyroid hormones are essential for </a:t>
            </a:r>
            <a:r>
              <a:rPr lang="en-US" sz="2800" b="1" i="1" u="sng" dirty="0" smtClean="0">
                <a:solidFill>
                  <a:srgbClr val="FF0000"/>
                </a:solidFill>
                <a:effectLst/>
              </a:rPr>
              <a:t>maturation</a:t>
            </a:r>
            <a:r>
              <a:rPr lang="en-US" sz="2800" dirty="0" smtClean="0">
                <a:effectLst/>
              </a:rPr>
              <a:t> </a:t>
            </a:r>
            <a:r>
              <a:rPr lang="en-US" sz="2800" dirty="0" smtClean="0"/>
              <a:t>of the CNS.</a:t>
            </a:r>
          </a:p>
          <a:p>
            <a:pPr eaLnBrk="1" hangingPunct="1">
              <a:lnSpc>
                <a:spcPct val="90000"/>
              </a:lnSpc>
              <a:buFont typeface="Wingdings" pitchFamily="2" charset="2"/>
              <a:buNone/>
              <a:defRPr/>
            </a:pPr>
            <a:r>
              <a:rPr lang="en-US" sz="2800" dirty="0" smtClean="0"/>
              <a:t>			decrease of hormones secretion</a:t>
            </a:r>
          </a:p>
          <a:p>
            <a:pPr eaLnBrk="1" hangingPunct="1">
              <a:lnSpc>
                <a:spcPct val="90000"/>
              </a:lnSpc>
              <a:buFont typeface="Wingdings" pitchFamily="2" charset="2"/>
              <a:buNone/>
              <a:defRPr/>
            </a:pPr>
            <a:endParaRPr lang="en-US" sz="2800" dirty="0" smtClean="0"/>
          </a:p>
          <a:p>
            <a:pPr eaLnBrk="1" hangingPunct="1">
              <a:lnSpc>
                <a:spcPct val="90000"/>
              </a:lnSpc>
              <a:buFont typeface="Wingdings" pitchFamily="2" charset="2"/>
              <a:buNone/>
              <a:defRPr/>
            </a:pPr>
            <a:r>
              <a:rPr lang="en-US" sz="2800" dirty="0" smtClean="0"/>
              <a:t>            </a:t>
            </a:r>
            <a:r>
              <a:rPr lang="en-US" sz="2800" dirty="0" smtClean="0">
                <a:solidFill>
                  <a:srgbClr val="FF0000"/>
                </a:solidFill>
              </a:rPr>
              <a:t>irreversible</a:t>
            </a:r>
            <a:r>
              <a:rPr lang="en-US" sz="2800" dirty="0" smtClean="0"/>
              <a:t> mental retardation</a:t>
            </a:r>
          </a:p>
          <a:p>
            <a:pPr eaLnBrk="1" hangingPunct="1">
              <a:lnSpc>
                <a:spcPct val="90000"/>
              </a:lnSpc>
              <a:buFont typeface="Wingdings" pitchFamily="2" charset="2"/>
              <a:buNone/>
              <a:defRPr/>
            </a:pPr>
            <a:endParaRPr lang="en-US" sz="2800" dirty="0" smtClean="0"/>
          </a:p>
          <a:p>
            <a:pPr eaLnBrk="1" hangingPunct="1">
              <a:lnSpc>
                <a:spcPct val="90000"/>
              </a:lnSpc>
              <a:buFont typeface="Wingdings" pitchFamily="2" charset="2"/>
              <a:buNone/>
              <a:defRPr/>
            </a:pPr>
            <a:r>
              <a:rPr lang="en-US" sz="2800" dirty="0" smtClean="0"/>
              <a:t>- Screening is necessary  to introduce hormone replacement .</a:t>
            </a:r>
          </a:p>
        </p:txBody>
      </p:sp>
      <p:sp>
        <p:nvSpPr>
          <p:cNvPr id="35844" name="Line 5"/>
          <p:cNvSpPr>
            <a:spLocks noChangeShapeType="1"/>
          </p:cNvSpPr>
          <p:nvPr/>
        </p:nvSpPr>
        <p:spPr bwMode="auto">
          <a:xfrm>
            <a:off x="4343400" y="39624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a:xfrm>
            <a:off x="457200" y="228600"/>
            <a:ext cx="8229600" cy="5897563"/>
          </a:xfrm>
        </p:spPr>
        <p:txBody>
          <a:bodyPr/>
          <a:lstStyle/>
          <a:p>
            <a:pPr eaLnBrk="1" hangingPunct="1">
              <a:buFont typeface="Wingdings" pitchFamily="2" charset="2"/>
              <a:buNone/>
              <a:defRPr/>
            </a:pPr>
            <a:r>
              <a:rPr lang="en-US" sz="2800" b="1" i="1" u="sng" dirty="0" smtClean="0">
                <a:solidFill>
                  <a:schemeClr val="tx1">
                    <a:lumMod val="75000"/>
                  </a:schemeClr>
                </a:solidFill>
              </a:rPr>
              <a:t>6- Effects on the CNS</a:t>
            </a:r>
            <a:r>
              <a:rPr lang="en-US" sz="2800" b="1" i="1" dirty="0" smtClean="0">
                <a:solidFill>
                  <a:schemeClr val="tx1">
                    <a:lumMod val="75000"/>
                  </a:schemeClr>
                </a:solidFill>
              </a:rPr>
              <a:t>:           cont.</a:t>
            </a:r>
            <a:endParaRPr lang="en-US" sz="3000" i="1" dirty="0" smtClean="0">
              <a:solidFill>
                <a:schemeClr val="tx1">
                  <a:lumMod val="75000"/>
                </a:schemeClr>
              </a:solidFill>
            </a:endParaRPr>
          </a:p>
          <a:p>
            <a:pPr eaLnBrk="1" hangingPunct="1">
              <a:buFont typeface="Wingdings" pitchFamily="2" charset="2"/>
              <a:buNone/>
              <a:defRPr/>
            </a:pPr>
            <a:endParaRPr lang="en-US" sz="3000" b="1" dirty="0" smtClean="0">
              <a:solidFill>
                <a:srgbClr val="FFFF66"/>
              </a:solidFill>
            </a:endParaRPr>
          </a:p>
          <a:p>
            <a:pPr eaLnBrk="1" hangingPunct="1">
              <a:buFont typeface="Wingdings" pitchFamily="2" charset="2"/>
              <a:buNone/>
              <a:defRPr/>
            </a:pPr>
            <a:r>
              <a:rPr lang="en-US" sz="3000" b="1" dirty="0" smtClean="0">
                <a:solidFill>
                  <a:srgbClr val="FFFF66"/>
                </a:solidFill>
              </a:rPr>
              <a:t>B) In adult:</a:t>
            </a:r>
          </a:p>
          <a:p>
            <a:pPr eaLnBrk="1" hangingPunct="1">
              <a:buFont typeface="Wingdings" pitchFamily="2" charset="2"/>
              <a:buNone/>
              <a:defRPr/>
            </a:pPr>
            <a:r>
              <a:rPr lang="en-US" sz="3000" dirty="0" smtClean="0"/>
              <a:t>    </a:t>
            </a:r>
            <a:r>
              <a:rPr lang="en-US" sz="3000" u="sng" dirty="0" smtClean="0">
                <a:solidFill>
                  <a:srgbClr val="FF0000"/>
                </a:solidFill>
              </a:rPr>
              <a:t>Increase</a:t>
            </a:r>
            <a:r>
              <a:rPr lang="en-US" sz="3000" dirty="0" smtClean="0"/>
              <a:t> in </a:t>
            </a:r>
            <a:r>
              <a:rPr lang="en-US" sz="2800" dirty="0" smtClean="0"/>
              <a:t>thyroid hormone secretion:                     </a:t>
            </a:r>
          </a:p>
          <a:p>
            <a:pPr eaLnBrk="1" hangingPunct="1">
              <a:buFont typeface="Wingdings" pitchFamily="2" charset="2"/>
              <a:buNone/>
              <a:defRPr/>
            </a:pPr>
            <a:r>
              <a:rPr lang="en-US" sz="2800" dirty="0" smtClean="0"/>
              <a:t>    1-hyperexcitability.</a:t>
            </a:r>
          </a:p>
          <a:p>
            <a:pPr eaLnBrk="1" hangingPunct="1">
              <a:buFont typeface="Wingdings" pitchFamily="2" charset="2"/>
              <a:buNone/>
              <a:defRPr/>
            </a:pPr>
            <a:r>
              <a:rPr lang="en-US" sz="2800" dirty="0" smtClean="0"/>
              <a:t>    2- irritability.</a:t>
            </a:r>
          </a:p>
          <a:p>
            <a:pPr eaLnBrk="1" hangingPunct="1">
              <a:buFont typeface="Wingdings" pitchFamily="2" charset="2"/>
              <a:buNone/>
              <a:defRPr/>
            </a:pPr>
            <a:endParaRPr lang="en-US" sz="2800" dirty="0" smtClean="0"/>
          </a:p>
          <a:p>
            <a:pPr eaLnBrk="1" hangingPunct="1">
              <a:buFont typeface="Wingdings" pitchFamily="2" charset="2"/>
              <a:buNone/>
              <a:defRPr/>
            </a:pPr>
            <a:r>
              <a:rPr lang="en-US" sz="2800" dirty="0" smtClean="0"/>
              <a:t>     </a:t>
            </a:r>
            <a:r>
              <a:rPr lang="en-US" sz="2800" u="sng" dirty="0" smtClean="0">
                <a:solidFill>
                  <a:srgbClr val="00B0F0"/>
                </a:solidFill>
              </a:rPr>
              <a:t>Decrease</a:t>
            </a:r>
            <a:r>
              <a:rPr lang="en-US" sz="2800" dirty="0" smtClean="0"/>
              <a:t> in thyroid hormones secretion:</a:t>
            </a:r>
          </a:p>
          <a:p>
            <a:pPr eaLnBrk="1" hangingPunct="1">
              <a:buFont typeface="Wingdings" pitchFamily="2" charset="2"/>
              <a:buNone/>
              <a:defRPr/>
            </a:pPr>
            <a:r>
              <a:rPr lang="en-US" sz="2800" dirty="0" smtClean="0"/>
              <a:t>     1- slow movement.</a:t>
            </a:r>
          </a:p>
          <a:p>
            <a:pPr eaLnBrk="1" hangingPunct="1">
              <a:buFont typeface="Wingdings" pitchFamily="2" charset="2"/>
              <a:buNone/>
              <a:defRPr/>
            </a:pPr>
            <a:r>
              <a:rPr lang="en-US" sz="2800" dirty="0" smtClean="0"/>
              <a:t>     2- impaired memory.</a:t>
            </a:r>
          </a:p>
          <a:p>
            <a:pPr eaLnBrk="1" hangingPunct="1">
              <a:buFont typeface="Wingdings" pitchFamily="2" charset="2"/>
              <a:buNone/>
              <a:defRPr/>
            </a:pPr>
            <a:r>
              <a:rPr lang="en-US" sz="2800" dirty="0" smtClean="0"/>
              <a:t>     3- mental capacity.</a:t>
            </a:r>
            <a:endParaRPr lang="en-US" sz="3000" dirty="0" smtClean="0"/>
          </a:p>
        </p:txBody>
      </p:sp>
      <p:sp>
        <p:nvSpPr>
          <p:cNvPr id="36867" name="Line 4"/>
          <p:cNvSpPr>
            <a:spLocks noChangeShapeType="1"/>
          </p:cNvSpPr>
          <p:nvPr/>
        </p:nvSpPr>
        <p:spPr bwMode="auto">
          <a:xfrm>
            <a:off x="1447800" y="55626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8229600" cy="1554162"/>
          </a:xfrm>
        </p:spPr>
        <p:txBody>
          <a:bodyPr/>
          <a:lstStyle/>
          <a:p>
            <a:pPr algn="l" eaLnBrk="1" hangingPunct="1">
              <a:defRPr/>
            </a:pPr>
            <a:r>
              <a:rPr lang="en-US" sz="3200" dirty="0" smtClean="0">
                <a:solidFill>
                  <a:srgbClr val="FFFF66"/>
                </a:solidFill>
              </a:rPr>
              <a:t/>
            </a:r>
            <a:br>
              <a:rPr lang="en-US" sz="3200" dirty="0" smtClean="0">
                <a:solidFill>
                  <a:srgbClr val="FFFF66"/>
                </a:solidFill>
              </a:rPr>
            </a:br>
            <a:r>
              <a:rPr lang="en-US" sz="3600" b="1" dirty="0" smtClean="0">
                <a:solidFill>
                  <a:srgbClr val="FFFF66"/>
                </a:solidFill>
              </a:rPr>
              <a:t>7- Effects on bone:</a:t>
            </a:r>
          </a:p>
        </p:txBody>
      </p:sp>
      <p:sp>
        <p:nvSpPr>
          <p:cNvPr id="41987" name="Rectangle 3"/>
          <p:cNvSpPr>
            <a:spLocks noGrp="1" noChangeArrowheads="1"/>
          </p:cNvSpPr>
          <p:nvPr>
            <p:ph type="body" idx="1"/>
          </p:nvPr>
        </p:nvSpPr>
        <p:spPr>
          <a:xfrm>
            <a:off x="457200" y="1219200"/>
            <a:ext cx="8229600" cy="4906963"/>
          </a:xfrm>
        </p:spPr>
        <p:txBody>
          <a:bodyPr/>
          <a:lstStyle/>
          <a:p>
            <a:pPr eaLnBrk="1" hangingPunct="1">
              <a:buFont typeface="Wingdings" pitchFamily="2" charset="2"/>
              <a:buNone/>
              <a:defRPr/>
            </a:pPr>
            <a:r>
              <a:rPr lang="en-US" sz="2800" dirty="0" smtClean="0"/>
              <a:t>   </a:t>
            </a:r>
          </a:p>
          <a:p>
            <a:pPr eaLnBrk="1" hangingPunct="1">
              <a:buFont typeface="Wingdings" pitchFamily="2" charset="2"/>
              <a:buNone/>
              <a:defRPr/>
            </a:pPr>
            <a:endParaRPr lang="en-US" sz="2800" dirty="0" smtClean="0"/>
          </a:p>
          <a:p>
            <a:pPr eaLnBrk="1" hangingPunct="1">
              <a:buFont typeface="Wingdings" pitchFamily="2" charset="2"/>
              <a:buNone/>
              <a:defRPr/>
            </a:pPr>
            <a:r>
              <a:rPr lang="en-US" sz="2800" dirty="0" smtClean="0"/>
              <a:t>    a) promote bone formation.</a:t>
            </a:r>
          </a:p>
          <a:p>
            <a:pPr eaLnBrk="1" hangingPunct="1">
              <a:buFont typeface="Wingdings" pitchFamily="2" charset="2"/>
              <a:buNone/>
              <a:defRPr/>
            </a:pPr>
            <a:r>
              <a:rPr lang="en-US" sz="2800" dirty="0" smtClean="0"/>
              <a:t>    b) promote ossification.</a:t>
            </a:r>
          </a:p>
          <a:p>
            <a:pPr eaLnBrk="1" hangingPunct="1">
              <a:buFont typeface="Wingdings" pitchFamily="2" charset="2"/>
              <a:buNone/>
              <a:defRPr/>
            </a:pPr>
            <a:r>
              <a:rPr lang="en-US" sz="2800" dirty="0" smtClean="0"/>
              <a:t>    c) promote fusion of bone plate.</a:t>
            </a:r>
          </a:p>
          <a:p>
            <a:pPr eaLnBrk="1" hangingPunct="1">
              <a:buFont typeface="Wingdings" pitchFamily="2" charset="2"/>
              <a:buNone/>
              <a:defRPr/>
            </a:pPr>
            <a:r>
              <a:rPr lang="en-US" sz="2800" dirty="0" smtClean="0"/>
              <a:t>    d) promote bone maturation.</a:t>
            </a:r>
          </a:p>
          <a:p>
            <a:pPr eaLnBrk="1" hangingPunct="1">
              <a:buFont typeface="Wingdings" pitchFamily="2" charset="2"/>
              <a:buNone/>
              <a:defRPr/>
            </a:pPr>
            <a:endParaRPr lang="en-US" sz="2800" dirty="0" smtClean="0"/>
          </a:p>
          <a:p>
            <a:pPr eaLnBrk="1" hangingPunct="1">
              <a:buFont typeface="Wingdings" pitchFamily="2" charset="2"/>
              <a:buNone/>
              <a:defRPr/>
            </a:pPr>
            <a:r>
              <a:rPr lang="en-US" dirty="0" smtClean="0"/>
              <a: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pPr eaLnBrk="1" hangingPunct="1">
              <a:defRPr/>
            </a:pPr>
            <a:r>
              <a:rPr lang="en-US" sz="4200" b="1" dirty="0" smtClean="0">
                <a:solidFill>
                  <a:srgbClr val="FFFF66"/>
                </a:solidFill>
              </a:rPr>
              <a:t>8- Effects on Respiration:</a:t>
            </a:r>
          </a:p>
        </p:txBody>
      </p:sp>
      <p:sp>
        <p:nvSpPr>
          <p:cNvPr id="184323" name="Rectangle 3"/>
          <p:cNvSpPr>
            <a:spLocks noGrp="1" noChangeArrowheads="1"/>
          </p:cNvSpPr>
          <p:nvPr>
            <p:ph type="body" idx="1"/>
          </p:nvPr>
        </p:nvSpPr>
        <p:spPr>
          <a:xfrm>
            <a:off x="457200" y="1981200"/>
            <a:ext cx="8382000" cy="4114800"/>
          </a:xfrm>
        </p:spPr>
        <p:txBody>
          <a:bodyPr/>
          <a:lstStyle/>
          <a:p>
            <a:pPr eaLnBrk="1" hangingPunct="1">
              <a:buFont typeface="Wingdings" pitchFamily="2" charset="2"/>
              <a:buNone/>
              <a:defRPr/>
            </a:pPr>
            <a:r>
              <a:rPr lang="en-US" sz="2800" b="1" dirty="0" smtClean="0"/>
              <a:t>1- </a:t>
            </a:r>
            <a:r>
              <a:rPr lang="en-US" sz="2800" dirty="0" smtClean="0"/>
              <a:t>increase ventilation rate.</a:t>
            </a:r>
          </a:p>
          <a:p>
            <a:pPr eaLnBrk="1" hangingPunct="1">
              <a:buFont typeface="Wingdings" pitchFamily="2" charset="2"/>
              <a:buNone/>
              <a:defRPr/>
            </a:pPr>
            <a:endParaRPr lang="en-US" sz="2800" dirty="0" smtClean="0"/>
          </a:p>
          <a:p>
            <a:pPr eaLnBrk="1" hangingPunct="1">
              <a:buFont typeface="Wingdings" pitchFamily="2" charset="2"/>
              <a:buNone/>
              <a:defRPr/>
            </a:pPr>
            <a:r>
              <a:rPr lang="en-US" sz="2800" dirty="0" smtClean="0"/>
              <a:t>2- increase dissociation of oxygen from </a:t>
            </a:r>
            <a:r>
              <a:rPr lang="en-US" sz="2800" dirty="0" err="1" smtClean="0"/>
              <a:t>Hb</a:t>
            </a:r>
            <a:r>
              <a:rPr lang="en-US" sz="2800" dirty="0" smtClean="0"/>
              <a:t> by increasing RBC 2,3-DPG (2,3 </a:t>
            </a:r>
            <a:r>
              <a:rPr lang="en-US" sz="2800" dirty="0" err="1" smtClean="0"/>
              <a:t>diphosphoglycerate</a:t>
            </a:r>
            <a:r>
              <a:rPr lang="en-US" sz="2800" dirty="0" smtClean="0"/>
              <a:t>).</a:t>
            </a:r>
          </a:p>
          <a:p>
            <a:pPr eaLnBrk="1" hangingPunct="1">
              <a:buFont typeface="Wingdings" pitchFamily="2" charset="2"/>
              <a:buNone/>
              <a:defRPr/>
            </a:pPr>
            <a:endParaRPr lang="en-US" sz="2800" b="1"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pPr eaLnBrk="1" hangingPunct="1">
              <a:defRPr/>
            </a:pPr>
            <a:r>
              <a:rPr lang="en-US" dirty="0" smtClean="0">
                <a:solidFill>
                  <a:srgbClr val="FFFF66"/>
                </a:solidFill>
              </a:rPr>
              <a:t>9- Effects on the GIT:</a:t>
            </a:r>
            <a:br>
              <a:rPr lang="en-US" dirty="0" smtClean="0">
                <a:solidFill>
                  <a:srgbClr val="FFFF66"/>
                </a:solidFill>
              </a:rPr>
            </a:br>
            <a:endParaRPr lang="en-US" dirty="0" smtClean="0">
              <a:solidFill>
                <a:srgbClr val="FFFF66"/>
              </a:solidFill>
            </a:endParaRPr>
          </a:p>
        </p:txBody>
      </p:sp>
      <p:sp>
        <p:nvSpPr>
          <p:cNvPr id="185347" name="Rectangle 3"/>
          <p:cNvSpPr>
            <a:spLocks noGrp="1" noChangeArrowheads="1"/>
          </p:cNvSpPr>
          <p:nvPr>
            <p:ph type="body" idx="1"/>
          </p:nvPr>
        </p:nvSpPr>
        <p:spPr>
          <a:xfrm>
            <a:off x="457200" y="1371600"/>
            <a:ext cx="8229600" cy="4724400"/>
          </a:xfrm>
        </p:spPr>
        <p:txBody>
          <a:bodyPr/>
          <a:lstStyle/>
          <a:p>
            <a:pPr eaLnBrk="1" hangingPunct="1">
              <a:buFont typeface="Wingdings" pitchFamily="2" charset="2"/>
              <a:buNone/>
              <a:defRPr/>
            </a:pPr>
            <a:endParaRPr lang="en-US" sz="3600" dirty="0" smtClean="0"/>
          </a:p>
          <a:p>
            <a:pPr eaLnBrk="1" hangingPunct="1">
              <a:buFont typeface="Wingdings" pitchFamily="2" charset="2"/>
              <a:buNone/>
              <a:defRPr/>
            </a:pPr>
            <a:r>
              <a:rPr lang="en-US" dirty="0" smtClean="0"/>
              <a:t>   1- increase </a:t>
            </a:r>
            <a:r>
              <a:rPr lang="en-US" i="1" u="sng" dirty="0" smtClean="0">
                <a:solidFill>
                  <a:srgbClr val="FFFF00"/>
                </a:solidFill>
              </a:rPr>
              <a:t>appetite</a:t>
            </a:r>
            <a:r>
              <a:rPr lang="en-US" dirty="0" smtClean="0"/>
              <a:t> and food intake.</a:t>
            </a:r>
          </a:p>
          <a:p>
            <a:pPr eaLnBrk="1" hangingPunct="1">
              <a:buFont typeface="Wingdings" pitchFamily="2" charset="2"/>
              <a:buNone/>
              <a:defRPr/>
            </a:pPr>
            <a:endParaRPr lang="en-US" dirty="0" smtClean="0"/>
          </a:p>
          <a:p>
            <a:pPr eaLnBrk="1" hangingPunct="1">
              <a:buFont typeface="Wingdings" pitchFamily="2" charset="2"/>
              <a:buNone/>
              <a:defRPr/>
            </a:pPr>
            <a:r>
              <a:rPr lang="en-US" dirty="0" smtClean="0"/>
              <a:t>   2- increase of digestive juices </a:t>
            </a:r>
            <a:r>
              <a:rPr lang="en-US" i="1" u="sng" dirty="0" smtClean="0">
                <a:solidFill>
                  <a:srgbClr val="FFFF00"/>
                </a:solidFill>
              </a:rPr>
              <a:t>secretion</a:t>
            </a:r>
            <a:r>
              <a:rPr lang="en-US" dirty="0" smtClean="0"/>
              <a:t>.</a:t>
            </a:r>
          </a:p>
          <a:p>
            <a:pPr eaLnBrk="1" hangingPunct="1">
              <a:buFont typeface="Wingdings" pitchFamily="2" charset="2"/>
              <a:buNone/>
              <a:defRPr/>
            </a:pPr>
            <a:endParaRPr lang="en-US" dirty="0" smtClean="0"/>
          </a:p>
          <a:p>
            <a:pPr eaLnBrk="1" hangingPunct="1">
              <a:buFont typeface="Wingdings" pitchFamily="2" charset="2"/>
              <a:buNone/>
              <a:defRPr/>
            </a:pPr>
            <a:r>
              <a:rPr lang="en-US" dirty="0" smtClean="0"/>
              <a:t>   3- increase of G.I tract </a:t>
            </a:r>
            <a:r>
              <a:rPr lang="en-US" i="1" u="sng" dirty="0" smtClean="0">
                <a:solidFill>
                  <a:srgbClr val="FFFF00"/>
                </a:solidFill>
              </a:rPr>
              <a:t>motility</a:t>
            </a:r>
            <a:r>
              <a:rPr lang="en-US" dirty="0" smtClean="0"/>
              <a:t>.</a:t>
            </a:r>
          </a:p>
          <a:p>
            <a:pPr eaLnBrk="1" hangingPunct="1">
              <a:buFont typeface="Wingdings" pitchFamily="2" charset="2"/>
              <a:buNone/>
              <a:defRPr/>
            </a:pPr>
            <a:r>
              <a:rPr lang="en-US" dirty="0" smtClean="0"/>
              <a:t>  excess secretion            diarrhea.</a:t>
            </a:r>
          </a:p>
          <a:p>
            <a:pPr eaLnBrk="1" hangingPunct="1">
              <a:buFont typeface="Wingdings" pitchFamily="2" charset="2"/>
              <a:buNone/>
              <a:defRPr/>
            </a:pPr>
            <a:r>
              <a:rPr lang="en-US" dirty="0" smtClean="0"/>
              <a:t>  lake of secretion            constipation.</a:t>
            </a:r>
          </a:p>
          <a:p>
            <a:pPr eaLnBrk="1" hangingPunct="1">
              <a:defRPr/>
            </a:pPr>
            <a:endParaRPr lang="en-US" dirty="0" smtClean="0"/>
          </a:p>
        </p:txBody>
      </p:sp>
      <p:sp>
        <p:nvSpPr>
          <p:cNvPr id="39940" name="Line 4"/>
          <p:cNvSpPr>
            <a:spLocks noChangeShapeType="1"/>
          </p:cNvSpPr>
          <p:nvPr/>
        </p:nvSpPr>
        <p:spPr bwMode="auto">
          <a:xfrm>
            <a:off x="3962400" y="5791200"/>
            <a:ext cx="1066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39941" name="Line 5"/>
          <p:cNvSpPr>
            <a:spLocks noChangeShapeType="1"/>
          </p:cNvSpPr>
          <p:nvPr/>
        </p:nvSpPr>
        <p:spPr bwMode="auto">
          <a:xfrm>
            <a:off x="3962400" y="5257800"/>
            <a:ext cx="990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lang="en-US" sz="3600" b="1" dirty="0" smtClean="0">
                <a:solidFill>
                  <a:srgbClr val="FFFF66"/>
                </a:solidFill>
              </a:rPr>
              <a:t>10- Effects on Autonomic nervous system:</a:t>
            </a:r>
          </a:p>
        </p:txBody>
      </p:sp>
      <p:sp>
        <p:nvSpPr>
          <p:cNvPr id="40963" name="Rectangle 3"/>
          <p:cNvSpPr>
            <a:spLocks noGrp="1" noChangeArrowheads="1"/>
          </p:cNvSpPr>
          <p:nvPr>
            <p:ph type="body" idx="1"/>
          </p:nvPr>
        </p:nvSpPr>
        <p:spPr/>
        <p:txBody>
          <a:bodyPr/>
          <a:lstStyle/>
          <a:p>
            <a:pPr eaLnBrk="1" hangingPunct="1">
              <a:lnSpc>
                <a:spcPct val="80000"/>
              </a:lnSpc>
              <a:buFont typeface="Wingdings" pitchFamily="2" charset="2"/>
              <a:buNone/>
              <a:defRPr/>
            </a:pPr>
            <a:r>
              <a:rPr lang="en-US" sz="2800" dirty="0" smtClean="0"/>
              <a:t>Produced the same action as </a:t>
            </a:r>
            <a:r>
              <a:rPr lang="en-US" sz="2800" i="1" u="sng" dirty="0" err="1" smtClean="0">
                <a:solidFill>
                  <a:srgbClr val="FF0000"/>
                </a:solidFill>
              </a:rPr>
              <a:t>catecholamines</a:t>
            </a:r>
            <a:r>
              <a:rPr lang="en-US" sz="2800" dirty="0" smtClean="0"/>
              <a:t> via </a:t>
            </a:r>
          </a:p>
          <a:p>
            <a:pPr eaLnBrk="1" hangingPunct="1">
              <a:lnSpc>
                <a:spcPct val="80000"/>
              </a:lnSpc>
              <a:buFont typeface="Wingdings" pitchFamily="2" charset="2"/>
              <a:buNone/>
              <a:defRPr/>
            </a:pPr>
            <a:r>
              <a:rPr lang="el-GR" sz="2800" dirty="0" smtClean="0"/>
              <a:t>β</a:t>
            </a:r>
            <a:r>
              <a:rPr lang="en-US" sz="2800" dirty="0" smtClean="0"/>
              <a:t>-adrenergic receptors including:</a:t>
            </a:r>
          </a:p>
          <a:p>
            <a:pPr eaLnBrk="1" hangingPunct="1">
              <a:lnSpc>
                <a:spcPct val="80000"/>
              </a:lnSpc>
              <a:buFont typeface="Wingdings" pitchFamily="2" charset="2"/>
              <a:buNone/>
              <a:defRPr/>
            </a:pPr>
            <a:r>
              <a:rPr lang="en-US" sz="2800" dirty="0" smtClean="0"/>
              <a:t>    a) increase BMR.</a:t>
            </a:r>
          </a:p>
          <a:p>
            <a:pPr eaLnBrk="1" hangingPunct="1">
              <a:lnSpc>
                <a:spcPct val="80000"/>
              </a:lnSpc>
              <a:buFont typeface="Wingdings" pitchFamily="2" charset="2"/>
              <a:buNone/>
              <a:defRPr/>
            </a:pPr>
            <a:r>
              <a:rPr lang="en-US" sz="2800" dirty="0" smtClean="0"/>
              <a:t>    b) increase heat production.</a:t>
            </a:r>
          </a:p>
          <a:p>
            <a:pPr eaLnBrk="1" hangingPunct="1">
              <a:lnSpc>
                <a:spcPct val="80000"/>
              </a:lnSpc>
              <a:buFont typeface="Wingdings" pitchFamily="2" charset="2"/>
              <a:buNone/>
              <a:defRPr/>
            </a:pPr>
            <a:r>
              <a:rPr lang="en-US" sz="2800" dirty="0" smtClean="0"/>
              <a:t>    c) increase heart rate.</a:t>
            </a:r>
          </a:p>
          <a:p>
            <a:pPr eaLnBrk="1" hangingPunct="1">
              <a:lnSpc>
                <a:spcPct val="80000"/>
              </a:lnSpc>
              <a:buFont typeface="Wingdings" pitchFamily="2" charset="2"/>
              <a:buNone/>
              <a:defRPr/>
            </a:pPr>
            <a:r>
              <a:rPr lang="en-US" sz="2800" dirty="0" smtClean="0"/>
              <a:t>    d) increase stroke volume. </a:t>
            </a:r>
          </a:p>
          <a:p>
            <a:pPr eaLnBrk="1" hangingPunct="1">
              <a:lnSpc>
                <a:spcPct val="80000"/>
              </a:lnSpc>
              <a:buFont typeface="Wingdings" pitchFamily="2" charset="2"/>
              <a:buNone/>
              <a:defRPr/>
            </a:pPr>
            <a:endParaRPr lang="en-US" sz="2800" dirty="0" smtClean="0"/>
          </a:p>
          <a:p>
            <a:pPr eaLnBrk="1" hangingPunct="1">
              <a:lnSpc>
                <a:spcPct val="80000"/>
              </a:lnSpc>
              <a:buFont typeface="Wingdings" pitchFamily="2" charset="2"/>
              <a:buNone/>
              <a:defRPr/>
            </a:pPr>
            <a:r>
              <a:rPr lang="en-US" sz="2800" dirty="0" smtClean="0"/>
              <a:t>  </a:t>
            </a:r>
            <a:r>
              <a:rPr lang="en-US" sz="2800" dirty="0" smtClean="0">
                <a:solidFill>
                  <a:srgbClr val="FFFF00"/>
                </a:solidFill>
              </a:rPr>
              <a:t>i.e. </a:t>
            </a:r>
            <a:r>
              <a:rPr lang="el-GR" sz="2800" dirty="0" smtClean="0">
                <a:solidFill>
                  <a:srgbClr val="FFFF00"/>
                </a:solidFill>
              </a:rPr>
              <a:t>β</a:t>
            </a:r>
            <a:r>
              <a:rPr lang="en-US" sz="2800" dirty="0" smtClean="0">
                <a:solidFill>
                  <a:srgbClr val="FFFF00"/>
                </a:solidFill>
              </a:rPr>
              <a:t>-blocker (</a:t>
            </a:r>
            <a:r>
              <a:rPr lang="en-US" sz="2800" dirty="0" err="1" smtClean="0">
                <a:solidFill>
                  <a:srgbClr val="FFFF00"/>
                </a:solidFill>
              </a:rPr>
              <a:t>propranolol</a:t>
            </a:r>
            <a:r>
              <a:rPr lang="en-US" sz="2800" dirty="0" smtClean="0">
                <a:solidFill>
                  <a:srgbClr val="FFFF00"/>
                </a:solidFill>
              </a:rPr>
              <a:t>) is used in treatment of hyperthyroidism.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US" b="1" smtClean="0">
                <a:solidFill>
                  <a:srgbClr val="FFFF66"/>
                </a:solidFill>
              </a:rPr>
              <a:t>HORMONES</a:t>
            </a:r>
          </a:p>
        </p:txBody>
      </p:sp>
      <p:sp>
        <p:nvSpPr>
          <p:cNvPr id="4099" name="Rectangle 3"/>
          <p:cNvSpPr>
            <a:spLocks noGrp="1" noChangeArrowheads="1"/>
          </p:cNvSpPr>
          <p:nvPr>
            <p:ph type="body" idx="1"/>
          </p:nvPr>
        </p:nvSpPr>
        <p:spPr>
          <a:xfrm>
            <a:off x="457200" y="1600200"/>
            <a:ext cx="8229600" cy="4572000"/>
          </a:xfrm>
        </p:spPr>
        <p:txBody>
          <a:bodyPr/>
          <a:lstStyle/>
          <a:p>
            <a:pPr eaLnBrk="1" hangingPunct="1">
              <a:buFont typeface="Wingdings" pitchFamily="2" charset="2"/>
              <a:buNone/>
              <a:defRPr/>
            </a:pPr>
            <a:endParaRPr lang="en-US" sz="2800" b="1" dirty="0" smtClean="0"/>
          </a:p>
          <a:p>
            <a:pPr eaLnBrk="1" hangingPunct="1">
              <a:defRPr/>
            </a:pPr>
            <a:r>
              <a:rPr lang="en-US" b="1" dirty="0" smtClean="0"/>
              <a:t>T4 (</a:t>
            </a:r>
            <a:r>
              <a:rPr lang="en-US" b="1" dirty="0" err="1" smtClean="0"/>
              <a:t>tetraiodothyronine</a:t>
            </a:r>
            <a:r>
              <a:rPr lang="en-US" b="1" dirty="0" smtClean="0"/>
              <a:t>) (</a:t>
            </a:r>
            <a:r>
              <a:rPr lang="en-US" b="1" dirty="0" err="1" smtClean="0"/>
              <a:t>thyroxine</a:t>
            </a:r>
            <a:r>
              <a:rPr lang="en-US" b="1" dirty="0" smtClean="0"/>
              <a:t>) 90%.</a:t>
            </a:r>
          </a:p>
          <a:p>
            <a:pPr eaLnBrk="1" hangingPunct="1">
              <a:defRPr/>
            </a:pPr>
            <a:endParaRPr lang="en-US" b="1" dirty="0" smtClean="0"/>
          </a:p>
          <a:p>
            <a:pPr eaLnBrk="1" hangingPunct="1">
              <a:defRPr/>
            </a:pPr>
            <a:r>
              <a:rPr lang="en-US" b="1" dirty="0" smtClean="0"/>
              <a:t>T3  (</a:t>
            </a:r>
            <a:r>
              <a:rPr lang="en-US" b="1" dirty="0" err="1" smtClean="0"/>
              <a:t>Triiodothyronine</a:t>
            </a:r>
            <a:r>
              <a:rPr lang="en-US" b="1" dirty="0" smtClean="0"/>
              <a:t>)10%.</a:t>
            </a:r>
          </a:p>
          <a:p>
            <a:pPr eaLnBrk="1" hangingPunct="1">
              <a:defRPr/>
            </a:pPr>
            <a:endParaRPr lang="en-US" b="1" dirty="0" smtClean="0"/>
          </a:p>
          <a:p>
            <a:pPr eaLnBrk="1" hangingPunct="1">
              <a:defRPr/>
            </a:pPr>
            <a:r>
              <a:rPr lang="en-US" b="1" dirty="0" smtClean="0">
                <a:solidFill>
                  <a:schemeClr val="tx1">
                    <a:lumMod val="65000"/>
                  </a:schemeClr>
                </a:solidFill>
              </a:rPr>
              <a:t>Reverse T3</a:t>
            </a:r>
          </a:p>
          <a:p>
            <a:pPr eaLnBrk="1" hangingPunct="1">
              <a:buFont typeface="Wingdings" pitchFamily="2" charset="2"/>
              <a:buNone/>
              <a:defRPr/>
            </a:pPr>
            <a:endParaRPr lang="en-US" b="1" dirty="0" smtClean="0"/>
          </a:p>
          <a:p>
            <a:pPr eaLnBrk="1" hangingPunct="1">
              <a:defRPr/>
            </a:pPr>
            <a:r>
              <a:rPr lang="en-US" b="1" dirty="0" err="1" smtClean="0"/>
              <a:t>Calcitonin</a:t>
            </a:r>
            <a:r>
              <a:rPr lang="en-US" b="1" dirty="0" smtClean="0"/>
              <a:t>.</a:t>
            </a:r>
          </a:p>
          <a:p>
            <a:pPr eaLnBrk="1" hangingPunct="1">
              <a:buFont typeface="Wingdings" pitchFamily="2" charset="2"/>
              <a:buNone/>
              <a:defRPr/>
            </a:pPr>
            <a:r>
              <a:rPr lang="en-US" sz="1600" b="1" dirty="0" smtClean="0"/>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
        <p:nvSpPr>
          <p:cNvPr id="41987" name="Oval 4"/>
          <p:cNvSpPr>
            <a:spLocks noChangeArrowheads="1"/>
          </p:cNvSpPr>
          <p:nvPr/>
        </p:nvSpPr>
        <p:spPr bwMode="auto">
          <a:xfrm>
            <a:off x="0" y="228600"/>
            <a:ext cx="1828800" cy="685800"/>
          </a:xfrm>
          <a:prstGeom prst="ellipse">
            <a:avLst/>
          </a:prstGeom>
          <a:solidFill>
            <a:schemeClr val="accent1"/>
          </a:solidFill>
          <a:ln w="9525" algn="ctr">
            <a:solidFill>
              <a:schemeClr val="tx1"/>
            </a:solidFill>
            <a:round/>
            <a:headEnd/>
            <a:tailEnd/>
          </a:ln>
        </p:spPr>
        <p:txBody>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endParaRPr lang="en-GB" altLang="ar-SA"/>
          </a:p>
        </p:txBody>
      </p:sp>
      <p:sp>
        <p:nvSpPr>
          <p:cNvPr id="4" name="TextBox 3"/>
          <p:cNvSpPr txBox="1"/>
          <p:nvPr/>
        </p:nvSpPr>
        <p:spPr>
          <a:xfrm>
            <a:off x="228600" y="381000"/>
            <a:ext cx="1295400" cy="369888"/>
          </a:xfrm>
          <a:prstGeom prst="rect">
            <a:avLst/>
          </a:prstGeom>
          <a:noFill/>
        </p:spPr>
        <p:txBody>
          <a:bodyPr>
            <a:spAutoFit/>
          </a:bodyPr>
          <a:lstStyle/>
          <a:p>
            <a:pPr>
              <a:defRPr/>
            </a:pPr>
            <a:r>
              <a:rPr lang="en-US" b="1" i="1" dirty="0">
                <a:solidFill>
                  <a:srgbClr val="FF0000"/>
                </a:solidFill>
                <a:effectLst>
                  <a:outerShdw blurRad="38100" dist="38100" dir="2700000" algn="tl">
                    <a:srgbClr val="000000">
                      <a:alpha val="43137"/>
                    </a:srgbClr>
                  </a:outerShdw>
                </a:effectLst>
                <a:cs typeface="Arial" charset="0"/>
              </a:rPr>
              <a:t>Summary</a:t>
            </a:r>
            <a:endParaRPr lang="en-GB" b="1" i="1" dirty="0">
              <a:solidFill>
                <a:srgbClr val="FF0000"/>
              </a:solidFill>
              <a:effectLst>
                <a:outerShdw blurRad="38100" dist="38100" dir="2700000" algn="tl">
                  <a:srgbClr val="000000">
                    <a:alpha val="43137"/>
                  </a:srgbClr>
                </a:outerShdw>
              </a:effectLst>
              <a:cs typeface="Arial"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sz="3600" b="1" smtClean="0">
                <a:solidFill>
                  <a:srgbClr val="FFFF66"/>
                </a:solidFill>
              </a:rPr>
              <a:t>REGULATION OF HORMONES SECRETION</a:t>
            </a:r>
          </a:p>
        </p:txBody>
      </p:sp>
      <p:sp>
        <p:nvSpPr>
          <p:cNvPr id="23555" name="Rectangle 3"/>
          <p:cNvSpPr>
            <a:spLocks noGrp="1" noChangeArrowheads="1"/>
          </p:cNvSpPr>
          <p:nvPr>
            <p:ph type="body" sz="half" idx="1"/>
          </p:nvPr>
        </p:nvSpPr>
        <p:spPr/>
        <p:txBody>
          <a:bodyPr/>
          <a:lstStyle/>
          <a:p>
            <a:pPr eaLnBrk="1" hangingPunct="1">
              <a:defRPr/>
            </a:pPr>
            <a:r>
              <a:rPr lang="en-US" sz="2400" smtClean="0"/>
              <a:t>It is regulated by the hypothalamic-pituitary axis.</a:t>
            </a:r>
          </a:p>
          <a:p>
            <a:pPr eaLnBrk="1" hangingPunct="1">
              <a:buFont typeface="Wingdings" pitchFamily="2" charset="2"/>
              <a:buNone/>
              <a:defRPr/>
            </a:pPr>
            <a:r>
              <a:rPr lang="en-US" sz="2400" smtClean="0"/>
              <a:t>       </a:t>
            </a:r>
          </a:p>
          <a:p>
            <a:pPr eaLnBrk="1" hangingPunct="1">
              <a:buFont typeface="Wingdings" pitchFamily="2" charset="2"/>
              <a:buNone/>
              <a:defRPr/>
            </a:pPr>
            <a:r>
              <a:rPr lang="en-US" sz="2400" smtClean="0"/>
              <a:t>                              </a:t>
            </a:r>
          </a:p>
        </p:txBody>
      </p:sp>
      <p:pic>
        <p:nvPicPr>
          <p:cNvPr id="7" name="Picture 7" descr="scan0020"/>
          <p:cNvPicPr>
            <a:picLocks noChangeAspect="1" noChangeArrowheads="1"/>
          </p:cNvPicPr>
          <p:nvPr/>
        </p:nvPicPr>
        <p:blipFill>
          <a:blip r:embed="rId3">
            <a:lum bright="-10000" contrast="10000"/>
            <a:extLst>
              <a:ext uri="{28A0092B-C50C-407E-A947-70E740481C1C}">
                <a14:useLocalDpi xmlns:a14="http://schemas.microsoft.com/office/drawing/2010/main" val="0"/>
              </a:ext>
            </a:extLst>
          </a:blip>
          <a:srcRect/>
          <a:stretch>
            <a:fillRect/>
          </a:stretch>
        </p:blipFill>
        <p:spPr bwMode="auto">
          <a:xfrm>
            <a:off x="304800" y="3429000"/>
            <a:ext cx="373380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2"/>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267200" y="1828800"/>
            <a:ext cx="4876800" cy="50292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smtClean="0"/>
          </a:p>
        </p:txBody>
      </p:sp>
      <p:pic>
        <p:nvPicPr>
          <p:cNvPr id="4" name="Picture 4" descr="scan0008"/>
          <p:cNvPicPr>
            <a:picLocks noGrp="1" noChangeAspect="1" noChangeArrowheads="1"/>
          </p:cNvPicPr>
          <p:nvPr>
            <p:ph idx="1"/>
          </p:nvPr>
        </p:nvPicPr>
        <p:blipFill>
          <a:blip r:embed="rId3">
            <a:lum bright="-10000" contrast="10000"/>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457200" y="152400"/>
            <a:ext cx="8229600" cy="7010400"/>
          </a:xfrm>
        </p:spPr>
        <p:txBody>
          <a:bodyPr/>
          <a:lstStyle/>
          <a:p>
            <a:pPr marL="609600" indent="-609600" eaLnBrk="1" hangingPunct="1">
              <a:lnSpc>
                <a:spcPct val="90000"/>
              </a:lnSpc>
              <a:buFontTx/>
              <a:buAutoNum type="arabicPeriod"/>
              <a:defRPr/>
            </a:pPr>
            <a:endParaRPr lang="en-US" sz="2800" smtClean="0"/>
          </a:p>
          <a:p>
            <a:pPr marL="609600" indent="-609600" eaLnBrk="1" hangingPunct="1">
              <a:lnSpc>
                <a:spcPct val="90000"/>
              </a:lnSpc>
              <a:buFontTx/>
              <a:buNone/>
              <a:defRPr/>
            </a:pPr>
            <a:r>
              <a:rPr lang="en-US" b="1" smtClean="0">
                <a:solidFill>
                  <a:srgbClr val="FFFF66"/>
                </a:solidFill>
              </a:rPr>
              <a:t>1- Thyrotropin-releasing hormone (TRH):</a:t>
            </a:r>
          </a:p>
          <a:p>
            <a:pPr marL="609600" indent="-609600" eaLnBrk="1" hangingPunct="1">
              <a:lnSpc>
                <a:spcPct val="90000"/>
              </a:lnSpc>
              <a:buFontTx/>
              <a:buNone/>
              <a:defRPr/>
            </a:pPr>
            <a:r>
              <a:rPr lang="en-US" sz="2400" smtClean="0">
                <a:solidFill>
                  <a:srgbClr val="FFFF66"/>
                </a:solidFill>
              </a:rPr>
              <a:t>    </a:t>
            </a:r>
          </a:p>
          <a:p>
            <a:pPr marL="609600" indent="-609600" eaLnBrk="1" hangingPunct="1">
              <a:lnSpc>
                <a:spcPct val="90000"/>
              </a:lnSpc>
              <a:buFontTx/>
              <a:buNone/>
              <a:defRPr/>
            </a:pPr>
            <a:r>
              <a:rPr lang="en-US" sz="2400" smtClean="0"/>
              <a:t> </a:t>
            </a:r>
            <a:r>
              <a:rPr lang="en-US" sz="2800" smtClean="0"/>
              <a:t>-Tripeptide.</a:t>
            </a:r>
          </a:p>
          <a:p>
            <a:pPr marL="609600" indent="-609600" eaLnBrk="1" hangingPunct="1">
              <a:lnSpc>
                <a:spcPct val="90000"/>
              </a:lnSpc>
              <a:buFontTx/>
              <a:buNone/>
              <a:defRPr/>
            </a:pPr>
            <a:r>
              <a:rPr lang="en-US" sz="2800" smtClean="0"/>
              <a:t>    </a:t>
            </a:r>
          </a:p>
          <a:p>
            <a:pPr marL="609600" indent="-609600" eaLnBrk="1" hangingPunct="1">
              <a:lnSpc>
                <a:spcPct val="90000"/>
              </a:lnSpc>
              <a:buFontTx/>
              <a:buNone/>
              <a:defRPr/>
            </a:pPr>
            <a:r>
              <a:rPr lang="en-US" sz="2800" smtClean="0"/>
              <a:t>-  Paraventricular nuclei of the hypothalamus.</a:t>
            </a:r>
          </a:p>
          <a:p>
            <a:pPr marL="609600" indent="-609600" eaLnBrk="1" hangingPunct="1">
              <a:lnSpc>
                <a:spcPct val="90000"/>
              </a:lnSpc>
              <a:buFontTx/>
              <a:buNone/>
              <a:defRPr/>
            </a:pPr>
            <a:r>
              <a:rPr lang="en-US" sz="2800" smtClean="0"/>
              <a:t>    </a:t>
            </a:r>
          </a:p>
          <a:p>
            <a:pPr marL="609600" indent="-609600" eaLnBrk="1" hangingPunct="1">
              <a:lnSpc>
                <a:spcPct val="90000"/>
              </a:lnSpc>
              <a:buFontTx/>
              <a:buNone/>
              <a:defRPr/>
            </a:pPr>
            <a:r>
              <a:rPr lang="en-US" sz="2800" smtClean="0"/>
              <a:t>- Act on the thyrotrophs of the anterior pituitary</a:t>
            </a:r>
          </a:p>
          <a:p>
            <a:pPr marL="609600" indent="-609600" eaLnBrk="1" hangingPunct="1">
              <a:lnSpc>
                <a:spcPct val="90000"/>
              </a:lnSpc>
              <a:buFontTx/>
              <a:buNone/>
              <a:defRPr/>
            </a:pPr>
            <a:r>
              <a:rPr lang="en-US" sz="2800" smtClean="0"/>
              <a:t>    </a:t>
            </a:r>
          </a:p>
          <a:p>
            <a:pPr marL="609600" indent="-609600" eaLnBrk="1" hangingPunct="1">
              <a:lnSpc>
                <a:spcPct val="90000"/>
              </a:lnSpc>
              <a:buFontTx/>
              <a:buNone/>
              <a:defRPr/>
            </a:pPr>
            <a:r>
              <a:rPr lang="en-US" sz="2800" smtClean="0"/>
              <a:t>- Transcription and secretion of TSH.</a:t>
            </a:r>
          </a:p>
          <a:p>
            <a:pPr marL="609600" indent="-609600" eaLnBrk="1" hangingPunct="1">
              <a:lnSpc>
                <a:spcPct val="90000"/>
              </a:lnSpc>
              <a:buFontTx/>
              <a:buNone/>
              <a:defRPr/>
            </a:pPr>
            <a:r>
              <a:rPr lang="en-US" sz="2800" smtClean="0"/>
              <a:t>    </a:t>
            </a:r>
          </a:p>
          <a:p>
            <a:pPr marL="609600" indent="-609600" eaLnBrk="1" hangingPunct="1">
              <a:lnSpc>
                <a:spcPct val="90000"/>
              </a:lnSpc>
              <a:buFontTx/>
              <a:buNone/>
              <a:defRPr/>
            </a:pPr>
            <a:r>
              <a:rPr lang="en-US" sz="2800" smtClean="0"/>
              <a:t>- Phospholipid second messenger system.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457200" y="533400"/>
            <a:ext cx="8229600" cy="5943600"/>
          </a:xfrm>
        </p:spPr>
        <p:txBody>
          <a:bodyPr/>
          <a:lstStyle/>
          <a:p>
            <a:pPr eaLnBrk="1" hangingPunct="1">
              <a:buFont typeface="Wingdings" pitchFamily="2" charset="2"/>
              <a:buNone/>
              <a:defRPr/>
            </a:pPr>
            <a:r>
              <a:rPr lang="en-US" sz="3600" b="1" smtClean="0">
                <a:solidFill>
                  <a:srgbClr val="FFFF66"/>
                </a:solidFill>
              </a:rPr>
              <a:t>2- Thyroid-stimulating hormone (TSH):</a:t>
            </a:r>
          </a:p>
          <a:p>
            <a:pPr eaLnBrk="1" hangingPunct="1">
              <a:buFont typeface="Wingdings" pitchFamily="2" charset="2"/>
              <a:buNone/>
              <a:defRPr/>
            </a:pPr>
            <a:r>
              <a:rPr lang="en-US" sz="3600" smtClean="0"/>
              <a:t>    </a:t>
            </a:r>
          </a:p>
          <a:p>
            <a:pPr eaLnBrk="1" hangingPunct="1">
              <a:buFont typeface="Wingdings" pitchFamily="2" charset="2"/>
              <a:buNone/>
              <a:defRPr/>
            </a:pPr>
            <a:r>
              <a:rPr lang="en-US" sz="3600" smtClean="0"/>
              <a:t> </a:t>
            </a:r>
            <a:r>
              <a:rPr lang="en-US" smtClean="0"/>
              <a:t>- Glycoprotein.</a:t>
            </a:r>
          </a:p>
          <a:p>
            <a:pPr eaLnBrk="1" hangingPunct="1">
              <a:buFont typeface="Wingdings" pitchFamily="2" charset="2"/>
              <a:buNone/>
              <a:defRPr/>
            </a:pPr>
            <a:r>
              <a:rPr lang="en-US" smtClean="0"/>
              <a:t>     </a:t>
            </a:r>
          </a:p>
          <a:p>
            <a:pPr eaLnBrk="1" hangingPunct="1">
              <a:buFont typeface="Wingdings" pitchFamily="2" charset="2"/>
              <a:buNone/>
              <a:defRPr/>
            </a:pPr>
            <a:r>
              <a:rPr lang="en-US" smtClean="0"/>
              <a:t>- Anterior pituitary.</a:t>
            </a:r>
          </a:p>
          <a:p>
            <a:pPr eaLnBrk="1" hangingPunct="1">
              <a:buFont typeface="Wingdings" pitchFamily="2" charset="2"/>
              <a:buNone/>
              <a:defRPr/>
            </a:pPr>
            <a:r>
              <a:rPr lang="en-US" smtClean="0"/>
              <a:t>     </a:t>
            </a:r>
          </a:p>
          <a:p>
            <a:pPr eaLnBrk="1" hangingPunct="1">
              <a:buFontTx/>
              <a:buChar char="-"/>
              <a:defRPr/>
            </a:pPr>
            <a:r>
              <a:rPr lang="en-US" smtClean="0"/>
              <a:t>Regulate metabolism , secretion and growth of thyroid gland (trophic effect).</a:t>
            </a:r>
          </a:p>
          <a:p>
            <a:pPr eaLnBrk="1" hangingPunct="1">
              <a:buFont typeface="Wingdings" pitchFamily="2" charset="2"/>
              <a:buNone/>
              <a:defRPr/>
            </a:pPr>
            <a:endParaRPr lang="en-US" sz="360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Grp="1" noChangeArrowheads="1"/>
          </p:cNvSpPr>
          <p:nvPr>
            <p:ph type="body" idx="1"/>
          </p:nvPr>
        </p:nvSpPr>
        <p:spPr>
          <a:xfrm>
            <a:off x="457200" y="457200"/>
            <a:ext cx="8229600" cy="6172200"/>
          </a:xfrm>
        </p:spPr>
        <p:txBody>
          <a:bodyPr/>
          <a:lstStyle/>
          <a:p>
            <a:pPr algn="ctr" eaLnBrk="1" hangingPunct="1">
              <a:lnSpc>
                <a:spcPct val="90000"/>
              </a:lnSpc>
              <a:buFont typeface="Wingdings" pitchFamily="2" charset="2"/>
              <a:buNone/>
              <a:defRPr/>
            </a:pPr>
            <a:r>
              <a:rPr lang="en-US" smtClean="0"/>
              <a:t>  </a:t>
            </a:r>
            <a:r>
              <a:rPr lang="en-US" sz="3600" b="1" smtClean="0">
                <a:solidFill>
                  <a:srgbClr val="FFFF66"/>
                </a:solidFill>
              </a:rPr>
              <a:t>Action of TSH</a:t>
            </a:r>
            <a:r>
              <a:rPr lang="en-US" sz="3600" b="1" smtClean="0"/>
              <a:t> </a:t>
            </a:r>
          </a:p>
          <a:p>
            <a:pPr eaLnBrk="1" hangingPunct="1">
              <a:lnSpc>
                <a:spcPct val="90000"/>
              </a:lnSpc>
              <a:buFont typeface="Wingdings" pitchFamily="2" charset="2"/>
              <a:buNone/>
              <a:defRPr/>
            </a:pPr>
            <a:r>
              <a:rPr lang="en-US" smtClean="0"/>
              <a:t>       </a:t>
            </a:r>
          </a:p>
          <a:p>
            <a:pPr eaLnBrk="1" hangingPunct="1">
              <a:lnSpc>
                <a:spcPct val="90000"/>
              </a:lnSpc>
              <a:buFont typeface="Wingdings" pitchFamily="2" charset="2"/>
              <a:buNone/>
              <a:defRPr/>
            </a:pPr>
            <a:r>
              <a:rPr lang="en-US" smtClean="0"/>
              <a:t>1- Increase proteolysis of the thyroglobulin.</a:t>
            </a:r>
          </a:p>
          <a:p>
            <a:pPr eaLnBrk="1" hangingPunct="1">
              <a:lnSpc>
                <a:spcPct val="90000"/>
              </a:lnSpc>
              <a:buFont typeface="Wingdings" pitchFamily="2" charset="2"/>
              <a:buNone/>
              <a:defRPr/>
            </a:pPr>
            <a:r>
              <a:rPr lang="en-US" smtClean="0"/>
              <a:t>       </a:t>
            </a:r>
          </a:p>
          <a:p>
            <a:pPr eaLnBrk="1" hangingPunct="1">
              <a:lnSpc>
                <a:spcPct val="90000"/>
              </a:lnSpc>
              <a:buFont typeface="Wingdings" pitchFamily="2" charset="2"/>
              <a:buNone/>
              <a:defRPr/>
            </a:pPr>
            <a:r>
              <a:rPr lang="en-US" smtClean="0"/>
              <a:t>2- Increase pump activity.</a:t>
            </a:r>
          </a:p>
          <a:p>
            <a:pPr eaLnBrk="1" hangingPunct="1">
              <a:lnSpc>
                <a:spcPct val="90000"/>
              </a:lnSpc>
              <a:buFont typeface="Wingdings" pitchFamily="2" charset="2"/>
              <a:buNone/>
              <a:defRPr/>
            </a:pPr>
            <a:r>
              <a:rPr lang="en-US" smtClean="0"/>
              <a:t>       </a:t>
            </a:r>
          </a:p>
          <a:p>
            <a:pPr eaLnBrk="1" hangingPunct="1">
              <a:lnSpc>
                <a:spcPct val="90000"/>
              </a:lnSpc>
              <a:buFont typeface="Wingdings" pitchFamily="2" charset="2"/>
              <a:buNone/>
              <a:defRPr/>
            </a:pPr>
            <a:r>
              <a:rPr lang="en-US" smtClean="0"/>
              <a:t>3- Increase iodination of tyrosine.</a:t>
            </a:r>
          </a:p>
          <a:p>
            <a:pPr eaLnBrk="1" hangingPunct="1">
              <a:lnSpc>
                <a:spcPct val="90000"/>
              </a:lnSpc>
              <a:buFont typeface="Wingdings" pitchFamily="2" charset="2"/>
              <a:buNone/>
              <a:defRPr/>
            </a:pPr>
            <a:r>
              <a:rPr lang="en-US" smtClean="0"/>
              <a:t>       </a:t>
            </a:r>
          </a:p>
          <a:p>
            <a:pPr eaLnBrk="1" hangingPunct="1">
              <a:lnSpc>
                <a:spcPct val="90000"/>
              </a:lnSpc>
              <a:buFont typeface="Wingdings" pitchFamily="2" charset="2"/>
              <a:buNone/>
              <a:defRPr/>
            </a:pPr>
            <a:r>
              <a:rPr lang="en-US" smtClean="0"/>
              <a:t>4- Increase coupling reaction. </a:t>
            </a:r>
          </a:p>
          <a:p>
            <a:pPr eaLnBrk="1" hangingPunct="1">
              <a:lnSpc>
                <a:spcPct val="90000"/>
              </a:lnSpc>
              <a:buFont typeface="Wingdings" pitchFamily="2" charset="2"/>
              <a:buNone/>
              <a:defRPr/>
            </a:pPr>
            <a:endParaRPr lang="en-US" smtClean="0"/>
          </a:p>
          <a:p>
            <a:pPr eaLnBrk="1" hangingPunct="1">
              <a:lnSpc>
                <a:spcPct val="90000"/>
              </a:lnSpc>
              <a:buFont typeface="Wingdings" pitchFamily="2" charset="2"/>
              <a:buNone/>
              <a:defRPr/>
            </a:pPr>
            <a:r>
              <a:rPr lang="en-US" smtClean="0"/>
              <a:t>5- Trophic effect.</a:t>
            </a:r>
          </a:p>
          <a:p>
            <a:pPr eaLnBrk="1" hangingPunct="1">
              <a:lnSpc>
                <a:spcPct val="90000"/>
              </a:lnSpc>
              <a:defRPr/>
            </a:pPr>
            <a:endParaRPr lang="en-US"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457200" y="381000"/>
            <a:ext cx="8229600" cy="5745163"/>
          </a:xfrm>
        </p:spPr>
        <p:txBody>
          <a:bodyPr/>
          <a:lstStyle/>
          <a:p>
            <a:pPr eaLnBrk="1" hangingPunct="1">
              <a:buFontTx/>
              <a:buChar char="-"/>
              <a:defRPr/>
            </a:pPr>
            <a:r>
              <a:rPr lang="en-US" dirty="0" smtClean="0"/>
              <a:t>TSH secretion started at 11-12 of gestational weeks.</a:t>
            </a:r>
          </a:p>
          <a:p>
            <a:pPr eaLnBrk="1" hangingPunct="1">
              <a:buFontTx/>
              <a:buChar char="-"/>
              <a:defRPr/>
            </a:pPr>
            <a:endParaRPr lang="en-US" dirty="0" smtClean="0"/>
          </a:p>
          <a:p>
            <a:pPr eaLnBrk="1" hangingPunct="1">
              <a:buFontTx/>
              <a:buChar char="-"/>
              <a:defRPr/>
            </a:pPr>
            <a:endParaRPr lang="en-US" dirty="0" smtClean="0"/>
          </a:p>
          <a:p>
            <a:pPr eaLnBrk="1" hangingPunct="1">
              <a:buFontTx/>
              <a:buChar char="-"/>
              <a:defRPr/>
            </a:pPr>
            <a:r>
              <a:rPr lang="en-US" dirty="0" smtClean="0"/>
              <a:t>TSH + receptor         activation of </a:t>
            </a:r>
            <a:r>
              <a:rPr lang="en-US" dirty="0" err="1" smtClean="0"/>
              <a:t>adenylyl</a:t>
            </a:r>
            <a:r>
              <a:rPr lang="en-US" dirty="0" smtClean="0"/>
              <a:t> </a:t>
            </a:r>
            <a:r>
              <a:rPr lang="en-US" dirty="0" err="1" smtClean="0"/>
              <a:t>cyclase</a:t>
            </a:r>
            <a:r>
              <a:rPr lang="en-US" dirty="0" smtClean="0"/>
              <a:t> via Gs protein           </a:t>
            </a:r>
            <a:r>
              <a:rPr lang="en-US" dirty="0" err="1" smtClean="0"/>
              <a:t>cAMP</a:t>
            </a:r>
            <a:r>
              <a:rPr lang="en-US" dirty="0" smtClean="0"/>
              <a:t>        activation of protein </a:t>
            </a:r>
            <a:r>
              <a:rPr lang="en-US" dirty="0" err="1" smtClean="0"/>
              <a:t>kinase</a:t>
            </a:r>
            <a:r>
              <a:rPr lang="en-US" dirty="0" smtClean="0"/>
              <a:t>           multiple </a:t>
            </a:r>
            <a:r>
              <a:rPr lang="en-US" dirty="0" err="1" smtClean="0"/>
              <a:t>phosphorylation</a:t>
            </a:r>
            <a:r>
              <a:rPr lang="en-US" dirty="0" smtClean="0"/>
              <a:t>           secretion and  thyroid growth.</a:t>
            </a:r>
          </a:p>
        </p:txBody>
      </p:sp>
      <p:sp>
        <p:nvSpPr>
          <p:cNvPr id="48131" name="Line 4"/>
          <p:cNvSpPr>
            <a:spLocks noChangeShapeType="1"/>
          </p:cNvSpPr>
          <p:nvPr/>
        </p:nvSpPr>
        <p:spPr bwMode="auto">
          <a:xfrm>
            <a:off x="3886200" y="28956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48132" name="Line 5"/>
          <p:cNvSpPr>
            <a:spLocks noChangeShapeType="1"/>
          </p:cNvSpPr>
          <p:nvPr/>
        </p:nvSpPr>
        <p:spPr bwMode="auto">
          <a:xfrm>
            <a:off x="2057400" y="39624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48133" name="Line 6"/>
          <p:cNvSpPr>
            <a:spLocks noChangeShapeType="1"/>
          </p:cNvSpPr>
          <p:nvPr/>
        </p:nvSpPr>
        <p:spPr bwMode="auto">
          <a:xfrm flipV="1">
            <a:off x="838200" y="37338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48134" name="Line 7"/>
          <p:cNvSpPr>
            <a:spLocks noChangeShapeType="1"/>
          </p:cNvSpPr>
          <p:nvPr/>
        </p:nvSpPr>
        <p:spPr bwMode="auto">
          <a:xfrm>
            <a:off x="5715000" y="44196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48135" name="Line 8"/>
          <p:cNvSpPr>
            <a:spLocks noChangeShapeType="1"/>
          </p:cNvSpPr>
          <p:nvPr/>
        </p:nvSpPr>
        <p:spPr bwMode="auto">
          <a:xfrm>
            <a:off x="7848600" y="3962400"/>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48136" name="Line 9"/>
          <p:cNvSpPr>
            <a:spLocks noChangeShapeType="1"/>
          </p:cNvSpPr>
          <p:nvPr/>
        </p:nvSpPr>
        <p:spPr bwMode="auto">
          <a:xfrm>
            <a:off x="6553200" y="35052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48137" name="Line 10"/>
          <p:cNvSpPr>
            <a:spLocks noChangeShapeType="1"/>
          </p:cNvSpPr>
          <p:nvPr/>
        </p:nvSpPr>
        <p:spPr bwMode="auto">
          <a:xfrm flipV="1">
            <a:off x="2819400" y="3886200"/>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p:txBody>
          <a:bodyPr/>
          <a:lstStyle/>
          <a:p>
            <a:pPr>
              <a:defRPr/>
            </a:pPr>
            <a:endParaRPr lang="en-US"/>
          </a:p>
        </p:txBody>
      </p:sp>
      <p:pic>
        <p:nvPicPr>
          <p:cNvPr id="49155" name="Picture 3" descr="C:\Documents and Settings\DR.ABDUL MAJEED\My Documents\My Picture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ctrTitle"/>
          </p:nvPr>
        </p:nvSpPr>
        <p:spPr>
          <a:xfrm>
            <a:off x="304800" y="1676400"/>
            <a:ext cx="8153400" cy="1828800"/>
          </a:xfrm>
        </p:spPr>
        <p:txBody>
          <a:bodyPr/>
          <a:lstStyle/>
          <a:p>
            <a:pPr eaLnBrk="1" hangingPunct="1">
              <a:defRPr/>
            </a:pPr>
            <a:r>
              <a:rPr lang="en-US" sz="4800" smtClean="0"/>
              <a:t>DISEASES OF THE THYROID GLAND</a:t>
            </a:r>
          </a:p>
        </p:txBody>
      </p:sp>
      <p:sp>
        <p:nvSpPr>
          <p:cNvPr id="114691" name="Rectangle 3"/>
          <p:cNvSpPr>
            <a:spLocks noGrp="1" noChangeArrowheads="1"/>
          </p:cNvSpPr>
          <p:nvPr>
            <p:ph type="subTitle" idx="1"/>
          </p:nvPr>
        </p:nvSpPr>
        <p:spPr/>
        <p:txBody>
          <a:bodyPr/>
          <a:lstStyle/>
          <a:p>
            <a:pPr eaLnBrk="1" hangingPunct="1">
              <a:defRPr/>
            </a:pPr>
            <a:r>
              <a:rPr lang="en-US" smtClean="0">
                <a:solidFill>
                  <a:srgbClr val="FFFF66"/>
                </a:solidFill>
              </a:rPr>
              <a:t>DR ABDULMAJEED AL-DREES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defRPr/>
            </a:pPr>
            <a:r>
              <a:rPr lang="en-US" b="1" smtClean="0">
                <a:solidFill>
                  <a:srgbClr val="FFFF66"/>
                </a:solidFill>
              </a:rPr>
              <a:t>HYPERTHYROIDISM</a:t>
            </a:r>
          </a:p>
        </p:txBody>
      </p:sp>
      <p:sp>
        <p:nvSpPr>
          <p:cNvPr id="115715" name="Rectangle 3"/>
          <p:cNvSpPr>
            <a:spLocks noGrp="1" noChangeArrowheads="1"/>
          </p:cNvSpPr>
          <p:nvPr>
            <p:ph type="body" idx="1"/>
          </p:nvPr>
        </p:nvSpPr>
        <p:spPr>
          <a:xfrm>
            <a:off x="457200" y="1981200"/>
            <a:ext cx="8229600" cy="4495800"/>
          </a:xfrm>
        </p:spPr>
        <p:txBody>
          <a:bodyPr/>
          <a:lstStyle/>
          <a:p>
            <a:pPr eaLnBrk="1" hangingPunct="1">
              <a:lnSpc>
                <a:spcPct val="90000"/>
              </a:lnSpc>
              <a:buFont typeface="Wingdings" pitchFamily="2" charset="2"/>
              <a:buNone/>
              <a:defRPr/>
            </a:pPr>
            <a:r>
              <a:rPr lang="en-US" smtClean="0"/>
              <a:t>- Over activity of the thyroid gland.</a:t>
            </a:r>
          </a:p>
          <a:p>
            <a:pPr eaLnBrk="1" hangingPunct="1">
              <a:lnSpc>
                <a:spcPct val="90000"/>
              </a:lnSpc>
              <a:defRPr/>
            </a:pPr>
            <a:endParaRPr lang="en-US" smtClean="0"/>
          </a:p>
          <a:p>
            <a:pPr eaLnBrk="1" hangingPunct="1">
              <a:lnSpc>
                <a:spcPct val="90000"/>
              </a:lnSpc>
              <a:defRPr/>
            </a:pPr>
            <a:endParaRPr lang="en-US" smtClean="0"/>
          </a:p>
          <a:p>
            <a:pPr eaLnBrk="1" hangingPunct="1">
              <a:lnSpc>
                <a:spcPct val="90000"/>
              </a:lnSpc>
              <a:buFont typeface="Wingdings" pitchFamily="2" charset="2"/>
              <a:buNone/>
              <a:defRPr/>
            </a:pPr>
            <a:r>
              <a:rPr lang="en-US" smtClean="0"/>
              <a:t>- Women : men ratio (8:1).</a:t>
            </a:r>
          </a:p>
          <a:p>
            <a:pPr eaLnBrk="1" hangingPunct="1">
              <a:lnSpc>
                <a:spcPct val="90000"/>
              </a:lnSpc>
              <a:buFont typeface="Wingdings" pitchFamily="2" charset="2"/>
              <a:buNone/>
              <a:defRPr/>
            </a:pPr>
            <a:r>
              <a:rPr lang="en-US" smtClean="0"/>
              <a:t> </a:t>
            </a:r>
          </a:p>
          <a:p>
            <a:pPr eaLnBrk="1" hangingPunct="1">
              <a:lnSpc>
                <a:spcPct val="90000"/>
              </a:lnSpc>
              <a:buFont typeface="Wingdings" pitchFamily="2" charset="2"/>
              <a:buNone/>
              <a:defRPr/>
            </a:pPr>
            <a:r>
              <a:rPr lang="en-US" smtClean="0"/>
              <a:t>- activity of gland :</a:t>
            </a:r>
          </a:p>
          <a:p>
            <a:pPr eaLnBrk="1" hangingPunct="1">
              <a:lnSpc>
                <a:spcPct val="90000"/>
              </a:lnSpc>
              <a:buFont typeface="Wingdings" pitchFamily="2" charset="2"/>
              <a:buNone/>
              <a:defRPr/>
            </a:pPr>
            <a:r>
              <a:rPr lang="en-US" smtClean="0"/>
              <a:t>    a)- 5- 10 times increase in secretion.</a:t>
            </a:r>
          </a:p>
          <a:p>
            <a:pPr eaLnBrk="1" hangingPunct="1">
              <a:lnSpc>
                <a:spcPct val="90000"/>
              </a:lnSpc>
              <a:buFont typeface="Wingdings" pitchFamily="2" charset="2"/>
              <a:buNone/>
              <a:defRPr/>
            </a:pPr>
            <a:r>
              <a:rPr lang="en-US" smtClean="0"/>
              <a:t>    b)- 2-3 times increase in size.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Picture 03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pic>
        <p:nvPicPr>
          <p:cNvPr id="614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457200" y="152400"/>
            <a:ext cx="8229600" cy="1371600"/>
          </a:xfrm>
        </p:spPr>
        <p:txBody>
          <a:bodyPr/>
          <a:lstStyle/>
          <a:p>
            <a:pPr eaLnBrk="1" hangingPunct="1">
              <a:defRPr/>
            </a:pPr>
            <a:r>
              <a:rPr lang="en-US" b="1" smtClean="0">
                <a:solidFill>
                  <a:srgbClr val="FFFF66"/>
                </a:solidFill>
              </a:rPr>
              <a:t>CAUSES</a:t>
            </a:r>
          </a:p>
        </p:txBody>
      </p:sp>
      <p:sp>
        <p:nvSpPr>
          <p:cNvPr id="187395" name="Rectangle 3"/>
          <p:cNvSpPr>
            <a:spLocks noGrp="1" noChangeArrowheads="1"/>
          </p:cNvSpPr>
          <p:nvPr>
            <p:ph type="body" idx="1"/>
          </p:nvPr>
        </p:nvSpPr>
        <p:spPr>
          <a:xfrm>
            <a:off x="457200" y="1447800"/>
            <a:ext cx="8229600" cy="4648200"/>
          </a:xfrm>
        </p:spPr>
        <p:txBody>
          <a:bodyPr/>
          <a:lstStyle/>
          <a:p>
            <a:pPr marL="609600" indent="-609600" eaLnBrk="1" hangingPunct="1">
              <a:buFont typeface="Wingdings" pitchFamily="2" charset="2"/>
              <a:buNone/>
              <a:defRPr/>
            </a:pPr>
            <a:r>
              <a:rPr lang="en-US" sz="2800" b="1" dirty="0" smtClean="0">
                <a:solidFill>
                  <a:srgbClr val="FFC000"/>
                </a:solidFill>
              </a:rPr>
              <a:t>1- Graves’ disease :</a:t>
            </a:r>
          </a:p>
          <a:p>
            <a:pPr marL="609600" indent="-609600" eaLnBrk="1" hangingPunct="1">
              <a:buFont typeface="Wingdings" pitchFamily="2" charset="2"/>
              <a:buNone/>
              <a:defRPr/>
            </a:pPr>
            <a:r>
              <a:rPr lang="en-US" sz="2800" dirty="0" smtClean="0"/>
              <a:t>      - an autoimmune disorder.</a:t>
            </a:r>
          </a:p>
          <a:p>
            <a:pPr marL="609600" indent="-609600" eaLnBrk="1" hangingPunct="1">
              <a:buFont typeface="Wingdings" pitchFamily="2" charset="2"/>
              <a:buNone/>
              <a:defRPr/>
            </a:pPr>
            <a:r>
              <a:rPr lang="en-US" sz="2800" dirty="0" smtClean="0"/>
              <a:t>      - increased circulating level of thyroid- stimulating </a:t>
            </a:r>
            <a:r>
              <a:rPr lang="en-US" sz="2800" dirty="0" err="1" smtClean="0"/>
              <a:t>immunoglobulins</a:t>
            </a:r>
            <a:r>
              <a:rPr lang="en-US" sz="2800" dirty="0" smtClean="0"/>
              <a:t> ( TSI).</a:t>
            </a:r>
          </a:p>
          <a:p>
            <a:pPr marL="609600" indent="-609600" eaLnBrk="1" hangingPunct="1">
              <a:buFont typeface="Wingdings" pitchFamily="2" charset="2"/>
              <a:buNone/>
              <a:defRPr/>
            </a:pPr>
            <a:r>
              <a:rPr lang="en-US" sz="2800" dirty="0" smtClean="0"/>
              <a:t>      </a:t>
            </a:r>
          </a:p>
          <a:p>
            <a:pPr marL="609600" indent="-609600" eaLnBrk="1" hangingPunct="1">
              <a:buFont typeface="Wingdings" pitchFamily="2" charset="2"/>
              <a:buNone/>
              <a:defRPr/>
            </a:pPr>
            <a:r>
              <a:rPr lang="en-US" sz="2800" dirty="0" smtClean="0"/>
              <a:t>      - 95%.</a:t>
            </a:r>
          </a:p>
          <a:p>
            <a:pPr marL="609600" indent="-609600" eaLnBrk="1" hangingPunct="1">
              <a:buFont typeface="Wingdings" pitchFamily="2" charset="2"/>
              <a:buNone/>
              <a:defRPr/>
            </a:pPr>
            <a:r>
              <a:rPr lang="en-US" sz="2800" dirty="0" smtClean="0"/>
              <a:t>      </a:t>
            </a:r>
          </a:p>
          <a:p>
            <a:pPr marL="609600" indent="-609600" eaLnBrk="1" hangingPunct="1">
              <a:buFont typeface="Wingdings" pitchFamily="2" charset="2"/>
              <a:buNone/>
              <a:defRPr/>
            </a:pPr>
            <a:r>
              <a:rPr lang="en-US" sz="2800" dirty="0" smtClean="0"/>
              <a:t>      - 4 – 8 times more common in women than men.</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body" idx="1"/>
          </p:nvPr>
        </p:nvSpPr>
        <p:spPr>
          <a:xfrm>
            <a:off x="457200" y="762000"/>
            <a:ext cx="8229600" cy="5334000"/>
          </a:xfrm>
        </p:spPr>
        <p:txBody>
          <a:bodyPr/>
          <a:lstStyle/>
          <a:p>
            <a:pPr eaLnBrk="1" hangingPunct="1">
              <a:buFont typeface="Wingdings" pitchFamily="2" charset="2"/>
              <a:buNone/>
              <a:defRPr/>
            </a:pPr>
            <a:endParaRPr lang="en-US" sz="3000" b="1" dirty="0" smtClean="0"/>
          </a:p>
          <a:p>
            <a:pPr eaLnBrk="1" hangingPunct="1">
              <a:buFont typeface="Wingdings" pitchFamily="2" charset="2"/>
              <a:buNone/>
              <a:defRPr/>
            </a:pPr>
            <a:r>
              <a:rPr lang="en-US" sz="3000" b="1" dirty="0" smtClean="0">
                <a:solidFill>
                  <a:srgbClr val="FFC000"/>
                </a:solidFill>
              </a:rPr>
              <a:t>2- Thyroid gland tumor:</a:t>
            </a:r>
          </a:p>
          <a:p>
            <a:pPr eaLnBrk="1" hangingPunct="1">
              <a:buFont typeface="Wingdings" pitchFamily="2" charset="2"/>
              <a:buNone/>
              <a:defRPr/>
            </a:pPr>
            <a:r>
              <a:rPr lang="en-US" sz="3000" dirty="0" smtClean="0"/>
              <a:t>    - 95% is benign. </a:t>
            </a:r>
          </a:p>
          <a:p>
            <a:pPr eaLnBrk="1" hangingPunct="1">
              <a:buFont typeface="Wingdings" pitchFamily="2" charset="2"/>
              <a:buNone/>
              <a:defRPr/>
            </a:pPr>
            <a:r>
              <a:rPr lang="en-US" sz="3000" dirty="0" smtClean="0"/>
              <a:t>    - 5% is malignant.</a:t>
            </a:r>
          </a:p>
          <a:p>
            <a:pPr eaLnBrk="1" hangingPunct="1">
              <a:buFont typeface="Wingdings" pitchFamily="2" charset="2"/>
              <a:buNone/>
              <a:defRPr/>
            </a:pPr>
            <a:r>
              <a:rPr lang="en-US" sz="3000" dirty="0" smtClean="0"/>
              <a:t>    - history of head and neck irradiation and family history.</a:t>
            </a:r>
          </a:p>
          <a:p>
            <a:pPr eaLnBrk="1" hangingPunct="1">
              <a:buFont typeface="Wingdings" pitchFamily="2" charset="2"/>
              <a:buNone/>
              <a:defRPr/>
            </a:pPr>
            <a:endParaRPr lang="en-US" sz="3000" dirty="0" smtClean="0"/>
          </a:p>
          <a:p>
            <a:pPr eaLnBrk="1" hangingPunct="1">
              <a:buFont typeface="Wingdings" pitchFamily="2" charset="2"/>
              <a:buNone/>
              <a:defRPr/>
            </a:pPr>
            <a:r>
              <a:rPr lang="en-US" sz="3000" b="1" dirty="0" smtClean="0">
                <a:solidFill>
                  <a:srgbClr val="FFC000"/>
                </a:solidFill>
              </a:rPr>
              <a:t>3- Exogenous T3 and T4:</a:t>
            </a:r>
          </a:p>
          <a:p>
            <a:pPr eaLnBrk="1" hangingPunct="1">
              <a:buFont typeface="Wingdings" pitchFamily="2" charset="2"/>
              <a:buNone/>
              <a:defRPr/>
            </a:pPr>
            <a:r>
              <a:rPr lang="en-US" sz="3000" dirty="0" smtClean="0"/>
              <a:t>   ( rarely cause)</a:t>
            </a:r>
          </a:p>
          <a:p>
            <a:pPr eaLnBrk="1" hangingPunct="1">
              <a:buFont typeface="Wingdings" pitchFamily="2" charset="2"/>
              <a:buNone/>
              <a:defRPr/>
            </a:pPr>
            <a:endParaRPr lang="en-US" sz="3000"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body" idx="1"/>
          </p:nvPr>
        </p:nvSpPr>
        <p:spPr>
          <a:xfrm>
            <a:off x="457200" y="457200"/>
            <a:ext cx="8229600" cy="5638800"/>
          </a:xfrm>
        </p:spPr>
        <p:txBody>
          <a:bodyPr/>
          <a:lstStyle/>
          <a:p>
            <a:pPr eaLnBrk="1" hangingPunct="1">
              <a:buFont typeface="Wingdings" pitchFamily="2" charset="2"/>
              <a:buNone/>
              <a:defRPr/>
            </a:pPr>
            <a:endParaRPr lang="en-US" sz="3000" dirty="0" smtClean="0"/>
          </a:p>
          <a:p>
            <a:pPr eaLnBrk="1" hangingPunct="1">
              <a:buFont typeface="Wingdings" pitchFamily="2" charset="2"/>
              <a:buNone/>
              <a:defRPr/>
            </a:pPr>
            <a:endParaRPr lang="en-US" sz="3000" dirty="0" smtClean="0"/>
          </a:p>
          <a:p>
            <a:pPr eaLnBrk="1" hangingPunct="1">
              <a:buFont typeface="Wingdings" pitchFamily="2" charset="2"/>
              <a:buNone/>
              <a:defRPr/>
            </a:pPr>
            <a:endParaRPr lang="en-US" sz="3000" dirty="0" smtClean="0"/>
          </a:p>
          <a:p>
            <a:pPr eaLnBrk="1" hangingPunct="1">
              <a:buFont typeface="Wingdings" pitchFamily="2" charset="2"/>
              <a:buNone/>
              <a:defRPr/>
            </a:pPr>
            <a:r>
              <a:rPr lang="en-US" sz="3000" b="1" dirty="0" smtClean="0">
                <a:solidFill>
                  <a:srgbClr val="FFC000"/>
                </a:solidFill>
              </a:rPr>
              <a:t>4- Excess TSH secretion:</a:t>
            </a:r>
          </a:p>
          <a:p>
            <a:pPr eaLnBrk="1" hangingPunct="1">
              <a:buFont typeface="Wingdings" pitchFamily="2" charset="2"/>
              <a:buNone/>
              <a:defRPr/>
            </a:pPr>
            <a:r>
              <a:rPr lang="en-US" sz="3000" dirty="0" smtClean="0"/>
              <a:t>    </a:t>
            </a:r>
          </a:p>
          <a:p>
            <a:pPr eaLnBrk="1" hangingPunct="1">
              <a:buFont typeface="Wingdings" pitchFamily="2" charset="2"/>
              <a:buNone/>
              <a:defRPr/>
            </a:pPr>
            <a:r>
              <a:rPr lang="en-US" sz="3000" dirty="0" smtClean="0"/>
              <a:t>    - diseases of the hypothalamus (  TRH).</a:t>
            </a:r>
          </a:p>
          <a:p>
            <a:pPr eaLnBrk="1" hangingPunct="1">
              <a:buFont typeface="Wingdings" pitchFamily="2" charset="2"/>
              <a:buNone/>
              <a:defRPr/>
            </a:pPr>
            <a:r>
              <a:rPr lang="en-US" sz="3000" dirty="0" smtClean="0"/>
              <a:t>    </a:t>
            </a:r>
          </a:p>
          <a:p>
            <a:pPr eaLnBrk="1" hangingPunct="1">
              <a:buFont typeface="Wingdings" pitchFamily="2" charset="2"/>
              <a:buNone/>
              <a:defRPr/>
            </a:pPr>
            <a:r>
              <a:rPr lang="en-US" sz="3000" dirty="0" smtClean="0"/>
              <a:t>    - diseases of the pituitary ( TSH).</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pPr eaLnBrk="1" hangingPunct="1">
              <a:defRPr/>
            </a:pPr>
            <a:r>
              <a:rPr lang="en-US" b="1" smtClean="0">
                <a:solidFill>
                  <a:srgbClr val="FFFF66"/>
                </a:solidFill>
              </a:rPr>
              <a:t>DIAGNOSIS </a:t>
            </a:r>
          </a:p>
        </p:txBody>
      </p:sp>
      <p:sp>
        <p:nvSpPr>
          <p:cNvPr id="192515" name="Rectangle 3"/>
          <p:cNvSpPr>
            <a:spLocks noGrp="1" noChangeArrowheads="1"/>
          </p:cNvSpPr>
          <p:nvPr>
            <p:ph type="body" idx="1"/>
          </p:nvPr>
        </p:nvSpPr>
        <p:spPr>
          <a:xfrm>
            <a:off x="457200" y="1600200"/>
            <a:ext cx="8229600" cy="5029200"/>
          </a:xfrm>
        </p:spPr>
        <p:txBody>
          <a:bodyPr/>
          <a:lstStyle/>
          <a:p>
            <a:pPr lvl="1" eaLnBrk="1" hangingPunct="1">
              <a:defRPr/>
            </a:pPr>
            <a:r>
              <a:rPr lang="en-US" sz="3200" b="1" dirty="0" smtClean="0">
                <a:solidFill>
                  <a:srgbClr val="FFC000"/>
                </a:solidFill>
              </a:rPr>
              <a:t>Symptoms:</a:t>
            </a:r>
          </a:p>
          <a:p>
            <a:pPr eaLnBrk="1" hangingPunct="1">
              <a:buFont typeface="Wingdings" pitchFamily="2" charset="2"/>
              <a:buNone/>
              <a:defRPr/>
            </a:pPr>
            <a:endParaRPr lang="en-US" sz="3000" dirty="0" smtClean="0"/>
          </a:p>
          <a:p>
            <a:pPr eaLnBrk="1" hangingPunct="1">
              <a:buFont typeface="Wingdings" pitchFamily="2" charset="2"/>
              <a:buNone/>
              <a:defRPr/>
            </a:pPr>
            <a:r>
              <a:rPr lang="en-US" sz="3000" dirty="0" smtClean="0">
                <a:solidFill>
                  <a:srgbClr val="FFC000"/>
                </a:solidFill>
              </a:rPr>
              <a:t>1- Goiter in 95%.</a:t>
            </a:r>
          </a:p>
          <a:p>
            <a:pPr eaLnBrk="1" hangingPunct="1">
              <a:buFont typeface="Wingdings" pitchFamily="2" charset="2"/>
              <a:buNone/>
              <a:defRPr/>
            </a:pPr>
            <a:endParaRPr lang="en-US" sz="3000" dirty="0" smtClean="0"/>
          </a:p>
          <a:p>
            <a:pPr eaLnBrk="1" hangingPunct="1">
              <a:buFont typeface="Wingdings" pitchFamily="2" charset="2"/>
              <a:buNone/>
              <a:defRPr/>
            </a:pPr>
            <a:r>
              <a:rPr lang="en-US" sz="3000" dirty="0" smtClean="0">
                <a:solidFill>
                  <a:srgbClr val="FFC000"/>
                </a:solidFill>
              </a:rPr>
              <a:t>2- skin:</a:t>
            </a:r>
          </a:p>
          <a:p>
            <a:pPr eaLnBrk="1" hangingPunct="1">
              <a:buFont typeface="Wingdings" pitchFamily="2" charset="2"/>
              <a:buNone/>
              <a:defRPr/>
            </a:pPr>
            <a:r>
              <a:rPr lang="en-US" sz="3000" dirty="0" smtClean="0"/>
              <a:t>  - smooth, warm and moist.</a:t>
            </a:r>
          </a:p>
          <a:p>
            <a:pPr eaLnBrk="1" hangingPunct="1">
              <a:buFont typeface="Wingdings" pitchFamily="2" charset="2"/>
              <a:buNone/>
              <a:defRPr/>
            </a:pPr>
            <a:r>
              <a:rPr lang="en-US" sz="3000" dirty="0" smtClean="0"/>
              <a:t>  - heat intolerance, night sweating.</a:t>
            </a:r>
          </a:p>
          <a:p>
            <a:pPr eaLnBrk="1" hangingPunct="1">
              <a:buFont typeface="Wingdings" pitchFamily="2" charset="2"/>
              <a:buNone/>
              <a:defRPr/>
            </a:pPr>
            <a:r>
              <a:rPr lang="en-US" sz="3000" dirty="0" smtClean="0"/>
              <a:t>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pPr algn="l" eaLnBrk="1" hangingPunct="1">
              <a:defRPr/>
            </a:pPr>
            <a:r>
              <a:rPr lang="en-US" sz="3200" b="1" dirty="0" smtClean="0">
                <a:solidFill>
                  <a:srgbClr val="FFC000"/>
                </a:solidFill>
              </a:rPr>
              <a:t>3- </a:t>
            </a:r>
            <a:r>
              <a:rPr lang="en-US" sz="3200" b="1" dirty="0" err="1" smtClean="0">
                <a:solidFill>
                  <a:srgbClr val="FFC000"/>
                </a:solidFill>
              </a:rPr>
              <a:t>musculo</a:t>
            </a:r>
            <a:r>
              <a:rPr lang="en-US" sz="3200" b="1" dirty="0" smtClean="0">
                <a:solidFill>
                  <a:srgbClr val="FFC000"/>
                </a:solidFill>
              </a:rPr>
              <a:t> skeletal:</a:t>
            </a:r>
          </a:p>
        </p:txBody>
      </p:sp>
      <p:sp>
        <p:nvSpPr>
          <p:cNvPr id="193539" name="Rectangle 3"/>
          <p:cNvSpPr>
            <a:spLocks noGrp="1" noChangeArrowheads="1"/>
          </p:cNvSpPr>
          <p:nvPr>
            <p:ph type="body" idx="1"/>
          </p:nvPr>
        </p:nvSpPr>
        <p:spPr>
          <a:xfrm>
            <a:off x="457200" y="1676400"/>
            <a:ext cx="8229600" cy="4419600"/>
          </a:xfrm>
        </p:spPr>
        <p:txBody>
          <a:bodyPr/>
          <a:lstStyle/>
          <a:p>
            <a:pPr eaLnBrk="1" hangingPunct="1">
              <a:buFont typeface="Wingdings" pitchFamily="2" charset="2"/>
              <a:buNone/>
              <a:defRPr/>
            </a:pPr>
            <a:r>
              <a:rPr lang="en-US" sz="2800" dirty="0" smtClean="0"/>
              <a:t>   -Muscle atrophy.</a:t>
            </a:r>
          </a:p>
          <a:p>
            <a:pPr eaLnBrk="1" hangingPunct="1">
              <a:buFont typeface="Wingdings" pitchFamily="2" charset="2"/>
              <a:buNone/>
              <a:defRPr/>
            </a:pPr>
            <a:endParaRPr lang="en-US" sz="2800" dirty="0" smtClean="0"/>
          </a:p>
          <a:p>
            <a:pPr eaLnBrk="1" hangingPunct="1">
              <a:buFont typeface="Wingdings" pitchFamily="2" charset="2"/>
              <a:buNone/>
              <a:defRPr/>
            </a:pPr>
            <a:r>
              <a:rPr lang="en-US" sz="3000" b="1" dirty="0" smtClean="0">
                <a:solidFill>
                  <a:srgbClr val="FFC000"/>
                </a:solidFill>
              </a:rPr>
              <a:t>4- Neurological:</a:t>
            </a:r>
          </a:p>
          <a:p>
            <a:pPr eaLnBrk="1" hangingPunct="1">
              <a:buFont typeface="Wingdings" pitchFamily="2" charset="2"/>
              <a:buNone/>
              <a:defRPr/>
            </a:pPr>
            <a:r>
              <a:rPr lang="en-US" sz="3000" dirty="0" smtClean="0"/>
              <a:t>  - tremor.</a:t>
            </a:r>
          </a:p>
          <a:p>
            <a:pPr eaLnBrk="1" hangingPunct="1">
              <a:buFont typeface="Wingdings" pitchFamily="2" charset="2"/>
              <a:buNone/>
              <a:defRPr/>
            </a:pPr>
            <a:r>
              <a:rPr lang="en-US" sz="3000" dirty="0" smtClean="0"/>
              <a:t>  - enhanced reflexes.</a:t>
            </a:r>
          </a:p>
          <a:p>
            <a:pPr eaLnBrk="1" hangingPunct="1">
              <a:buFont typeface="Wingdings" pitchFamily="2" charset="2"/>
              <a:buNone/>
              <a:defRPr/>
            </a:pPr>
            <a:r>
              <a:rPr lang="en-US" sz="3000" dirty="0" smtClean="0"/>
              <a:t>  - irritability.</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body" idx="1"/>
          </p:nvPr>
        </p:nvSpPr>
        <p:spPr>
          <a:xfrm>
            <a:off x="457200" y="381000"/>
            <a:ext cx="8229600" cy="5715000"/>
          </a:xfrm>
        </p:spPr>
        <p:txBody>
          <a:bodyPr/>
          <a:lstStyle/>
          <a:p>
            <a:pPr eaLnBrk="1" hangingPunct="1">
              <a:buFont typeface="Wingdings" pitchFamily="2" charset="2"/>
              <a:buNone/>
              <a:defRPr/>
            </a:pPr>
            <a:r>
              <a:rPr lang="en-US" b="1" dirty="0" smtClean="0">
                <a:solidFill>
                  <a:srgbClr val="FFC000"/>
                </a:solidFill>
              </a:rPr>
              <a:t>5- Cardiovascular:</a:t>
            </a:r>
          </a:p>
          <a:p>
            <a:pPr eaLnBrk="1" hangingPunct="1">
              <a:buFont typeface="Wingdings" pitchFamily="2" charset="2"/>
              <a:buNone/>
              <a:defRPr/>
            </a:pPr>
            <a:r>
              <a:rPr lang="en-US" dirty="0" smtClean="0"/>
              <a:t>  - increase heart rate.</a:t>
            </a:r>
          </a:p>
          <a:p>
            <a:pPr eaLnBrk="1" hangingPunct="1">
              <a:buFont typeface="Wingdings" pitchFamily="2" charset="2"/>
              <a:buNone/>
              <a:defRPr/>
            </a:pPr>
            <a:r>
              <a:rPr lang="en-US" dirty="0" smtClean="0"/>
              <a:t>  - increase stroke volume.</a:t>
            </a:r>
          </a:p>
          <a:p>
            <a:pPr eaLnBrk="1" hangingPunct="1">
              <a:buFont typeface="Wingdings" pitchFamily="2" charset="2"/>
              <a:buNone/>
              <a:defRPr/>
            </a:pPr>
            <a:r>
              <a:rPr lang="en-US" dirty="0" smtClean="0"/>
              <a:t>  - arrhythmias.</a:t>
            </a:r>
          </a:p>
          <a:p>
            <a:pPr eaLnBrk="1" hangingPunct="1">
              <a:buFont typeface="Wingdings" pitchFamily="2" charset="2"/>
              <a:buNone/>
              <a:defRPr/>
            </a:pPr>
            <a:r>
              <a:rPr lang="en-US" dirty="0" smtClean="0"/>
              <a:t>  - hypertension. </a:t>
            </a:r>
          </a:p>
          <a:p>
            <a:pPr eaLnBrk="1" hangingPunct="1">
              <a:buFont typeface="Wingdings" pitchFamily="2" charset="2"/>
              <a:buNone/>
              <a:defRPr/>
            </a:pPr>
            <a:endParaRPr lang="en-US" dirty="0" smtClean="0"/>
          </a:p>
          <a:p>
            <a:pPr eaLnBrk="1" hangingPunct="1">
              <a:buFont typeface="Wingdings" pitchFamily="2" charset="2"/>
              <a:buNone/>
              <a:defRPr/>
            </a:pPr>
            <a:r>
              <a:rPr lang="en-US" b="1" dirty="0" smtClean="0">
                <a:solidFill>
                  <a:srgbClr val="FFC000"/>
                </a:solidFill>
              </a:rPr>
              <a:t>6- G.I tract:</a:t>
            </a:r>
          </a:p>
          <a:p>
            <a:pPr eaLnBrk="1" hangingPunct="1">
              <a:buFont typeface="Wingdings" pitchFamily="2" charset="2"/>
              <a:buNone/>
              <a:defRPr/>
            </a:pPr>
            <a:r>
              <a:rPr lang="en-US" dirty="0" smtClean="0"/>
              <a:t>  - weight loss.</a:t>
            </a:r>
          </a:p>
          <a:p>
            <a:pPr eaLnBrk="1" hangingPunct="1">
              <a:buFont typeface="Wingdings" pitchFamily="2" charset="2"/>
              <a:buNone/>
              <a:defRPr/>
            </a:pPr>
            <a:r>
              <a:rPr lang="en-US" dirty="0" smtClean="0"/>
              <a:t>  - diarrhea.</a:t>
            </a:r>
          </a:p>
          <a:p>
            <a:pPr eaLnBrk="1" hangingPunct="1">
              <a:buFont typeface="Wingdings" pitchFamily="2" charset="2"/>
              <a:buNone/>
              <a:defRPr/>
            </a:pPr>
            <a:endParaRPr lang="en-US" dirty="0" smtClean="0"/>
          </a:p>
          <a:p>
            <a:pPr eaLnBrk="1" hangingPunct="1">
              <a:buFont typeface="Wingdings" pitchFamily="2" charset="2"/>
              <a:buNone/>
              <a:defRPr/>
            </a:pPr>
            <a:endParaRPr lang="en-US"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body" idx="1"/>
          </p:nvPr>
        </p:nvSpPr>
        <p:spPr>
          <a:xfrm>
            <a:off x="457200" y="304800"/>
            <a:ext cx="8229600" cy="5791200"/>
          </a:xfrm>
        </p:spPr>
        <p:txBody>
          <a:bodyPr/>
          <a:lstStyle/>
          <a:p>
            <a:pPr eaLnBrk="1" hangingPunct="1">
              <a:lnSpc>
                <a:spcPct val="90000"/>
              </a:lnSpc>
              <a:buFont typeface="Wingdings" pitchFamily="2" charset="2"/>
              <a:buNone/>
              <a:defRPr/>
            </a:pPr>
            <a:r>
              <a:rPr lang="en-US" b="1" dirty="0" smtClean="0">
                <a:solidFill>
                  <a:srgbClr val="FFC000"/>
                </a:solidFill>
              </a:rPr>
              <a:t>7- Renal function:</a:t>
            </a:r>
          </a:p>
          <a:p>
            <a:pPr eaLnBrk="1" hangingPunct="1">
              <a:lnSpc>
                <a:spcPct val="90000"/>
              </a:lnSpc>
              <a:buFont typeface="Wingdings" pitchFamily="2" charset="2"/>
              <a:buNone/>
              <a:defRPr/>
            </a:pPr>
            <a:r>
              <a:rPr lang="en-US" dirty="0" smtClean="0"/>
              <a:t>   -  </a:t>
            </a:r>
            <a:r>
              <a:rPr lang="en-US" dirty="0" err="1" smtClean="0"/>
              <a:t>glomerular</a:t>
            </a:r>
            <a:r>
              <a:rPr lang="en-US" dirty="0" smtClean="0"/>
              <a:t> filtration rate.</a:t>
            </a:r>
          </a:p>
          <a:p>
            <a:pPr eaLnBrk="1" hangingPunct="1">
              <a:lnSpc>
                <a:spcPct val="90000"/>
              </a:lnSpc>
              <a:buFont typeface="Wingdings" pitchFamily="2" charset="2"/>
              <a:buNone/>
              <a:defRPr/>
            </a:pPr>
            <a:endParaRPr lang="en-US" dirty="0" smtClean="0"/>
          </a:p>
          <a:p>
            <a:pPr eaLnBrk="1" hangingPunct="1">
              <a:lnSpc>
                <a:spcPct val="90000"/>
              </a:lnSpc>
              <a:buFont typeface="Wingdings" pitchFamily="2" charset="2"/>
              <a:buNone/>
              <a:defRPr/>
            </a:pPr>
            <a:r>
              <a:rPr lang="en-US" b="1" dirty="0" smtClean="0">
                <a:solidFill>
                  <a:srgbClr val="FFC000"/>
                </a:solidFill>
              </a:rPr>
              <a:t>8- </a:t>
            </a:r>
            <a:r>
              <a:rPr lang="en-US" b="1" dirty="0" err="1" smtClean="0">
                <a:solidFill>
                  <a:srgbClr val="FFC000"/>
                </a:solidFill>
              </a:rPr>
              <a:t>Exophthalmos</a:t>
            </a:r>
            <a:r>
              <a:rPr lang="en-US" b="1" dirty="0" smtClean="0">
                <a:solidFill>
                  <a:srgbClr val="FFC000"/>
                </a:solidFill>
              </a:rPr>
              <a:t>:</a:t>
            </a:r>
          </a:p>
          <a:p>
            <a:pPr eaLnBrk="1" hangingPunct="1">
              <a:lnSpc>
                <a:spcPct val="90000"/>
              </a:lnSpc>
              <a:buFont typeface="Wingdings" pitchFamily="2" charset="2"/>
              <a:buNone/>
              <a:defRPr/>
            </a:pPr>
            <a:r>
              <a:rPr lang="en-US" dirty="0" smtClean="0"/>
              <a:t>  - anxious staring expression.</a:t>
            </a:r>
          </a:p>
          <a:p>
            <a:pPr eaLnBrk="1" hangingPunct="1">
              <a:lnSpc>
                <a:spcPct val="90000"/>
              </a:lnSpc>
              <a:buFont typeface="Wingdings" pitchFamily="2" charset="2"/>
              <a:buNone/>
              <a:defRPr/>
            </a:pPr>
            <a:r>
              <a:rPr lang="en-US" dirty="0" smtClean="0"/>
              <a:t>  - protrusion of eye balls.</a:t>
            </a:r>
          </a:p>
          <a:p>
            <a:pPr eaLnBrk="1" hangingPunct="1">
              <a:lnSpc>
                <a:spcPct val="90000"/>
              </a:lnSpc>
              <a:buFont typeface="Wingdings" pitchFamily="2" charset="2"/>
              <a:buNone/>
              <a:defRPr/>
            </a:pPr>
            <a:endParaRPr lang="en-US" dirty="0" smtClean="0"/>
          </a:p>
          <a:p>
            <a:pPr eaLnBrk="1" hangingPunct="1">
              <a:lnSpc>
                <a:spcPct val="90000"/>
              </a:lnSpc>
              <a:buFont typeface="Wingdings" pitchFamily="2" charset="2"/>
              <a:buNone/>
              <a:defRPr/>
            </a:pPr>
            <a:r>
              <a:rPr lang="en-US" b="1" dirty="0" smtClean="0">
                <a:solidFill>
                  <a:srgbClr val="FFC000"/>
                </a:solidFill>
              </a:rPr>
              <a:t>9- Others:</a:t>
            </a:r>
          </a:p>
          <a:p>
            <a:pPr eaLnBrk="1" hangingPunct="1">
              <a:lnSpc>
                <a:spcPct val="90000"/>
              </a:lnSpc>
              <a:buFont typeface="Wingdings" pitchFamily="2" charset="2"/>
              <a:buNone/>
              <a:defRPr/>
            </a:pPr>
            <a:r>
              <a:rPr lang="en-US" dirty="0" smtClean="0"/>
              <a:t>  - menstrual cycle disturbance. </a:t>
            </a:r>
          </a:p>
          <a:p>
            <a:pPr eaLnBrk="1" hangingPunct="1">
              <a:lnSpc>
                <a:spcPct val="90000"/>
              </a:lnSpc>
              <a:buFont typeface="Wingdings" pitchFamily="2" charset="2"/>
              <a:buNone/>
              <a:defRPr/>
            </a:pPr>
            <a:r>
              <a:rPr lang="en-US" dirty="0" smtClean="0"/>
              <a:t>  </a:t>
            </a:r>
          </a:p>
          <a:p>
            <a:pPr eaLnBrk="1" hangingPunct="1">
              <a:lnSpc>
                <a:spcPct val="90000"/>
              </a:lnSpc>
              <a:buFont typeface="Wingdings" pitchFamily="2" charset="2"/>
              <a:buNone/>
              <a:defRPr/>
            </a:pPr>
            <a:endParaRPr lang="en-US" dirty="0" smtClean="0"/>
          </a:p>
        </p:txBody>
      </p:sp>
      <p:sp>
        <p:nvSpPr>
          <p:cNvPr id="58371" name="Line 3"/>
          <p:cNvSpPr>
            <a:spLocks noChangeShapeType="1"/>
          </p:cNvSpPr>
          <p:nvPr/>
        </p:nvSpPr>
        <p:spPr bwMode="auto">
          <a:xfrm flipV="1">
            <a:off x="1219200" y="10668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Picture 3348"/>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0" y="0"/>
            <a:ext cx="4419600" cy="6858000"/>
          </a:xfrm>
        </p:spPr>
      </p:pic>
      <p:pic>
        <p:nvPicPr>
          <p:cNvPr id="59395" name="Picture 3" descr="Picture 3354"/>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724400" y="0"/>
            <a:ext cx="4419600" cy="6858000"/>
          </a:xfr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defRPr/>
            </a:pPr>
            <a:r>
              <a:rPr lang="en-US" sz="4000" b="1" smtClean="0">
                <a:solidFill>
                  <a:srgbClr val="FFFF66"/>
                </a:solidFill>
              </a:rPr>
              <a:t>INVESTIGATIONS</a:t>
            </a:r>
          </a:p>
        </p:txBody>
      </p:sp>
      <p:sp>
        <p:nvSpPr>
          <p:cNvPr id="124931" name="Rectangle 3"/>
          <p:cNvSpPr>
            <a:spLocks noGrp="1" noChangeArrowheads="1"/>
          </p:cNvSpPr>
          <p:nvPr>
            <p:ph type="body" idx="1"/>
          </p:nvPr>
        </p:nvSpPr>
        <p:spPr/>
        <p:txBody>
          <a:bodyPr/>
          <a:lstStyle/>
          <a:p>
            <a:pPr eaLnBrk="1" hangingPunct="1">
              <a:buFont typeface="Wingdings" pitchFamily="2" charset="2"/>
              <a:buNone/>
              <a:defRPr/>
            </a:pPr>
            <a:r>
              <a:rPr lang="en-US" b="1" dirty="0" smtClean="0">
                <a:solidFill>
                  <a:srgbClr val="FFC000"/>
                </a:solidFill>
              </a:rPr>
              <a:t>1- Serum T3, T4 measurement.</a:t>
            </a:r>
          </a:p>
          <a:p>
            <a:pPr eaLnBrk="1" hangingPunct="1">
              <a:buFont typeface="Wingdings" pitchFamily="2" charset="2"/>
              <a:buNone/>
              <a:defRPr/>
            </a:pPr>
            <a:endParaRPr lang="en-US" sz="2800" dirty="0" smtClean="0"/>
          </a:p>
          <a:p>
            <a:pPr eaLnBrk="1" hangingPunct="1">
              <a:buFont typeface="Wingdings" pitchFamily="2" charset="2"/>
              <a:buNone/>
              <a:defRPr/>
            </a:pPr>
            <a:r>
              <a:rPr lang="en-US" sz="2800" dirty="0" smtClean="0">
                <a:solidFill>
                  <a:srgbClr val="FFC000"/>
                </a:solidFill>
              </a:rPr>
              <a:t>In primary hyperthyroidism:</a:t>
            </a:r>
          </a:p>
          <a:p>
            <a:pPr eaLnBrk="1" hangingPunct="1">
              <a:buFont typeface="Wingdings" pitchFamily="2" charset="2"/>
              <a:buNone/>
              <a:defRPr/>
            </a:pPr>
            <a:r>
              <a:rPr lang="en-US" sz="2800" dirty="0" smtClean="0"/>
              <a:t> high T3, T4  and low  TSH .</a:t>
            </a:r>
          </a:p>
          <a:p>
            <a:pPr eaLnBrk="1" hangingPunct="1">
              <a:buFont typeface="Wingdings" pitchFamily="2" charset="2"/>
              <a:buNone/>
              <a:defRPr/>
            </a:pPr>
            <a:endParaRPr lang="en-US" sz="2800" dirty="0" smtClean="0"/>
          </a:p>
          <a:p>
            <a:pPr eaLnBrk="1" hangingPunct="1">
              <a:buFont typeface="Wingdings" pitchFamily="2" charset="2"/>
              <a:buNone/>
              <a:defRPr/>
            </a:pPr>
            <a:r>
              <a:rPr lang="en-US" sz="2800" dirty="0" smtClean="0">
                <a:solidFill>
                  <a:srgbClr val="FFC000"/>
                </a:solidFill>
              </a:rPr>
              <a:t>In secondary hyperthyroidism:</a:t>
            </a:r>
          </a:p>
          <a:p>
            <a:pPr eaLnBrk="1" hangingPunct="1">
              <a:buFont typeface="Wingdings" pitchFamily="2" charset="2"/>
              <a:buNone/>
              <a:defRPr/>
            </a:pPr>
            <a:r>
              <a:rPr lang="en-US" sz="2800" dirty="0" smtClean="0"/>
              <a:t> high T3, T4  and  high TSH. </a:t>
            </a:r>
          </a:p>
          <a:p>
            <a:pPr eaLnBrk="1" hangingPunct="1">
              <a:buFont typeface="Wingdings" pitchFamily="2" charset="2"/>
              <a:buNone/>
              <a:defRPr/>
            </a:pPr>
            <a:endParaRPr lang="en-US" sz="2800"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defRPr/>
            </a:pPr>
            <a:r>
              <a:rPr lang="en-US" sz="4000" b="1" smtClean="0">
                <a:solidFill>
                  <a:srgbClr val="FFFF66"/>
                </a:solidFill>
              </a:rPr>
              <a:t>TREATMENT</a:t>
            </a:r>
          </a:p>
        </p:txBody>
      </p:sp>
      <p:sp>
        <p:nvSpPr>
          <p:cNvPr id="128003" name="Rectangle 3"/>
          <p:cNvSpPr>
            <a:spLocks noGrp="1" noChangeArrowheads="1"/>
          </p:cNvSpPr>
          <p:nvPr>
            <p:ph type="body" idx="1"/>
          </p:nvPr>
        </p:nvSpPr>
        <p:spPr/>
        <p:txBody>
          <a:bodyPr/>
          <a:lstStyle/>
          <a:p>
            <a:pPr eaLnBrk="1" hangingPunct="1">
              <a:buFont typeface="Wingdings" pitchFamily="2" charset="2"/>
              <a:buNone/>
              <a:defRPr/>
            </a:pPr>
            <a:r>
              <a:rPr lang="en-US" b="1" dirty="0" smtClean="0">
                <a:solidFill>
                  <a:srgbClr val="FFC000"/>
                </a:solidFill>
              </a:rPr>
              <a:t>1- Medical therapy:</a:t>
            </a:r>
          </a:p>
          <a:p>
            <a:pPr eaLnBrk="1" hangingPunct="1">
              <a:buFont typeface="Wingdings" pitchFamily="2" charset="2"/>
              <a:buNone/>
              <a:defRPr/>
            </a:pPr>
            <a:r>
              <a:rPr lang="en-US" dirty="0" smtClean="0"/>
              <a:t> </a:t>
            </a:r>
          </a:p>
          <a:p>
            <a:pPr eaLnBrk="1" hangingPunct="1">
              <a:buFont typeface="Wingdings" pitchFamily="2" charset="2"/>
              <a:buNone/>
              <a:defRPr/>
            </a:pPr>
            <a:r>
              <a:rPr lang="en-US" dirty="0" smtClean="0"/>
              <a:t>    </a:t>
            </a:r>
            <a:r>
              <a:rPr lang="en-US" sz="2800" dirty="0" smtClean="0"/>
              <a:t>e.g. </a:t>
            </a:r>
            <a:r>
              <a:rPr lang="en-US" sz="2800" dirty="0" err="1" smtClean="0"/>
              <a:t>propylthiourcal</a:t>
            </a:r>
            <a:r>
              <a:rPr lang="en-US" sz="2800" dirty="0" smtClean="0"/>
              <a:t> </a:t>
            </a:r>
          </a:p>
          <a:p>
            <a:pPr eaLnBrk="1" hangingPunct="1">
              <a:buFont typeface="Wingdings" pitchFamily="2" charset="2"/>
              <a:buNone/>
              <a:defRPr/>
            </a:pPr>
            <a:r>
              <a:rPr lang="en-US" sz="2800" dirty="0" smtClean="0"/>
              <a:t>   </a:t>
            </a:r>
          </a:p>
          <a:p>
            <a:pPr eaLnBrk="1" hangingPunct="1">
              <a:buFont typeface="Wingdings" pitchFamily="2" charset="2"/>
              <a:buNone/>
              <a:defRPr/>
            </a:pPr>
            <a:r>
              <a:rPr lang="en-US" sz="2800" dirty="0" smtClean="0"/>
              <a:t>   - usually for 12-18 months course.</a:t>
            </a:r>
          </a:p>
          <a:p>
            <a:pPr eaLnBrk="1" hangingPunct="1">
              <a:buFont typeface="Wingdings" pitchFamily="2" charset="2"/>
              <a:buNone/>
              <a:defRPr/>
            </a:pPr>
            <a:r>
              <a:rPr lang="en-US" sz="2800" dirty="0" smtClean="0"/>
              <a:t>   - with 3-4 monthly monitoring.</a:t>
            </a:r>
          </a:p>
          <a:p>
            <a:pPr eaLnBrk="1" hangingPunct="1">
              <a:buFont typeface="Wingdings" pitchFamily="2" charset="2"/>
              <a:buNone/>
              <a:defRPr/>
            </a:pPr>
            <a:r>
              <a:rPr lang="en-US" sz="2800" dirty="0" smtClean="0"/>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1" name="Rectangle 3"/>
          <p:cNvSpPr>
            <a:spLocks noGrp="1" noChangeArrowheads="1"/>
          </p:cNvSpPr>
          <p:nvPr>
            <p:ph type="title"/>
          </p:nvPr>
        </p:nvSpPr>
        <p:spPr>
          <a:xfrm>
            <a:off x="533400" y="0"/>
            <a:ext cx="8229600" cy="1371600"/>
          </a:xfrm>
        </p:spPr>
        <p:txBody>
          <a:bodyPr/>
          <a:lstStyle/>
          <a:p>
            <a:pPr eaLnBrk="1" hangingPunct="1">
              <a:defRPr/>
            </a:pPr>
            <a:r>
              <a:rPr lang="en-US" b="1" smtClean="0">
                <a:solidFill>
                  <a:srgbClr val="FFFF66"/>
                </a:solidFill>
              </a:rPr>
              <a:t>SYNTHESIS</a:t>
            </a:r>
          </a:p>
        </p:txBody>
      </p:sp>
      <p:sp>
        <p:nvSpPr>
          <p:cNvPr id="155652" name="Rectangle 4"/>
          <p:cNvSpPr>
            <a:spLocks noGrp="1" noChangeArrowheads="1"/>
          </p:cNvSpPr>
          <p:nvPr>
            <p:ph type="body" idx="1"/>
          </p:nvPr>
        </p:nvSpPr>
        <p:spPr/>
        <p:txBody>
          <a:bodyPr/>
          <a:lstStyle/>
          <a:p>
            <a:pPr eaLnBrk="1" hangingPunct="1">
              <a:defRPr/>
            </a:pPr>
            <a:endParaRPr lang="en-US" smtClean="0"/>
          </a:p>
        </p:txBody>
      </p:sp>
      <p:pic>
        <p:nvPicPr>
          <p:cNvPr id="7172" name="Picture 2" descr="Picture"/>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b="17567"/>
          <a:stretch>
            <a:fillRect/>
          </a:stretch>
        </p:blipFill>
        <p:spPr>
          <a:xfrm>
            <a:off x="0" y="1219200"/>
            <a:ext cx="9144000" cy="4648200"/>
          </a:xfrm>
        </p:spPr>
      </p:pic>
      <p:pic>
        <p:nvPicPr>
          <p:cNvPr id="7173" name="Content Placeholder 3" descr="http://classes.midlandstech.edu/carterp/Courses/bio211/chap16/ch_16_label-edit/Slide13.JPG"/>
          <p:cNvPicPr>
            <a:picLocks/>
          </p:cNvPicPr>
          <p:nvPr/>
        </p:nvPicPr>
        <p:blipFill>
          <a:blip r:embed="rId4">
            <a:extLst>
              <a:ext uri="{28A0092B-C50C-407E-A947-70E740481C1C}">
                <a14:useLocalDpi xmlns:a14="http://schemas.microsoft.com/office/drawing/2010/main" val="0"/>
              </a:ext>
            </a:extLst>
          </a:blip>
          <a:srcRect l="56667" t="2222"/>
          <a:stretch>
            <a:fillRect/>
          </a:stretch>
        </p:blipFill>
        <p:spPr bwMode="auto">
          <a:xfrm>
            <a:off x="4572000" y="1066800"/>
            <a:ext cx="4572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Grp="1" noChangeArrowheads="1"/>
          </p:cNvSpPr>
          <p:nvPr>
            <p:ph type="body" idx="1"/>
          </p:nvPr>
        </p:nvSpPr>
        <p:spPr>
          <a:xfrm>
            <a:off x="457200" y="1066800"/>
            <a:ext cx="8229600" cy="5029200"/>
          </a:xfrm>
        </p:spPr>
        <p:txBody>
          <a:bodyPr/>
          <a:lstStyle/>
          <a:p>
            <a:pPr eaLnBrk="1" hangingPunct="1">
              <a:buFont typeface="Wingdings" pitchFamily="2" charset="2"/>
              <a:buNone/>
              <a:defRPr/>
            </a:pPr>
            <a:r>
              <a:rPr lang="en-US" b="1" dirty="0" smtClean="0">
                <a:solidFill>
                  <a:srgbClr val="FFC000"/>
                </a:solidFill>
              </a:rPr>
              <a:t>2- Surgery:</a:t>
            </a:r>
          </a:p>
          <a:p>
            <a:pPr eaLnBrk="1" hangingPunct="1">
              <a:buFont typeface="Wingdings" pitchFamily="2" charset="2"/>
              <a:buNone/>
              <a:defRPr/>
            </a:pPr>
            <a:r>
              <a:rPr lang="en-US" dirty="0" smtClean="0"/>
              <a:t>  - Subtotal </a:t>
            </a:r>
            <a:r>
              <a:rPr lang="en-US" dirty="0" err="1" smtClean="0"/>
              <a:t>thyroidectomy</a:t>
            </a:r>
            <a:r>
              <a:rPr lang="en-US" dirty="0" smtClean="0"/>
              <a:t>.</a:t>
            </a:r>
          </a:p>
          <a:p>
            <a:pPr eaLnBrk="1" hangingPunct="1">
              <a:buFont typeface="Wingdings" pitchFamily="2" charset="2"/>
              <a:buNone/>
              <a:defRPr/>
            </a:pPr>
            <a:r>
              <a:rPr lang="en-US" dirty="0" smtClean="0"/>
              <a:t>  </a:t>
            </a:r>
          </a:p>
          <a:p>
            <a:pPr eaLnBrk="1" hangingPunct="1">
              <a:buFont typeface="Wingdings" pitchFamily="2" charset="2"/>
              <a:buNone/>
              <a:defRPr/>
            </a:pPr>
            <a:r>
              <a:rPr lang="en-US" dirty="0" smtClean="0"/>
              <a:t>   </a:t>
            </a:r>
            <a:r>
              <a:rPr lang="en-US" b="1" dirty="0" smtClean="0"/>
              <a:t>- Indication for surgery:</a:t>
            </a:r>
          </a:p>
          <a:p>
            <a:pPr eaLnBrk="1" hangingPunct="1">
              <a:buFont typeface="Wingdings" pitchFamily="2" charset="2"/>
              <a:buNone/>
              <a:defRPr/>
            </a:pPr>
            <a:r>
              <a:rPr lang="en-US" dirty="0" smtClean="0"/>
              <a:t>   a)- Relapse after medical treatment.</a:t>
            </a:r>
          </a:p>
          <a:p>
            <a:pPr eaLnBrk="1" hangingPunct="1">
              <a:buFont typeface="Wingdings" pitchFamily="2" charset="2"/>
              <a:buNone/>
              <a:defRPr/>
            </a:pPr>
            <a:r>
              <a:rPr lang="en-US" dirty="0" smtClean="0"/>
              <a:t>   b)- Drug intolerance.</a:t>
            </a:r>
          </a:p>
          <a:p>
            <a:pPr eaLnBrk="1" hangingPunct="1">
              <a:buFont typeface="Wingdings" pitchFamily="2" charset="2"/>
              <a:buNone/>
              <a:defRPr/>
            </a:pPr>
            <a:r>
              <a:rPr lang="en-US" dirty="0" smtClean="0"/>
              <a:t>   c)- Cosmetic.</a:t>
            </a:r>
          </a:p>
          <a:p>
            <a:pPr eaLnBrk="1" hangingPunct="1">
              <a:buFont typeface="Wingdings" pitchFamily="2" charset="2"/>
              <a:buNone/>
              <a:defRPr/>
            </a:pPr>
            <a:r>
              <a:rPr lang="en-US" dirty="0" smtClean="0"/>
              <a:t>   d)- Suspected malignancy.</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eaLnBrk="1" hangingPunct="1">
              <a:defRPr/>
            </a:pPr>
            <a:r>
              <a:rPr lang="en-US" b="1" smtClean="0">
                <a:solidFill>
                  <a:srgbClr val="FFFF66"/>
                </a:solidFill>
              </a:rPr>
              <a:t>HYPOTHYROIDISM</a:t>
            </a:r>
          </a:p>
        </p:txBody>
      </p:sp>
      <p:sp>
        <p:nvSpPr>
          <p:cNvPr id="130051" name="Rectangle 3"/>
          <p:cNvSpPr>
            <a:spLocks noGrp="1" noChangeArrowheads="1"/>
          </p:cNvSpPr>
          <p:nvPr>
            <p:ph type="body" idx="1"/>
          </p:nvPr>
        </p:nvSpPr>
        <p:spPr/>
        <p:txBody>
          <a:bodyPr/>
          <a:lstStyle/>
          <a:p>
            <a:pPr eaLnBrk="1" hangingPunct="1">
              <a:buFont typeface="Wingdings" pitchFamily="2" charset="2"/>
              <a:buNone/>
              <a:defRPr/>
            </a:pPr>
            <a:r>
              <a:rPr lang="en-US" smtClean="0"/>
              <a:t>Under activity of the thyroid gland</a:t>
            </a:r>
          </a:p>
          <a:p>
            <a:pPr eaLnBrk="1" hangingPunct="1">
              <a:buFont typeface="Wingdings" pitchFamily="2" charset="2"/>
              <a:buNone/>
              <a:defRPr/>
            </a:pPr>
            <a:endParaRPr lang="en-US" smtClean="0"/>
          </a:p>
          <a:p>
            <a:pPr eaLnBrk="1" hangingPunct="1">
              <a:buFont typeface="Wingdings" pitchFamily="2" charset="2"/>
              <a:buNone/>
              <a:defRPr/>
            </a:pPr>
            <a:r>
              <a:rPr lang="en-US" smtClean="0"/>
              <a:t> more in woman ( 30- 60 years).</a:t>
            </a:r>
          </a:p>
          <a:p>
            <a:pPr eaLnBrk="1" hangingPunct="1">
              <a:buFont typeface="Wingdings" pitchFamily="2" charset="2"/>
              <a:buNone/>
              <a:defRPr/>
            </a:pPr>
            <a:endParaRPr lang="en-US" smtClean="0"/>
          </a:p>
          <a:p>
            <a:pPr eaLnBrk="1" hangingPunct="1">
              <a:buFont typeface="Wingdings" pitchFamily="2" charset="2"/>
              <a:buNone/>
              <a:defRPr/>
            </a:pPr>
            <a:endParaRPr lang="en-US"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pPr eaLnBrk="1" hangingPunct="1">
              <a:defRPr/>
            </a:pPr>
            <a:r>
              <a:rPr lang="en-US" b="1" smtClean="0">
                <a:solidFill>
                  <a:srgbClr val="FFFF66"/>
                </a:solidFill>
              </a:rPr>
              <a:t>CAUSES</a:t>
            </a:r>
          </a:p>
        </p:txBody>
      </p:sp>
      <p:sp>
        <p:nvSpPr>
          <p:cNvPr id="201731" name="Rectangle 3"/>
          <p:cNvSpPr>
            <a:spLocks noGrp="1" noChangeArrowheads="1"/>
          </p:cNvSpPr>
          <p:nvPr>
            <p:ph type="body" idx="1"/>
          </p:nvPr>
        </p:nvSpPr>
        <p:spPr/>
        <p:txBody>
          <a:bodyPr/>
          <a:lstStyle/>
          <a:p>
            <a:pPr eaLnBrk="1" hangingPunct="1">
              <a:buFont typeface="Wingdings" pitchFamily="2" charset="2"/>
              <a:buNone/>
              <a:defRPr/>
            </a:pPr>
            <a:r>
              <a:rPr lang="en-US" b="1" dirty="0" smtClean="0">
                <a:solidFill>
                  <a:srgbClr val="FFC000"/>
                </a:solidFill>
              </a:rPr>
              <a:t>1- inherited abnormalities of thyroid hormone synthesis :</a:t>
            </a:r>
          </a:p>
          <a:p>
            <a:pPr eaLnBrk="1" hangingPunct="1">
              <a:buFont typeface="Wingdings" pitchFamily="2" charset="2"/>
              <a:buNone/>
              <a:defRPr/>
            </a:pPr>
            <a:r>
              <a:rPr lang="en-US" dirty="0" smtClean="0"/>
              <a:t>   </a:t>
            </a:r>
          </a:p>
          <a:p>
            <a:pPr eaLnBrk="1" hangingPunct="1">
              <a:buFont typeface="Wingdings" pitchFamily="2" charset="2"/>
              <a:buNone/>
              <a:defRPr/>
            </a:pPr>
            <a:r>
              <a:rPr lang="en-US" dirty="0" smtClean="0"/>
              <a:t>   - </a:t>
            </a:r>
            <a:r>
              <a:rPr lang="en-US" dirty="0" err="1" smtClean="0"/>
              <a:t>peroxidase</a:t>
            </a:r>
            <a:r>
              <a:rPr lang="en-US" dirty="0" smtClean="0"/>
              <a:t> defect.</a:t>
            </a:r>
          </a:p>
          <a:p>
            <a:pPr eaLnBrk="1" hangingPunct="1">
              <a:buFont typeface="Wingdings" pitchFamily="2" charset="2"/>
              <a:buNone/>
              <a:defRPr/>
            </a:pPr>
            <a:r>
              <a:rPr lang="en-US" dirty="0" smtClean="0"/>
              <a:t>   - Iodide trapping defect.</a:t>
            </a:r>
          </a:p>
          <a:p>
            <a:pPr eaLnBrk="1" hangingPunct="1">
              <a:buFont typeface="Wingdings" pitchFamily="2" charset="2"/>
              <a:buNone/>
              <a:defRPr/>
            </a:pPr>
            <a:r>
              <a:rPr lang="en-US" dirty="0" smtClean="0"/>
              <a:t>   - </a:t>
            </a:r>
            <a:r>
              <a:rPr lang="en-US" dirty="0" err="1" smtClean="0"/>
              <a:t>thyroglobulin</a:t>
            </a:r>
            <a:r>
              <a:rPr lang="en-US" dirty="0" smtClean="0"/>
              <a:t> defect.</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body" idx="1"/>
          </p:nvPr>
        </p:nvSpPr>
        <p:spPr>
          <a:xfrm>
            <a:off x="457200" y="609600"/>
            <a:ext cx="8229600" cy="5486400"/>
          </a:xfrm>
        </p:spPr>
        <p:txBody>
          <a:bodyPr/>
          <a:lstStyle/>
          <a:p>
            <a:pPr eaLnBrk="1" hangingPunct="1">
              <a:buFont typeface="Wingdings" pitchFamily="2" charset="2"/>
              <a:buNone/>
              <a:defRPr/>
            </a:pPr>
            <a:r>
              <a:rPr lang="en-US" b="1" dirty="0" smtClean="0">
                <a:solidFill>
                  <a:srgbClr val="FFC000"/>
                </a:solidFill>
              </a:rPr>
              <a:t>2- Endemic Colloid Goiter:</a:t>
            </a:r>
          </a:p>
          <a:p>
            <a:pPr eaLnBrk="1" hangingPunct="1">
              <a:buFont typeface="Wingdings" pitchFamily="2" charset="2"/>
              <a:buNone/>
              <a:defRPr/>
            </a:pPr>
            <a:r>
              <a:rPr lang="en-US" dirty="0" smtClean="0"/>
              <a:t>   </a:t>
            </a:r>
            <a:r>
              <a:rPr lang="en-US" sz="2800" dirty="0" smtClean="0"/>
              <a:t>- before table salt.</a:t>
            </a:r>
          </a:p>
          <a:p>
            <a:pPr eaLnBrk="1" hangingPunct="1">
              <a:buFont typeface="Wingdings" pitchFamily="2" charset="2"/>
              <a:buNone/>
              <a:defRPr/>
            </a:pPr>
            <a:endParaRPr lang="en-US" sz="2800" dirty="0" smtClean="0"/>
          </a:p>
          <a:p>
            <a:pPr eaLnBrk="1" hangingPunct="1">
              <a:buFont typeface="Wingdings" pitchFamily="2" charset="2"/>
              <a:buNone/>
              <a:defRPr/>
            </a:pPr>
            <a:r>
              <a:rPr lang="en-US" dirty="0" smtClean="0"/>
              <a:t> </a:t>
            </a:r>
            <a:r>
              <a:rPr lang="en-US" sz="2400" dirty="0" smtClean="0"/>
              <a:t>iodide          hormone formation        TSH          </a:t>
            </a:r>
          </a:p>
          <a:p>
            <a:pPr eaLnBrk="1" hangingPunct="1">
              <a:buFont typeface="Wingdings" pitchFamily="2" charset="2"/>
              <a:buNone/>
              <a:defRPr/>
            </a:pPr>
            <a:endParaRPr lang="en-US" sz="2400" dirty="0" smtClean="0"/>
          </a:p>
          <a:p>
            <a:pPr eaLnBrk="1" hangingPunct="1">
              <a:buFont typeface="Wingdings" pitchFamily="2" charset="2"/>
              <a:buNone/>
              <a:defRPr/>
            </a:pPr>
            <a:r>
              <a:rPr lang="en-US" sz="2400" dirty="0" smtClean="0"/>
              <a:t>   </a:t>
            </a:r>
            <a:r>
              <a:rPr lang="en-US" sz="2400" dirty="0" err="1" smtClean="0"/>
              <a:t>Thyroglobulin</a:t>
            </a:r>
            <a:r>
              <a:rPr lang="en-US" sz="2400" dirty="0" smtClean="0"/>
              <a:t>                size ( &gt; 10 times)</a:t>
            </a:r>
            <a:endParaRPr lang="en-US" dirty="0" smtClean="0"/>
          </a:p>
        </p:txBody>
      </p:sp>
      <p:sp>
        <p:nvSpPr>
          <p:cNvPr id="65539" name="Line 3"/>
          <p:cNvSpPr>
            <a:spLocks noChangeShapeType="1"/>
          </p:cNvSpPr>
          <p:nvPr/>
        </p:nvSpPr>
        <p:spPr bwMode="auto">
          <a:xfrm>
            <a:off x="609600" y="25908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65540" name="Line 4"/>
          <p:cNvSpPr>
            <a:spLocks noChangeShapeType="1"/>
          </p:cNvSpPr>
          <p:nvPr/>
        </p:nvSpPr>
        <p:spPr bwMode="auto">
          <a:xfrm>
            <a:off x="1600200" y="27432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65541" name="Line 5"/>
          <p:cNvSpPr>
            <a:spLocks noChangeShapeType="1"/>
          </p:cNvSpPr>
          <p:nvPr/>
        </p:nvSpPr>
        <p:spPr bwMode="auto">
          <a:xfrm>
            <a:off x="2362200" y="25908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65542" name="Line 6"/>
          <p:cNvSpPr>
            <a:spLocks noChangeShapeType="1"/>
          </p:cNvSpPr>
          <p:nvPr/>
        </p:nvSpPr>
        <p:spPr bwMode="auto">
          <a:xfrm>
            <a:off x="5105400" y="2743200"/>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65543" name="Line 7"/>
          <p:cNvSpPr>
            <a:spLocks noChangeShapeType="1"/>
          </p:cNvSpPr>
          <p:nvPr/>
        </p:nvSpPr>
        <p:spPr bwMode="auto">
          <a:xfrm flipV="1">
            <a:off x="5715000" y="25908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65544" name="Line 8"/>
          <p:cNvSpPr>
            <a:spLocks noChangeShapeType="1"/>
          </p:cNvSpPr>
          <p:nvPr/>
        </p:nvSpPr>
        <p:spPr bwMode="auto">
          <a:xfrm flipH="1">
            <a:off x="2362200" y="2895600"/>
            <a:ext cx="35814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65545" name="Line 9"/>
          <p:cNvSpPr>
            <a:spLocks noChangeShapeType="1"/>
          </p:cNvSpPr>
          <p:nvPr/>
        </p:nvSpPr>
        <p:spPr bwMode="auto">
          <a:xfrm flipV="1">
            <a:off x="685800" y="34290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65546" name="Line 10"/>
          <p:cNvSpPr>
            <a:spLocks noChangeShapeType="1"/>
          </p:cNvSpPr>
          <p:nvPr/>
        </p:nvSpPr>
        <p:spPr bwMode="auto">
          <a:xfrm>
            <a:off x="2895600" y="3657600"/>
            <a:ext cx="990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65547" name="Line 11"/>
          <p:cNvSpPr>
            <a:spLocks noChangeShapeType="1"/>
          </p:cNvSpPr>
          <p:nvPr/>
        </p:nvSpPr>
        <p:spPr bwMode="auto">
          <a:xfrm flipV="1">
            <a:off x="4114800" y="33528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Picture 335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body" idx="1"/>
          </p:nvPr>
        </p:nvSpPr>
        <p:spPr>
          <a:xfrm>
            <a:off x="457200" y="304800"/>
            <a:ext cx="8229600" cy="5791200"/>
          </a:xfrm>
        </p:spPr>
        <p:txBody>
          <a:bodyPr/>
          <a:lstStyle/>
          <a:p>
            <a:pPr eaLnBrk="1" hangingPunct="1">
              <a:buFont typeface="Wingdings" pitchFamily="2" charset="2"/>
              <a:buNone/>
              <a:defRPr/>
            </a:pPr>
            <a:r>
              <a:rPr lang="en-US" dirty="0" smtClean="0"/>
              <a:t> </a:t>
            </a:r>
          </a:p>
          <a:p>
            <a:pPr eaLnBrk="1" hangingPunct="1">
              <a:buFont typeface="Wingdings" pitchFamily="2" charset="2"/>
              <a:buNone/>
              <a:defRPr/>
            </a:pPr>
            <a:r>
              <a:rPr lang="en-US" b="1" dirty="0" smtClean="0">
                <a:solidFill>
                  <a:srgbClr val="FFC000"/>
                </a:solidFill>
              </a:rPr>
              <a:t>3- Idiopathic Nontoxic Colloid Goiter:</a:t>
            </a:r>
          </a:p>
          <a:p>
            <a:pPr eaLnBrk="1" hangingPunct="1">
              <a:buFont typeface="Wingdings" pitchFamily="2" charset="2"/>
              <a:buNone/>
              <a:defRPr/>
            </a:pPr>
            <a:endParaRPr lang="en-US" dirty="0" smtClean="0"/>
          </a:p>
          <a:p>
            <a:pPr eaLnBrk="1" hangingPunct="1">
              <a:buFont typeface="Wingdings" pitchFamily="2" charset="2"/>
              <a:buNone/>
              <a:defRPr/>
            </a:pPr>
            <a:r>
              <a:rPr lang="en-US" dirty="0" smtClean="0"/>
              <a:t>     - I  in take is normal.</a:t>
            </a:r>
          </a:p>
          <a:p>
            <a:pPr eaLnBrk="1" hangingPunct="1">
              <a:buFont typeface="Wingdings" pitchFamily="2" charset="2"/>
              <a:buNone/>
              <a:defRPr/>
            </a:pPr>
            <a:r>
              <a:rPr lang="en-US" dirty="0" smtClean="0"/>
              <a:t>     -  </a:t>
            </a:r>
            <a:r>
              <a:rPr lang="en-US" dirty="0" err="1" smtClean="0"/>
              <a:t>thyroiditis</a:t>
            </a:r>
            <a:r>
              <a:rPr lang="en-US" dirty="0" smtClean="0"/>
              <a:t>? </a:t>
            </a:r>
          </a:p>
          <a:p>
            <a:pPr eaLnBrk="1" hangingPunct="1">
              <a:buFont typeface="Wingdings" pitchFamily="2" charset="2"/>
              <a:buNone/>
              <a:defRPr/>
            </a:pPr>
            <a:endParaRPr lang="en-US" sz="2400" dirty="0" smtClean="0"/>
          </a:p>
          <a:p>
            <a:pPr eaLnBrk="1" hangingPunct="1">
              <a:buFont typeface="Wingdings" pitchFamily="2" charset="2"/>
              <a:buNone/>
              <a:defRPr/>
            </a:pPr>
            <a:r>
              <a:rPr lang="en-US" sz="2400" dirty="0" smtClean="0"/>
              <a:t>inflammation           cell damage           hormone secretion</a:t>
            </a:r>
          </a:p>
          <a:p>
            <a:pPr eaLnBrk="1" hangingPunct="1">
              <a:buFont typeface="Wingdings" pitchFamily="2" charset="2"/>
              <a:buNone/>
              <a:defRPr/>
            </a:pPr>
            <a:endParaRPr lang="en-US" sz="2400" dirty="0" smtClean="0"/>
          </a:p>
          <a:p>
            <a:pPr eaLnBrk="1" hangingPunct="1">
              <a:buFont typeface="Wingdings" pitchFamily="2" charset="2"/>
              <a:buNone/>
              <a:defRPr/>
            </a:pPr>
            <a:r>
              <a:rPr lang="en-US" sz="2400" dirty="0" smtClean="0"/>
              <a:t> TSH                   of activity of normal cells            size</a:t>
            </a:r>
          </a:p>
        </p:txBody>
      </p:sp>
      <p:sp>
        <p:nvSpPr>
          <p:cNvPr id="67587" name="Line 3"/>
          <p:cNvSpPr>
            <a:spLocks noChangeShapeType="1"/>
          </p:cNvSpPr>
          <p:nvPr/>
        </p:nvSpPr>
        <p:spPr bwMode="auto">
          <a:xfrm>
            <a:off x="2438400" y="38862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67588" name="Line 4"/>
          <p:cNvSpPr>
            <a:spLocks noChangeShapeType="1"/>
          </p:cNvSpPr>
          <p:nvPr/>
        </p:nvSpPr>
        <p:spPr bwMode="auto">
          <a:xfrm flipV="1">
            <a:off x="3276600" y="3810000"/>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67589" name="Line 5"/>
          <p:cNvSpPr>
            <a:spLocks noChangeShapeType="1"/>
          </p:cNvSpPr>
          <p:nvPr/>
        </p:nvSpPr>
        <p:spPr bwMode="auto">
          <a:xfrm>
            <a:off x="5029200" y="3962400"/>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67590" name="Line 6"/>
          <p:cNvSpPr>
            <a:spLocks noChangeShapeType="1"/>
          </p:cNvSpPr>
          <p:nvPr/>
        </p:nvSpPr>
        <p:spPr bwMode="auto">
          <a:xfrm>
            <a:off x="5943600" y="3810000"/>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67591" name="Line 7"/>
          <p:cNvSpPr>
            <a:spLocks noChangeShapeType="1"/>
          </p:cNvSpPr>
          <p:nvPr/>
        </p:nvSpPr>
        <p:spPr bwMode="auto">
          <a:xfrm flipH="1">
            <a:off x="1066800" y="4038600"/>
            <a:ext cx="51054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67592" name="Line 8"/>
          <p:cNvSpPr>
            <a:spLocks noChangeShapeType="1"/>
          </p:cNvSpPr>
          <p:nvPr/>
        </p:nvSpPr>
        <p:spPr bwMode="auto">
          <a:xfrm flipV="1">
            <a:off x="533400" y="46482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67593" name="Line 9"/>
          <p:cNvSpPr>
            <a:spLocks noChangeShapeType="1"/>
          </p:cNvSpPr>
          <p:nvPr/>
        </p:nvSpPr>
        <p:spPr bwMode="auto">
          <a:xfrm>
            <a:off x="1295400" y="4800600"/>
            <a:ext cx="1600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67594" name="Line 10"/>
          <p:cNvSpPr>
            <a:spLocks noChangeShapeType="1"/>
          </p:cNvSpPr>
          <p:nvPr/>
        </p:nvSpPr>
        <p:spPr bwMode="auto">
          <a:xfrm flipV="1">
            <a:off x="2971800" y="46482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67595" name="Line 11"/>
          <p:cNvSpPr>
            <a:spLocks noChangeShapeType="1"/>
          </p:cNvSpPr>
          <p:nvPr/>
        </p:nvSpPr>
        <p:spPr bwMode="auto">
          <a:xfrm>
            <a:off x="6477000" y="4800600"/>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67596" name="Line 12"/>
          <p:cNvSpPr>
            <a:spLocks noChangeShapeType="1"/>
          </p:cNvSpPr>
          <p:nvPr/>
        </p:nvSpPr>
        <p:spPr bwMode="auto">
          <a:xfrm flipV="1">
            <a:off x="7467600" y="46482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body" idx="1"/>
          </p:nvPr>
        </p:nvSpPr>
        <p:spPr>
          <a:xfrm>
            <a:off x="457200" y="1295400"/>
            <a:ext cx="8229600" cy="4800600"/>
          </a:xfrm>
        </p:spPr>
        <p:txBody>
          <a:bodyPr/>
          <a:lstStyle/>
          <a:p>
            <a:pPr eaLnBrk="1" hangingPunct="1">
              <a:buFont typeface="Wingdings" pitchFamily="2" charset="2"/>
              <a:buNone/>
              <a:defRPr/>
            </a:pPr>
            <a:r>
              <a:rPr lang="en-US" dirty="0" smtClean="0">
                <a:solidFill>
                  <a:srgbClr val="FFC000"/>
                </a:solidFill>
              </a:rPr>
              <a:t>4- Gland destruction (surgery).</a:t>
            </a:r>
          </a:p>
          <a:p>
            <a:pPr eaLnBrk="1" hangingPunct="1">
              <a:buFont typeface="Wingdings" pitchFamily="2" charset="2"/>
              <a:buNone/>
              <a:defRPr/>
            </a:pPr>
            <a:endParaRPr lang="en-US" dirty="0" smtClean="0">
              <a:solidFill>
                <a:srgbClr val="FFC000"/>
              </a:solidFill>
            </a:endParaRPr>
          </a:p>
          <a:p>
            <a:pPr eaLnBrk="1" hangingPunct="1">
              <a:buFont typeface="Wingdings" pitchFamily="2" charset="2"/>
              <a:buNone/>
              <a:defRPr/>
            </a:pPr>
            <a:r>
              <a:rPr lang="en-US" dirty="0" smtClean="0">
                <a:solidFill>
                  <a:srgbClr val="FFC000"/>
                </a:solidFill>
              </a:rPr>
              <a:t>5- Pituitary diseases or tumor.</a:t>
            </a:r>
          </a:p>
          <a:p>
            <a:pPr eaLnBrk="1" hangingPunct="1">
              <a:buFont typeface="Wingdings" pitchFamily="2" charset="2"/>
              <a:buNone/>
              <a:defRPr/>
            </a:pPr>
            <a:endParaRPr lang="en-US" dirty="0" smtClean="0">
              <a:solidFill>
                <a:srgbClr val="FFC000"/>
              </a:solidFill>
            </a:endParaRPr>
          </a:p>
          <a:p>
            <a:pPr eaLnBrk="1" hangingPunct="1">
              <a:buFont typeface="Wingdings" pitchFamily="2" charset="2"/>
              <a:buNone/>
              <a:defRPr/>
            </a:pPr>
            <a:r>
              <a:rPr lang="en-US" dirty="0" smtClean="0">
                <a:solidFill>
                  <a:srgbClr val="FFC000"/>
                </a:solidFill>
              </a:rPr>
              <a:t>6- Hypothalamus diseases or tumor.</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457200" y="0"/>
            <a:ext cx="8229600" cy="1371600"/>
          </a:xfrm>
        </p:spPr>
        <p:txBody>
          <a:bodyPr/>
          <a:lstStyle/>
          <a:p>
            <a:pPr eaLnBrk="1" hangingPunct="1">
              <a:defRPr/>
            </a:pPr>
            <a:r>
              <a:rPr lang="en-US" sz="4000" b="1" smtClean="0">
                <a:solidFill>
                  <a:srgbClr val="FFFF66"/>
                </a:solidFill>
              </a:rPr>
              <a:t>DIAGNOSIS</a:t>
            </a:r>
          </a:p>
        </p:txBody>
      </p:sp>
      <p:sp>
        <p:nvSpPr>
          <p:cNvPr id="196611" name="Rectangle 3"/>
          <p:cNvSpPr>
            <a:spLocks noGrp="1" noChangeArrowheads="1"/>
          </p:cNvSpPr>
          <p:nvPr>
            <p:ph type="body" idx="1"/>
          </p:nvPr>
        </p:nvSpPr>
        <p:spPr>
          <a:xfrm>
            <a:off x="457200" y="1143000"/>
            <a:ext cx="8229600" cy="4953000"/>
          </a:xfrm>
        </p:spPr>
        <p:txBody>
          <a:bodyPr/>
          <a:lstStyle/>
          <a:p>
            <a:pPr eaLnBrk="1" hangingPunct="1">
              <a:lnSpc>
                <a:spcPct val="90000"/>
              </a:lnSpc>
              <a:buFont typeface="Wingdings" pitchFamily="2" charset="2"/>
              <a:buNone/>
              <a:defRPr/>
            </a:pPr>
            <a:r>
              <a:rPr lang="en-US" b="1" dirty="0" smtClean="0">
                <a:solidFill>
                  <a:srgbClr val="FFC000"/>
                </a:solidFill>
              </a:rPr>
              <a:t>1- skin :</a:t>
            </a:r>
          </a:p>
          <a:p>
            <a:pPr eaLnBrk="1" hangingPunct="1">
              <a:lnSpc>
                <a:spcPct val="90000"/>
              </a:lnSpc>
              <a:buFont typeface="Wingdings" pitchFamily="2" charset="2"/>
              <a:buNone/>
              <a:defRPr/>
            </a:pPr>
            <a:r>
              <a:rPr lang="en-US" dirty="0" smtClean="0"/>
              <a:t>   </a:t>
            </a:r>
            <a:r>
              <a:rPr lang="en-US" sz="2800" dirty="0" smtClean="0"/>
              <a:t>- dry skin.</a:t>
            </a:r>
          </a:p>
          <a:p>
            <a:pPr eaLnBrk="1" hangingPunct="1">
              <a:lnSpc>
                <a:spcPct val="90000"/>
              </a:lnSpc>
              <a:buFont typeface="Wingdings" pitchFamily="2" charset="2"/>
              <a:buNone/>
              <a:defRPr/>
            </a:pPr>
            <a:r>
              <a:rPr lang="en-US" sz="2800" dirty="0" smtClean="0"/>
              <a:t>  </a:t>
            </a:r>
          </a:p>
          <a:p>
            <a:pPr eaLnBrk="1" hangingPunct="1">
              <a:lnSpc>
                <a:spcPct val="90000"/>
              </a:lnSpc>
              <a:buFont typeface="Wingdings" pitchFamily="2" charset="2"/>
              <a:buNone/>
              <a:defRPr/>
            </a:pPr>
            <a:r>
              <a:rPr lang="en-US" sz="2800" dirty="0" smtClean="0"/>
              <a:t>   - cold intolerance.</a:t>
            </a:r>
          </a:p>
          <a:p>
            <a:pPr eaLnBrk="1" hangingPunct="1">
              <a:lnSpc>
                <a:spcPct val="90000"/>
              </a:lnSpc>
              <a:buFont typeface="Wingdings" pitchFamily="2" charset="2"/>
              <a:buNone/>
              <a:defRPr/>
            </a:pPr>
            <a:endParaRPr lang="en-US" sz="2800" dirty="0" smtClean="0"/>
          </a:p>
          <a:p>
            <a:pPr eaLnBrk="1" hangingPunct="1">
              <a:lnSpc>
                <a:spcPct val="90000"/>
              </a:lnSpc>
              <a:buFont typeface="Wingdings" pitchFamily="2" charset="2"/>
              <a:buNone/>
              <a:defRPr/>
            </a:pPr>
            <a:r>
              <a:rPr lang="en-US" b="1" dirty="0" smtClean="0">
                <a:solidFill>
                  <a:srgbClr val="FFC000"/>
                </a:solidFill>
              </a:rPr>
              <a:t>2- </a:t>
            </a:r>
            <a:r>
              <a:rPr lang="en-US" b="1" dirty="0" err="1" smtClean="0">
                <a:solidFill>
                  <a:srgbClr val="FFC000"/>
                </a:solidFill>
              </a:rPr>
              <a:t>Musculo</a:t>
            </a:r>
            <a:r>
              <a:rPr lang="en-US" b="1" dirty="0" smtClean="0">
                <a:solidFill>
                  <a:srgbClr val="FFC000"/>
                </a:solidFill>
              </a:rPr>
              <a:t> skeletal:</a:t>
            </a:r>
          </a:p>
          <a:p>
            <a:pPr eaLnBrk="1" hangingPunct="1">
              <a:lnSpc>
                <a:spcPct val="90000"/>
              </a:lnSpc>
              <a:buFont typeface="Wingdings" pitchFamily="2" charset="2"/>
              <a:buNone/>
              <a:defRPr/>
            </a:pPr>
            <a:r>
              <a:rPr lang="en-US" sz="2800" dirty="0" smtClean="0"/>
              <a:t>   -   muscle bulk.</a:t>
            </a:r>
          </a:p>
          <a:p>
            <a:pPr eaLnBrk="1" hangingPunct="1">
              <a:lnSpc>
                <a:spcPct val="90000"/>
              </a:lnSpc>
              <a:buFont typeface="Wingdings" pitchFamily="2" charset="2"/>
              <a:buNone/>
              <a:defRPr/>
            </a:pPr>
            <a:r>
              <a:rPr lang="en-US" sz="2800" dirty="0" smtClean="0"/>
              <a:t>   -   in skeletal growth.</a:t>
            </a:r>
          </a:p>
          <a:p>
            <a:pPr eaLnBrk="1" hangingPunct="1">
              <a:lnSpc>
                <a:spcPct val="90000"/>
              </a:lnSpc>
              <a:buFont typeface="Wingdings" pitchFamily="2" charset="2"/>
              <a:buNone/>
              <a:defRPr/>
            </a:pPr>
            <a:r>
              <a:rPr lang="en-US" sz="2800" dirty="0" smtClean="0"/>
              <a:t>   -  muscle sluggishness</a:t>
            </a:r>
          </a:p>
          <a:p>
            <a:pPr eaLnBrk="1" hangingPunct="1">
              <a:lnSpc>
                <a:spcPct val="90000"/>
              </a:lnSpc>
              <a:buFont typeface="Wingdings" pitchFamily="2" charset="2"/>
              <a:buNone/>
              <a:defRPr/>
            </a:pPr>
            <a:r>
              <a:rPr lang="en-US" sz="2800" dirty="0" smtClean="0"/>
              <a:t>   -  slow relaxation after contraction. </a:t>
            </a:r>
          </a:p>
          <a:p>
            <a:pPr eaLnBrk="1" hangingPunct="1">
              <a:lnSpc>
                <a:spcPct val="90000"/>
              </a:lnSpc>
              <a:buFont typeface="Wingdings" pitchFamily="2" charset="2"/>
              <a:buNone/>
              <a:defRPr/>
            </a:pPr>
            <a:endParaRPr lang="en-US" dirty="0" smtClean="0"/>
          </a:p>
          <a:p>
            <a:pPr eaLnBrk="1" hangingPunct="1">
              <a:lnSpc>
                <a:spcPct val="90000"/>
              </a:lnSpc>
              <a:buFont typeface="Wingdings" pitchFamily="2" charset="2"/>
              <a:buNone/>
              <a:defRPr/>
            </a:pPr>
            <a:endParaRPr lang="en-US" dirty="0" smtClean="0"/>
          </a:p>
        </p:txBody>
      </p:sp>
      <p:sp>
        <p:nvSpPr>
          <p:cNvPr id="69636" name="Line 4"/>
          <p:cNvSpPr>
            <a:spLocks noChangeShapeType="1"/>
          </p:cNvSpPr>
          <p:nvPr/>
        </p:nvSpPr>
        <p:spPr bwMode="auto">
          <a:xfrm flipV="1">
            <a:off x="1219200" y="43434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69637" name="Line 5"/>
          <p:cNvSpPr>
            <a:spLocks noChangeShapeType="1"/>
          </p:cNvSpPr>
          <p:nvPr/>
        </p:nvSpPr>
        <p:spPr bwMode="auto">
          <a:xfrm>
            <a:off x="1219200" y="48006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body" idx="1"/>
          </p:nvPr>
        </p:nvSpPr>
        <p:spPr>
          <a:xfrm>
            <a:off x="457200" y="838200"/>
            <a:ext cx="8229600" cy="5257800"/>
          </a:xfrm>
        </p:spPr>
        <p:txBody>
          <a:bodyPr/>
          <a:lstStyle/>
          <a:p>
            <a:pPr eaLnBrk="1" hangingPunct="1">
              <a:lnSpc>
                <a:spcPct val="90000"/>
              </a:lnSpc>
              <a:buFont typeface="Wingdings" pitchFamily="2" charset="2"/>
              <a:buNone/>
              <a:defRPr/>
            </a:pPr>
            <a:r>
              <a:rPr lang="en-US" b="1" dirty="0" smtClean="0">
                <a:solidFill>
                  <a:srgbClr val="FFC000"/>
                </a:solidFill>
              </a:rPr>
              <a:t>3- Neurological</a:t>
            </a:r>
            <a:r>
              <a:rPr lang="en-US" b="1" dirty="0" smtClean="0"/>
              <a:t>:</a:t>
            </a:r>
          </a:p>
          <a:p>
            <a:pPr eaLnBrk="1" hangingPunct="1">
              <a:lnSpc>
                <a:spcPct val="90000"/>
              </a:lnSpc>
              <a:buFont typeface="Wingdings" pitchFamily="2" charset="2"/>
              <a:buNone/>
              <a:defRPr/>
            </a:pPr>
            <a:r>
              <a:rPr lang="en-US" dirty="0" smtClean="0"/>
              <a:t>   </a:t>
            </a:r>
            <a:r>
              <a:rPr lang="en-US" sz="2800" dirty="0" smtClean="0"/>
              <a:t>- slow movement.</a:t>
            </a:r>
          </a:p>
          <a:p>
            <a:pPr eaLnBrk="1" hangingPunct="1">
              <a:lnSpc>
                <a:spcPct val="90000"/>
              </a:lnSpc>
              <a:buFont typeface="Wingdings" pitchFamily="2" charset="2"/>
              <a:buNone/>
              <a:defRPr/>
            </a:pPr>
            <a:r>
              <a:rPr lang="en-US" sz="2800" dirty="0" smtClean="0"/>
              <a:t>   -  impaired memory.</a:t>
            </a:r>
          </a:p>
          <a:p>
            <a:pPr eaLnBrk="1" hangingPunct="1">
              <a:lnSpc>
                <a:spcPct val="90000"/>
              </a:lnSpc>
              <a:buFont typeface="Wingdings" pitchFamily="2" charset="2"/>
              <a:buNone/>
              <a:defRPr/>
            </a:pPr>
            <a:r>
              <a:rPr lang="en-US" sz="2800" dirty="0" smtClean="0"/>
              <a:t>   - decrease mental capacity.</a:t>
            </a:r>
          </a:p>
          <a:p>
            <a:pPr eaLnBrk="1" hangingPunct="1">
              <a:lnSpc>
                <a:spcPct val="90000"/>
              </a:lnSpc>
              <a:buFont typeface="Wingdings" pitchFamily="2" charset="2"/>
              <a:buNone/>
              <a:defRPr/>
            </a:pPr>
            <a:endParaRPr lang="en-US" sz="2800" dirty="0" smtClean="0"/>
          </a:p>
          <a:p>
            <a:pPr eaLnBrk="1" hangingPunct="1">
              <a:lnSpc>
                <a:spcPct val="90000"/>
              </a:lnSpc>
              <a:buFont typeface="Wingdings" pitchFamily="2" charset="2"/>
              <a:buNone/>
              <a:defRPr/>
            </a:pPr>
            <a:r>
              <a:rPr lang="en-US" b="1" dirty="0" smtClean="0">
                <a:solidFill>
                  <a:srgbClr val="FFC000"/>
                </a:solidFill>
              </a:rPr>
              <a:t>4- Cardiovascular:</a:t>
            </a:r>
          </a:p>
          <a:p>
            <a:pPr eaLnBrk="1" hangingPunct="1">
              <a:lnSpc>
                <a:spcPct val="90000"/>
              </a:lnSpc>
              <a:buFont typeface="Wingdings" pitchFamily="2" charset="2"/>
              <a:buNone/>
              <a:defRPr/>
            </a:pPr>
            <a:r>
              <a:rPr lang="en-US" sz="2800" dirty="0" smtClean="0"/>
              <a:t>  -  blood volume.</a:t>
            </a:r>
          </a:p>
          <a:p>
            <a:pPr eaLnBrk="1" hangingPunct="1">
              <a:lnSpc>
                <a:spcPct val="90000"/>
              </a:lnSpc>
              <a:buFont typeface="Wingdings" pitchFamily="2" charset="2"/>
              <a:buNone/>
              <a:defRPr/>
            </a:pPr>
            <a:r>
              <a:rPr lang="en-US" sz="2800" dirty="0" smtClean="0"/>
              <a:t>  -   heart rate</a:t>
            </a:r>
          </a:p>
          <a:p>
            <a:pPr eaLnBrk="1" hangingPunct="1">
              <a:lnSpc>
                <a:spcPct val="90000"/>
              </a:lnSpc>
              <a:buFont typeface="Wingdings" pitchFamily="2" charset="2"/>
              <a:buNone/>
              <a:defRPr/>
            </a:pPr>
            <a:r>
              <a:rPr lang="en-US" sz="2800" dirty="0" smtClean="0"/>
              <a:t>  -   stroke volume.</a:t>
            </a:r>
          </a:p>
          <a:p>
            <a:pPr eaLnBrk="1" hangingPunct="1">
              <a:lnSpc>
                <a:spcPct val="90000"/>
              </a:lnSpc>
              <a:buFont typeface="Wingdings" pitchFamily="2" charset="2"/>
              <a:buNone/>
              <a:defRPr/>
            </a:pPr>
            <a:r>
              <a:rPr lang="en-US" sz="2800" dirty="0" smtClean="0"/>
              <a:t>  </a:t>
            </a:r>
          </a:p>
        </p:txBody>
      </p:sp>
      <p:sp>
        <p:nvSpPr>
          <p:cNvPr id="70659" name="Line 3"/>
          <p:cNvSpPr>
            <a:spLocks noChangeShapeType="1"/>
          </p:cNvSpPr>
          <p:nvPr/>
        </p:nvSpPr>
        <p:spPr bwMode="auto">
          <a:xfrm>
            <a:off x="990600" y="3886200"/>
            <a:ext cx="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body" idx="1"/>
          </p:nvPr>
        </p:nvSpPr>
        <p:spPr>
          <a:xfrm>
            <a:off x="457200" y="381000"/>
            <a:ext cx="8229600" cy="6172200"/>
          </a:xfrm>
        </p:spPr>
        <p:txBody>
          <a:bodyPr/>
          <a:lstStyle/>
          <a:p>
            <a:pPr eaLnBrk="1" hangingPunct="1">
              <a:lnSpc>
                <a:spcPct val="90000"/>
              </a:lnSpc>
              <a:buFont typeface="Wingdings" pitchFamily="2" charset="2"/>
              <a:buNone/>
              <a:defRPr/>
            </a:pPr>
            <a:r>
              <a:rPr lang="en-US" dirty="0" smtClean="0"/>
              <a:t> </a:t>
            </a:r>
            <a:r>
              <a:rPr lang="en-US" b="1" dirty="0" smtClean="0">
                <a:solidFill>
                  <a:srgbClr val="FFC000"/>
                </a:solidFill>
              </a:rPr>
              <a:t>5- G.I tract:</a:t>
            </a:r>
          </a:p>
          <a:p>
            <a:pPr eaLnBrk="1" hangingPunct="1">
              <a:lnSpc>
                <a:spcPct val="90000"/>
              </a:lnSpc>
              <a:buFont typeface="Wingdings" pitchFamily="2" charset="2"/>
              <a:buNone/>
              <a:defRPr/>
            </a:pPr>
            <a:r>
              <a:rPr lang="en-US" dirty="0" smtClean="0"/>
              <a:t>   </a:t>
            </a:r>
            <a:r>
              <a:rPr lang="en-US" sz="2800" dirty="0" smtClean="0"/>
              <a:t>- constipation</a:t>
            </a:r>
          </a:p>
          <a:p>
            <a:pPr eaLnBrk="1" hangingPunct="1">
              <a:lnSpc>
                <a:spcPct val="90000"/>
              </a:lnSpc>
              <a:buFont typeface="Wingdings" pitchFamily="2" charset="2"/>
              <a:buNone/>
              <a:defRPr/>
            </a:pPr>
            <a:r>
              <a:rPr lang="en-US" sz="2800" dirty="0" smtClean="0"/>
              <a:t>   - increase weight.</a:t>
            </a:r>
          </a:p>
          <a:p>
            <a:pPr eaLnBrk="1" hangingPunct="1">
              <a:lnSpc>
                <a:spcPct val="90000"/>
              </a:lnSpc>
              <a:buFont typeface="Wingdings" pitchFamily="2" charset="2"/>
              <a:buNone/>
              <a:defRPr/>
            </a:pPr>
            <a:endParaRPr lang="en-US" dirty="0" smtClean="0"/>
          </a:p>
          <a:p>
            <a:pPr eaLnBrk="1" hangingPunct="1">
              <a:lnSpc>
                <a:spcPct val="90000"/>
              </a:lnSpc>
              <a:buFont typeface="Wingdings" pitchFamily="2" charset="2"/>
              <a:buNone/>
              <a:defRPr/>
            </a:pPr>
            <a:r>
              <a:rPr lang="en-US" b="1" dirty="0" smtClean="0">
                <a:solidFill>
                  <a:srgbClr val="FFC000"/>
                </a:solidFill>
              </a:rPr>
              <a:t>6- Renal function:</a:t>
            </a:r>
          </a:p>
          <a:p>
            <a:pPr eaLnBrk="1" hangingPunct="1">
              <a:lnSpc>
                <a:spcPct val="90000"/>
              </a:lnSpc>
              <a:buFont typeface="Wingdings" pitchFamily="2" charset="2"/>
              <a:buNone/>
              <a:defRPr/>
            </a:pPr>
            <a:r>
              <a:rPr lang="en-US" dirty="0" smtClean="0"/>
              <a:t>   </a:t>
            </a:r>
            <a:r>
              <a:rPr lang="en-US" sz="2800" dirty="0" smtClean="0"/>
              <a:t>- decrease </a:t>
            </a:r>
            <a:r>
              <a:rPr lang="en-US" sz="2800" dirty="0" err="1" smtClean="0"/>
              <a:t>glomerular</a:t>
            </a:r>
            <a:r>
              <a:rPr lang="en-US" sz="2800" dirty="0" smtClean="0"/>
              <a:t> filtration rate.</a:t>
            </a:r>
          </a:p>
          <a:p>
            <a:pPr eaLnBrk="1" hangingPunct="1">
              <a:lnSpc>
                <a:spcPct val="90000"/>
              </a:lnSpc>
              <a:buFont typeface="Wingdings" pitchFamily="2" charset="2"/>
              <a:buNone/>
              <a:defRPr/>
            </a:pPr>
            <a:r>
              <a:rPr lang="en-US" dirty="0" smtClean="0"/>
              <a:t> </a:t>
            </a:r>
          </a:p>
          <a:p>
            <a:pPr eaLnBrk="1" hangingPunct="1">
              <a:lnSpc>
                <a:spcPct val="90000"/>
              </a:lnSpc>
              <a:buFont typeface="Wingdings" pitchFamily="2" charset="2"/>
              <a:buNone/>
              <a:defRPr/>
            </a:pPr>
            <a:endParaRPr lang="en-US" sz="2800" dirty="0" smtClean="0"/>
          </a:p>
          <a:p>
            <a:pPr eaLnBrk="1" hangingPunct="1">
              <a:lnSpc>
                <a:spcPct val="90000"/>
              </a:lnSpc>
              <a:buFont typeface="Wingdings" pitchFamily="2" charset="2"/>
              <a:buNone/>
              <a:defRPr/>
            </a:pPr>
            <a:r>
              <a:rPr lang="en-US" sz="2800" dirty="0" smtClean="0"/>
              <a:t>   </a:t>
            </a:r>
            <a:r>
              <a:rPr lang="en-US" dirty="0" smtClean="0"/>
              <a:t> </a:t>
            </a:r>
          </a:p>
          <a:p>
            <a:pPr eaLnBrk="1" hangingPunct="1">
              <a:lnSpc>
                <a:spcPct val="90000"/>
              </a:lnSpc>
              <a:buFont typeface="Wingdings" pitchFamily="2" charset="2"/>
              <a:buNone/>
              <a:defRPr/>
            </a:pPr>
            <a:endParaRPr lang="en-US" sz="2800" dirty="0" smtClean="0"/>
          </a:p>
          <a:p>
            <a:pPr eaLnBrk="1" hangingPunct="1">
              <a:lnSpc>
                <a:spcPct val="90000"/>
              </a:lnSpc>
              <a:buFont typeface="Wingdings" pitchFamily="2" charset="2"/>
              <a:buNone/>
              <a:defRPr/>
            </a:pPr>
            <a:endParaRPr lang="en-US" sz="2800" dirty="0" smtClean="0"/>
          </a:p>
          <a:p>
            <a:pPr eaLnBrk="1" hangingPunct="1">
              <a:lnSpc>
                <a:spcPct val="90000"/>
              </a:lnSpc>
              <a:buFont typeface="Wingdings" pitchFamily="2" charset="2"/>
              <a:buNone/>
              <a:defRPr/>
            </a:pPr>
            <a:r>
              <a:rPr lang="en-US" sz="2800" dirty="0" smtClean="0"/>
              <a:t> </a:t>
            </a:r>
            <a:endParaRPr lang="en-US"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5"/>
          <p:cNvSpPr>
            <a:spLocks noGrp="1" noChangeArrowheads="1"/>
          </p:cNvSpPr>
          <p:nvPr>
            <p:ph type="title"/>
          </p:nvPr>
        </p:nvSpPr>
        <p:spPr/>
        <p:txBody>
          <a:bodyPr/>
          <a:lstStyle/>
          <a:p>
            <a:pPr eaLnBrk="1" hangingPunct="1">
              <a:defRPr/>
            </a:pPr>
            <a:r>
              <a:rPr lang="en-US" sz="4000" smtClean="0"/>
              <a:t/>
            </a:r>
            <a:br>
              <a:rPr lang="en-US" sz="4000" smtClean="0"/>
            </a:br>
            <a:endParaRPr lang="en-US" sz="4000" smtClean="0"/>
          </a:p>
        </p:txBody>
      </p:sp>
      <p:sp>
        <p:nvSpPr>
          <p:cNvPr id="6147" name="Rectangle 3"/>
          <p:cNvSpPr>
            <a:spLocks noGrp="1" noChangeArrowheads="1"/>
          </p:cNvSpPr>
          <p:nvPr>
            <p:ph type="body" idx="1"/>
          </p:nvPr>
        </p:nvSpPr>
        <p:spPr/>
        <p:txBody>
          <a:bodyPr/>
          <a:lstStyle/>
          <a:p>
            <a:pPr marL="609600" indent="-609600" eaLnBrk="1" hangingPunct="1">
              <a:defRPr/>
            </a:pPr>
            <a:endParaRPr lang="en-US" dirty="0" smtClean="0"/>
          </a:p>
          <a:p>
            <a:pPr marL="609600" indent="-609600" eaLnBrk="1" hangingPunct="1">
              <a:buFont typeface="Wingdings" pitchFamily="2" charset="2"/>
              <a:buNone/>
              <a:defRPr/>
            </a:pPr>
            <a:r>
              <a:rPr lang="en-US" b="1" dirty="0" smtClean="0">
                <a:solidFill>
                  <a:srgbClr val="FFC000"/>
                </a:solidFill>
              </a:rPr>
              <a:t>1- Contains a large amount of iodine.</a:t>
            </a:r>
          </a:p>
          <a:p>
            <a:pPr marL="609600" indent="-609600" eaLnBrk="1" hangingPunct="1">
              <a:buFont typeface="Wingdings" pitchFamily="2" charset="2"/>
              <a:buNone/>
              <a:defRPr/>
            </a:pPr>
            <a:r>
              <a:rPr lang="en-US" dirty="0" smtClean="0"/>
              <a:t>      </a:t>
            </a:r>
          </a:p>
          <a:p>
            <a:pPr marL="609600" indent="-609600" eaLnBrk="1" hangingPunct="1">
              <a:buFont typeface="Wingdings" pitchFamily="2" charset="2"/>
              <a:buNone/>
              <a:defRPr/>
            </a:pPr>
            <a:r>
              <a:rPr lang="en-US" dirty="0" smtClean="0"/>
              <a:t>- supplied in diet.</a:t>
            </a:r>
          </a:p>
          <a:p>
            <a:pPr marL="609600" indent="-609600" eaLnBrk="1" hangingPunct="1">
              <a:buFont typeface="Wingdings" pitchFamily="2" charset="2"/>
              <a:buNone/>
              <a:defRPr/>
            </a:pPr>
            <a:r>
              <a:rPr lang="en-US" dirty="0" smtClean="0"/>
              <a:t>      </a:t>
            </a:r>
          </a:p>
          <a:p>
            <a:pPr marL="609600" indent="-609600" eaLnBrk="1" hangingPunct="1">
              <a:buFont typeface="Wingdings" pitchFamily="2" charset="2"/>
              <a:buNone/>
              <a:defRPr/>
            </a:pPr>
            <a:r>
              <a:rPr lang="en-US" dirty="0" smtClean="0"/>
              <a:t>- 1mg/week.</a:t>
            </a:r>
          </a:p>
          <a:p>
            <a:pPr marL="609600" indent="-609600" eaLnBrk="1" hangingPunct="1">
              <a:buFont typeface="Wingdings" pitchFamily="2" charset="2"/>
              <a:buNone/>
              <a:defRPr/>
            </a:pPr>
            <a:r>
              <a:rPr lang="en-US" dirty="0" smtClean="0"/>
              <a:t>      </a:t>
            </a:r>
          </a:p>
        </p:txBody>
      </p:sp>
      <p:sp>
        <p:nvSpPr>
          <p:cNvPr id="6153" name="Rectangle 9"/>
          <p:cNvSpPr>
            <a:spLocks noChangeArrowheads="1"/>
          </p:cNvSpPr>
          <p:nvPr/>
        </p:nvSpPr>
        <p:spPr bwMode="auto">
          <a:xfrm>
            <a:off x="609600" y="533400"/>
            <a:ext cx="8229600" cy="1371600"/>
          </a:xfrm>
          <a:prstGeom prst="rect">
            <a:avLst/>
          </a:prstGeom>
          <a:noFill/>
          <a:ln w="9525">
            <a:noFill/>
            <a:miter lim="800000"/>
            <a:headEnd/>
            <a:tailEnd/>
          </a:ln>
          <a:effectLst/>
        </p:spPr>
        <p:txBody>
          <a:bodyPr anchor="ctr"/>
          <a:lstStyle/>
          <a:p>
            <a:pPr>
              <a:spcBef>
                <a:spcPct val="20000"/>
              </a:spcBef>
              <a:buClr>
                <a:schemeClr val="hlink"/>
              </a:buClr>
              <a:buSzPct val="65000"/>
              <a:buFont typeface="Wingdings" pitchFamily="2" charset="2"/>
              <a:buNone/>
              <a:defRPr/>
            </a:pPr>
            <a:r>
              <a:rPr lang="en-US" sz="4000" b="1">
                <a:solidFill>
                  <a:schemeClr val="tx2"/>
                </a:solidFill>
                <a:effectLst>
                  <a:outerShdw blurRad="38100" dist="38100" dir="2700000" algn="tl">
                    <a:srgbClr val="000000"/>
                  </a:outerShdw>
                </a:effectLst>
                <a:cs typeface="+mn-cs"/>
              </a:rPr>
              <a:t>    </a:t>
            </a:r>
            <a:r>
              <a:rPr lang="en-US" sz="4000" b="1">
                <a:solidFill>
                  <a:srgbClr val="FFFF66"/>
                </a:solidFill>
                <a:effectLst>
                  <a:outerShdw blurRad="38100" dist="38100" dir="2700000" algn="tl">
                    <a:srgbClr val="000000"/>
                  </a:outerShdw>
                </a:effectLst>
                <a:cs typeface="+mn-cs"/>
              </a:rPr>
              <a:t>THREE UNIQUE FEATURES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body" sz="half" idx="1"/>
          </p:nvPr>
        </p:nvSpPr>
        <p:spPr>
          <a:xfrm>
            <a:off x="228600" y="457200"/>
            <a:ext cx="4038600" cy="6096000"/>
          </a:xfrm>
        </p:spPr>
        <p:txBody>
          <a:bodyPr/>
          <a:lstStyle/>
          <a:p>
            <a:pPr eaLnBrk="1" hangingPunct="1">
              <a:buFont typeface="Wingdings" pitchFamily="2" charset="2"/>
              <a:buNone/>
              <a:defRPr/>
            </a:pPr>
            <a:r>
              <a:rPr lang="en-US" b="1" dirty="0" smtClean="0">
                <a:solidFill>
                  <a:srgbClr val="FFC000"/>
                </a:solidFill>
              </a:rPr>
              <a:t>7- </a:t>
            </a:r>
            <a:r>
              <a:rPr lang="en-US" b="1" dirty="0" err="1" smtClean="0">
                <a:solidFill>
                  <a:srgbClr val="FFC000"/>
                </a:solidFill>
              </a:rPr>
              <a:t>Myxoedema</a:t>
            </a:r>
            <a:r>
              <a:rPr lang="en-US" b="1" dirty="0" smtClean="0">
                <a:solidFill>
                  <a:srgbClr val="FFC000"/>
                </a:solidFill>
              </a:rPr>
              <a:t>:</a:t>
            </a:r>
          </a:p>
          <a:p>
            <a:pPr eaLnBrk="1" hangingPunct="1">
              <a:buFont typeface="Wingdings" pitchFamily="2" charset="2"/>
              <a:buNone/>
              <a:defRPr/>
            </a:pPr>
            <a:r>
              <a:rPr lang="en-US" sz="2400" dirty="0" smtClean="0"/>
              <a:t>An edematous appearance through out body.</a:t>
            </a:r>
          </a:p>
          <a:p>
            <a:pPr eaLnBrk="1" hangingPunct="1">
              <a:buFont typeface="Wingdings" pitchFamily="2" charset="2"/>
              <a:buNone/>
              <a:defRPr/>
            </a:pPr>
            <a:endParaRPr lang="en-US" sz="2800" dirty="0" smtClean="0"/>
          </a:p>
          <a:p>
            <a:pPr eaLnBrk="1" hangingPunct="1">
              <a:buFont typeface="Wingdings" pitchFamily="2" charset="2"/>
              <a:buNone/>
              <a:defRPr/>
            </a:pPr>
            <a:r>
              <a:rPr lang="en-US" sz="2800" b="1" dirty="0" smtClean="0">
                <a:solidFill>
                  <a:srgbClr val="FFC000"/>
                </a:solidFill>
              </a:rPr>
              <a:t>8- others:</a:t>
            </a:r>
          </a:p>
          <a:p>
            <a:pPr eaLnBrk="1" hangingPunct="1">
              <a:buFont typeface="Wingdings" pitchFamily="2" charset="2"/>
              <a:buNone/>
              <a:defRPr/>
            </a:pPr>
            <a:r>
              <a:rPr lang="en-US" sz="2400" dirty="0" smtClean="0"/>
              <a:t>  - loss of libido.</a:t>
            </a:r>
          </a:p>
          <a:p>
            <a:pPr eaLnBrk="1" hangingPunct="1">
              <a:buFont typeface="Wingdings" pitchFamily="2" charset="2"/>
              <a:buNone/>
              <a:defRPr/>
            </a:pPr>
            <a:r>
              <a:rPr lang="en-US" sz="2400" dirty="0" smtClean="0"/>
              <a:t>  - menstrual cycle disturbance.</a:t>
            </a:r>
          </a:p>
          <a:p>
            <a:pPr eaLnBrk="1" hangingPunct="1">
              <a:buFont typeface="Wingdings" pitchFamily="2" charset="2"/>
              <a:buNone/>
              <a:defRPr/>
            </a:pPr>
            <a:endParaRPr lang="en-US" sz="2800" dirty="0" smtClean="0"/>
          </a:p>
        </p:txBody>
      </p:sp>
      <p:pic>
        <p:nvPicPr>
          <p:cNvPr id="72707" name="Picture 3" descr="Picture 3349"/>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29200" y="1066800"/>
            <a:ext cx="3733800" cy="5105400"/>
          </a:xfr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57200" y="152400"/>
            <a:ext cx="8229600" cy="1371600"/>
          </a:xfrm>
        </p:spPr>
        <p:txBody>
          <a:bodyPr/>
          <a:lstStyle/>
          <a:p>
            <a:pPr eaLnBrk="1" hangingPunct="1">
              <a:defRPr/>
            </a:pPr>
            <a:r>
              <a:rPr lang="en-US" sz="3600" b="1" smtClean="0">
                <a:solidFill>
                  <a:srgbClr val="FFFF66"/>
                </a:solidFill>
              </a:rPr>
              <a:t>INVESTIGATIONS</a:t>
            </a:r>
          </a:p>
        </p:txBody>
      </p:sp>
      <p:sp>
        <p:nvSpPr>
          <p:cNvPr id="140291" name="Rectangle 3"/>
          <p:cNvSpPr>
            <a:spLocks noGrp="1" noChangeArrowheads="1"/>
          </p:cNvSpPr>
          <p:nvPr>
            <p:ph type="body" idx="1"/>
          </p:nvPr>
        </p:nvSpPr>
        <p:spPr>
          <a:xfrm>
            <a:off x="457200" y="1371600"/>
            <a:ext cx="8229600" cy="4724400"/>
          </a:xfrm>
        </p:spPr>
        <p:txBody>
          <a:bodyPr/>
          <a:lstStyle/>
          <a:p>
            <a:pPr eaLnBrk="1" hangingPunct="1">
              <a:buFont typeface="Wingdings" pitchFamily="2" charset="2"/>
              <a:buNone/>
              <a:defRPr/>
            </a:pPr>
            <a:endParaRPr lang="en-US" dirty="0" smtClean="0"/>
          </a:p>
          <a:p>
            <a:pPr eaLnBrk="1" hangingPunct="1">
              <a:buFont typeface="Wingdings" pitchFamily="2" charset="2"/>
              <a:buNone/>
              <a:defRPr/>
            </a:pPr>
            <a:r>
              <a:rPr lang="en-US" b="1" dirty="0" smtClean="0">
                <a:solidFill>
                  <a:srgbClr val="FFC000"/>
                </a:solidFill>
              </a:rPr>
              <a:t>1- Serum T3,T4 are low.</a:t>
            </a:r>
          </a:p>
          <a:p>
            <a:pPr eaLnBrk="1" hangingPunct="1">
              <a:buFont typeface="Wingdings" pitchFamily="2" charset="2"/>
              <a:buNone/>
              <a:defRPr/>
            </a:pPr>
            <a:r>
              <a:rPr lang="en-US" dirty="0" smtClean="0"/>
              <a:t> </a:t>
            </a:r>
          </a:p>
          <a:p>
            <a:pPr eaLnBrk="1" hangingPunct="1">
              <a:buFont typeface="Wingdings" pitchFamily="2" charset="2"/>
              <a:buNone/>
              <a:defRPr/>
            </a:pPr>
            <a:r>
              <a:rPr lang="en-US" dirty="0" smtClean="0"/>
              <a:t>- TSH is elevated in primary. </a:t>
            </a:r>
          </a:p>
          <a:p>
            <a:pPr eaLnBrk="1" hangingPunct="1">
              <a:buFont typeface="Wingdings" pitchFamily="2" charset="2"/>
              <a:buNone/>
              <a:defRPr/>
            </a:pPr>
            <a:r>
              <a:rPr lang="en-US" dirty="0" smtClean="0"/>
              <a:t> </a:t>
            </a:r>
          </a:p>
          <a:p>
            <a:pPr eaLnBrk="1" hangingPunct="1">
              <a:buFont typeface="Wingdings" pitchFamily="2" charset="2"/>
              <a:buNone/>
              <a:defRPr/>
            </a:pPr>
            <a:r>
              <a:rPr lang="en-US" dirty="0" smtClean="0"/>
              <a:t>- TSH is low in secondary hypothyroidism.</a:t>
            </a:r>
          </a:p>
          <a:p>
            <a:pPr eaLnBrk="1" hangingPunct="1">
              <a:buFont typeface="Wingdings" pitchFamily="2" charset="2"/>
              <a:buNone/>
              <a:defRPr/>
            </a:pPr>
            <a:endParaRPr lang="en-US" dirty="0" smtClean="0"/>
          </a:p>
          <a:p>
            <a:pPr eaLnBrk="1" hangingPunct="1">
              <a:buFont typeface="Wingdings" pitchFamily="2" charset="2"/>
              <a:buNone/>
              <a:defRPr/>
            </a:pPr>
            <a:endParaRPr lang="en-US" dirty="0" smtClean="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eaLnBrk="1" hangingPunct="1">
              <a:defRPr/>
            </a:pPr>
            <a:r>
              <a:rPr lang="en-US" sz="4000" b="1" smtClean="0">
                <a:solidFill>
                  <a:srgbClr val="FFFF66"/>
                </a:solidFill>
              </a:rPr>
              <a:t>TREATMENT</a:t>
            </a:r>
          </a:p>
        </p:txBody>
      </p:sp>
      <p:sp>
        <p:nvSpPr>
          <p:cNvPr id="141315" name="Rectangle 3"/>
          <p:cNvSpPr>
            <a:spLocks noGrp="1" noChangeArrowheads="1"/>
          </p:cNvSpPr>
          <p:nvPr>
            <p:ph type="body" idx="1"/>
          </p:nvPr>
        </p:nvSpPr>
        <p:spPr/>
        <p:txBody>
          <a:bodyPr/>
          <a:lstStyle/>
          <a:p>
            <a:pPr eaLnBrk="1" hangingPunct="1">
              <a:buFont typeface="Wingdings" pitchFamily="2" charset="2"/>
              <a:buNone/>
              <a:defRPr/>
            </a:pPr>
            <a:r>
              <a:rPr lang="en-US" dirty="0" smtClean="0"/>
              <a:t> </a:t>
            </a:r>
            <a:r>
              <a:rPr lang="en-US" b="1" dirty="0" smtClean="0">
                <a:solidFill>
                  <a:srgbClr val="FFC000"/>
                </a:solidFill>
              </a:rPr>
              <a:t>- L- </a:t>
            </a:r>
            <a:r>
              <a:rPr lang="en-US" b="1" dirty="0" err="1" smtClean="0">
                <a:solidFill>
                  <a:srgbClr val="FFC000"/>
                </a:solidFill>
              </a:rPr>
              <a:t>thyroxine</a:t>
            </a:r>
            <a:endParaRPr lang="en-US" b="1" dirty="0" smtClean="0">
              <a:solidFill>
                <a:srgbClr val="FFC000"/>
              </a:solidFill>
            </a:endParaRPr>
          </a:p>
          <a:p>
            <a:pPr eaLnBrk="1" hangingPunct="1">
              <a:buFont typeface="Wingdings" pitchFamily="2" charset="2"/>
              <a:buNone/>
              <a:defRPr/>
            </a:pPr>
            <a:r>
              <a:rPr lang="en-US" dirty="0" smtClean="0"/>
              <a:t> - Starting dose is 25-50 µg.</a:t>
            </a:r>
          </a:p>
          <a:p>
            <a:pPr eaLnBrk="1" hangingPunct="1">
              <a:buFont typeface="Wingdings" pitchFamily="2" charset="2"/>
              <a:buNone/>
              <a:defRPr/>
            </a:pPr>
            <a:r>
              <a:rPr lang="en-US" dirty="0" smtClean="0"/>
              <a:t> - Increase to 200 µg.</a:t>
            </a:r>
          </a:p>
          <a:p>
            <a:pPr eaLnBrk="1" hangingPunct="1">
              <a:buFont typeface="Wingdings" pitchFamily="2" charset="2"/>
              <a:buNone/>
              <a:defRPr/>
            </a:pPr>
            <a:r>
              <a:rPr lang="en-US" dirty="0" smtClean="0"/>
              <a:t> - At 2-4 weeks period.</a:t>
            </a:r>
          </a:p>
          <a:p>
            <a:pPr eaLnBrk="1" hangingPunct="1">
              <a:buFont typeface="Wingdings" pitchFamily="2" charset="2"/>
              <a:buNone/>
              <a:defRPr/>
            </a:pPr>
            <a:endParaRPr lang="en-US" dirty="0" smtClean="0"/>
          </a:p>
          <a:p>
            <a:pPr eaLnBrk="1" hangingPunct="1">
              <a:buFont typeface="Wingdings" pitchFamily="2" charset="2"/>
              <a:buNone/>
              <a:defRPr/>
            </a:pPr>
            <a:r>
              <a:rPr lang="en-US" dirty="0" smtClean="0"/>
              <a:t>The first response seen is the weight loss.</a:t>
            </a:r>
          </a:p>
          <a:p>
            <a:pPr eaLnBrk="1" hangingPunct="1">
              <a:buFont typeface="Wingdings" pitchFamily="2" charset="2"/>
              <a:buNone/>
              <a:defRPr/>
            </a:pPr>
            <a:endParaRPr lang="en-US" dirty="0" smtClean="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4" descr="Picture 3349"/>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3" descr="C:\Documents and Settings\DR.ABDUL MAJEED\My Documents\My Pictures\009t010.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eaLnBrk="1" hangingPunct="1">
              <a:defRPr/>
            </a:pPr>
            <a:r>
              <a:rPr lang="en-US" b="1" smtClean="0">
                <a:solidFill>
                  <a:srgbClr val="FFFF66"/>
                </a:solidFill>
              </a:rPr>
              <a:t>CRETINISM</a:t>
            </a:r>
          </a:p>
        </p:txBody>
      </p:sp>
      <p:sp>
        <p:nvSpPr>
          <p:cNvPr id="142339" name="Rectangle 3"/>
          <p:cNvSpPr>
            <a:spLocks noGrp="1" noChangeArrowheads="1"/>
          </p:cNvSpPr>
          <p:nvPr>
            <p:ph type="body" idx="1"/>
          </p:nvPr>
        </p:nvSpPr>
        <p:spPr/>
        <p:txBody>
          <a:bodyPr/>
          <a:lstStyle/>
          <a:p>
            <a:pPr eaLnBrk="1" hangingPunct="1">
              <a:buFont typeface="Wingdings" pitchFamily="2" charset="2"/>
              <a:buNone/>
              <a:defRPr/>
            </a:pPr>
            <a:endParaRPr lang="en-US" smtClean="0"/>
          </a:p>
          <a:p>
            <a:pPr eaLnBrk="1" hangingPunct="1">
              <a:buFont typeface="Wingdings" pitchFamily="2" charset="2"/>
              <a:buNone/>
              <a:defRPr/>
            </a:pPr>
            <a:endParaRPr lang="en-US" smtClean="0"/>
          </a:p>
          <a:p>
            <a:pPr eaLnBrk="1" hangingPunct="1">
              <a:buFont typeface="Wingdings" pitchFamily="2" charset="2"/>
              <a:buNone/>
              <a:defRPr/>
            </a:pPr>
            <a:r>
              <a:rPr lang="en-US" smtClean="0"/>
              <a:t>Extreme hypothyroidism during infancy and child hood (failure of growth).</a:t>
            </a:r>
          </a:p>
          <a:p>
            <a:pPr eaLnBrk="1" hangingPunct="1">
              <a:buFont typeface="Wingdings" pitchFamily="2" charset="2"/>
              <a:buNone/>
              <a:defRPr/>
            </a:pPr>
            <a:endParaRPr lang="en-US" smtClean="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pPr eaLnBrk="1" hangingPunct="1">
              <a:defRPr/>
            </a:pPr>
            <a:r>
              <a:rPr lang="en-US" sz="4000" b="1" smtClean="0">
                <a:solidFill>
                  <a:srgbClr val="FFFF66"/>
                </a:solidFill>
              </a:rPr>
              <a:t>CAUSES</a:t>
            </a:r>
          </a:p>
        </p:txBody>
      </p:sp>
      <p:sp>
        <p:nvSpPr>
          <p:cNvPr id="143363" name="Rectangle 3"/>
          <p:cNvSpPr>
            <a:spLocks noGrp="1" noChangeArrowheads="1"/>
          </p:cNvSpPr>
          <p:nvPr>
            <p:ph type="body" idx="1"/>
          </p:nvPr>
        </p:nvSpPr>
        <p:spPr>
          <a:xfrm>
            <a:off x="457200" y="1981200"/>
            <a:ext cx="8229600" cy="4648200"/>
          </a:xfrm>
        </p:spPr>
        <p:txBody>
          <a:bodyPr/>
          <a:lstStyle/>
          <a:p>
            <a:pPr eaLnBrk="1" hangingPunct="1">
              <a:buFont typeface="Wingdings" pitchFamily="2" charset="2"/>
              <a:buNone/>
              <a:defRPr/>
            </a:pPr>
            <a:r>
              <a:rPr lang="en-US" sz="3000" smtClean="0"/>
              <a:t>1- Congenital lake of thyroid gland (congenital cretinism).</a:t>
            </a:r>
          </a:p>
          <a:p>
            <a:pPr eaLnBrk="1" hangingPunct="1">
              <a:buFont typeface="Wingdings" pitchFamily="2" charset="2"/>
              <a:buNone/>
              <a:defRPr/>
            </a:pPr>
            <a:endParaRPr lang="en-US" sz="3000" smtClean="0"/>
          </a:p>
          <a:p>
            <a:pPr eaLnBrk="1" hangingPunct="1">
              <a:buFont typeface="Wingdings" pitchFamily="2" charset="2"/>
              <a:buNone/>
              <a:defRPr/>
            </a:pPr>
            <a:r>
              <a:rPr lang="en-US" sz="3000" smtClean="0"/>
              <a:t>2- Genetic deficiency leading to failure to produce hormone. </a:t>
            </a:r>
          </a:p>
          <a:p>
            <a:pPr eaLnBrk="1" hangingPunct="1">
              <a:buFont typeface="Wingdings" pitchFamily="2" charset="2"/>
              <a:buNone/>
              <a:defRPr/>
            </a:pPr>
            <a:endParaRPr lang="en-US" sz="3000" smtClean="0"/>
          </a:p>
          <a:p>
            <a:pPr eaLnBrk="1" hangingPunct="1">
              <a:buFont typeface="Wingdings" pitchFamily="2" charset="2"/>
              <a:buNone/>
              <a:defRPr/>
            </a:pPr>
            <a:r>
              <a:rPr lang="en-US" sz="3000" smtClean="0"/>
              <a:t>3- Iodine lake in the diet (endemic cretinism).  </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eaLnBrk="1" hangingPunct="1">
              <a:defRPr/>
            </a:pPr>
            <a:r>
              <a:rPr lang="en-US" sz="4000" b="1" smtClean="0">
                <a:solidFill>
                  <a:srgbClr val="FFFF66"/>
                </a:solidFill>
              </a:rPr>
              <a:t>SYMPTOMS</a:t>
            </a:r>
          </a:p>
        </p:txBody>
      </p:sp>
      <p:sp>
        <p:nvSpPr>
          <p:cNvPr id="144387" name="Rectangle 3"/>
          <p:cNvSpPr>
            <a:spLocks noGrp="1" noChangeArrowheads="1"/>
          </p:cNvSpPr>
          <p:nvPr>
            <p:ph type="body" idx="1"/>
          </p:nvPr>
        </p:nvSpPr>
        <p:spPr/>
        <p:txBody>
          <a:bodyPr/>
          <a:lstStyle/>
          <a:p>
            <a:pPr eaLnBrk="1" hangingPunct="1">
              <a:buFont typeface="Wingdings" pitchFamily="2" charset="2"/>
              <a:buNone/>
              <a:defRPr/>
            </a:pPr>
            <a:r>
              <a:rPr lang="en-US" dirty="0" smtClean="0"/>
              <a:t>1- Infant is normal at birth but abnormality appears within weeks.</a:t>
            </a:r>
          </a:p>
          <a:p>
            <a:pPr eaLnBrk="1" hangingPunct="1">
              <a:buFont typeface="Wingdings" pitchFamily="2" charset="2"/>
              <a:buNone/>
              <a:defRPr/>
            </a:pPr>
            <a:r>
              <a:rPr lang="en-US" dirty="0" smtClean="0"/>
              <a:t>2- Protruding tongue.</a:t>
            </a:r>
          </a:p>
          <a:p>
            <a:pPr eaLnBrk="1" hangingPunct="1">
              <a:buFont typeface="Wingdings" pitchFamily="2" charset="2"/>
              <a:buNone/>
              <a:defRPr/>
            </a:pPr>
            <a:r>
              <a:rPr lang="en-US" dirty="0" smtClean="0"/>
              <a:t>3- Dwarf with short limbs.</a:t>
            </a:r>
          </a:p>
          <a:p>
            <a:pPr eaLnBrk="1" hangingPunct="1">
              <a:buFont typeface="Wingdings" pitchFamily="2" charset="2"/>
              <a:buNone/>
              <a:defRPr/>
            </a:pPr>
            <a:r>
              <a:rPr lang="en-US" dirty="0" smtClean="0"/>
              <a:t>4- Mental retardation.</a:t>
            </a:r>
          </a:p>
          <a:p>
            <a:pPr eaLnBrk="1" hangingPunct="1">
              <a:buFont typeface="Wingdings" pitchFamily="2" charset="2"/>
              <a:buNone/>
              <a:defRPr/>
            </a:pPr>
            <a:r>
              <a:rPr lang="en-US" dirty="0" smtClean="0"/>
              <a:t>5- Often umbilical hernia.</a:t>
            </a:r>
          </a:p>
          <a:p>
            <a:pPr eaLnBrk="1" hangingPunct="1">
              <a:buFont typeface="Wingdings" pitchFamily="2" charset="2"/>
              <a:buNone/>
              <a:defRPr/>
            </a:pPr>
            <a:r>
              <a:rPr lang="en-US" dirty="0" smtClean="0"/>
              <a:t>6- teeth.</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4" descr="Picture 335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pPr eaLnBrk="1" hangingPunct="1">
              <a:defRPr/>
            </a:pPr>
            <a:r>
              <a:rPr lang="en-US" b="1" smtClean="0">
                <a:solidFill>
                  <a:srgbClr val="FFFF66"/>
                </a:solidFill>
              </a:rPr>
              <a:t>TREATMENT</a:t>
            </a:r>
          </a:p>
        </p:txBody>
      </p:sp>
      <p:sp>
        <p:nvSpPr>
          <p:cNvPr id="145411" name="Rectangle 3"/>
          <p:cNvSpPr>
            <a:spLocks noGrp="1" noChangeArrowheads="1"/>
          </p:cNvSpPr>
          <p:nvPr>
            <p:ph type="body" idx="1"/>
          </p:nvPr>
        </p:nvSpPr>
        <p:spPr/>
        <p:txBody>
          <a:bodyPr/>
          <a:lstStyle/>
          <a:p>
            <a:pPr eaLnBrk="1" hangingPunct="1">
              <a:buFont typeface="Wingdings" pitchFamily="2" charset="2"/>
              <a:buNone/>
              <a:defRPr/>
            </a:pPr>
            <a:r>
              <a:rPr lang="en-US" smtClean="0"/>
              <a:t>Changes are irreversible unless treatment is given early.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Picture 334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4" descr="Picture 335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
        <p:nvSpPr>
          <p:cNvPr id="82947" name="Rectangle 2"/>
          <p:cNvSpPr>
            <a:spLocks noChangeArrowheads="1"/>
          </p:cNvSpPr>
          <p:nvPr/>
        </p:nvSpPr>
        <p:spPr bwMode="auto">
          <a:xfrm>
            <a:off x="4191000" y="3962400"/>
            <a:ext cx="3733800" cy="609600"/>
          </a:xfrm>
          <a:prstGeom prst="rect">
            <a:avLst/>
          </a:prstGeom>
          <a:solidFill>
            <a:srgbClr val="000000"/>
          </a:solidFill>
          <a:ln w="9525" algn="ctr">
            <a:solidFill>
              <a:srgbClr val="000000"/>
            </a:solidFill>
            <a:round/>
            <a:headEnd/>
            <a:tailEnd/>
          </a:ln>
        </p:spPr>
        <p:txBody>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endParaRPr lang="ar-SA" altLang="ar-SA"/>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a:p>
        </p:txBody>
      </p:sp>
      <p:pic>
        <p:nvPicPr>
          <p:cNvPr id="839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7145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Calculate your BMR:</a:t>
            </a:r>
            <a:endParaRPr lang="en-US" dirty="0"/>
          </a:p>
        </p:txBody>
      </p:sp>
      <p:sp>
        <p:nvSpPr>
          <p:cNvPr id="84995" name="Rectangle 2"/>
          <p:cNvSpPr>
            <a:spLocks noChangeArrowheads="1"/>
          </p:cNvSpPr>
          <p:nvPr/>
        </p:nvSpPr>
        <p:spPr bwMode="auto">
          <a:xfrm>
            <a:off x="381000" y="1676400"/>
            <a:ext cx="8305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altLang="ar-SA" sz="2400" b="1"/>
              <a:t>Men</a:t>
            </a:r>
            <a:r>
              <a:rPr lang="en-US" altLang="ar-SA" sz="2400"/>
              <a:t>: BMR = 66 + (13.7 X wt in kg) + (5 X ht in cm) - (6.8 X age in years)</a:t>
            </a:r>
          </a:p>
          <a:p>
            <a:pPr eaLnBrk="1" hangingPunct="1"/>
            <a:endParaRPr lang="en-US" altLang="ar-SA" sz="2400"/>
          </a:p>
          <a:p>
            <a:pPr eaLnBrk="1" hangingPunct="1"/>
            <a:r>
              <a:rPr lang="en-US" altLang="ar-SA" sz="2400" b="1"/>
              <a:t>Women</a:t>
            </a:r>
            <a:r>
              <a:rPr lang="en-US" altLang="ar-SA" sz="2400"/>
              <a:t>: BMR = 655 + (9.6 X wt in kg) + (1.8 X ht in cm) - (4.7 X age in years) </a:t>
            </a:r>
          </a:p>
          <a:p>
            <a:pPr eaLnBrk="1" hangingPunct="1"/>
            <a:endParaRPr lang="en-US" altLang="ar-SA" sz="2400"/>
          </a:p>
          <a:p>
            <a:pPr eaLnBrk="1" hangingPunct="1"/>
            <a:r>
              <a:rPr lang="en-US" altLang="ar-SA" sz="2400" b="1"/>
              <a:t>Example: </a:t>
            </a:r>
            <a:r>
              <a:rPr lang="en-US" altLang="ar-SA" sz="2400"/>
              <a:t/>
            </a:r>
            <a:br>
              <a:rPr lang="en-US" altLang="ar-SA" sz="2400"/>
            </a:br>
            <a:r>
              <a:rPr lang="en-US" altLang="ar-SA" sz="2400"/>
              <a:t>You are female</a:t>
            </a:r>
            <a:br>
              <a:rPr lang="en-US" altLang="ar-SA" sz="2400"/>
            </a:br>
            <a:r>
              <a:rPr lang="en-US" altLang="ar-SA" sz="2400"/>
              <a:t>You are 30 years old</a:t>
            </a:r>
            <a:br>
              <a:rPr lang="en-US" altLang="ar-SA" sz="2400"/>
            </a:br>
            <a:r>
              <a:rPr lang="en-US" altLang="ar-SA" sz="2400"/>
              <a:t>You are 5' 6 " tall (167.6 cm)</a:t>
            </a:r>
            <a:br>
              <a:rPr lang="en-US" altLang="ar-SA" sz="2400"/>
            </a:br>
            <a:r>
              <a:rPr lang="en-US" altLang="ar-SA" sz="2400"/>
              <a:t>You weigh 120 lbs. (54.5 kilos)</a:t>
            </a:r>
            <a:br>
              <a:rPr lang="en-US" altLang="ar-SA" sz="2400"/>
            </a:br>
            <a:r>
              <a:rPr lang="en-US" altLang="ar-SA" sz="2400"/>
              <a:t>Your BMR = 655 + 523 + 302 - 141 = </a:t>
            </a:r>
            <a:r>
              <a:rPr lang="en-US" altLang="ar-SA" sz="2400" b="1"/>
              <a:t>1339 calories/day</a:t>
            </a:r>
            <a:endParaRPr lang="en-US" altLang="ar-SA" sz="24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457200" y="762000"/>
            <a:ext cx="8229600" cy="5334000"/>
          </a:xfrm>
        </p:spPr>
        <p:txBody>
          <a:bodyPr/>
          <a:lstStyle/>
          <a:p>
            <a:pPr eaLnBrk="1" hangingPunct="1">
              <a:buFont typeface="Wingdings" pitchFamily="2" charset="2"/>
              <a:buNone/>
              <a:defRPr/>
            </a:pPr>
            <a:endParaRPr lang="en-US" b="1" dirty="0" smtClean="0">
              <a:solidFill>
                <a:srgbClr val="FFC000"/>
              </a:solidFill>
            </a:endParaRPr>
          </a:p>
          <a:p>
            <a:pPr eaLnBrk="1" hangingPunct="1">
              <a:buFont typeface="Wingdings" pitchFamily="2" charset="2"/>
              <a:buNone/>
              <a:defRPr/>
            </a:pPr>
            <a:r>
              <a:rPr lang="en-US" b="1" dirty="0" smtClean="0">
                <a:solidFill>
                  <a:srgbClr val="FFC000"/>
                </a:solidFill>
              </a:rPr>
              <a:t>2- Synthesis is partially intracellular and partially extracellular.</a:t>
            </a:r>
          </a:p>
          <a:p>
            <a:pPr eaLnBrk="1" hangingPunct="1">
              <a:buFont typeface="Wingdings" pitchFamily="2" charset="2"/>
              <a:buNone/>
              <a:defRPr/>
            </a:pPr>
            <a:r>
              <a:rPr lang="en-US" dirty="0" smtClean="0">
                <a:solidFill>
                  <a:srgbClr val="FFC000"/>
                </a:solidFill>
              </a:rPr>
              <a:t> </a:t>
            </a:r>
          </a:p>
          <a:p>
            <a:pPr eaLnBrk="1" hangingPunct="1">
              <a:buFont typeface="Wingdings" pitchFamily="2" charset="2"/>
              <a:buNone/>
              <a:defRPr/>
            </a:pPr>
            <a:endParaRPr lang="en-US" b="1" dirty="0" smtClean="0">
              <a:solidFill>
                <a:srgbClr val="FFC000"/>
              </a:solidFill>
            </a:endParaRPr>
          </a:p>
          <a:p>
            <a:pPr eaLnBrk="1" hangingPunct="1">
              <a:buFont typeface="Wingdings" pitchFamily="2" charset="2"/>
              <a:buNone/>
              <a:defRPr/>
            </a:pPr>
            <a:r>
              <a:rPr lang="en-US" b="1" dirty="0" smtClean="0">
                <a:solidFill>
                  <a:srgbClr val="FFC000"/>
                </a:solidFill>
              </a:rPr>
              <a:t>3- T4 is the major product.</a:t>
            </a:r>
          </a:p>
          <a:p>
            <a:pPr eaLnBrk="1" hangingPunct="1">
              <a:buFont typeface="Wingdings" pitchFamily="2" charset="2"/>
              <a:buNone/>
              <a:defRPr/>
            </a:pPr>
            <a:r>
              <a:rPr lang="en-US" b="1" dirty="0" smtClean="0">
                <a:solidFill>
                  <a:srgbClr val="FFC000"/>
                </a:solidFill>
              </a:rPr>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2222</TotalTime>
  <Words>2211</Words>
  <Application>Microsoft Office PowerPoint</Application>
  <PresentationFormat>On-screen Show (4:3)</PresentationFormat>
  <Paragraphs>564</Paragraphs>
  <Slides>82</Slides>
  <Notes>80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82</vt:i4>
      </vt:variant>
    </vt:vector>
  </HeadingPairs>
  <TitlesOfParts>
    <vt:vector size="87" baseType="lpstr">
      <vt:lpstr>Tahoma</vt:lpstr>
      <vt:lpstr>Arial</vt:lpstr>
      <vt:lpstr>Wingdings</vt:lpstr>
      <vt:lpstr>Calibri</vt:lpstr>
      <vt:lpstr>Textured</vt:lpstr>
      <vt:lpstr>THE THYROID GLAND</vt:lpstr>
      <vt:lpstr>PowerPoint Presentation</vt:lpstr>
      <vt:lpstr>PowerPoint Presentation</vt:lpstr>
      <vt:lpstr>HORMONES</vt:lpstr>
      <vt:lpstr>PowerPoint Presentation</vt:lpstr>
      <vt:lpstr>SYNTHESIS</vt:lpstr>
      <vt:lpstr> </vt:lpstr>
      <vt:lpstr>PowerPoint Presentation</vt:lpstr>
      <vt:lpstr>PowerPoint Presentation</vt:lpstr>
      <vt:lpstr>PowerPoint Presentation</vt:lpstr>
      <vt:lpstr>PowerPoint Presentation</vt:lpstr>
      <vt:lpstr>STEPS IN BIOSYNTHESIS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THYROID HORMONES IN THE CIRCULATION</vt:lpstr>
      <vt:lpstr>PowerPoint Presentation</vt:lpstr>
      <vt:lpstr>PowerPoint Presentation</vt:lpstr>
      <vt:lpstr>RELEASE OF T4 AND T3 TO THE TISSUES</vt:lpstr>
      <vt:lpstr>PowerPoint Presentation</vt:lpstr>
      <vt:lpstr>ACTION OF THYROID HORMONES</vt:lpstr>
      <vt:lpstr>PowerPoint Presentation</vt:lpstr>
      <vt:lpstr>2- Metabolism</vt:lpstr>
      <vt:lpstr>PowerPoint Presentation</vt:lpstr>
      <vt:lpstr>PowerPoint Presentation</vt:lpstr>
      <vt:lpstr>3- Effects on the Cardiovascular system:</vt:lpstr>
      <vt:lpstr>PowerPoint Presentation</vt:lpstr>
      <vt:lpstr>6- Effects on the CNS:</vt:lpstr>
      <vt:lpstr>PowerPoint Presentation</vt:lpstr>
      <vt:lpstr> 7- Effects on bone:</vt:lpstr>
      <vt:lpstr>8- Effects on Respiration:</vt:lpstr>
      <vt:lpstr>9- Effects on the GIT: </vt:lpstr>
      <vt:lpstr>10- Effects on Autonomic nervous system:</vt:lpstr>
      <vt:lpstr>PowerPoint Presentation</vt:lpstr>
      <vt:lpstr>REGULATION OF HORMONES SECRETION</vt:lpstr>
      <vt:lpstr>PowerPoint Presentation</vt:lpstr>
      <vt:lpstr>PowerPoint Presentation</vt:lpstr>
      <vt:lpstr>PowerPoint Presentation</vt:lpstr>
      <vt:lpstr>PowerPoint Presentation</vt:lpstr>
      <vt:lpstr>PowerPoint Presentation</vt:lpstr>
      <vt:lpstr>PowerPoint Presentation</vt:lpstr>
      <vt:lpstr>DISEASES OF THE THYROID GLAND</vt:lpstr>
      <vt:lpstr>HYPERTHYROIDISM</vt:lpstr>
      <vt:lpstr>CAUSES</vt:lpstr>
      <vt:lpstr>PowerPoint Presentation</vt:lpstr>
      <vt:lpstr>PowerPoint Presentation</vt:lpstr>
      <vt:lpstr>DIAGNOSIS </vt:lpstr>
      <vt:lpstr>3- musculo skeletal:</vt:lpstr>
      <vt:lpstr>PowerPoint Presentation</vt:lpstr>
      <vt:lpstr>PowerPoint Presentation</vt:lpstr>
      <vt:lpstr>PowerPoint Presentation</vt:lpstr>
      <vt:lpstr>INVESTIGATIONS</vt:lpstr>
      <vt:lpstr>TREATMENT</vt:lpstr>
      <vt:lpstr>PowerPoint Presentation</vt:lpstr>
      <vt:lpstr>HYPOTHYROIDISM</vt:lpstr>
      <vt:lpstr>CAUSES</vt:lpstr>
      <vt:lpstr>PowerPoint Presentation</vt:lpstr>
      <vt:lpstr>PowerPoint Presentation</vt:lpstr>
      <vt:lpstr>PowerPoint Presentation</vt:lpstr>
      <vt:lpstr>PowerPoint Presentation</vt:lpstr>
      <vt:lpstr>DIAGNOSIS</vt:lpstr>
      <vt:lpstr>PowerPoint Presentation</vt:lpstr>
      <vt:lpstr>PowerPoint Presentation</vt:lpstr>
      <vt:lpstr>PowerPoint Presentation</vt:lpstr>
      <vt:lpstr>INVESTIGATIONS</vt:lpstr>
      <vt:lpstr>TREATMENT</vt:lpstr>
      <vt:lpstr>PowerPoint Presentation</vt:lpstr>
      <vt:lpstr>PowerPoint Presentation</vt:lpstr>
      <vt:lpstr>CRETINISM</vt:lpstr>
      <vt:lpstr>CAUSES</vt:lpstr>
      <vt:lpstr>SYMPTOMS</vt:lpstr>
      <vt:lpstr>PowerPoint Presentation</vt:lpstr>
      <vt:lpstr>TREATMENT</vt:lpstr>
      <vt:lpstr>PowerPoint Presentation</vt:lpstr>
      <vt:lpstr>PowerPoint Presentation</vt:lpstr>
      <vt:lpstr>Calculate your BMR:</vt:lpstr>
    </vt:vector>
  </TitlesOfParts>
  <Company>kfh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thyroid gland:</dc:title>
  <dc:creator>abdulmajeed al-drees</dc:creator>
  <cp:lastModifiedBy>KhoKh</cp:lastModifiedBy>
  <cp:revision>301</cp:revision>
  <dcterms:created xsi:type="dcterms:W3CDTF">2003-04-25T14:33:54Z</dcterms:created>
  <dcterms:modified xsi:type="dcterms:W3CDTF">2014-02-02T09:40:03Z</dcterms:modified>
</cp:coreProperties>
</file>