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319" r:id="rId2"/>
    <p:sldId id="320" r:id="rId3"/>
    <p:sldId id="308" r:id="rId4"/>
    <p:sldId id="321" r:id="rId5"/>
    <p:sldId id="318" r:id="rId6"/>
    <p:sldId id="326" r:id="rId7"/>
    <p:sldId id="323" r:id="rId8"/>
    <p:sldId id="267" r:id="rId9"/>
    <p:sldId id="300" r:id="rId10"/>
    <p:sldId id="312" r:id="rId11"/>
    <p:sldId id="313" r:id="rId12"/>
    <p:sldId id="306" r:id="rId13"/>
    <p:sldId id="288" r:id="rId14"/>
    <p:sldId id="294" r:id="rId15"/>
    <p:sldId id="299" r:id="rId16"/>
    <p:sldId id="291" r:id="rId17"/>
    <p:sldId id="324" r:id="rId18"/>
    <p:sldId id="310" r:id="rId19"/>
    <p:sldId id="309" r:id="rId20"/>
    <p:sldId id="315" r:id="rId21"/>
    <p:sldId id="283" r:id="rId22"/>
    <p:sldId id="305" r:id="rId23"/>
    <p:sldId id="307" r:id="rId24"/>
    <p:sldId id="290" r:id="rId25"/>
    <p:sldId id="303" r:id="rId26"/>
    <p:sldId id="280" r:id="rId27"/>
    <p:sldId id="292" r:id="rId28"/>
    <p:sldId id="293" r:id="rId29"/>
    <p:sldId id="302" r:id="rId30"/>
    <p:sldId id="327" r:id="rId31"/>
    <p:sldId id="286" r:id="rId32"/>
    <p:sldId id="317" r:id="rId33"/>
    <p:sldId id="32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66"/>
    <a:srgbClr val="003399"/>
    <a:srgbClr val="000099"/>
    <a:srgbClr val="DEDE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A1C42-3A82-4ACE-B4BD-B2F4C75CECE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A51A8F-D025-4561-A098-D70287408AAD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Hypothalamus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18D42787-B692-47E2-8117-D8C11FE9AA86}" type="parTrans" cxnId="{08D36E9C-89EC-4AB8-AB48-E13990379951}">
      <dgm:prSet/>
      <dgm:spPr/>
      <dgm:t>
        <a:bodyPr/>
        <a:lstStyle/>
        <a:p>
          <a:endParaRPr lang="en-US"/>
        </a:p>
      </dgm:t>
    </dgm:pt>
    <dgm:pt modelId="{55181D9A-6F87-4455-A0FD-A0DCD65D70C4}" type="sibTrans" cxnId="{08D36E9C-89EC-4AB8-AB48-E1399037995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604371D-8898-4D81-BD69-4158AE91DACE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Pituitary Gland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999B14D3-84B8-4FF2-91AD-4BA1A3E2E210}" type="parTrans" cxnId="{9AAD2C7D-F6A1-47B2-B021-4E3602258AA2}">
      <dgm:prSet/>
      <dgm:spPr/>
      <dgm:t>
        <a:bodyPr/>
        <a:lstStyle/>
        <a:p>
          <a:endParaRPr lang="en-US"/>
        </a:p>
      </dgm:t>
    </dgm:pt>
    <dgm:pt modelId="{C88C3079-0707-4F22-8774-C6724DC6E6FB}" type="sibTrans" cxnId="{9AAD2C7D-F6A1-47B2-B021-4E3602258AA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2934A17-58E1-458D-9683-2F83F86FD8B1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Target Tissues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4816D81E-A727-45E6-86A8-7F5C99E73B4F}" type="parTrans" cxnId="{EC83D2FA-9BFC-4833-980D-93F395C9C4E4}">
      <dgm:prSet/>
      <dgm:spPr/>
      <dgm:t>
        <a:bodyPr/>
        <a:lstStyle/>
        <a:p>
          <a:endParaRPr lang="en-US"/>
        </a:p>
      </dgm:t>
    </dgm:pt>
    <dgm:pt modelId="{CE03BD1F-28A7-483E-9EBA-2AD9A5C12982}" type="sibTrans" cxnId="{EC83D2FA-9BFC-4833-980D-93F395C9C4E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7F62DE0-4A3A-4DA6-B8A7-B834189140CF}">
      <dgm:prSet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Thyroid Gland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FE55C73B-0592-468F-BB5F-74B74CDE1AB5}" type="parTrans" cxnId="{83B9A50C-EAD0-4EC2-B7AD-D3953B304BF3}">
      <dgm:prSet/>
      <dgm:spPr/>
      <dgm:t>
        <a:bodyPr/>
        <a:lstStyle/>
        <a:p>
          <a:endParaRPr lang="en-US"/>
        </a:p>
      </dgm:t>
    </dgm:pt>
    <dgm:pt modelId="{00D72A2B-A478-4989-B046-D91E2FE8A0D9}" type="sibTrans" cxnId="{83B9A50C-EAD0-4EC2-B7AD-D3953B304BF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7D4B60C-4837-4842-AA27-6CB86BF181B9}">
      <dgm:prSet/>
      <dgm:spPr>
        <a:solidFill>
          <a:srgbClr val="FFFF00"/>
        </a:solidFill>
      </dgm:spPr>
      <dgm:t>
        <a:bodyPr/>
        <a:lstStyle/>
        <a:p>
          <a:r>
            <a:rPr lang="en-US" b="1" dirty="0" err="1" smtClean="0">
              <a:solidFill>
                <a:srgbClr val="C00000"/>
              </a:solidFill>
            </a:rPr>
            <a:t>Autoantibodies</a:t>
          </a:r>
          <a:endParaRPr lang="en-US" b="1" dirty="0">
            <a:solidFill>
              <a:srgbClr val="C00000"/>
            </a:solidFill>
          </a:endParaRPr>
        </a:p>
      </dgm:t>
    </dgm:pt>
    <dgm:pt modelId="{6D1F1248-2552-4C5C-A562-A9ACE32B9C3B}" type="parTrans" cxnId="{BEE46594-01E5-4EE3-98AA-7640578BDC11}">
      <dgm:prSet/>
      <dgm:spPr/>
      <dgm:t>
        <a:bodyPr/>
        <a:lstStyle/>
        <a:p>
          <a:endParaRPr lang="en-US"/>
        </a:p>
      </dgm:t>
    </dgm:pt>
    <dgm:pt modelId="{D9EF4312-9BF7-4E54-AEA0-A06D4B75815C}" type="sibTrans" cxnId="{BEE46594-01E5-4EE3-98AA-7640578BDC11}">
      <dgm:prSet/>
      <dgm:spPr/>
      <dgm:t>
        <a:bodyPr/>
        <a:lstStyle/>
        <a:p>
          <a:endParaRPr lang="en-US"/>
        </a:p>
      </dgm:t>
    </dgm:pt>
    <dgm:pt modelId="{72254EB6-E971-446D-9FD3-4EA374930FED}" type="pres">
      <dgm:prSet presAssocID="{626A1C42-3A82-4ACE-B4BD-B2F4C75CECE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F21C4E-4F16-42C1-9A56-4A208F65F8CA}" type="pres">
      <dgm:prSet presAssocID="{E0A51A8F-D025-4561-A098-D70287408AAD}" presName="node" presStyleLbl="node1" presStyleIdx="0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A2DF2-C1BC-44F2-AFB0-C1819D599AE3}" type="pres">
      <dgm:prSet presAssocID="{55181D9A-6F87-4455-A0FD-A0DCD65D70C4}" presName="sibTrans" presStyleLbl="sibTrans2D1" presStyleIdx="0" presStyleCnt="4" custAng="0"/>
      <dgm:spPr/>
      <dgm:t>
        <a:bodyPr/>
        <a:lstStyle/>
        <a:p>
          <a:endParaRPr lang="en-US"/>
        </a:p>
      </dgm:t>
    </dgm:pt>
    <dgm:pt modelId="{A24AC308-D23E-4728-B315-CC26E37A309C}" type="pres">
      <dgm:prSet presAssocID="{55181D9A-6F87-4455-A0FD-A0DCD65D70C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8723D89-4728-4739-82D9-75BAD4918B63}" type="pres">
      <dgm:prSet presAssocID="{0604371D-8898-4D81-BD69-4158AE91DACE}" presName="node" presStyleLbl="node1" presStyleIdx="1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D2CE5-6BFC-48D2-918E-E4C4AB629D0A}" type="pres">
      <dgm:prSet presAssocID="{C88C3079-0707-4F22-8774-C6724DC6E6FB}" presName="sibTrans" presStyleLbl="sibTrans2D1" presStyleIdx="1" presStyleCnt="4" custAng="0"/>
      <dgm:spPr/>
      <dgm:t>
        <a:bodyPr/>
        <a:lstStyle/>
        <a:p>
          <a:endParaRPr lang="en-US"/>
        </a:p>
      </dgm:t>
    </dgm:pt>
    <dgm:pt modelId="{E1DD5917-7D48-4DE8-9BA7-8131A0A36C8C}" type="pres">
      <dgm:prSet presAssocID="{C88C3079-0707-4F22-8774-C6724DC6E6F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C4AEC34-12A6-469E-AE4E-B81A3E69C5B8}" type="pres">
      <dgm:prSet presAssocID="{97F62DE0-4A3A-4DA6-B8A7-B834189140CF}" presName="node" presStyleLbl="node1" presStyleIdx="2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D946D-D634-4993-A871-1702E00E7498}" type="pres">
      <dgm:prSet presAssocID="{00D72A2B-A478-4989-B046-D91E2FE8A0D9}" presName="sibTrans" presStyleLbl="sibTrans2D1" presStyleIdx="2" presStyleCnt="4" custAng="0"/>
      <dgm:spPr/>
      <dgm:t>
        <a:bodyPr/>
        <a:lstStyle/>
        <a:p>
          <a:endParaRPr lang="en-US"/>
        </a:p>
      </dgm:t>
    </dgm:pt>
    <dgm:pt modelId="{38F72186-7384-436A-93B8-A9ED96D8709A}" type="pres">
      <dgm:prSet presAssocID="{00D72A2B-A478-4989-B046-D91E2FE8A0D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1312184-620D-412E-93E0-F45A3E55B3D1}" type="pres">
      <dgm:prSet presAssocID="{D2934A17-58E1-458D-9683-2F83F86FD8B1}" presName="node" presStyleLbl="node1" presStyleIdx="3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17660-40BB-41B8-A64A-719440B946B6}" type="pres">
      <dgm:prSet presAssocID="{CE03BD1F-28A7-483E-9EBA-2AD9A5C12982}" presName="sibTrans" presStyleLbl="sibTrans2D1" presStyleIdx="3" presStyleCnt="4" custAng="12384654" custScaleX="61115" custLinFactY="-55110" custLinFactNeighborX="8190" custLinFactNeighborY="-100000"/>
      <dgm:spPr/>
      <dgm:t>
        <a:bodyPr/>
        <a:lstStyle/>
        <a:p>
          <a:endParaRPr lang="en-US"/>
        </a:p>
      </dgm:t>
    </dgm:pt>
    <dgm:pt modelId="{C062D99F-537C-4B9C-8A2A-A344044ABEE3}" type="pres">
      <dgm:prSet presAssocID="{CE03BD1F-28A7-483E-9EBA-2AD9A5C1298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6CE73F4-B6B1-453E-9CF6-45C05C28ACE8}" type="pres">
      <dgm:prSet presAssocID="{D7D4B60C-4837-4842-AA27-6CB86BF181B9}" presName="node" presStyleLbl="node1" presStyleIdx="4" presStyleCnt="5" custAng="0" custLinFactX="51824" custLinFactY="-195357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0DC95-E8A6-4921-B90F-B953A1BA55C2}" type="presOf" srcId="{CE03BD1F-28A7-483E-9EBA-2AD9A5C12982}" destId="{C062D99F-537C-4B9C-8A2A-A344044ABEE3}" srcOrd="1" destOrd="0" presId="urn:microsoft.com/office/officeart/2005/8/layout/process2"/>
    <dgm:cxn modelId="{C276A37D-9A43-40D9-A0DD-758CDEBD92BF}" type="presOf" srcId="{00D72A2B-A478-4989-B046-D91E2FE8A0D9}" destId="{38F72186-7384-436A-93B8-A9ED96D8709A}" srcOrd="1" destOrd="0" presId="urn:microsoft.com/office/officeart/2005/8/layout/process2"/>
    <dgm:cxn modelId="{5B1FACD9-FFFF-4B2E-B77B-9E540F8942E5}" type="presOf" srcId="{55181D9A-6F87-4455-A0FD-A0DCD65D70C4}" destId="{A82A2DF2-C1BC-44F2-AFB0-C1819D599AE3}" srcOrd="0" destOrd="0" presId="urn:microsoft.com/office/officeart/2005/8/layout/process2"/>
    <dgm:cxn modelId="{08D36E9C-89EC-4AB8-AB48-E13990379951}" srcId="{626A1C42-3A82-4ACE-B4BD-B2F4C75CECEB}" destId="{E0A51A8F-D025-4561-A098-D70287408AAD}" srcOrd="0" destOrd="0" parTransId="{18D42787-B692-47E2-8117-D8C11FE9AA86}" sibTransId="{55181D9A-6F87-4455-A0FD-A0DCD65D70C4}"/>
    <dgm:cxn modelId="{7E0C3D2F-AB61-4260-A0FE-2956BEBAB57B}" type="presOf" srcId="{D7D4B60C-4837-4842-AA27-6CB86BF181B9}" destId="{86CE73F4-B6B1-453E-9CF6-45C05C28ACE8}" srcOrd="0" destOrd="0" presId="urn:microsoft.com/office/officeart/2005/8/layout/process2"/>
    <dgm:cxn modelId="{BEE46594-01E5-4EE3-98AA-7640578BDC11}" srcId="{626A1C42-3A82-4ACE-B4BD-B2F4C75CECEB}" destId="{D7D4B60C-4837-4842-AA27-6CB86BF181B9}" srcOrd="4" destOrd="0" parTransId="{6D1F1248-2552-4C5C-A562-A9ACE32B9C3B}" sibTransId="{D9EF4312-9BF7-4E54-AEA0-A06D4B75815C}"/>
    <dgm:cxn modelId="{942C80D5-0D66-41AF-A34C-7F5D2E6EF67A}" type="presOf" srcId="{CE03BD1F-28A7-483E-9EBA-2AD9A5C12982}" destId="{B8B17660-40BB-41B8-A64A-719440B946B6}" srcOrd="0" destOrd="0" presId="urn:microsoft.com/office/officeart/2005/8/layout/process2"/>
    <dgm:cxn modelId="{B77C1543-1DEE-4F1E-99B7-A38910B8BC89}" type="presOf" srcId="{C88C3079-0707-4F22-8774-C6724DC6E6FB}" destId="{AACD2CE5-6BFC-48D2-918E-E4C4AB629D0A}" srcOrd="0" destOrd="0" presId="urn:microsoft.com/office/officeart/2005/8/layout/process2"/>
    <dgm:cxn modelId="{1C249D6A-5C0E-4C5E-9B7A-655B5A308380}" type="presOf" srcId="{55181D9A-6F87-4455-A0FD-A0DCD65D70C4}" destId="{A24AC308-D23E-4728-B315-CC26E37A309C}" srcOrd="1" destOrd="0" presId="urn:microsoft.com/office/officeart/2005/8/layout/process2"/>
    <dgm:cxn modelId="{00A0C22E-17CE-440C-A82E-F3F32ED84A3E}" type="presOf" srcId="{C88C3079-0707-4F22-8774-C6724DC6E6FB}" destId="{E1DD5917-7D48-4DE8-9BA7-8131A0A36C8C}" srcOrd="1" destOrd="0" presId="urn:microsoft.com/office/officeart/2005/8/layout/process2"/>
    <dgm:cxn modelId="{46E8A39C-DCD7-4770-BC21-A02263D82A30}" type="presOf" srcId="{0604371D-8898-4D81-BD69-4158AE91DACE}" destId="{88723D89-4728-4739-82D9-75BAD4918B63}" srcOrd="0" destOrd="0" presId="urn:microsoft.com/office/officeart/2005/8/layout/process2"/>
    <dgm:cxn modelId="{80454DC1-FDD4-4411-AF3E-D72CE826851B}" type="presOf" srcId="{00D72A2B-A478-4989-B046-D91E2FE8A0D9}" destId="{35AD946D-D634-4993-A871-1702E00E7498}" srcOrd="0" destOrd="0" presId="urn:microsoft.com/office/officeart/2005/8/layout/process2"/>
    <dgm:cxn modelId="{2EA81699-FB47-4132-A36F-54733657513D}" type="presOf" srcId="{626A1C42-3A82-4ACE-B4BD-B2F4C75CECEB}" destId="{72254EB6-E971-446D-9FD3-4EA374930FED}" srcOrd="0" destOrd="0" presId="urn:microsoft.com/office/officeart/2005/8/layout/process2"/>
    <dgm:cxn modelId="{9AAD2C7D-F6A1-47B2-B021-4E3602258AA2}" srcId="{626A1C42-3A82-4ACE-B4BD-B2F4C75CECEB}" destId="{0604371D-8898-4D81-BD69-4158AE91DACE}" srcOrd="1" destOrd="0" parTransId="{999B14D3-84B8-4FF2-91AD-4BA1A3E2E210}" sibTransId="{C88C3079-0707-4F22-8774-C6724DC6E6FB}"/>
    <dgm:cxn modelId="{AFFD92F0-CBA4-4DA3-B671-298F19FC45DC}" type="presOf" srcId="{97F62DE0-4A3A-4DA6-B8A7-B834189140CF}" destId="{3C4AEC34-12A6-469E-AE4E-B81A3E69C5B8}" srcOrd="0" destOrd="0" presId="urn:microsoft.com/office/officeart/2005/8/layout/process2"/>
    <dgm:cxn modelId="{EE1FF72D-92D6-48AC-95B7-7BFB0BF6FE56}" type="presOf" srcId="{E0A51A8F-D025-4561-A098-D70287408AAD}" destId="{A8F21C4E-4F16-42C1-9A56-4A208F65F8CA}" srcOrd="0" destOrd="0" presId="urn:microsoft.com/office/officeart/2005/8/layout/process2"/>
    <dgm:cxn modelId="{1E650288-4EF0-4F55-840C-5435FF8099B1}" type="presOf" srcId="{D2934A17-58E1-458D-9683-2F83F86FD8B1}" destId="{11312184-620D-412E-93E0-F45A3E55B3D1}" srcOrd="0" destOrd="0" presId="urn:microsoft.com/office/officeart/2005/8/layout/process2"/>
    <dgm:cxn modelId="{83B9A50C-EAD0-4EC2-B7AD-D3953B304BF3}" srcId="{626A1C42-3A82-4ACE-B4BD-B2F4C75CECEB}" destId="{97F62DE0-4A3A-4DA6-B8A7-B834189140CF}" srcOrd="2" destOrd="0" parTransId="{FE55C73B-0592-468F-BB5F-74B74CDE1AB5}" sibTransId="{00D72A2B-A478-4989-B046-D91E2FE8A0D9}"/>
    <dgm:cxn modelId="{EC83D2FA-9BFC-4833-980D-93F395C9C4E4}" srcId="{626A1C42-3A82-4ACE-B4BD-B2F4C75CECEB}" destId="{D2934A17-58E1-458D-9683-2F83F86FD8B1}" srcOrd="3" destOrd="0" parTransId="{4816D81E-A727-45E6-86A8-7F5C99E73B4F}" sibTransId="{CE03BD1F-28A7-483E-9EBA-2AD9A5C12982}"/>
    <dgm:cxn modelId="{6B429BE5-1D6C-4067-8990-B6458BB9F30F}" type="presParOf" srcId="{72254EB6-E971-446D-9FD3-4EA374930FED}" destId="{A8F21C4E-4F16-42C1-9A56-4A208F65F8CA}" srcOrd="0" destOrd="0" presId="urn:microsoft.com/office/officeart/2005/8/layout/process2"/>
    <dgm:cxn modelId="{AF3EA947-19CA-4608-AEC5-CFBA20788BA1}" type="presParOf" srcId="{72254EB6-E971-446D-9FD3-4EA374930FED}" destId="{A82A2DF2-C1BC-44F2-AFB0-C1819D599AE3}" srcOrd="1" destOrd="0" presId="urn:microsoft.com/office/officeart/2005/8/layout/process2"/>
    <dgm:cxn modelId="{B56A435E-AB6C-4F51-AB8B-A6E9B0B52749}" type="presParOf" srcId="{A82A2DF2-C1BC-44F2-AFB0-C1819D599AE3}" destId="{A24AC308-D23E-4728-B315-CC26E37A309C}" srcOrd="0" destOrd="0" presId="urn:microsoft.com/office/officeart/2005/8/layout/process2"/>
    <dgm:cxn modelId="{60001650-D64D-4E46-BE5D-D6CD50657F8F}" type="presParOf" srcId="{72254EB6-E971-446D-9FD3-4EA374930FED}" destId="{88723D89-4728-4739-82D9-75BAD4918B63}" srcOrd="2" destOrd="0" presId="urn:microsoft.com/office/officeart/2005/8/layout/process2"/>
    <dgm:cxn modelId="{8139A88B-DC61-4B9A-9CC3-25FD129564D4}" type="presParOf" srcId="{72254EB6-E971-446D-9FD3-4EA374930FED}" destId="{AACD2CE5-6BFC-48D2-918E-E4C4AB629D0A}" srcOrd="3" destOrd="0" presId="urn:microsoft.com/office/officeart/2005/8/layout/process2"/>
    <dgm:cxn modelId="{0B559403-76F4-45D2-AB20-854D756CED52}" type="presParOf" srcId="{AACD2CE5-6BFC-48D2-918E-E4C4AB629D0A}" destId="{E1DD5917-7D48-4DE8-9BA7-8131A0A36C8C}" srcOrd="0" destOrd="0" presId="urn:microsoft.com/office/officeart/2005/8/layout/process2"/>
    <dgm:cxn modelId="{70917043-DAFE-40EB-BA78-917D339C1A67}" type="presParOf" srcId="{72254EB6-E971-446D-9FD3-4EA374930FED}" destId="{3C4AEC34-12A6-469E-AE4E-B81A3E69C5B8}" srcOrd="4" destOrd="0" presId="urn:microsoft.com/office/officeart/2005/8/layout/process2"/>
    <dgm:cxn modelId="{52D4BE06-8816-44DE-A0B0-4D42DE012CDF}" type="presParOf" srcId="{72254EB6-E971-446D-9FD3-4EA374930FED}" destId="{35AD946D-D634-4993-A871-1702E00E7498}" srcOrd="5" destOrd="0" presId="urn:microsoft.com/office/officeart/2005/8/layout/process2"/>
    <dgm:cxn modelId="{1EEF4687-7206-47E7-9170-0DFD8CB054BD}" type="presParOf" srcId="{35AD946D-D634-4993-A871-1702E00E7498}" destId="{38F72186-7384-436A-93B8-A9ED96D8709A}" srcOrd="0" destOrd="0" presId="urn:microsoft.com/office/officeart/2005/8/layout/process2"/>
    <dgm:cxn modelId="{3C89E049-B8A3-4B69-A5BE-1B4540943201}" type="presParOf" srcId="{72254EB6-E971-446D-9FD3-4EA374930FED}" destId="{11312184-620D-412E-93E0-F45A3E55B3D1}" srcOrd="6" destOrd="0" presId="urn:microsoft.com/office/officeart/2005/8/layout/process2"/>
    <dgm:cxn modelId="{4B8120A4-F559-4C30-A2B2-803686CFAE22}" type="presParOf" srcId="{72254EB6-E971-446D-9FD3-4EA374930FED}" destId="{B8B17660-40BB-41B8-A64A-719440B946B6}" srcOrd="7" destOrd="0" presId="urn:microsoft.com/office/officeart/2005/8/layout/process2"/>
    <dgm:cxn modelId="{446FABB4-E8F5-42E8-AB28-21FE9649D2E1}" type="presParOf" srcId="{B8B17660-40BB-41B8-A64A-719440B946B6}" destId="{C062D99F-537C-4B9C-8A2A-A344044ABEE3}" srcOrd="0" destOrd="0" presId="urn:microsoft.com/office/officeart/2005/8/layout/process2"/>
    <dgm:cxn modelId="{8E7F56FF-4FD9-4429-AF17-9F12F1849365}" type="presParOf" srcId="{72254EB6-E971-446D-9FD3-4EA374930FED}" destId="{86CE73F4-B6B1-453E-9CF6-45C05C28ACE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F21C4E-4F16-42C1-9A56-4A208F65F8CA}">
      <dsp:nvSpPr>
        <dsp:cNvPr id="0" name=""/>
        <dsp:cNvSpPr/>
      </dsp:nvSpPr>
      <dsp:spPr>
        <a:xfrm>
          <a:off x="2873198" y="64314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Hypothalamus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73198" y="64314"/>
        <a:ext cx="1721202" cy="859761"/>
      </dsp:txXfrm>
    </dsp:sp>
    <dsp:sp modelId="{A82A2DF2-C1BC-44F2-AFB0-C1819D599AE3}">
      <dsp:nvSpPr>
        <dsp:cNvPr id="0" name=""/>
        <dsp:cNvSpPr/>
      </dsp:nvSpPr>
      <dsp:spPr>
        <a:xfrm rot="5400000">
          <a:off x="3572594" y="945569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572594" y="945569"/>
        <a:ext cx="322410" cy="386892"/>
      </dsp:txXfrm>
    </dsp:sp>
    <dsp:sp modelId="{88723D89-4728-4739-82D9-75BAD4918B63}">
      <dsp:nvSpPr>
        <dsp:cNvPr id="0" name=""/>
        <dsp:cNvSpPr/>
      </dsp:nvSpPr>
      <dsp:spPr>
        <a:xfrm>
          <a:off x="2873198" y="1353956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Pituitary Gland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73198" y="1353956"/>
        <a:ext cx="1721202" cy="859761"/>
      </dsp:txXfrm>
    </dsp:sp>
    <dsp:sp modelId="{AACD2CE5-6BFC-48D2-918E-E4C4AB629D0A}">
      <dsp:nvSpPr>
        <dsp:cNvPr id="0" name=""/>
        <dsp:cNvSpPr/>
      </dsp:nvSpPr>
      <dsp:spPr>
        <a:xfrm rot="5400000">
          <a:off x="3572594" y="2235211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572594" y="2235211"/>
        <a:ext cx="322410" cy="386892"/>
      </dsp:txXfrm>
    </dsp:sp>
    <dsp:sp modelId="{3C4AEC34-12A6-469E-AE4E-B81A3E69C5B8}">
      <dsp:nvSpPr>
        <dsp:cNvPr id="0" name=""/>
        <dsp:cNvSpPr/>
      </dsp:nvSpPr>
      <dsp:spPr>
        <a:xfrm>
          <a:off x="2873198" y="2643598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Thyroid Gland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73198" y="2643598"/>
        <a:ext cx="1721202" cy="859761"/>
      </dsp:txXfrm>
    </dsp:sp>
    <dsp:sp modelId="{35AD946D-D634-4993-A871-1702E00E7498}">
      <dsp:nvSpPr>
        <dsp:cNvPr id="0" name=""/>
        <dsp:cNvSpPr/>
      </dsp:nvSpPr>
      <dsp:spPr>
        <a:xfrm rot="5400000">
          <a:off x="3572594" y="3524854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572594" y="3524854"/>
        <a:ext cx="322410" cy="386892"/>
      </dsp:txXfrm>
    </dsp:sp>
    <dsp:sp modelId="{11312184-620D-412E-93E0-F45A3E55B3D1}">
      <dsp:nvSpPr>
        <dsp:cNvPr id="0" name=""/>
        <dsp:cNvSpPr/>
      </dsp:nvSpPr>
      <dsp:spPr>
        <a:xfrm>
          <a:off x="2873198" y="3933240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Target Tissues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73198" y="3933240"/>
        <a:ext cx="1721202" cy="859761"/>
      </dsp:txXfrm>
    </dsp:sp>
    <dsp:sp modelId="{B8B17660-40BB-41B8-A64A-719440B946B6}">
      <dsp:nvSpPr>
        <dsp:cNvPr id="0" name=""/>
        <dsp:cNvSpPr/>
      </dsp:nvSpPr>
      <dsp:spPr>
        <a:xfrm rot="10783703">
          <a:off x="4870963" y="2912914"/>
          <a:ext cx="46295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783703">
        <a:off x="4870963" y="2912914"/>
        <a:ext cx="462950" cy="386892"/>
      </dsp:txXfrm>
    </dsp:sp>
    <dsp:sp modelId="{86CE73F4-B6B1-453E-9CF6-45C05C28ACE8}">
      <dsp:nvSpPr>
        <dsp:cNvPr id="0" name=""/>
        <dsp:cNvSpPr/>
      </dsp:nvSpPr>
      <dsp:spPr>
        <a:xfrm>
          <a:off x="5486396" y="2619937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C00000"/>
              </a:solidFill>
            </a:rPr>
            <a:t>Autoantibodies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5486396" y="2619937"/>
        <a:ext cx="1721202" cy="859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A0250-5DCD-4DB6-AE7E-2050684062A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B6B27-E1DA-4AA2-B25C-8E25B6FB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6B27-E1DA-4AA2-B25C-8E25B6FB1F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D2B5E-135B-41A2-B348-A337D057749A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108"/>
            <a:ext cx="5486400" cy="41146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21504-8970-4EEB-AF55-8E7CCFA4E325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108"/>
            <a:ext cx="5486400" cy="41146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42D09E-7A15-4393-AAF0-86C663B9E4CB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The Immune System and Endocrine Disorders</a:t>
            </a:r>
            <a:endParaRPr lang="en-US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4724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Immunology Unit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College of Medicine 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King Saud University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4035" name="Picture 4" descr="figure 11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0"/>
            <a:ext cx="75438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" name="Picture 5" descr="figure_13_08"/>
          <p:cNvPicPr/>
          <p:nvPr/>
        </p:nvPicPr>
        <p:blipFill>
          <a:blip r:embed="rId3" cstate="print"/>
          <a:srcRect l="26747" r="1353" b="5963"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Mother with Graves’ disease makes thyroid stimulating hormone receptor antibodies 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Hashimoto’s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thyroiditis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Anti-thyroid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Tissue destruction and blocking antibodies</a:t>
            </a:r>
            <a:r>
              <a:rPr lang="en-US" dirty="0" smtClean="0">
                <a:latin typeface="Calibri" pitchFamily="34" charset="0"/>
              </a:rPr>
              <a:t>)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Present in Hypothyroidism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Anti-</a:t>
            </a:r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Seen in 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Less commonly elevated compared with 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9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Microsomes</a:t>
            </a:r>
            <a:r>
              <a:rPr lang="en-US" dirty="0" smtClean="0">
                <a:latin typeface="Calibri" pitchFamily="34" charset="0"/>
              </a:rPr>
              <a:t> are found inside thyroid cells </a:t>
            </a:r>
          </a:p>
          <a:p>
            <a:r>
              <a:rPr lang="en-US" dirty="0" smtClean="0">
                <a:latin typeface="Calibri" pitchFamily="34" charset="0"/>
              </a:rPr>
              <a:t>The body produces antibodies to </a:t>
            </a:r>
            <a:r>
              <a:rPr lang="en-US" dirty="0" err="1" smtClean="0">
                <a:latin typeface="Calibri" pitchFamily="34" charset="0"/>
              </a:rPr>
              <a:t>microsomes</a:t>
            </a:r>
            <a:r>
              <a:rPr lang="en-US" dirty="0" smtClean="0">
                <a:latin typeface="Calibri" pitchFamily="34" charset="0"/>
              </a:rPr>
              <a:t> when there has been damage to thyroid cells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Alternative Names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Thyroid anti-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Anti-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Thyroid </a:t>
            </a:r>
            <a:r>
              <a:rPr lang="en-US" dirty="0" err="1" smtClean="0">
                <a:latin typeface="Calibri" pitchFamily="34" charset="0"/>
              </a:rPr>
              <a:t>peroxidase</a:t>
            </a:r>
            <a:r>
              <a:rPr lang="en-US" dirty="0" smtClean="0">
                <a:latin typeface="Calibri" pitchFamily="34" charset="0"/>
              </a:rPr>
              <a:t> antibody (</a:t>
            </a:r>
            <a:r>
              <a:rPr lang="en-US" dirty="0" err="1" smtClean="0">
                <a:latin typeface="Calibri" pitchFamily="34" charset="0"/>
              </a:rPr>
              <a:t>TPOAb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 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antigen has been shown to be the enzyme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thyroid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peroxidase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(TPO)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TPO is a membrane-bound enzyme and plays a significant role in the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biosynthesis of thyroid hormones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Autoantibodies</a:t>
            </a:r>
            <a:r>
              <a:rPr lang="en-US" dirty="0" smtClean="0">
                <a:latin typeface="Calibri" pitchFamily="34" charset="0"/>
              </a:rPr>
              <a:t> produced against TPO are capable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inhibiting</a:t>
            </a:r>
            <a:r>
              <a:rPr lang="en-US" dirty="0" smtClean="0">
                <a:latin typeface="Calibri" pitchFamily="34" charset="0"/>
              </a:rPr>
              <a:t> the enzyme activity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Antibodies to TPO have also been found in: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More than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90%</a:t>
            </a:r>
            <a:r>
              <a:rPr lang="en-US" dirty="0" smtClean="0">
                <a:latin typeface="Calibri" pitchFamily="34" charset="0"/>
              </a:rPr>
              <a:t> patients with autoimmune 	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dirty="0" smtClean="0">
                <a:latin typeface="Calibri" pitchFamily="34" charset="0"/>
              </a:rPr>
              <a:t> (Hashimoto's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50% of patients with Graves' disease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Less frequently in patients with other 	thyroid disorders </a:t>
            </a:r>
          </a:p>
          <a:p>
            <a:r>
              <a:rPr lang="en-US" dirty="0" smtClean="0">
                <a:latin typeface="Calibri" pitchFamily="34" charset="0"/>
              </a:rPr>
              <a:t>Low titers may also be found in 5-10 percent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normal individuals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Thyroglobulin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Antibodies are directed against the glycoprotein </a:t>
            </a:r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located in  the thyroid follicles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90 percent of patients with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sz="2800" dirty="0" smtClean="0">
                <a:latin typeface="Calibri" pitchFamily="34" charset="0"/>
              </a:rPr>
              <a:t> have </a:t>
            </a:r>
            <a:r>
              <a:rPr lang="en-US" sz="2800" dirty="0" err="1" smtClean="0">
                <a:latin typeface="Calibri" pitchFamily="34" charset="0"/>
              </a:rPr>
              <a:t>thyroglobulin</a:t>
            </a:r>
            <a:r>
              <a:rPr lang="en-US" sz="2800" dirty="0" smtClean="0">
                <a:latin typeface="Calibri" pitchFamily="34" charset="0"/>
              </a:rPr>
              <a:t> or thyroid </a:t>
            </a:r>
            <a:r>
              <a:rPr lang="en-US" sz="2800" dirty="0" err="1" smtClean="0">
                <a:latin typeface="Calibri" pitchFamily="34" charset="0"/>
              </a:rPr>
              <a:t>microsomal</a:t>
            </a:r>
            <a:r>
              <a:rPr lang="en-US" sz="2800" dirty="0" smtClean="0">
                <a:latin typeface="Calibri" pitchFamily="34" charset="0"/>
              </a:rPr>
              <a:t> antibodies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8288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Pancreas 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latin typeface="Comic Sans MS" pitchFamily="66" charset="0"/>
              </a:rPr>
              <a:t>Type I Diabetes mellitus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Type 1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 mellitus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libri" pitchFamily="34" charset="0"/>
              </a:rPr>
              <a:t>Autoimmune destruction of the beta cells in the pancreas which produce insulin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itchFamily="34" charset="0"/>
              </a:rPr>
              <a:t>Requires insulin administration for controlling high blood sugar levels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Type 1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 mellitus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alibri" pitchFamily="34" charset="0"/>
              </a:rPr>
              <a:t>Predisposition	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Genetic (HLA DRB, DQA, DQB)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Viral infections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Stress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Environmental exposure - exposure to certain chemicals or drugs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Immunological destruction of beta cells of pancreas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10% chance of inheriting if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first degree relative </a:t>
            </a:r>
            <a:r>
              <a:rPr lang="en-US" sz="2800" dirty="0" smtClean="0">
                <a:latin typeface="Calibri" pitchFamily="34" charset="0"/>
              </a:rPr>
              <a:t>has diabetes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Most likely to inherit from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father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Objectives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understand the mechanisms involved in immunological damage to the endocrine glands.</a:t>
            </a:r>
          </a:p>
          <a:p>
            <a:r>
              <a:rPr lang="en-US" dirty="0" smtClean="0"/>
              <a:t>To know about  various endocrine disorders such as Graves’ disease, </a:t>
            </a:r>
            <a:r>
              <a:rPr lang="en-US" dirty="0" err="1" smtClean="0"/>
              <a:t>hashimoto’s</a:t>
            </a:r>
            <a:r>
              <a:rPr lang="en-US" dirty="0" smtClean="0"/>
              <a:t> </a:t>
            </a:r>
            <a:r>
              <a:rPr lang="en-US" dirty="0" err="1" smtClean="0"/>
              <a:t>thyroiditis</a:t>
            </a:r>
            <a:r>
              <a:rPr lang="en-US" dirty="0" smtClean="0"/>
              <a:t>, type I diabetes and Addison’s disease resulting from autoimmunity.</a:t>
            </a:r>
          </a:p>
          <a:p>
            <a:r>
              <a:rPr lang="en-US" dirty="0" smtClean="0"/>
              <a:t>To describe the association of certain auto-antibodies with regards to their pathogenic and diagnostic importance.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Viruses</a:t>
            </a:r>
            <a:endParaRPr lang="en-US" sz="36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sz="3200" dirty="0" smtClean="0">
                <a:latin typeface="Calibri" pitchFamily="34" charset="0"/>
              </a:rPr>
              <a:t>Infection introduces a viral protein that resembles a beta cell protein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>
                <a:latin typeface="Calibri" pitchFamily="34" charset="0"/>
              </a:rPr>
              <a:t>Cross-reacting T-cells and antibodies because of molecular mimicry attack beta cell proteins and virus</a:t>
            </a:r>
          </a:p>
          <a:p>
            <a:pPr lvl="2">
              <a:lnSpc>
                <a:spcPct val="80000"/>
              </a:lnSpc>
              <a:buNone/>
            </a:pPr>
            <a:endParaRPr lang="en-US" sz="36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Cow’s milk </a:t>
            </a:r>
          </a:p>
          <a:p>
            <a:pPr lvl="2">
              <a:lnSpc>
                <a:spcPct val="80000"/>
              </a:lnSpc>
            </a:pPr>
            <a:r>
              <a:rPr lang="en-US" sz="3600" dirty="0" smtClean="0">
                <a:latin typeface="Calibri" pitchFamily="34" charset="0"/>
              </a:rPr>
              <a:t>Certain protein which may trigger attack on beta cells (molecular mimicry)  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37356-fi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8990618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Development of Type I diabetes mellitus</a:t>
            </a:r>
            <a:endParaRPr lang="en-US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CAIXC96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38200"/>
            <a:ext cx="8062232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228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Immunological damage in diabetes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rendo_2010_27-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716"/>
            <a:ext cx="9144000" cy="6863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990600"/>
            <a:ext cx="1219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04800"/>
            <a:ext cx="9906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609600"/>
            <a:ext cx="2514600" cy="381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362200"/>
            <a:ext cx="12954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Innate antiviral activity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Four auto-antibodies are markers of beta cell autoimmunity in type 1 diabetes :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Islet Cell Antibodies </a:t>
            </a:r>
            <a:r>
              <a:rPr lang="en-US" dirty="0" smtClean="0">
                <a:latin typeface="Calibri" pitchFamily="34" charset="0"/>
              </a:rPr>
              <a:t>(ICA), against </a:t>
            </a:r>
            <a:r>
              <a:rPr lang="en-US" dirty="0" err="1" smtClean="0">
                <a:latin typeface="Calibri" pitchFamily="34" charset="0"/>
              </a:rPr>
              <a:t>cytoplasmic</a:t>
            </a:r>
            <a:r>
              <a:rPr lang="en-US" dirty="0" smtClean="0">
                <a:latin typeface="Calibri" pitchFamily="34" charset="0"/>
              </a:rPr>
              <a:t> proteins in the beta cell found in 75-90% patients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Antibodies to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Glutamic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Acid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Decarboxylase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65 </a:t>
            </a:r>
            <a:r>
              <a:rPr lang="en-US" dirty="0" smtClean="0">
                <a:latin typeface="Calibri" pitchFamily="34" charset="0"/>
              </a:rPr>
              <a:t>(GAD65) in 80% of patients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 Auto-antibodies</a:t>
            </a:r>
            <a:r>
              <a:rPr lang="en-US" dirty="0" smtClean="0">
                <a:latin typeface="Calibri" pitchFamily="34" charset="0"/>
              </a:rPr>
              <a:t> (IAA) is the first marker found in 70% of children at the time of diagnosis  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IA-2A,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protein tyrosine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phosphatase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found in 54-75% of patients </a:t>
            </a:r>
            <a:endParaRPr lang="en-US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124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228600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Islet cell antibody (</a:t>
            </a:r>
            <a:r>
              <a:rPr lang="en-US" sz="3200" b="1" dirty="0" err="1" smtClean="0">
                <a:solidFill>
                  <a:srgbClr val="FFFF00"/>
                </a:solidFill>
                <a:latin typeface="Comic Sans MS" pitchFamily="66" charset="0"/>
              </a:rPr>
              <a:t>Immunofluorescence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Differential Diagnosis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Type 1 diabetes may be diagnosed by the presence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one or more </a:t>
            </a:r>
            <a:r>
              <a:rPr lang="en-US" dirty="0" smtClean="0">
                <a:latin typeface="Calibri" pitchFamily="34" charset="0"/>
              </a:rPr>
              <a:t>auto-antibodies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People who screen positive for one or more auto-antibodies may </a:t>
            </a:r>
            <a:r>
              <a:rPr lang="en-US" b="1" i="1" dirty="0" smtClean="0">
                <a:solidFill>
                  <a:srgbClr val="FFFF00"/>
                </a:solidFill>
                <a:latin typeface="Calibri" pitchFamily="34" charset="0"/>
              </a:rPr>
              <a:t>not</a:t>
            </a:r>
            <a:r>
              <a:rPr lang="en-US" dirty="0" smtClean="0">
                <a:latin typeface="Calibri" pitchFamily="34" charset="0"/>
              </a:rPr>
              <a:t> necessarily develop diabetes </a:t>
            </a:r>
          </a:p>
          <a:p>
            <a:pPr lvl="0">
              <a:buNone/>
            </a:pPr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</a:rPr>
              <a:t>Risk of having type 1 diabetes is proportional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titer</a:t>
            </a:r>
            <a:r>
              <a:rPr lang="en-US" dirty="0" smtClean="0">
                <a:latin typeface="Calibri" pitchFamily="34" charset="0"/>
              </a:rPr>
              <a:t> of antibodies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Interpretation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Antibodies may be present several years before a patient develops hyperglycemia</a:t>
            </a:r>
          </a:p>
          <a:p>
            <a:pPr lvl="0">
              <a:buNone/>
            </a:pPr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</a:rPr>
              <a:t>Presence of auto-antibodies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impair</a:t>
            </a:r>
            <a:r>
              <a:rPr lang="en-US" dirty="0" smtClean="0">
                <a:latin typeface="Calibri" pitchFamily="34" charset="0"/>
              </a:rPr>
              <a:t> insulin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Limitations 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Auto-antibodies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may disappear </a:t>
            </a:r>
            <a:r>
              <a:rPr lang="en-US" dirty="0" smtClean="0">
                <a:latin typeface="Calibri" pitchFamily="34" charset="0"/>
              </a:rPr>
              <a:t>months or years later without the development of diabetes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Since insulin-treated patients develop insulin antibodies, analysis of IAA is not useful in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insulin-treated patients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Antibodies may be transferred trans-</a:t>
            </a:r>
            <a:r>
              <a:rPr lang="en-US" dirty="0" err="1" smtClean="0">
                <a:latin typeface="Calibri" pitchFamily="34" charset="0"/>
              </a:rPr>
              <a:t>placentally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infants</a:t>
            </a:r>
            <a:r>
              <a:rPr lang="en-US" dirty="0" smtClean="0">
                <a:latin typeface="Calibri" pitchFamily="34" charset="0"/>
              </a:rPr>
              <a:t> of type 1 diabetic mothers so caution must be used for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Anti-insulin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Anti-insulin antibodies either of </a:t>
            </a:r>
            <a:r>
              <a:rPr lang="en-US" dirty="0" err="1" smtClean="0">
                <a:latin typeface="Calibri" pitchFamily="34" charset="0"/>
              </a:rPr>
              <a:t>IgG</a:t>
            </a:r>
            <a:r>
              <a:rPr lang="en-US" dirty="0" smtClean="0">
                <a:latin typeface="Calibri" pitchFamily="34" charset="0"/>
              </a:rPr>
              <a:t> and/or </a:t>
            </a:r>
            <a:r>
              <a:rPr lang="en-US" dirty="0" err="1" smtClean="0">
                <a:latin typeface="Calibri" pitchFamily="34" charset="0"/>
              </a:rPr>
              <a:t>IgM</a:t>
            </a:r>
            <a:r>
              <a:rPr lang="en-US" dirty="0" smtClean="0">
                <a:latin typeface="Calibri" pitchFamily="34" charset="0"/>
              </a:rPr>
              <a:t> class against insulin are elevated and this may make insulin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less effective or neutralize it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IgG</a:t>
            </a:r>
            <a:r>
              <a:rPr lang="en-US" dirty="0" smtClean="0">
                <a:latin typeface="Calibri" pitchFamily="34" charset="0"/>
              </a:rPr>
              <a:t>: is the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most common </a:t>
            </a:r>
            <a:r>
              <a:rPr lang="en-US" dirty="0" smtClean="0">
                <a:latin typeface="Calibri" pitchFamily="34" charset="0"/>
              </a:rPr>
              <a:t>type of anti-insulin antibody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IgM</a:t>
            </a:r>
            <a:r>
              <a:rPr lang="en-US" dirty="0" smtClean="0">
                <a:latin typeface="Calibri" pitchFamily="34" charset="0"/>
              </a:rPr>
              <a:t>: may cause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 resistance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IgE</a:t>
            </a:r>
            <a:r>
              <a:rPr lang="en-US" dirty="0" smtClean="0">
                <a:latin typeface="Calibri" pitchFamily="34" charset="0"/>
              </a:rPr>
              <a:t>: may be responsible for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allergic reactions</a:t>
            </a:r>
            <a:endParaRPr lang="en-US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1752" y="0"/>
            <a:ext cx="67063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Disease associations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About 10% patients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with Type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1 diabetes are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prone to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other autoimmune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disorders such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as:</a:t>
            </a: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1">
              <a:buNone/>
            </a:pP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Graves’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disease </a:t>
            </a: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Hashimoto’s </a:t>
            </a:r>
            <a:r>
              <a:rPr lang="en-US" sz="3200" dirty="0" err="1" smtClean="0">
                <a:latin typeface="Calibri" pitchFamily="34" charset="0"/>
                <a:cs typeface="Times New Roman" pitchFamily="18" charset="0"/>
              </a:rPr>
              <a:t>thyroiditis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Addison’s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disease</a:t>
            </a: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Pernicious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anemia</a:t>
            </a: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Autoimmune </a:t>
            </a:r>
            <a:r>
              <a:rPr lang="en-US" sz="3200" b="1" dirty="0" err="1" smtClean="0">
                <a:solidFill>
                  <a:srgbClr val="FFFF00"/>
                </a:solidFill>
                <a:latin typeface="Comic Sans MS" pitchFamily="66" charset="0"/>
              </a:rPr>
              <a:t>adrenocortical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failure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or   Addison's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disease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 pitchFamily="34" charset="0"/>
              </a:rPr>
              <a:t>It  develops as a consequence of autoimmune destruction of steroid-producing cells in the adrenal </a:t>
            </a:r>
            <a:r>
              <a:rPr lang="en-US" sz="3200" dirty="0" smtClean="0">
                <a:latin typeface="Calibri" pitchFamily="34" charset="0"/>
              </a:rPr>
              <a:t>gland</a:t>
            </a:r>
          </a:p>
          <a:p>
            <a:r>
              <a:rPr lang="en-US" sz="3200" dirty="0" smtClean="0">
                <a:latin typeface="Calibri" pitchFamily="34" charset="0"/>
              </a:rPr>
              <a:t>75 to 80% of all cases of adrenal insufficiency or Addison’s disease are of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autoimmune origin </a:t>
            </a:r>
            <a:r>
              <a:rPr lang="en-US" sz="3200" dirty="0" smtClean="0">
                <a:latin typeface="Calibri" pitchFamily="34" charset="0"/>
              </a:rPr>
              <a:t>with circulating anti-adrenal </a:t>
            </a:r>
            <a:r>
              <a:rPr lang="en-US" sz="3200" dirty="0" smtClean="0">
                <a:latin typeface="Calibri" pitchFamily="34" charset="0"/>
              </a:rPr>
              <a:t>antibodies</a:t>
            </a:r>
          </a:p>
          <a:p>
            <a:r>
              <a:rPr lang="en-US" sz="3200" dirty="0" smtClean="0">
                <a:latin typeface="Calibri" pitchFamily="34" charset="0"/>
              </a:rPr>
              <a:t>The damage is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probably</a:t>
            </a:r>
            <a:r>
              <a:rPr lang="en-US" sz="3200" dirty="0" smtClean="0">
                <a:latin typeface="Calibri" pitchFamily="34" charset="0"/>
              </a:rPr>
              <a:t> mediated by T cells and the role of antibodies is unclear</a:t>
            </a:r>
            <a:endParaRPr lang="en-US" sz="3200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Adrenal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Adrenal antibodies are also known as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adrenocorticol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antibodies (ACA)</a:t>
            </a:r>
          </a:p>
          <a:p>
            <a:r>
              <a:rPr lang="en-US" dirty="0" smtClean="0">
                <a:latin typeface="Calibri" pitchFamily="34" charset="0"/>
              </a:rPr>
              <a:t>Antibody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21-Hydroxylase </a:t>
            </a:r>
            <a:r>
              <a:rPr lang="en-US" dirty="0" smtClean="0">
                <a:latin typeface="Calibri" pitchFamily="34" charset="0"/>
              </a:rPr>
              <a:t>an enzyme involved in biosynthesis of </a:t>
            </a:r>
            <a:r>
              <a:rPr lang="en-US" dirty="0" err="1" smtClean="0">
                <a:latin typeface="Calibri" pitchFamily="34" charset="0"/>
              </a:rPr>
              <a:t>cortisol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aldosteron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the best marker of autoimmune Addison's disease, </a:t>
            </a:r>
          </a:p>
          <a:p>
            <a:r>
              <a:rPr lang="en-US" dirty="0" smtClean="0">
                <a:latin typeface="Calibri" pitchFamily="34" charset="0"/>
              </a:rPr>
              <a:t>Other antibodies rarely tested are: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17 alpha </a:t>
            </a:r>
            <a:r>
              <a:rPr lang="en-US" dirty="0" err="1" smtClean="0">
                <a:latin typeface="Calibri" pitchFamily="34" charset="0"/>
              </a:rPr>
              <a:t>hydroxylase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</a:rPr>
              <a:t>Cytochrome</a:t>
            </a:r>
            <a:r>
              <a:rPr lang="en-US" dirty="0" smtClean="0">
                <a:latin typeface="Calibri" pitchFamily="34" charset="0"/>
              </a:rPr>
              <a:t> P450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Take home message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Graves’ disease</a:t>
            </a:r>
            <a:r>
              <a:rPr lang="en-US" dirty="0" smtClean="0"/>
              <a:t> is caused by stimulating antibodies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Hashimotos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thyroiditis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associated with tissue damage mediated by </a:t>
            </a:r>
            <a:r>
              <a:rPr lang="en-US" dirty="0" err="1" smtClean="0"/>
              <a:t>proinflammatory</a:t>
            </a:r>
            <a:r>
              <a:rPr lang="en-US" dirty="0" smtClean="0"/>
              <a:t> cells and antibodies directed to self antigens in thyroid gland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I diabetes mellitus </a:t>
            </a:r>
            <a:r>
              <a:rPr lang="en-US" dirty="0" smtClean="0"/>
              <a:t>results from immune mediated destruction of beta cells in pancreas and a number of auto-antibodies can be detected in patients</a:t>
            </a:r>
          </a:p>
          <a:p>
            <a:r>
              <a:rPr lang="en-US" dirty="0" smtClean="0"/>
              <a:t>In majority of patients with </a:t>
            </a:r>
            <a:r>
              <a:rPr lang="en-US" dirty="0" smtClean="0">
                <a:solidFill>
                  <a:srgbClr val="FFFF00"/>
                </a:solidFill>
              </a:rPr>
              <a:t>Addison’s disease </a:t>
            </a:r>
            <a:r>
              <a:rPr lang="en-US" dirty="0" smtClean="0"/>
              <a:t>evidence of auto-immunity can be detected by the presence of anti-adrenal antibodies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057400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Thyroid Gland</a:t>
            </a:r>
          </a:p>
          <a:p>
            <a:endParaRPr lang="en-US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latin typeface="Comic Sans MS" pitchFamily="66" charset="0"/>
              </a:rPr>
              <a:t>Graves’ Disease</a:t>
            </a:r>
          </a:p>
          <a:p>
            <a:pPr marL="742950" indent="-742950">
              <a:buAutoNum type="arabicPeriod"/>
            </a:pPr>
            <a:r>
              <a:rPr lang="en-US" sz="4400" dirty="0" err="1" smtClean="0">
                <a:latin typeface="Comic Sans MS" pitchFamily="66" charset="0"/>
              </a:rPr>
              <a:t>Hashimoto’sThyroiditis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143000" y="838200"/>
          <a:ext cx="7467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304800"/>
            <a:ext cx="3799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latin typeface="Comic Sans MS" pitchFamily="66" charset="0"/>
              </a:rPr>
              <a:t>Central Nervous System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Releasing Hormone (TRH)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048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Stimulating Hormone (TSH)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953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Hormones (T3 and T4)</a:t>
            </a:r>
            <a:endParaRPr lang="en-US" b="1" dirty="0"/>
          </a:p>
        </p:txBody>
      </p:sp>
      <p:sp>
        <p:nvSpPr>
          <p:cNvPr id="12" name="Bent Arrow 11"/>
          <p:cNvSpPr/>
          <p:nvPr/>
        </p:nvSpPr>
        <p:spPr>
          <a:xfrm>
            <a:off x="3200400" y="2514600"/>
            <a:ext cx="457200" cy="243840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3200400" y="1371600"/>
            <a:ext cx="381000" cy="144780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3810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" y="609600"/>
            <a:ext cx="609600" cy="457200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9900719">
            <a:off x="1184999" y="1274002"/>
            <a:ext cx="381000" cy="594417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3200400" cy="107721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Presentation of thyroid-specific antigens by the insulted </a:t>
            </a:r>
            <a:r>
              <a:rPr lang="en-US" sz="1600" dirty="0" err="1" smtClean="0"/>
              <a:t>thyrocytes</a:t>
            </a:r>
            <a:r>
              <a:rPr lang="en-US" sz="1600" dirty="0" smtClean="0"/>
              <a:t> to APCs and processing of these antigens by APCs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3581400" cy="304698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33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Thyrocyte</a:t>
            </a:r>
            <a:endParaRPr lang="en-US" sz="1600" dirty="0"/>
          </a:p>
        </p:txBody>
      </p:sp>
      <p:sp>
        <p:nvSpPr>
          <p:cNvPr id="9" name="Lightning Bolt 8"/>
          <p:cNvSpPr/>
          <p:nvPr/>
        </p:nvSpPr>
        <p:spPr>
          <a:xfrm rot="6662631">
            <a:off x="1392289" y="1163689"/>
            <a:ext cx="304800" cy="304800"/>
          </a:xfrm>
          <a:prstGeom prst="lightningBol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11430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Insult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914400" y="3886200"/>
            <a:ext cx="1066800" cy="9144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3000" y="4114800"/>
            <a:ext cx="609600" cy="457200"/>
          </a:xfrm>
          <a:prstGeom prst="ellipse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" y="5257800"/>
            <a:ext cx="1981200" cy="92333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Environmental Triggers such as viruses, toxins etc. 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1000871" flipV="1">
            <a:off x="1403538" y="3060727"/>
            <a:ext cx="203520" cy="78329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00871" flipH="1" flipV="1">
            <a:off x="1035637" y="4818177"/>
            <a:ext cx="172169" cy="33904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81200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APC</a:t>
            </a:r>
            <a:endParaRPr lang="en-US" b="1" dirty="0"/>
          </a:p>
        </p:txBody>
      </p:sp>
      <p:sp>
        <p:nvSpPr>
          <p:cNvPr id="22" name="Down Arrow 21"/>
          <p:cNvSpPr/>
          <p:nvPr/>
        </p:nvSpPr>
        <p:spPr>
          <a:xfrm rot="8295317" flipV="1">
            <a:off x="3234783" y="3176326"/>
            <a:ext cx="267849" cy="8920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200" y="4038600"/>
            <a:ext cx="1066800" cy="9144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33800" y="4267200"/>
            <a:ext cx="609600" cy="457200"/>
          </a:xfrm>
          <a:prstGeom prst="ellipse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81800" y="4572000"/>
            <a:ext cx="10668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010400" y="4800600"/>
            <a:ext cx="609600" cy="457200"/>
          </a:xfrm>
          <a:prstGeom prst="ellipse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48200" y="4572000"/>
            <a:ext cx="10668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76800" y="4800600"/>
            <a:ext cx="609600" cy="4572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hevron 28"/>
          <p:cNvSpPr/>
          <p:nvPr/>
        </p:nvSpPr>
        <p:spPr>
          <a:xfrm rot="1437819">
            <a:off x="4386540" y="4543845"/>
            <a:ext cx="294948" cy="275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 rot="1437819">
            <a:off x="4538940" y="4620045"/>
            <a:ext cx="294948" cy="275024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5400000" flipV="1">
            <a:off x="6103324" y="4640877"/>
            <a:ext cx="267849" cy="8920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3810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Antigen presentation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548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Auto-reactive T cell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0" y="3733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Induction of anti-thyroid antibody production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629400" y="5486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B-cell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2667000" y="5943600"/>
            <a:ext cx="1828800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Breakdown of immune tolerance</a:t>
            </a:r>
            <a:endParaRPr lang="en-US" sz="1600" dirty="0"/>
          </a:p>
        </p:txBody>
      </p:sp>
      <p:sp>
        <p:nvSpPr>
          <p:cNvPr id="38" name="Down Arrow 37"/>
          <p:cNvSpPr/>
          <p:nvPr/>
        </p:nvSpPr>
        <p:spPr>
          <a:xfrm rot="1000871" flipV="1">
            <a:off x="3616901" y="5029302"/>
            <a:ext cx="130604" cy="797421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14600" y="376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FFFF"/>
                </a:solidFill>
              </a:rPr>
              <a:t>Thyroid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FFFF"/>
                </a:solidFill>
              </a:rPr>
              <a:t>Draining Lymph node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124200" y="2971800"/>
            <a:ext cx="5105400" cy="33528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240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Infiltration</a:t>
            </a:r>
            <a:endParaRPr lang="en-US" b="1" dirty="0"/>
          </a:p>
        </p:txBody>
      </p:sp>
      <p:sp>
        <p:nvSpPr>
          <p:cNvPr id="43" name="Oval 42"/>
          <p:cNvSpPr/>
          <p:nvPr/>
        </p:nvSpPr>
        <p:spPr>
          <a:xfrm>
            <a:off x="5486400" y="1524000"/>
            <a:ext cx="6858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15000" y="1752600"/>
            <a:ext cx="391886" cy="304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1524000"/>
            <a:ext cx="6858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10400" y="1752600"/>
            <a:ext cx="391886" cy="304800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001000" y="1447800"/>
            <a:ext cx="7620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229600" y="1676400"/>
            <a:ext cx="435429" cy="304800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05600" y="457200"/>
            <a:ext cx="762000" cy="6096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934200" y="685800"/>
            <a:ext cx="435429" cy="3048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Bent-Up Arrow 51"/>
          <p:cNvSpPr/>
          <p:nvPr/>
        </p:nvSpPr>
        <p:spPr>
          <a:xfrm>
            <a:off x="8229600" y="3200400"/>
            <a:ext cx="304800" cy="1676400"/>
          </a:xfrm>
          <a:prstGeom prst="bentUpArrow">
            <a:avLst>
              <a:gd name="adj1" fmla="val 25000"/>
              <a:gd name="adj2" fmla="val 22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934200" y="2554069"/>
            <a:ext cx="2209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 and accumulation of cells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029200" y="213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Macrophages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6400800" y="213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 cells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7772400" y="2099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 cells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1143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Cytotoxicity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7543800" y="1143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Autoantibodies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4495800" y="1143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Radicals, cytokines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019800" y="1186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Apoptosis of </a:t>
            </a:r>
            <a:r>
              <a:rPr lang="en-US" sz="1600" dirty="0" err="1" smtClean="0"/>
              <a:t>Thyrocyte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4419600" y="152400"/>
            <a:ext cx="4572000" cy="2438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48200" y="376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FFFF"/>
                </a:solidFill>
              </a:rPr>
              <a:t>Thyroid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flipV="1">
            <a:off x="7010400" y="1090232"/>
            <a:ext cx="152400" cy="128968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Bent Arrow 67"/>
          <p:cNvSpPr/>
          <p:nvPr/>
        </p:nvSpPr>
        <p:spPr>
          <a:xfrm>
            <a:off x="5791200" y="762000"/>
            <a:ext cx="685800" cy="381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ent Arrow 69"/>
          <p:cNvSpPr/>
          <p:nvPr/>
        </p:nvSpPr>
        <p:spPr>
          <a:xfrm flipH="1">
            <a:off x="7620000" y="762000"/>
            <a:ext cx="685800" cy="381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7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 animBg="1"/>
      <p:bldP spid="64" grpId="0"/>
      <p:bldP spid="65" grpId="0" animBg="1"/>
      <p:bldP spid="68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D_hashimotos%20thyroid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Hashimoto’s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Thyroiditis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195009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7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Thyroid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Graves’ </a:t>
            </a:r>
            <a:r>
              <a:rPr lang="en-US" dirty="0" smtClean="0">
                <a:latin typeface="Calibri" pitchFamily="34" charset="0"/>
              </a:rPr>
              <a:t>Disease (Hyperthyroidism)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Thyroid Stimulating Immunoglobulin (TSH receptor antibodies)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Binds and activates TSH receptor in Thyroid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Seen in Hyperthyroidism: Grave's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1206</TotalTime>
  <Words>870</Words>
  <Application>Microsoft Office PowerPoint</Application>
  <PresentationFormat>On-screen Show (4:3)</PresentationFormat>
  <Paragraphs>168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Slide 1</vt:lpstr>
      <vt:lpstr>Objectives</vt:lpstr>
      <vt:lpstr>Slide 3</vt:lpstr>
      <vt:lpstr>Slide 4</vt:lpstr>
      <vt:lpstr>Slide 5</vt:lpstr>
      <vt:lpstr>Slide 6</vt:lpstr>
      <vt:lpstr>Slide 7</vt:lpstr>
      <vt:lpstr>Slide 8</vt:lpstr>
      <vt:lpstr>Anti Thyroid Antibodies</vt:lpstr>
      <vt:lpstr>Slide 10</vt:lpstr>
      <vt:lpstr>Slide 11</vt:lpstr>
      <vt:lpstr>Hashimoto’s thyroiditis </vt:lpstr>
      <vt:lpstr>Anti Microsomal Antibodies</vt:lpstr>
      <vt:lpstr>Anti Microsomal Antibodies</vt:lpstr>
      <vt:lpstr>Anti Microsomal Antibodies</vt:lpstr>
      <vt:lpstr>Anti Thyroglobulin Antibodies</vt:lpstr>
      <vt:lpstr>Slide 17</vt:lpstr>
      <vt:lpstr>Type 1 Diabetes mellitus</vt:lpstr>
      <vt:lpstr>Type 1 Diabetes mellitus</vt:lpstr>
      <vt:lpstr>Slide 20</vt:lpstr>
      <vt:lpstr>Slide 21</vt:lpstr>
      <vt:lpstr>Slide 22</vt:lpstr>
      <vt:lpstr>Slide 23</vt:lpstr>
      <vt:lpstr>Diabetes</vt:lpstr>
      <vt:lpstr>Slide 25</vt:lpstr>
      <vt:lpstr>Differential Diagnosis</vt:lpstr>
      <vt:lpstr>Interpretation</vt:lpstr>
      <vt:lpstr>Limitations </vt:lpstr>
      <vt:lpstr>Anti-insulin antibodies</vt:lpstr>
      <vt:lpstr>Disease associations</vt:lpstr>
      <vt:lpstr>Autoimmune adrenocortical failure or   Addison's disease</vt:lpstr>
      <vt:lpstr>Adrenal antibodies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DR. ZAHID</cp:lastModifiedBy>
  <cp:revision>176</cp:revision>
  <dcterms:created xsi:type="dcterms:W3CDTF">2012-02-17T21:49:38Z</dcterms:created>
  <dcterms:modified xsi:type="dcterms:W3CDTF">2012-02-19T14:44:09Z</dcterms:modified>
</cp:coreProperties>
</file>