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93" r:id="rId3"/>
    <p:sldId id="258" r:id="rId4"/>
    <p:sldId id="259" r:id="rId5"/>
    <p:sldId id="260" r:id="rId6"/>
    <p:sldId id="261" r:id="rId7"/>
    <p:sldId id="299" r:id="rId8"/>
    <p:sldId id="262" r:id="rId9"/>
    <p:sldId id="295" r:id="rId10"/>
    <p:sldId id="302" r:id="rId11"/>
    <p:sldId id="263" r:id="rId12"/>
    <p:sldId id="294" r:id="rId13"/>
    <p:sldId id="300" r:id="rId14"/>
    <p:sldId id="301" r:id="rId15"/>
    <p:sldId id="265" r:id="rId16"/>
    <p:sldId id="267" r:id="rId17"/>
    <p:sldId id="268" r:id="rId18"/>
    <p:sldId id="266" r:id="rId19"/>
    <p:sldId id="269" r:id="rId20"/>
    <p:sldId id="270" r:id="rId21"/>
    <p:sldId id="271" r:id="rId22"/>
    <p:sldId id="274" r:id="rId23"/>
    <p:sldId id="275" r:id="rId24"/>
    <p:sldId id="276" r:id="rId25"/>
    <p:sldId id="305" r:id="rId26"/>
    <p:sldId id="279" r:id="rId27"/>
    <p:sldId id="304" r:id="rId28"/>
    <p:sldId id="278" r:id="rId29"/>
    <p:sldId id="280" r:id="rId30"/>
    <p:sldId id="296" r:id="rId31"/>
    <p:sldId id="303" r:id="rId32"/>
    <p:sldId id="297" r:id="rId33"/>
    <p:sldId id="282" r:id="rId34"/>
    <p:sldId id="273" r:id="rId35"/>
    <p:sldId id="257" r:id="rId36"/>
    <p:sldId id="284" r:id="rId37"/>
    <p:sldId id="283" r:id="rId38"/>
    <p:sldId id="287" r:id="rId39"/>
    <p:sldId id="286" r:id="rId40"/>
    <p:sldId id="285" r:id="rId41"/>
    <p:sldId id="306" r:id="rId42"/>
    <p:sldId id="288" r:id="rId43"/>
    <p:sldId id="289" r:id="rId44"/>
    <p:sldId id="290" r:id="rId45"/>
    <p:sldId id="307" r:id="rId46"/>
    <p:sldId id="308" r:id="rId47"/>
    <p:sldId id="309" r:id="rId48"/>
    <p:sldId id="291" r:id="rId49"/>
    <p:sldId id="298" r:id="rId50"/>
    <p:sldId id="29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79" d="100"/>
          <a:sy n="79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20-30 % of all pituitary </a:t>
            </a:r>
            <a:r>
              <a:rPr lang="en-CA" dirty="0" err="1" smtClean="0"/>
              <a:t>tumor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1/27/14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gi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Anterior pituitary insufficiency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Endocrine </a:t>
            </a:r>
            <a:r>
              <a:rPr lang="en-CA" smtClean="0"/>
              <a:t>block 2013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</a:p>
        </p:txBody>
      </p:sp>
      <p:graphicFrame>
        <p:nvGraphicFramePr>
          <p:cNvPr id="71910" name="Group 2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29997"/>
              </p:ext>
            </p:extLst>
          </p:nvPr>
        </p:nvGraphicFramePr>
        <p:xfrm>
          <a:off x="304800" y="1752600"/>
          <a:ext cx="8839200" cy="4268470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  <a:gridCol w="1524000"/>
                <a:gridCol w="1600200"/>
                <a:gridCol w="1371600"/>
                <a:gridCol w="1524000"/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POMC,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ACTH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FSH, LH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Prolactin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CRH, AVP, gp-130 cytokines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Estrogen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Estrogen, 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GHRH, 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Glucocorticoids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Sex steroids,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T4, Dopamine,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Somatostatin, IGF-1, Activins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bone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Sex Steroid, Follicular growth, Germ Cell maturation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3" name="Text Box 223"/>
          <p:cNvSpPr txBox="1">
            <a:spLocks noChangeArrowheads="1"/>
          </p:cNvSpPr>
          <p:nvPr/>
        </p:nvSpPr>
        <p:spPr bwMode="auto">
          <a:xfrm>
            <a:off x="365125" y="6161088"/>
            <a:ext cx="572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Adapted from: William’s Textbook of Endocrinology, 10th ed., Figure 8-4, pg 180.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859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2776"/>
            <a:ext cx="8884096" cy="544522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8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90000"/>
              </a:lnSpc>
            </a:pPr>
            <a:endParaRPr lang="en-US" altLang="en-US" sz="3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90000"/>
              </a:lnSpc>
            </a:pPr>
            <a:r>
              <a:rPr lang="en-US" altLang="en-US" sz="3800" dirty="0" err="1">
                <a:latin typeface="Arial Narrow" pitchFamily="34" charset="0"/>
              </a:rPr>
              <a:t>Prolactinoma</a:t>
            </a:r>
            <a:endParaRPr lang="en-US" altLang="en-US" sz="38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800" dirty="0" err="1">
                <a:latin typeface="Arial Narrow" pitchFamily="34" charset="0"/>
              </a:rPr>
              <a:t>Somatotropinoma</a:t>
            </a:r>
            <a:endParaRPr lang="en-US" altLang="en-US" sz="38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800" dirty="0" err="1">
                <a:latin typeface="Arial Narrow" pitchFamily="34" charset="0"/>
              </a:rPr>
              <a:t>Corticotropinoma</a:t>
            </a:r>
            <a:endParaRPr lang="en-US" altLang="en-US" sz="38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800" dirty="0" err="1">
                <a:latin typeface="Arial Narrow" pitchFamily="34" charset="0"/>
              </a:rPr>
              <a:t>Thyrotropinoma</a:t>
            </a:r>
            <a:endParaRPr lang="en-US" altLang="en-US" sz="3800" dirty="0">
              <a:latin typeface="Arial Narrow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8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90000"/>
              </a:lnSpc>
            </a:pPr>
            <a:endParaRPr lang="en-US" altLang="en-US" sz="3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>
                <a:latin typeface="Arial Narrow" pitchFamily="34" charset="0"/>
              </a:rPr>
              <a:t>Malignant pituitary tumors: </a:t>
            </a:r>
            <a:r>
              <a:rPr lang="en-US" altLang="en-US" sz="38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90000"/>
              </a:lnSpc>
            </a:pPr>
            <a:endParaRPr lang="en-US" altLang="en-US" sz="38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90000"/>
              </a:lnSpc>
            </a:pPr>
            <a:endParaRPr lang="en-US" altLang="en-US" sz="3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>
                <a:latin typeface="Arial Narrow" pitchFamily="34" charset="0"/>
              </a:rPr>
              <a:t>Pituitary cysts: </a:t>
            </a:r>
            <a:r>
              <a:rPr lang="en-US" altLang="en-US" sz="3800" dirty="0" err="1">
                <a:latin typeface="Arial Narrow" pitchFamily="34" charset="0"/>
              </a:rPr>
              <a:t>Rathke's</a:t>
            </a:r>
            <a:r>
              <a:rPr lang="en-US" altLang="en-US" sz="3800" dirty="0">
                <a:latin typeface="Arial Narrow" pitchFamily="34" charset="0"/>
              </a:rPr>
              <a:t> cleft cyst, </a:t>
            </a:r>
            <a:r>
              <a:rPr lang="en-US" altLang="en-US" sz="3800" dirty="0" err="1">
                <a:latin typeface="Arial Narrow" pitchFamily="34" charset="0"/>
              </a:rPr>
              <a:t>Mucocoeles</a:t>
            </a:r>
            <a:r>
              <a:rPr lang="en-US" altLang="en-US" sz="3800" dirty="0">
                <a:latin typeface="Arial Narrow" pitchFamily="34" charset="0"/>
              </a:rPr>
              <a:t>, Others</a:t>
            </a:r>
          </a:p>
          <a:p>
            <a:pPr>
              <a:lnSpc>
                <a:spcPct val="90000"/>
              </a:lnSpc>
            </a:pPr>
            <a:endParaRPr lang="en-US" altLang="en-US" sz="38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>
                <a:latin typeface="Arial Narrow" pitchFamily="34" charset="0"/>
              </a:rPr>
              <a:t>Empty </a:t>
            </a:r>
            <a:r>
              <a:rPr lang="en-US" altLang="en-US" sz="3800" b="1" dirty="0" err="1">
                <a:latin typeface="Arial Narrow" pitchFamily="34" charset="0"/>
              </a:rPr>
              <a:t>sella</a:t>
            </a:r>
            <a:r>
              <a:rPr lang="en-US" altLang="en-US" sz="3800" b="1" dirty="0">
                <a:latin typeface="Arial Narrow" pitchFamily="34" charset="0"/>
              </a:rPr>
              <a:t> </a:t>
            </a:r>
            <a:r>
              <a:rPr lang="en-US" altLang="en-US" sz="38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90000"/>
              </a:lnSpc>
            </a:pPr>
            <a:endParaRPr lang="en-US" altLang="en-US" sz="3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90000"/>
              </a:lnSpc>
            </a:pPr>
            <a:endParaRPr lang="en-US" altLang="en-US" sz="3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 smtClean="0">
                <a:latin typeface="Arial Narrow" pitchFamily="34" charset="0"/>
              </a:rPr>
              <a:t>Lymphocytic </a:t>
            </a:r>
            <a:r>
              <a:rPr lang="en-US" altLang="en-US" sz="3800" b="1" dirty="0" err="1" smtClean="0">
                <a:latin typeface="Arial Narrow" pitchFamily="34" charset="0"/>
              </a:rPr>
              <a:t>hypophysitis</a:t>
            </a:r>
            <a:endParaRPr lang="en-US" altLang="en-US" sz="38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38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800" b="1" dirty="0" smtClean="0">
                <a:latin typeface="Arial Narrow" pitchFamily="34" charset="0"/>
              </a:rPr>
              <a:t>Carotid </a:t>
            </a:r>
            <a:r>
              <a:rPr lang="en-US" altLang="en-US" sz="3800" b="1" dirty="0" err="1" smtClean="0">
                <a:latin typeface="Arial Narrow" pitchFamily="34" charset="0"/>
              </a:rPr>
              <a:t>aneursym</a:t>
            </a:r>
            <a:endParaRPr lang="en-US" altLang="en-US" sz="38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Clinical presentations of </a:t>
            </a:r>
            <a:r>
              <a:rPr lang="en-CA" b="1" dirty="0" err="1" smtClean="0"/>
              <a:t>sellar</a:t>
            </a:r>
            <a:r>
              <a:rPr lang="en-CA" b="1" dirty="0" smtClean="0"/>
              <a:t> mass</a:t>
            </a:r>
            <a:endParaRPr lang="en-CA" b="1" dirty="0"/>
          </a:p>
        </p:txBody>
      </p:sp>
      <p:pic>
        <p:nvPicPr>
          <p:cNvPr id="4" name="Content Placeholder 3" descr="Scan_Pic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208912" cy="489654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CA" sz="2400" dirty="0" smtClean="0"/>
          </a:p>
          <a:p>
            <a:pPr>
              <a:lnSpc>
                <a:spcPct val="140000"/>
              </a:lnSpc>
            </a:pPr>
            <a:r>
              <a:rPr lang="en-CA" sz="2400" b="1" dirty="0" smtClean="0"/>
              <a:t>Pituitary adenoma: 10 % of all pituitary lesions</a:t>
            </a:r>
          </a:p>
          <a:p>
            <a:pPr>
              <a:lnSpc>
                <a:spcPct val="140000"/>
              </a:lnSpc>
            </a:pPr>
            <a:r>
              <a:rPr lang="en-CA" sz="2400" b="1" dirty="0" smtClean="0"/>
              <a:t>Genetic-related</a:t>
            </a:r>
          </a:p>
          <a:p>
            <a:pPr>
              <a:lnSpc>
                <a:spcPct val="140000"/>
              </a:lnSpc>
            </a:pPr>
            <a:r>
              <a:rPr lang="en-CA" sz="2400" b="1" dirty="0" smtClean="0"/>
              <a:t>MEN-1,  Gs-alpha mutation, PTTG gene, FGF receptor-4</a:t>
            </a:r>
          </a:p>
          <a:p>
            <a:pPr>
              <a:lnSpc>
                <a:spcPct val="140000"/>
              </a:lnSpc>
            </a:pPr>
            <a:r>
              <a:rPr lang="en-CA" sz="2400" b="1" dirty="0" smtClean="0"/>
              <a:t>Pituitary </a:t>
            </a:r>
            <a:r>
              <a:rPr lang="en-CA" sz="2400" b="1" dirty="0" err="1" smtClean="0"/>
              <a:t>incidentaloma</a:t>
            </a:r>
            <a:r>
              <a:rPr lang="en-CA" sz="2400" b="1" dirty="0" smtClean="0"/>
              <a:t>: </a:t>
            </a:r>
            <a:endParaRPr lang="en-CA" sz="2400" b="1" dirty="0" smtClean="0"/>
          </a:p>
          <a:p>
            <a:pPr>
              <a:lnSpc>
                <a:spcPct val="140000"/>
              </a:lnSpc>
            </a:pPr>
            <a:r>
              <a:rPr lang="en-CA" sz="2400" b="1" dirty="0" smtClean="0"/>
              <a:t>1.5 </a:t>
            </a:r>
            <a:r>
              <a:rPr lang="en-CA" sz="2400" b="1" dirty="0" smtClean="0"/>
              <a:t>-31% in autopsy ( prevalence)</a:t>
            </a:r>
            <a:endParaRPr lang="en-CA" sz="2400" b="1" dirty="0"/>
          </a:p>
          <a:p>
            <a:pPr lvl="7">
              <a:lnSpc>
                <a:spcPct val="140000"/>
              </a:lnSpc>
            </a:pPr>
            <a:r>
              <a:rPr lang="en-CA" sz="2400" b="1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 Pituitary </a:t>
            </a:r>
            <a:r>
              <a:rPr lang="en-CA" b="1" dirty="0" smtClean="0"/>
              <a:t>lesions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7"/>
          </a:xfrm>
        </p:spPr>
        <p:txBody>
          <a:bodyPr/>
          <a:lstStyle/>
          <a:p>
            <a:endParaRPr lang="en-CA" dirty="0" smtClean="0"/>
          </a:p>
          <a:p>
            <a:r>
              <a:rPr lang="en-CA" sz="3600" b="1" dirty="0" smtClean="0"/>
              <a:t>Functional </a:t>
            </a:r>
            <a:r>
              <a:rPr lang="en-CA" sz="3600" b="1" dirty="0" smtClean="0"/>
              <a:t>adenomas </a:t>
            </a:r>
          </a:p>
          <a:p>
            <a:pPr marL="118872" indent="0">
              <a:buNone/>
            </a:pPr>
            <a:r>
              <a:rPr lang="en-CA" sz="3600" b="1" dirty="0"/>
              <a:t> </a:t>
            </a:r>
            <a:r>
              <a:rPr lang="en-CA" sz="3600" b="1" dirty="0" smtClean="0"/>
              <a:t>   </a:t>
            </a:r>
            <a:r>
              <a:rPr lang="en-CA" sz="3600" b="1" dirty="0" smtClean="0"/>
              <a:t>( </a:t>
            </a:r>
            <a:r>
              <a:rPr lang="en-CA" sz="3600" b="1" dirty="0" smtClean="0"/>
              <a:t>hormonal-secreting)</a:t>
            </a:r>
          </a:p>
          <a:p>
            <a:endParaRPr lang="en-CA" sz="3600" b="1" dirty="0" smtClean="0"/>
          </a:p>
          <a:p>
            <a:r>
              <a:rPr lang="en-CA" sz="3600" b="1" dirty="0" smtClean="0"/>
              <a:t>Non-Functional </a:t>
            </a:r>
            <a:r>
              <a:rPr lang="en-CA" sz="3600" b="1" dirty="0" smtClean="0"/>
              <a:t>adenomas </a:t>
            </a:r>
            <a:endParaRPr lang="en-CA" sz="3600" b="1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</a:t>
            </a:r>
            <a:r>
              <a:rPr lang="en-CA" dirty="0" smtClean="0"/>
              <a:t>disorders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7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CA" sz="2800" dirty="0" smtClean="0"/>
          </a:p>
          <a:p>
            <a:pPr marL="633222" indent="-514350">
              <a:lnSpc>
                <a:spcPct val="150000"/>
              </a:lnSpc>
              <a:buFont typeface="+mj-ea"/>
              <a:buAutoNum type="circleNumDbPlain"/>
            </a:pPr>
            <a:r>
              <a:rPr lang="en-CA" sz="2800" b="1" dirty="0" smtClean="0"/>
              <a:t>Non-functional pituitary </a:t>
            </a:r>
            <a:r>
              <a:rPr lang="en-CA" sz="2800" b="1" dirty="0" err="1" smtClean="0"/>
              <a:t>tumor</a:t>
            </a:r>
            <a:r>
              <a:rPr lang="en-CA" sz="2800" b="1" dirty="0" smtClean="0"/>
              <a:t>: </a:t>
            </a:r>
            <a:r>
              <a:rPr lang="en-CA" sz="2800" b="1" dirty="0" smtClean="0"/>
              <a:t>mass-effect</a:t>
            </a:r>
          </a:p>
          <a:p>
            <a:pPr marL="633222" indent="-514350">
              <a:lnSpc>
                <a:spcPct val="150000"/>
              </a:lnSpc>
              <a:buFont typeface="+mj-ea"/>
              <a:buAutoNum type="circleNumDbPlain"/>
            </a:pPr>
            <a:r>
              <a:rPr lang="en-CA" sz="2800" b="1" dirty="0" err="1" smtClean="0"/>
              <a:t>Prolactin</a:t>
            </a:r>
            <a:r>
              <a:rPr lang="en-CA" sz="2800" b="1" dirty="0" smtClean="0"/>
              <a:t> secreting cell disorder: </a:t>
            </a:r>
            <a:r>
              <a:rPr lang="en-CA" sz="2800" b="1" dirty="0" err="1" smtClean="0"/>
              <a:t>prolactinoma</a:t>
            </a:r>
            <a:endParaRPr lang="en-CA" sz="2800" b="1" dirty="0" smtClean="0"/>
          </a:p>
          <a:p>
            <a:pPr marL="633222" indent="-514350">
              <a:lnSpc>
                <a:spcPct val="150000"/>
              </a:lnSpc>
              <a:buFont typeface="+mj-ea"/>
              <a:buAutoNum type="circleNumDbPlain"/>
            </a:pPr>
            <a:r>
              <a:rPr lang="en-CA" sz="2800" b="1" dirty="0" smtClean="0"/>
              <a:t>Growth hormone secreting cell disorder: </a:t>
            </a:r>
            <a:r>
              <a:rPr lang="en-CA" sz="2800" b="1" dirty="0" err="1" smtClean="0"/>
              <a:t>acromegaly</a:t>
            </a:r>
            <a:endParaRPr lang="en-CA" sz="2800" b="1" dirty="0" smtClean="0"/>
          </a:p>
          <a:p>
            <a:pPr marL="633222" indent="-514350">
              <a:lnSpc>
                <a:spcPct val="150000"/>
              </a:lnSpc>
              <a:buFont typeface="+mj-ea"/>
              <a:buAutoNum type="circleNumDbPlain"/>
            </a:pPr>
            <a:r>
              <a:rPr lang="en-CA" sz="2800" b="1" dirty="0" smtClean="0"/>
              <a:t>ACTH secreting cell disorders: </a:t>
            </a:r>
            <a:r>
              <a:rPr lang="en-CA" sz="2800" b="1" dirty="0"/>
              <a:t>C</a:t>
            </a:r>
            <a:r>
              <a:rPr lang="en-CA" sz="2800" b="1" dirty="0" smtClean="0"/>
              <a:t>ushing’s</a:t>
            </a:r>
            <a:endParaRPr lang="en-CA" sz="2800" b="1" dirty="0" smtClean="0"/>
          </a:p>
          <a:p>
            <a:pPr marL="633222" indent="-514350">
              <a:lnSpc>
                <a:spcPct val="150000"/>
              </a:lnSpc>
              <a:buFont typeface="+mj-ea"/>
              <a:buAutoNum type="circleNumDbPlain"/>
            </a:pPr>
            <a:r>
              <a:rPr lang="en-CA" sz="2800" b="1" dirty="0" smtClean="0"/>
              <a:t>TSH secreting cell </a:t>
            </a:r>
            <a:r>
              <a:rPr lang="en-CA" sz="2800" b="1" dirty="0" err="1" smtClean="0"/>
              <a:t>tumor</a:t>
            </a:r>
            <a:r>
              <a:rPr lang="en-CA" sz="2800" b="1" dirty="0" smtClean="0"/>
              <a:t>: </a:t>
            </a:r>
            <a:r>
              <a:rPr lang="en-CA" sz="2800" b="1" dirty="0" smtClean="0"/>
              <a:t>TSH-</a:t>
            </a:r>
            <a:r>
              <a:rPr lang="en-CA" sz="2800" b="1" dirty="0" err="1" smtClean="0"/>
              <a:t>oma</a:t>
            </a:r>
            <a:endParaRPr lang="en-CA" sz="2800" b="1" dirty="0" smtClean="0"/>
          </a:p>
          <a:p>
            <a:pPr marL="633222" indent="-514350">
              <a:lnSpc>
                <a:spcPct val="150000"/>
              </a:lnSpc>
              <a:buFont typeface="+mj-ea"/>
              <a:buAutoNum type="circleNumDbPlain"/>
            </a:pPr>
            <a:r>
              <a:rPr lang="en-CA" sz="2800" b="1" dirty="0" err="1" smtClean="0"/>
              <a:t>Gonadotropin</a:t>
            </a:r>
            <a:r>
              <a:rPr lang="en-CA" sz="2800" b="1" dirty="0" smtClean="0"/>
              <a:t> secreting cell disorder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87265"/>
            <a:ext cx="9094223" cy="51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</a:t>
            </a:r>
            <a:r>
              <a:rPr lang="en-CA" sz="8000" dirty="0" smtClean="0"/>
              <a:t>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</a:t>
            </a:r>
            <a:endParaRPr lang="en-CA" sz="8000" dirty="0" smtClean="0"/>
          </a:p>
          <a:p>
            <a:pPr>
              <a:buNone/>
            </a:pPr>
            <a:r>
              <a:rPr lang="en-CA" sz="8000" dirty="0"/>
              <a:t> </a:t>
            </a:r>
            <a:r>
              <a:rPr lang="en-CA" sz="8000" dirty="0" smtClean="0"/>
              <a:t>               </a:t>
            </a:r>
            <a:r>
              <a:rPr lang="en-CA" sz="8000" dirty="0" smtClean="0"/>
              <a:t> </a:t>
            </a:r>
            <a:r>
              <a:rPr lang="en-CA" sz="8000" dirty="0" smtClean="0"/>
              <a:t>cavernous sinus </a:t>
            </a:r>
            <a:r>
              <a:rPr lang="en-CA" sz="8000" dirty="0" smtClean="0"/>
              <a:t>invasion</a:t>
            </a:r>
            <a:r>
              <a:rPr lang="en-CA" sz="8000" dirty="0" smtClean="0"/>
              <a:t>, </a:t>
            </a:r>
            <a:endParaRPr lang="en-CA" sz="8000" dirty="0" smtClean="0"/>
          </a:p>
          <a:p>
            <a:pPr>
              <a:buNone/>
            </a:pPr>
            <a:r>
              <a:rPr lang="en-CA" sz="8000" dirty="0"/>
              <a:t> </a:t>
            </a:r>
            <a:r>
              <a:rPr lang="en-CA" sz="8000" dirty="0" smtClean="0"/>
              <a:t>                </a:t>
            </a:r>
            <a:r>
              <a:rPr lang="en-CA" sz="8000" dirty="0" smtClean="0"/>
              <a:t>extent </a:t>
            </a:r>
            <a:r>
              <a:rPr lang="en-CA" sz="8000" dirty="0" smtClean="0"/>
              <a:t>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</a:t>
            </a:r>
          </a:p>
          <a:p>
            <a:pPr>
              <a:buNone/>
            </a:pPr>
            <a:r>
              <a:rPr lang="en-CA" sz="8000" dirty="0"/>
              <a:t> </a:t>
            </a:r>
            <a:r>
              <a:rPr lang="en-CA" sz="8000" dirty="0" smtClean="0"/>
              <a:t>               </a:t>
            </a:r>
            <a:r>
              <a:rPr lang="en-CA" sz="8000" dirty="0" smtClean="0"/>
              <a:t> </a:t>
            </a:r>
            <a:r>
              <a:rPr lang="en-CA" sz="8000" dirty="0" smtClean="0"/>
              <a:t>duration </a:t>
            </a:r>
            <a:r>
              <a:rPr lang="en-CA" sz="8000" dirty="0" smtClean="0"/>
              <a:t>of </a:t>
            </a:r>
            <a:r>
              <a:rPr lang="en-CA" sz="8000" dirty="0" smtClean="0"/>
              <a:t>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</a:t>
            </a:r>
            <a:endParaRPr lang="en-CA" sz="8000" dirty="0" smtClean="0"/>
          </a:p>
          <a:p>
            <a:pPr marL="118872" indent="0">
              <a:buNone/>
            </a:pPr>
            <a:r>
              <a:rPr lang="en-CA" sz="8000" dirty="0"/>
              <a:t> </a:t>
            </a:r>
            <a:r>
              <a:rPr lang="en-CA" sz="8000" dirty="0" smtClean="0"/>
              <a:t>      </a:t>
            </a:r>
            <a:r>
              <a:rPr lang="en-CA" sz="8000" dirty="0" smtClean="0"/>
              <a:t>visual </a:t>
            </a:r>
            <a:r>
              <a:rPr lang="en-CA" sz="8000" dirty="0" smtClean="0"/>
              <a:t>field exam Q 6-12 month if close to optic chiasm</a:t>
            </a:r>
            <a:r>
              <a:rPr lang="en-CA" sz="8000" dirty="0" smtClean="0"/>
              <a:t>.</a:t>
            </a:r>
          </a:p>
          <a:p>
            <a:pPr marL="118872" indent="0">
              <a:buNone/>
            </a:pPr>
            <a:r>
              <a:rPr lang="en-CA" sz="8000" dirty="0"/>
              <a:t> </a:t>
            </a:r>
            <a:r>
              <a:rPr lang="en-CA" sz="8000" dirty="0" smtClean="0"/>
              <a:t>     </a:t>
            </a:r>
            <a:r>
              <a:rPr lang="en-CA" sz="8000" dirty="0" smtClean="0"/>
              <a:t> </a:t>
            </a:r>
            <a:r>
              <a:rPr lang="en-CA" sz="8000" dirty="0" smtClean="0"/>
              <a:t>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3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err="1" smtClean="0"/>
              <a:t>Prolactin</a:t>
            </a:r>
            <a:r>
              <a:rPr lang="en-CA" sz="2800" b="1" dirty="0" smtClean="0"/>
              <a:t>:</a:t>
            </a:r>
            <a:endParaRPr lang="en-CA" sz="2800" dirty="0" smtClean="0"/>
          </a:p>
          <a:p>
            <a:endParaRPr lang="en-CA" sz="2800" b="1" dirty="0"/>
          </a:p>
        </p:txBody>
      </p:sp>
      <p:pic>
        <p:nvPicPr>
          <p:cNvPr id="6" name="Picture 5" descr="Scan_Pic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as mass effect →→ </a:t>
            </a:r>
            <a:endParaRPr lang="en-CA" sz="2800" dirty="0" smtClean="0"/>
          </a:p>
          <a:p>
            <a:pPr marL="118872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  </a:t>
            </a:r>
            <a:r>
              <a:rPr lang="en-CA" sz="2800" dirty="0" smtClean="0"/>
              <a:t>Growth </a:t>
            </a:r>
            <a:r>
              <a:rPr lang="en-CA" sz="2800" dirty="0" smtClean="0"/>
              <a:t>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16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Acromegaly</a:t>
            </a:r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pPr lvl="1"/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sz="2800" dirty="0"/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Surgical resection of the </a:t>
            </a:r>
            <a:r>
              <a:rPr lang="en-CA" sz="2800" b="1" dirty="0" err="1" smtClean="0"/>
              <a:t>tumor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Hypoadrenalism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Abdominal pain</a:t>
            </a:r>
          </a:p>
          <a:p>
            <a:r>
              <a:rPr lang="en-US" sz="2400" dirty="0" err="1" smtClean="0"/>
              <a:t>Diarrhoea</a:t>
            </a:r>
            <a:endParaRPr lang="en-US" sz="2400" dirty="0" smtClean="0"/>
          </a:p>
          <a:p>
            <a:r>
              <a:rPr lang="en-US" sz="2400" dirty="0" smtClean="0"/>
              <a:t>Muscle ache</a:t>
            </a:r>
          </a:p>
          <a:p>
            <a:r>
              <a:rPr lang="en-US" sz="2400" dirty="0" smtClean="0"/>
              <a:t>Dizziness and weakness</a:t>
            </a:r>
          </a:p>
          <a:p>
            <a:r>
              <a:rPr lang="en-US" sz="2400" dirty="0" smtClean="0"/>
              <a:t>Tiredness</a:t>
            </a:r>
          </a:p>
          <a:p>
            <a:r>
              <a:rPr lang="en-US" sz="2400" dirty="0" smtClean="0"/>
              <a:t>Weight loss</a:t>
            </a:r>
          </a:p>
          <a:p>
            <a:r>
              <a:rPr lang="en-US" sz="2400" dirty="0" smtClean="0"/>
              <a:t>Hypotension</a:t>
            </a: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Cushing’s </a:t>
            </a:r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resection of pituitary </a:t>
            </a:r>
          </a:p>
          <a:p>
            <a:r>
              <a:rPr lang="en-US" dirty="0" smtClean="0"/>
              <a:t>Medical Treatment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smtClean="0"/>
              <a:t>Thyroxine</a:t>
            </a:r>
            <a:r>
              <a:rPr lang="en-US" sz="2800" dirty="0" smtClean="0"/>
              <a:t> replacement</a:t>
            </a:r>
          </a:p>
          <a:p>
            <a:r>
              <a:rPr lang="en-US" sz="2800" dirty="0" smtClean="0"/>
              <a:t>Surgical removal of pituitary adenoma</a:t>
            </a:r>
            <a:endParaRPr lang="en-US"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pre-op</a:t>
            </a:r>
          </a:p>
          <a:p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1" y="1456855"/>
            <a:ext cx="5930015" cy="52845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84784"/>
            <a:ext cx="684053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1122</TotalTime>
  <Words>1355</Words>
  <Application>Microsoft Macintosh PowerPoint</Application>
  <PresentationFormat>On-screen Show (4:3)</PresentationFormat>
  <Paragraphs>313</Paragraphs>
  <Slides>50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Module</vt:lpstr>
      <vt:lpstr>Anterior pituitary insufficiency</vt:lpstr>
      <vt:lpstr>Anterior pituitary disorders</vt:lpstr>
      <vt:lpstr>Pituitary Development</vt:lpstr>
      <vt:lpstr>Pituitary Development</vt:lpstr>
      <vt:lpstr>Pituitary Development</vt:lpstr>
      <vt:lpstr>Pituitary Development</vt:lpstr>
      <vt:lpstr>Normal Pituitary Anatomy</vt:lpstr>
      <vt:lpstr>Pituitary Development</vt:lpstr>
      <vt:lpstr>Endocrine system</vt:lpstr>
      <vt:lpstr>Anterior Pituitary Function</vt:lpstr>
      <vt:lpstr>PowerPoint Presentation</vt:lpstr>
      <vt:lpstr>PowerPoint Presentation</vt:lpstr>
      <vt:lpstr>Etiology of Pituitary Masses</vt:lpstr>
      <vt:lpstr>Etiology of Pituitary-Hypothalamic Lesions</vt:lpstr>
      <vt:lpstr>Clinical presentations of sellar mass</vt:lpstr>
      <vt:lpstr>PowerPoint Presentation</vt:lpstr>
      <vt:lpstr>PowerPoint Presentation</vt:lpstr>
      <vt:lpstr>Evaluation of Pituitary mass</vt:lpstr>
      <vt:lpstr>Evaluation of  Pituitary lesions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Functional pituitary mass</vt:lpstr>
      <vt:lpstr>Prolactinoma</vt:lpstr>
      <vt:lpstr>PowerPoint Presentation</vt:lpstr>
      <vt:lpstr>Prolactinoma</vt:lpstr>
      <vt:lpstr>Growth hormone </vt:lpstr>
      <vt:lpstr>Growth hormone deficiency</vt:lpstr>
      <vt:lpstr>Diagnosis of GH-deficiency and management</vt:lpstr>
      <vt:lpstr>Acromegaly</vt:lpstr>
      <vt:lpstr>Growth hormone disorder</vt:lpstr>
      <vt:lpstr>PowerPoint Presentation</vt:lpstr>
      <vt:lpstr>Growth hormone disorder</vt:lpstr>
      <vt:lpstr>Acromegaly</vt:lpstr>
      <vt:lpstr>Growth hormone disorder-Acromegaly</vt:lpstr>
      <vt:lpstr>HPA-axis</vt:lpstr>
      <vt:lpstr>ACTH-disorders</vt:lpstr>
      <vt:lpstr>ACTH-disorders</vt:lpstr>
      <vt:lpstr>Hypoadrenalism</vt:lpstr>
      <vt:lpstr>Cushing’s </vt:lpstr>
      <vt:lpstr>HPA-axis ( excessive cortisol)</vt:lpstr>
      <vt:lpstr>HPA-axis ( excessive cortisol)</vt:lpstr>
      <vt:lpstr>Cushing’s-Management</vt:lpstr>
      <vt:lpstr>Central Hypothyroidism</vt:lpstr>
      <vt:lpstr>Central Hypothyroidism</vt:lpstr>
      <vt:lpstr>TSH-Producing adenoma</vt:lpstr>
      <vt:lpstr>PowerPoint Presentation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Mohamed AlMaatouq</cp:lastModifiedBy>
  <cp:revision>74</cp:revision>
  <dcterms:created xsi:type="dcterms:W3CDTF">2011-04-22T06:05:51Z</dcterms:created>
  <dcterms:modified xsi:type="dcterms:W3CDTF">2014-01-27T19:10:59Z</dcterms:modified>
</cp:coreProperties>
</file>