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316" r:id="rId11"/>
    <p:sldId id="325" r:id="rId12"/>
    <p:sldId id="273" r:id="rId13"/>
    <p:sldId id="317" r:id="rId14"/>
    <p:sldId id="318" r:id="rId15"/>
    <p:sldId id="320" r:id="rId16"/>
    <p:sldId id="321" r:id="rId17"/>
    <p:sldId id="339" r:id="rId18"/>
    <p:sldId id="283" r:id="rId19"/>
    <p:sldId id="322" r:id="rId20"/>
    <p:sldId id="323" r:id="rId21"/>
    <p:sldId id="34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91" autoAdjust="0"/>
  </p:normalViewPr>
  <p:slideViewPr>
    <p:cSldViewPr snapToGrid="0" snapToObjects="1">
      <p:cViewPr>
        <p:scale>
          <a:sx n="87" d="100"/>
          <a:sy n="87" d="100"/>
        </p:scale>
        <p:origin x="-55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1017D-E2BA-9E4E-AC8E-BA79FF68D6B0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A4F22-7DDE-4840-8782-22AE8C25A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60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61661-79FB-6244-BD6B-BB2CFAE72ED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46E1-30B4-ED40-A977-8EB270391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41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693738"/>
            <a:ext cx="4548187" cy="3413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EC96-DD2A-EB49-92F6-893510B030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93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693738"/>
            <a:ext cx="4548187" cy="3413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EC96-DD2A-EB49-92F6-893510B030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93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693738"/>
            <a:ext cx="4548187" cy="3413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EC96-DD2A-EB49-92F6-893510B030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93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4297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B1659D-6131-E341-9DA0-08938247EEFD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9475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5CC1C8-7CDD-614A-BF79-B748A13868EA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8EB-C5E2-E746-A076-1C75D50D43F5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1ADC88-C75B-A240-8E82-009D32DC73EC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86C-D82E-FA48-83F0-CC652D90FC2A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1887-AA64-9D4B-9129-BCBDD73C6547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930E93-3AD6-5345-9AFE-AD7FD9216154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77B127-84F9-C34A-9183-0D3163EBBEC4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D6D6-042E-D348-94ED-FBD02B86F2F7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037C-7840-DC4A-BC59-BE994E926B9C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B87A-AE48-CB45-B346-CDA2528078F0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813612D-5F14-6548-B12C-B24D8A5061AB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1FE40C-A7B4-4B4F-AF18-FD8785ADD787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49B934-3194-5049-8C3E-ECA0C396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1346" y="1352337"/>
            <a:ext cx="6477000" cy="1828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Candidiasis</a:t>
            </a:r>
            <a:endParaRPr lang="en-US" dirty="0">
              <a:latin typeface="Times New Roman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Monotype Sorts" charset="0"/>
              <a:buNone/>
            </a:pPr>
            <a:r>
              <a:rPr lang="en-US" sz="2000" b="1" i="1" dirty="0" smtClean="0">
                <a:latin typeface="Times New Roman" charset="0"/>
              </a:rPr>
              <a:t>Endocrine block   March 2014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5419" y="3647571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Dr. Ahmed Al-</a:t>
            </a:r>
            <a:r>
              <a:rPr lang="en-US" sz="2400" dirty="0" err="1"/>
              <a:t>Barrag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Asst. Professor of Medical Mycology</a:t>
            </a:r>
            <a:br>
              <a:rPr lang="en-US" dirty="0"/>
            </a:br>
            <a:r>
              <a:rPr lang="en-US" dirty="0"/>
              <a:t>School of Medicine and the University Hospitals</a:t>
            </a:r>
            <a:br>
              <a:rPr lang="en-US" dirty="0"/>
            </a:br>
            <a:r>
              <a:rPr lang="en-US" dirty="0"/>
              <a:t>King Saud University</a:t>
            </a:r>
          </a:p>
        </p:txBody>
      </p:sp>
    </p:spTree>
    <p:extLst>
      <p:ext uri="{BB962C8B-B14F-4D97-AF65-F5344CB8AC3E}">
        <p14:creationId xmlns="" xmlns:p14="http://schemas.microsoft.com/office/powerpoint/2010/main" val="3510695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cs typeface="Times New Roman" pitchFamily="18" charset="0"/>
              </a:rPr>
              <a:t>Mucocutaneous</a:t>
            </a:r>
            <a:r>
              <a:rPr lang="en-US" sz="3200" dirty="0" smtClean="0">
                <a:cs typeface="Times New Roman" pitchFamily="18" charset="0"/>
              </a:rPr>
              <a:t> infections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err="1" smtClean="0">
                <a:cs typeface="Times New Roman" pitchFamily="18" charset="0"/>
              </a:rPr>
              <a:t>Oropharyngeal</a:t>
            </a:r>
            <a:r>
              <a:rPr lang="en-US" sz="3200" dirty="0" smtClean="0">
                <a:cs typeface="Times New Roman" pitchFamily="18" charset="0"/>
              </a:rPr>
              <a:t> Candidiasis</a:t>
            </a:r>
          </a:p>
          <a:p>
            <a:pPr marL="66294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100" dirty="0" smtClean="0">
                <a:cs typeface="Times New Roman" pitchFamily="18" charset="0"/>
              </a:rPr>
              <a:t>Oral </a:t>
            </a:r>
            <a:r>
              <a:rPr lang="en-US" sz="3100" dirty="0">
                <a:cs typeface="Times New Roman" pitchFamily="18" charset="0"/>
              </a:rPr>
              <a:t>thrush: </a:t>
            </a:r>
          </a:p>
          <a:p>
            <a:pPr marL="937260" lvl="2" indent="-342900">
              <a:lnSpc>
                <a:spcPct val="80000"/>
              </a:lnSpc>
              <a:spcBef>
                <a:spcPct val="50000"/>
              </a:spcBef>
            </a:pPr>
            <a:r>
              <a:rPr lang="en-US" sz="3100" dirty="0">
                <a:cs typeface="Times New Roman" pitchFamily="18" charset="0"/>
              </a:rPr>
              <a:t>White or grey Pseudomembranous patches on oral surfaces especially tongue with underlying erythema.  </a:t>
            </a:r>
          </a:p>
          <a:p>
            <a:pPr marL="937260" lvl="2" indent="-342900">
              <a:lnSpc>
                <a:spcPct val="80000"/>
              </a:lnSpc>
              <a:spcBef>
                <a:spcPct val="50000"/>
              </a:spcBef>
            </a:pPr>
            <a:r>
              <a:rPr lang="en-US" sz="3100" dirty="0">
                <a:cs typeface="Times New Roman" pitchFamily="18" charset="0"/>
              </a:rPr>
              <a:t>Common in neonates, infants, </a:t>
            </a:r>
            <a:r>
              <a:rPr lang="en-US" sz="3100" dirty="0" smtClean="0">
                <a:cs typeface="Times New Roman" pitchFamily="18" charset="0"/>
              </a:rPr>
              <a:t>elderly</a:t>
            </a:r>
            <a:endParaRPr lang="en-US" sz="3100" dirty="0">
              <a:cs typeface="Times New Roman" pitchFamily="18" charset="0"/>
            </a:endParaRPr>
          </a:p>
          <a:p>
            <a:pPr marL="937260" lvl="2" indent="-342900">
              <a:lnSpc>
                <a:spcPct val="80000"/>
              </a:lnSpc>
              <a:spcBef>
                <a:spcPct val="50000"/>
              </a:spcBef>
            </a:pPr>
            <a:r>
              <a:rPr lang="en-US" sz="3100" dirty="0" smtClean="0">
                <a:cs typeface="Times New Roman" pitchFamily="18" charset="0"/>
              </a:rPr>
              <a:t>In </a:t>
            </a:r>
            <a:r>
              <a:rPr lang="en-US" sz="3100" dirty="0" err="1" smtClean="0">
                <a:cs typeface="Times New Roman" pitchFamily="18" charset="0"/>
              </a:rPr>
              <a:t>immunocompromised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>
                <a:cs typeface="Times New Roman" pitchFamily="18" charset="0"/>
              </a:rPr>
              <a:t>host, </a:t>
            </a:r>
            <a:r>
              <a:rPr lang="en-US" sz="3100" dirty="0" smtClean="0">
                <a:cs typeface="Times New Roman" pitchFamily="18" charset="0"/>
              </a:rPr>
              <a:t>e.g. </a:t>
            </a:r>
            <a:r>
              <a:rPr lang="en-US" sz="3100" u="sng" dirty="0" smtClean="0">
                <a:cs typeface="Times New Roman" pitchFamily="18" charset="0"/>
              </a:rPr>
              <a:t>AIDS</a:t>
            </a:r>
            <a:r>
              <a:rPr lang="en-US" sz="3100" dirty="0" smtClean="0">
                <a:cs typeface="Times New Roman" pitchFamily="18" charset="0"/>
              </a:rPr>
              <a:t>.</a:t>
            </a:r>
            <a:endParaRPr lang="en-US" sz="3100" dirty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32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smtClean="0">
                <a:cs typeface="Times New Roman" pitchFamily="18" charset="0"/>
              </a:rPr>
              <a:t>Esophagitis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32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err="1">
                <a:cs typeface="Times New Roman" pitchFamily="18" charset="0"/>
              </a:rPr>
              <a:t>V</a:t>
            </a:r>
            <a:r>
              <a:rPr lang="en-US" sz="3200" dirty="0" err="1" smtClean="0">
                <a:cs typeface="Times New Roman" pitchFamily="18" charset="0"/>
              </a:rPr>
              <a:t>ulvovaginitis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: </a:t>
            </a:r>
          </a:p>
          <a:p>
            <a:pPr marL="66294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cs typeface="Times New Roman" pitchFamily="18" charset="0"/>
              </a:rPr>
              <a:t>Common in pregnancy, diabetics, use of contraceptives. </a:t>
            </a:r>
            <a:endParaRPr lang="en-US" sz="3200" dirty="0">
              <a:cs typeface="Times New Roman" pitchFamily="18" charset="0"/>
            </a:endParaRPr>
          </a:p>
          <a:p>
            <a:pPr marL="66294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cs typeface="Times New Roman" pitchFamily="18" charset="0"/>
              </a:rPr>
              <a:t>Thick discharge, itching irritation . Lesion appear as white patches on vaginal mucosa.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US" sz="3200" dirty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55712"/>
            <a:ext cx="2090057" cy="186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031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Cutaneous infections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3200" dirty="0" err="1">
                <a:cs typeface="Times New Roman" pitchFamily="18" charset="0"/>
              </a:rPr>
              <a:t>Intertriginous</a:t>
            </a:r>
            <a:r>
              <a:rPr lang="en-US" sz="3200" dirty="0">
                <a:cs typeface="Times New Roman" pitchFamily="18" charset="0"/>
              </a:rPr>
              <a:t> candidiasis:</a:t>
            </a:r>
          </a:p>
          <a:p>
            <a:pPr marL="320040" lvl="1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Infections of skin folds </a:t>
            </a:r>
            <a:r>
              <a:rPr lang="en-US" dirty="0" err="1">
                <a:cs typeface="Times New Roman" pitchFamily="18" charset="0"/>
              </a:rPr>
              <a:t>eg</a:t>
            </a:r>
            <a:r>
              <a:rPr lang="en-US" dirty="0">
                <a:cs typeface="Times New Roman" pitchFamily="18" charset="0"/>
              </a:rPr>
              <a:t>. axilla, buttock, toe web, under breast.</a:t>
            </a:r>
          </a:p>
          <a:p>
            <a:pPr marL="320040" lvl="1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Erythematous lesion, dry or moist or whitish accompanied by itching and burning.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US" sz="32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3200" dirty="0">
                <a:cs typeface="Times New Roman" pitchFamily="18" charset="0"/>
              </a:rPr>
              <a:t>Nail infections: </a:t>
            </a:r>
          </a:p>
          <a:p>
            <a:pPr marL="320040" lvl="1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dirty="0" err="1">
                <a:cs typeface="Times New Roman" pitchFamily="18" charset="0"/>
              </a:rPr>
              <a:t>Onychomycosis</a:t>
            </a:r>
            <a:r>
              <a:rPr lang="en-US" dirty="0">
                <a:cs typeface="Times New Roman" pitchFamily="18" charset="0"/>
              </a:rPr>
              <a:t> and paronychia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US" sz="3200" dirty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>
                <a:cs typeface="Times New Roman" pitchFamily="18" charset="0"/>
              </a:rPr>
              <a:t>Diaper </a:t>
            </a:r>
            <a:r>
              <a:rPr lang="en-US" sz="3200" dirty="0" smtClean="0">
                <a:cs typeface="Times New Roman" pitchFamily="18" charset="0"/>
              </a:rPr>
              <a:t>rash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>
                <a:cs typeface="Times New Roman" pitchFamily="18" charset="0"/>
              </a:rPr>
              <a:t>Chronic </a:t>
            </a:r>
            <a:r>
              <a:rPr lang="en-US" sz="3200" dirty="0" err="1">
                <a:cs typeface="Times New Roman" pitchFamily="18" charset="0"/>
              </a:rPr>
              <a:t>mucocutaneous</a:t>
            </a:r>
            <a:r>
              <a:rPr lang="en-US" sz="3200" dirty="0">
                <a:cs typeface="Times New Roman" pitchFamily="18" charset="0"/>
              </a:rPr>
              <a:t> candidiasis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32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32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73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Candida - </a:t>
            </a:r>
            <a:r>
              <a:rPr lang="en-US" sz="4000">
                <a:latin typeface="Times New Roman" charset="0"/>
              </a:rPr>
              <a:t>Clinical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35050" y="1524000"/>
            <a:ext cx="772795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charset="0"/>
              </a:rPr>
              <a:t>Urinary tract infection</a:t>
            </a:r>
            <a:r>
              <a:rPr lang="en-US" sz="2400" dirty="0">
                <a:latin typeface="Times New Roman" charset="0"/>
              </a:rPr>
              <a:t> </a:t>
            </a:r>
          </a:p>
          <a:p>
            <a:r>
              <a:rPr lang="en-US" sz="2400" dirty="0" err="1" smtClean="0">
                <a:latin typeface="Times New Roman" charset="0"/>
              </a:rPr>
              <a:t>Candidemia</a:t>
            </a:r>
            <a:endParaRPr lang="en-US" sz="2400" dirty="0">
              <a:latin typeface="Times New Roman" charset="0"/>
            </a:endParaRPr>
          </a:p>
          <a:p>
            <a:r>
              <a:rPr lang="en-US" sz="2800" dirty="0">
                <a:latin typeface="Times New Roman" charset="0"/>
              </a:rPr>
              <a:t>Disseminated (systemic, invasive) infection</a:t>
            </a:r>
          </a:p>
          <a:p>
            <a:pPr lvl="1"/>
            <a:r>
              <a:rPr lang="en-US" sz="2400" dirty="0" err="1" smtClean="0">
                <a:latin typeface="Times New Roman" charset="0"/>
              </a:rPr>
              <a:t>Endophthalmitis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(eye)</a:t>
            </a:r>
          </a:p>
          <a:p>
            <a:pPr lvl="1"/>
            <a:r>
              <a:rPr lang="en-US" sz="2400" dirty="0">
                <a:latin typeface="Times New Roman" charset="0"/>
              </a:rPr>
              <a:t>Liver and spleen</a:t>
            </a:r>
          </a:p>
          <a:p>
            <a:pPr lvl="1"/>
            <a:r>
              <a:rPr lang="en-US" sz="2400" dirty="0">
                <a:latin typeface="Times New Roman" charset="0"/>
              </a:rPr>
              <a:t>Kidneys</a:t>
            </a:r>
          </a:p>
          <a:p>
            <a:pPr lvl="1"/>
            <a:r>
              <a:rPr lang="en-US" sz="2400" dirty="0">
                <a:latin typeface="Times New Roman" charset="0"/>
              </a:rPr>
              <a:t>Skin</a:t>
            </a:r>
          </a:p>
          <a:p>
            <a:pPr lvl="1"/>
            <a:r>
              <a:rPr lang="en-US" sz="2400" dirty="0">
                <a:latin typeface="Times New Roman" charset="0"/>
              </a:rPr>
              <a:t>Brain</a:t>
            </a:r>
          </a:p>
          <a:p>
            <a:pPr lvl="1"/>
            <a:r>
              <a:rPr lang="en-US" sz="2400" dirty="0">
                <a:latin typeface="Times New Roman" charset="0"/>
              </a:rPr>
              <a:t>Lungs</a:t>
            </a:r>
          </a:p>
          <a:p>
            <a:pPr lvl="1"/>
            <a:r>
              <a:rPr lang="en-US" sz="2400" dirty="0">
                <a:latin typeface="Times New Roman" charset="0"/>
              </a:rPr>
              <a:t>Bone</a:t>
            </a:r>
          </a:p>
        </p:txBody>
      </p:sp>
    </p:spTree>
    <p:extLst>
      <p:ext uri="{BB962C8B-B14F-4D97-AF65-F5344CB8AC3E}">
        <p14:creationId xmlns="" xmlns:p14="http://schemas.microsoft.com/office/powerpoint/2010/main" val="273275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Pulmonary Candidiasis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Primary pneumonia is less common and could be a result of Aspiration</a:t>
            </a:r>
          </a:p>
          <a:p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 Secondary pneumonia commonly seen with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hematogenous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candisiasis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Immunocompromised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patients</a:t>
            </a:r>
          </a:p>
          <a:p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Isolation of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Candida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from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sputum is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not always significant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Clinical features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Radiology,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Other Lab investigations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09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n w="635">
                  <a:noFill/>
                </a:ln>
              </a:rPr>
              <a:t>Candidemia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/>
              <a:t>Increased colonization (endogenous or exogenous factors)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/>
              <a:t>Damage  in host barriers by catheters, trauma, surgery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/>
              <a:t>Immunosuppression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en-US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u="sng" dirty="0"/>
              <a:t>Central venous catheters (CVC)</a:t>
            </a:r>
          </a:p>
          <a:p>
            <a:endParaRPr lang="en-US" dirty="0"/>
          </a:p>
          <a:p>
            <a:r>
              <a:rPr lang="en-US" dirty="0"/>
              <a:t>Disseminated candidiasis </a:t>
            </a:r>
            <a:r>
              <a:rPr lang="en-US" dirty="0" smtClean="0"/>
              <a:t>(involvement </a:t>
            </a:r>
            <a:r>
              <a:rPr lang="en-US" dirty="0"/>
              <a:t>of any organ)</a:t>
            </a:r>
          </a:p>
          <a:p>
            <a:pPr lvl="1"/>
            <a:r>
              <a:rPr lang="en-US" dirty="0"/>
              <a:t>     Septic shock</a:t>
            </a:r>
          </a:p>
          <a:p>
            <a:pPr lvl="1"/>
            <a:r>
              <a:rPr lang="en-US" dirty="0"/>
              <a:t>     Meningitis</a:t>
            </a:r>
          </a:p>
          <a:p>
            <a:pPr lvl="1"/>
            <a:r>
              <a:rPr lang="en-US" dirty="0"/>
              <a:t>     Ocular involvement (retinitis)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Fever could be the only clinical manifestation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16194"/>
            <a:ext cx="8153400" cy="990600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latin typeface="Constantia" pitchFamily="18" charset="0"/>
              </a:rPr>
              <a:t>Candidiasis </a:t>
            </a:r>
            <a:r>
              <a:rPr lang="en-US" sz="3200" b="1" dirty="0" smtClean="0">
                <a:latin typeface="Constantia" pitchFamily="18" charset="0"/>
              </a:rPr>
              <a:t>–  Laboratory diagnosis</a:t>
            </a:r>
            <a:r>
              <a:rPr lang="en-US" sz="3200" b="1" dirty="0">
                <a:ln w="635">
                  <a:noFill/>
                </a:ln>
                <a:latin typeface="Constantia" pitchFamily="18" charset="0"/>
              </a:rPr>
              <a:t/>
            </a:r>
            <a:br>
              <a:rPr lang="en-US" sz="3200" b="1" dirty="0">
                <a:ln w="635">
                  <a:noFill/>
                </a:ln>
                <a:latin typeface="Constantia" pitchFamily="18" charset="0"/>
              </a:rPr>
            </a:br>
            <a:endParaRPr lang="en-US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00113" y="1535832"/>
            <a:ext cx="7920037" cy="29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400" b="1" u="sng" dirty="0">
                <a:cs typeface="Times New Roman" pitchFamily="18" charset="0"/>
              </a:rPr>
              <a:t>Specimen</a:t>
            </a:r>
            <a:r>
              <a:rPr lang="en-US" sz="2100" dirty="0">
                <a:cs typeface="Times New Roman" pitchFamily="18" charset="0"/>
              </a:rPr>
              <a:t> </a:t>
            </a:r>
            <a:r>
              <a:rPr lang="en-US" sz="2100" dirty="0" smtClean="0">
                <a:cs typeface="Times New Roman" pitchFamily="18" charset="0"/>
              </a:rPr>
              <a:t>depend </a:t>
            </a:r>
            <a:r>
              <a:rPr lang="en-US" sz="2100" dirty="0">
                <a:cs typeface="Times New Roman" pitchFamily="18" charset="0"/>
              </a:rPr>
              <a:t>on site of infection</a:t>
            </a:r>
            <a:r>
              <a:rPr lang="en-US" sz="2100" dirty="0" smtClean="0">
                <a:cs typeface="Times New Roman" pitchFamily="18" charset="0"/>
              </a:rPr>
              <a:t>.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cs typeface="Times New Roman" pitchFamily="18" charset="0"/>
              </a:rPr>
              <a:t>Swabs, Urine, Blood, Respiratory specimens, CSF,  Blood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b="1" u="sng" dirty="0" smtClean="0">
                <a:cs typeface="Times New Roman" pitchFamily="18" charset="0"/>
              </a:rPr>
              <a:t>1. Direct microscopy</a:t>
            </a:r>
            <a:r>
              <a:rPr lang="en-US" sz="2100" b="1" dirty="0" smtClean="0">
                <a:cs typeface="Times New Roman" pitchFamily="18" charset="0"/>
              </a:rPr>
              <a:t> </a:t>
            </a:r>
            <a:r>
              <a:rPr lang="en-US" sz="2100" dirty="0" smtClean="0">
                <a:cs typeface="Times New Roman" pitchFamily="18" charset="0"/>
              </a:rPr>
              <a:t>: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cs typeface="Times New Roman" pitchFamily="18" charset="0"/>
              </a:rPr>
              <a:t>Gram stain, KOH, </a:t>
            </a:r>
            <a:r>
              <a:rPr lang="en-US" sz="2100" dirty="0" err="1" smtClean="0">
                <a:cs typeface="Times New Roman" pitchFamily="18" charset="0"/>
              </a:rPr>
              <a:t>Giemsa</a:t>
            </a:r>
            <a:r>
              <a:rPr lang="en-US" sz="2100" dirty="0" smtClean="0">
                <a:cs typeface="Times New Roman" pitchFamily="18" charset="0"/>
              </a:rPr>
              <a:t>, GMS, or PAS  stained smears. 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cs typeface="Times New Roman" pitchFamily="18" charset="0"/>
              </a:rPr>
              <a:t>Budding yeast cells and </a:t>
            </a:r>
            <a:r>
              <a:rPr lang="en-US" sz="2100" dirty="0" err="1" smtClean="0">
                <a:cs typeface="Times New Roman" pitchFamily="18" charset="0"/>
              </a:rPr>
              <a:t>pseudohyphae</a:t>
            </a:r>
            <a:r>
              <a:rPr lang="en-US" sz="2100" dirty="0" smtClean="0">
                <a:cs typeface="Times New Roman" pitchFamily="18" charset="0"/>
              </a:rPr>
              <a:t> will be seen in stained smear or KOH.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>
              <a:cs typeface="Times New Roman" pitchFamily="18" charset="0"/>
            </a:endParaRPr>
          </a:p>
        </p:txBody>
      </p:sp>
      <p:pic>
        <p:nvPicPr>
          <p:cNvPr id="5" name="Picture 4" descr="4FF7.jpg"/>
          <p:cNvPicPr>
            <a:picLocks noChangeAspect="1"/>
          </p:cNvPicPr>
          <p:nvPr/>
        </p:nvPicPr>
        <p:blipFill>
          <a:blip r:embed="rId2" cstate="print"/>
          <a:srcRect b="7355"/>
          <a:stretch>
            <a:fillRect/>
          </a:stretch>
        </p:blipFill>
        <p:spPr>
          <a:xfrm>
            <a:off x="971600" y="4221088"/>
            <a:ext cx="3320264" cy="2376264"/>
          </a:xfrm>
          <a:prstGeom prst="rect">
            <a:avLst/>
          </a:prstGeom>
        </p:spPr>
      </p:pic>
      <p:pic>
        <p:nvPicPr>
          <p:cNvPr id="6" name="Picture 5" descr="5FF12A.jpg"/>
          <p:cNvPicPr>
            <a:picLocks noChangeAspect="1"/>
          </p:cNvPicPr>
          <p:nvPr/>
        </p:nvPicPr>
        <p:blipFill>
          <a:blip r:embed="rId3" cstate="print"/>
          <a:srcRect b="7887"/>
          <a:stretch>
            <a:fillRect/>
          </a:stretch>
        </p:blipFill>
        <p:spPr>
          <a:xfrm>
            <a:off x="4716016" y="4149080"/>
            <a:ext cx="2999031" cy="2376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71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16194"/>
            <a:ext cx="8153400" cy="990600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latin typeface="Constantia" pitchFamily="18" charset="0"/>
              </a:rPr>
              <a:t>Candidiasis </a:t>
            </a:r>
            <a:r>
              <a:rPr lang="en-US" sz="3200" b="1" dirty="0" smtClean="0">
                <a:latin typeface="Constantia" pitchFamily="18" charset="0"/>
              </a:rPr>
              <a:t>–  Laboratory diagnosis</a:t>
            </a:r>
            <a:r>
              <a:rPr lang="en-US" sz="3200" b="1" dirty="0">
                <a:ln w="635">
                  <a:noFill/>
                </a:ln>
                <a:latin typeface="Constantia" pitchFamily="18" charset="0"/>
              </a:rPr>
              <a:t/>
            </a:r>
            <a:br>
              <a:rPr lang="en-US" sz="3200" b="1" dirty="0">
                <a:ln w="635">
                  <a:noFill/>
                </a:ln>
                <a:latin typeface="Constantia" pitchFamily="18" charset="0"/>
              </a:rPr>
            </a:br>
            <a:endParaRPr lang="en-US" sz="32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83568" y="2132856"/>
            <a:ext cx="7920037" cy="309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2. Culture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b="1" u="sng" dirty="0" smtClean="0">
                <a:latin typeface="Times New Roman" pitchFamily="18" charset="0"/>
                <a:cs typeface="Times New Roman" pitchFamily="18" charset="0"/>
              </a:rPr>
              <a:t>Media: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SDA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&amp; Blood agar at 37</a:t>
            </a:r>
            <a:r>
              <a:rPr lang="en-US" sz="21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C,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reamy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moist colonies in 24 - 48 hours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x-none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3. Blood culture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405" y="2132856"/>
            <a:ext cx="2232248" cy="165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855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16194"/>
            <a:ext cx="8153400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nstantia" pitchFamily="18" charset="0"/>
              </a:rPr>
              <a:t>Candidiasis </a:t>
            </a:r>
            <a:r>
              <a:rPr lang="en-US" sz="3200" b="1" dirty="0" smtClean="0">
                <a:latin typeface="Constantia" pitchFamily="18" charset="0"/>
              </a:rPr>
              <a:t>–  Laboratory diagnosis</a:t>
            </a:r>
            <a:br>
              <a:rPr lang="en-US" sz="3200" b="1" dirty="0" smtClean="0">
                <a:latin typeface="Constantia" pitchFamily="18" charset="0"/>
              </a:rPr>
            </a:br>
            <a:r>
              <a:rPr lang="en-US" sz="2400" dirty="0">
                <a:latin typeface="Times New Roman" charset="0"/>
              </a:rPr>
              <a:t>Laboratory </a:t>
            </a:r>
            <a:r>
              <a:rPr lang="en-US" sz="2400" dirty="0" smtClean="0">
                <a:latin typeface="Times New Roman" charset="0"/>
              </a:rPr>
              <a:t>identification of Yeast</a:t>
            </a:r>
            <a:r>
              <a:rPr lang="en-US" sz="3200" dirty="0" smtClean="0">
                <a:latin typeface="Times New Roman" charset="0"/>
              </a:rPr>
              <a:t> </a:t>
            </a:r>
            <a:r>
              <a:rPr lang="en-US" sz="3200" b="1" dirty="0">
                <a:ln w="635">
                  <a:noFill/>
                </a:ln>
                <a:latin typeface="Constantia" pitchFamily="18" charset="0"/>
              </a:rPr>
              <a:t/>
            </a:r>
            <a:br>
              <a:rPr lang="en-US" sz="3200" b="1" dirty="0">
                <a:ln w="635">
                  <a:noFill/>
                </a:ln>
                <a:latin typeface="Constantia" pitchFamily="18" charset="0"/>
              </a:rPr>
            </a:br>
            <a:endParaRPr lang="en-US" sz="3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155" y="1159950"/>
            <a:ext cx="8642350" cy="542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is the most common species to cause infection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The following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tests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are used to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00100" lvl="1" indent="-342900" algn="l" rtl="0">
              <a:lnSpc>
                <a:spcPct val="90000"/>
              </a:lnSpc>
              <a:spcBef>
                <a:spcPct val="50000"/>
              </a:spcBef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 tube test : Formation of germ tube when cultured in</a:t>
            </a:r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serum at 37ᵒC </a:t>
            </a:r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Chlamydospore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production in corn meal Agar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 Resistance to 500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g/ml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spcBef>
                <a:spcPct val="5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these 3 are  positive this   yeast is </a:t>
            </a:r>
            <a:r>
              <a:rPr lang="en-US" sz="20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C.albicans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negative, 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it could be any other yeast,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l" rtl="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 Carbohydrate assimilations and fermentation. </a:t>
            </a:r>
          </a:p>
          <a:p>
            <a:pPr marL="1257300" lvl="2" indent="-34290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Commercial kits available for this like: API 20C, API 32C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Culture on Chromogenic Media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CHROMagar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™ Candida)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7092280" y="5661248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Chlamydospores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CMA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020272" y="3589784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Germ tube test </a:t>
            </a:r>
          </a:p>
        </p:txBody>
      </p:sp>
      <p:pic>
        <p:nvPicPr>
          <p:cNvPr id="10" name="Picture 5" descr="C_albicans_germ_tub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90164" y="2116892"/>
            <a:ext cx="2330308" cy="1472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8FF4.jpg"/>
          <p:cNvPicPr>
            <a:picLocks noChangeAspect="1"/>
          </p:cNvPicPr>
          <p:nvPr/>
        </p:nvPicPr>
        <p:blipFill>
          <a:blip r:embed="rId3" cstate="print"/>
          <a:srcRect b="15060"/>
          <a:stretch>
            <a:fillRect/>
          </a:stretch>
        </p:blipFill>
        <p:spPr>
          <a:xfrm>
            <a:off x="6490164" y="4005064"/>
            <a:ext cx="2522839" cy="1584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58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Yeast Identification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eaLnBrk="0" hangingPunct="0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539343"/>
            <a:ext cx="3987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Carbohydrates assimilation test , API 20C</a:t>
            </a:r>
            <a:endParaRPr lang="en-US" dirty="0"/>
          </a:p>
        </p:txBody>
      </p:sp>
      <p:pic>
        <p:nvPicPr>
          <p:cNvPr id="6" name="Picture 5" descr="api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50571"/>
            <a:ext cx="4354286" cy="2362200"/>
          </a:xfrm>
          <a:prstGeom prst="rect">
            <a:avLst/>
          </a:prstGeom>
        </p:spPr>
      </p:pic>
      <p:pic>
        <p:nvPicPr>
          <p:cNvPr id="8" name="Picture 5" descr="Calbican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29" y="1850571"/>
            <a:ext cx="238397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965372" y="4354677"/>
            <a:ext cx="2623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en-US" dirty="0" err="1" smtClean="0"/>
              <a:t>Chromagar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7131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onstantia" pitchFamily="18" charset="0"/>
              </a:rPr>
              <a:t>Candidiasis –  Laboratory diagnosis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12648" y="1608758"/>
            <a:ext cx="6245352" cy="3405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4. Serology: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solidFill>
                  <a:schemeClr val="tx1"/>
                </a:solidFill>
                <a:cs typeface="Times New Roman" pitchFamily="18" charset="0"/>
              </a:rPr>
              <a:t>     Patient serum</a:t>
            </a:r>
          </a:p>
          <a:p>
            <a:pPr marL="982980" lvl="1" indent="-342900">
              <a:lnSpc>
                <a:spcPct val="90000"/>
              </a:lnSpc>
              <a:spcBef>
                <a:spcPct val="50000"/>
              </a:spcBef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            Test for Antigen , e.g. </a:t>
            </a:r>
            <a:r>
              <a:rPr lang="en-US" sz="1700" dirty="0" err="1" smtClean="0">
                <a:solidFill>
                  <a:schemeClr val="tx1"/>
                </a:solidFill>
                <a:cs typeface="Times New Roman" pitchFamily="18" charset="0"/>
              </a:rPr>
              <a:t>Mannan</a:t>
            </a: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 antigen  using ELISA </a:t>
            </a:r>
          </a:p>
          <a:p>
            <a:pPr marL="982980" lvl="1" indent="-342900">
              <a:lnSpc>
                <a:spcPct val="90000"/>
              </a:lnSpc>
              <a:spcBef>
                <a:spcPct val="50000"/>
              </a:spcBef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            Test for Antibodies</a:t>
            </a:r>
          </a:p>
          <a:p>
            <a:pPr marL="982980" lvl="1" indent="-342900">
              <a:lnSpc>
                <a:spcPct val="90000"/>
              </a:lnSpc>
              <a:spcBef>
                <a:spcPct val="50000"/>
              </a:spcBef>
            </a:pPr>
            <a:endParaRPr lang="en-US" sz="17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982980" lvl="1" indent="-342900">
              <a:lnSpc>
                <a:spcPct val="90000"/>
              </a:lnSpc>
              <a:spcBef>
                <a:spcPct val="50000"/>
              </a:spcBef>
            </a:pPr>
            <a:endParaRPr lang="en-US" sz="17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5. PCR</a:t>
            </a:r>
            <a:endParaRPr lang="en-US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Objectives</a:t>
            </a:r>
            <a:endParaRPr lang="en-US" dirty="0">
              <a:latin typeface="Times New Roma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Students at the end of the lecture will be able to</a:t>
            </a:r>
            <a:r>
              <a:rPr lang="en-US" sz="2400" b="1" dirty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:</a:t>
            </a:r>
          </a:p>
          <a:p>
            <a:pPr>
              <a:buNone/>
              <a:defRPr/>
            </a:pPr>
            <a:endParaRPr lang="en-US" sz="2400" b="1" dirty="0">
              <a:solidFill>
                <a:srgbClr val="000000"/>
              </a:solidFill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Acquire the basic knowledge about </a:t>
            </a:r>
            <a:r>
              <a:rPr lang="en-US" sz="2400" dirty="0" smtClean="0">
                <a:solidFill>
                  <a:srgbClr val="000000"/>
                </a:solidFill>
              </a:rPr>
              <a:t>Candida as a pathogen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know the main </a:t>
            </a:r>
            <a:r>
              <a:rPr lang="en-US" sz="2400" dirty="0" smtClean="0">
                <a:solidFill>
                  <a:srgbClr val="000000"/>
                </a:solidFill>
              </a:rPr>
              <a:t>infections caused by Candida species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Identify the clinical settings of such </a:t>
            </a:r>
            <a:r>
              <a:rPr lang="en-US" sz="2400" dirty="0" smtClean="0">
                <a:solidFill>
                  <a:srgbClr val="000000"/>
                </a:solidFill>
              </a:rPr>
              <a:t>infections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 Know the laboratory diagnosis, and treatment of these infections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118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Candidiasis-  Treatment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612648" y="1589315"/>
            <a:ext cx="8153400" cy="49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>
                <a:cs typeface="Times New Roman" pitchFamily="18" charset="0"/>
              </a:rPr>
              <a:t>Oropharyngeal</a:t>
            </a:r>
            <a:r>
              <a:rPr lang="en-US" sz="1800" dirty="0">
                <a:cs typeface="Times New Roman" pitchFamily="18" charset="0"/>
              </a:rPr>
              <a:t>: </a:t>
            </a:r>
            <a:endParaRPr lang="en-US" sz="1800" dirty="0" smtClean="0">
              <a:cs typeface="Times New Roman" pitchFamily="18" charset="0"/>
            </a:endParaRPr>
          </a:p>
          <a:p>
            <a:pPr marL="662940" lvl="1" indent="-342900">
              <a:lnSpc>
                <a:spcPct val="80000"/>
              </a:lnSpc>
              <a:spcBef>
                <a:spcPct val="50000"/>
              </a:spcBef>
            </a:pPr>
            <a:r>
              <a:rPr lang="en-US" sz="1500" dirty="0" smtClean="0">
                <a:cs typeface="Times New Roman" pitchFamily="18" charset="0"/>
              </a:rPr>
              <a:t>Topical </a:t>
            </a:r>
            <a:r>
              <a:rPr lang="en-US" sz="1500" dirty="0" err="1">
                <a:cs typeface="Times New Roman" pitchFamily="18" charset="0"/>
              </a:rPr>
              <a:t>Nystatin</a:t>
            </a:r>
            <a:r>
              <a:rPr lang="en-US" sz="1500" dirty="0">
                <a:cs typeface="Times New Roman" pitchFamily="18" charset="0"/>
              </a:rPr>
              <a:t> suspension, </a:t>
            </a:r>
            <a:r>
              <a:rPr lang="en-US" sz="1500" dirty="0" err="1" smtClean="0">
                <a:cs typeface="Times New Roman" pitchFamily="18" charset="0"/>
              </a:rPr>
              <a:t>Clotrimazole</a:t>
            </a:r>
            <a:r>
              <a:rPr lang="en-US" sz="1500" dirty="0" smtClean="0">
                <a:cs typeface="Times New Roman" pitchFamily="18" charset="0"/>
              </a:rPr>
              <a:t> </a:t>
            </a:r>
            <a:r>
              <a:rPr lang="en-US" sz="1500" dirty="0">
                <a:cs typeface="Times New Roman" pitchFamily="18" charset="0"/>
              </a:rPr>
              <a:t>troches </a:t>
            </a:r>
            <a:r>
              <a:rPr lang="en-US" sz="1500" dirty="0" smtClean="0">
                <a:cs typeface="Times New Roman" pitchFamily="18" charset="0"/>
              </a:rPr>
              <a:t>,</a:t>
            </a:r>
            <a:r>
              <a:rPr lang="en-US" sz="1500" dirty="0" err="1">
                <a:cs typeface="Times New Roman" pitchFamily="18" charset="0"/>
              </a:rPr>
              <a:t>Miconazole</a:t>
            </a:r>
            <a:r>
              <a:rPr lang="en-US" sz="1500" dirty="0">
                <a:cs typeface="Times New Roman" pitchFamily="18" charset="0"/>
              </a:rPr>
              <a:t>, </a:t>
            </a:r>
            <a:r>
              <a:rPr lang="en-US" sz="1500" dirty="0" err="1">
                <a:cs typeface="Times New Roman" pitchFamily="18" charset="0"/>
              </a:rPr>
              <a:t>Fluconazole</a:t>
            </a:r>
            <a:r>
              <a:rPr lang="en-US" sz="1500" dirty="0">
                <a:cs typeface="Times New Roman" pitchFamily="18" charset="0"/>
              </a:rPr>
              <a:t> suspension</a:t>
            </a:r>
            <a:r>
              <a:rPr lang="en-US" sz="1500" dirty="0" smtClean="0">
                <a:cs typeface="Times New Roman" pitchFamily="18" charset="0"/>
              </a:rPr>
              <a:t>.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 smtClean="0">
                <a:cs typeface="Times New Roman" pitchFamily="18" charset="0"/>
              </a:rPr>
              <a:t>Vaginitis</a:t>
            </a:r>
            <a:r>
              <a:rPr lang="en-US" sz="1800" b="1" dirty="0" smtClean="0">
                <a:cs typeface="Times New Roman" pitchFamily="18" charset="0"/>
              </a:rPr>
              <a:t>: </a:t>
            </a:r>
          </a:p>
          <a:p>
            <a:pPr marL="662940" lvl="1" indent="-342900">
              <a:lnSpc>
                <a:spcPct val="80000"/>
              </a:lnSpc>
              <a:spcBef>
                <a:spcPct val="50000"/>
              </a:spcBef>
            </a:pPr>
            <a:r>
              <a:rPr lang="en-US" sz="1500" dirty="0" err="1" smtClean="0">
                <a:cs typeface="Times New Roman" pitchFamily="18" charset="0"/>
              </a:rPr>
              <a:t>Miconazole</a:t>
            </a:r>
            <a:r>
              <a:rPr lang="en-US" sz="1500" dirty="0" smtClean="0">
                <a:cs typeface="Times New Roman" pitchFamily="18" charset="0"/>
              </a:rPr>
              <a:t>, </a:t>
            </a:r>
            <a:r>
              <a:rPr lang="en-US" sz="1500" dirty="0" err="1" smtClean="0">
                <a:cs typeface="Times New Roman" pitchFamily="18" charset="0"/>
              </a:rPr>
              <a:t>Clotrimazole</a:t>
            </a:r>
            <a:r>
              <a:rPr lang="en-US" sz="1500" dirty="0" smtClean="0">
                <a:cs typeface="Times New Roman" pitchFamily="18" charset="0"/>
              </a:rPr>
              <a:t>, Fluconazole</a:t>
            </a:r>
          </a:p>
          <a:p>
            <a:pPr>
              <a:buFont typeface="Wingdings 2" charset="2"/>
              <a:buChar char=""/>
            </a:pPr>
            <a:r>
              <a:rPr lang="en-US" sz="1800" b="1" dirty="0" smtClean="0"/>
              <a:t>Systemic </a:t>
            </a:r>
            <a:r>
              <a:rPr lang="en-US" sz="1800" b="1" dirty="0" smtClean="0"/>
              <a:t>treatment of Candidiasis</a:t>
            </a:r>
          </a:p>
          <a:p>
            <a:pPr lvl="2">
              <a:buFont typeface="Wingdings" charset="2"/>
              <a:buChar char="u"/>
            </a:pPr>
            <a:r>
              <a:rPr lang="en-US" sz="1600" dirty="0" smtClean="0"/>
              <a:t>Fluconazole</a:t>
            </a:r>
          </a:p>
          <a:p>
            <a:pPr lvl="2">
              <a:buFont typeface="Wingdings" charset="2"/>
              <a:buChar char="u"/>
            </a:pPr>
            <a:r>
              <a:rPr lang="en-US" sz="1600" dirty="0" err="1" smtClean="0"/>
              <a:t>Voriconazole</a:t>
            </a:r>
            <a:endParaRPr lang="en-US" sz="1600" dirty="0" smtClean="0"/>
          </a:p>
          <a:p>
            <a:pPr lvl="2">
              <a:buFont typeface="Wingdings" charset="2"/>
              <a:buChar char="u"/>
            </a:pPr>
            <a:r>
              <a:rPr lang="en-US" sz="1600" dirty="0" err="1" smtClean="0"/>
              <a:t>Caspofungin</a:t>
            </a:r>
            <a:endParaRPr lang="en-US" sz="1600" dirty="0" smtClean="0"/>
          </a:p>
          <a:p>
            <a:pPr lvl="2">
              <a:buFont typeface="Wingdings" charset="2"/>
              <a:buChar char="u"/>
            </a:pPr>
            <a:r>
              <a:rPr lang="en-US" sz="1600" dirty="0" err="1" smtClean="0"/>
              <a:t>Amphotericin</a:t>
            </a:r>
            <a:endParaRPr lang="en-US" sz="1600" dirty="0" smtClean="0"/>
          </a:p>
          <a:p>
            <a:pPr lvl="2">
              <a:buFont typeface="Wingdings" charset="2"/>
              <a:buChar char="u"/>
            </a:pPr>
            <a:endParaRPr lang="en-US" sz="1600" dirty="0" smtClean="0"/>
          </a:p>
          <a:p>
            <a:pPr marL="731520" lvl="1" indent="-27432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1800" b="1" dirty="0" smtClean="0"/>
              <a:t>In </a:t>
            </a:r>
            <a:r>
              <a:rPr lang="en-US" sz="1800" b="1" dirty="0" err="1" smtClean="0"/>
              <a:t>candidemia</a:t>
            </a:r>
            <a:r>
              <a:rPr lang="en-US" sz="1800" b="1" dirty="0" smtClean="0"/>
              <a:t> :</a:t>
            </a:r>
          </a:p>
          <a:p>
            <a:pPr marL="100584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1500" dirty="0" smtClean="0"/>
              <a:t>Treat for 14 days after last positive culture and resolution of signs and symptoms</a:t>
            </a:r>
          </a:p>
          <a:p>
            <a:pPr marL="100584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sz="1500" dirty="0" smtClean="0"/>
              <a:t>Remove catheters, if </a:t>
            </a:r>
            <a:r>
              <a:rPr lang="en-US" sz="1500" dirty="0" smtClean="0"/>
              <a:t>possible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1800" b="1" dirty="0" smtClean="0"/>
              <a:t>Points to consider:</a:t>
            </a:r>
          </a:p>
          <a:p>
            <a:pPr marL="1383030" lvl="3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500" i="1" dirty="0" smtClean="0"/>
              <a:t>C</a:t>
            </a:r>
            <a:r>
              <a:rPr lang="en-US" sz="1500" i="1" dirty="0" smtClean="0"/>
              <a:t>. </a:t>
            </a:r>
            <a:r>
              <a:rPr lang="en-US" sz="1500" i="1" dirty="0" err="1" smtClean="0"/>
              <a:t>glabrata</a:t>
            </a:r>
            <a:r>
              <a:rPr lang="en-US" sz="1500" i="1" dirty="0" smtClean="0"/>
              <a:t> </a:t>
            </a:r>
            <a:r>
              <a:rPr lang="en-US" sz="1500" dirty="0" smtClean="0"/>
              <a:t>can be less susceptible or resistant to </a:t>
            </a:r>
            <a:r>
              <a:rPr lang="en-US" sz="1500" dirty="0" err="1" smtClean="0"/>
              <a:t>fluconazole</a:t>
            </a:r>
            <a:endParaRPr lang="en-US" sz="1500" dirty="0" smtClean="0"/>
          </a:p>
          <a:p>
            <a:pPr marL="1383030" lvl="3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500" i="1" dirty="0" smtClean="0"/>
              <a:t>C. </a:t>
            </a:r>
            <a:r>
              <a:rPr lang="en-US" sz="1500" i="1" dirty="0" err="1" smtClean="0"/>
              <a:t>krusei</a:t>
            </a:r>
            <a:r>
              <a:rPr lang="en-US" sz="1500" i="1" dirty="0" smtClean="0"/>
              <a:t> </a:t>
            </a:r>
            <a:r>
              <a:rPr lang="en-US" sz="1500" dirty="0" smtClean="0"/>
              <a:t>is resistant to </a:t>
            </a:r>
            <a:r>
              <a:rPr lang="en-US" sz="1500" dirty="0" err="1" smtClean="0"/>
              <a:t>fluconazole</a:t>
            </a: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1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89222"/>
            <a:ext cx="8153400" cy="26067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="" xmlns:p14="http://schemas.microsoft.com/office/powerpoint/2010/main" val="3926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890" y="1163631"/>
            <a:ext cx="6477000" cy="1828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The Organism</a:t>
            </a:r>
            <a:endParaRPr lang="en-US" dirty="0">
              <a:latin typeface="Times New Roman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1275" y="3520924"/>
            <a:ext cx="6705600" cy="1752557"/>
          </a:xfrm>
        </p:spPr>
        <p:txBody>
          <a:bodyPr/>
          <a:lstStyle/>
          <a:p>
            <a:pPr algn="l">
              <a:lnSpc>
                <a:spcPct val="90000"/>
              </a:lnSpc>
              <a:buFont typeface="Monotype Sorts" charset="0"/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 charset="0"/>
              </a:rPr>
              <a:t>Candida</a:t>
            </a:r>
            <a:endParaRPr lang="en-US" sz="2800" b="1" dirty="0">
              <a:solidFill>
                <a:srgbClr val="000000"/>
              </a:solidFill>
              <a:latin typeface="Times New Roman" charset="0"/>
            </a:endParaRPr>
          </a:p>
          <a:p>
            <a:pPr algn="l">
              <a:lnSpc>
                <a:spcPct val="90000"/>
              </a:lnSpc>
              <a:buFont typeface="Monotype Sorts" charset="0"/>
              <a:buNone/>
            </a:pPr>
            <a:endParaRPr lang="en-US" sz="2800" b="1" dirty="0">
              <a:solidFill>
                <a:srgbClr val="000000"/>
              </a:solidFill>
              <a:latin typeface="Times New Roman" charset="0"/>
            </a:endParaRPr>
          </a:p>
          <a:p>
            <a:pPr algn="l">
              <a:lnSpc>
                <a:spcPct val="90000"/>
              </a:lnSpc>
              <a:buFont typeface="Monotype Sorts" charset="0"/>
              <a:buNone/>
            </a:pPr>
            <a:endParaRPr lang="en-US" sz="24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236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Candida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13028"/>
            <a:ext cx="81534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2200" i="1" dirty="0" smtClean="0">
                <a:latin typeface="Times New Roman" charset="0"/>
                <a:cs typeface="Times New Roman" charset="0"/>
              </a:rPr>
              <a:t>Candida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is a unicellular yeast fungus.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dirty="0" smtClean="0">
                <a:latin typeface="Times New Roman" charset="0"/>
                <a:cs typeface="Times New Roman" charset="0"/>
              </a:rPr>
              <a:t>    It is imperfect reproducing by budding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sz="2200" dirty="0" smtClean="0">
              <a:latin typeface="Times New Roman" charset="0"/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800" u="sng" dirty="0" smtClean="0">
                <a:latin typeface="Times New Roman" charset="0"/>
                <a:cs typeface="Times New Roman" charset="0"/>
              </a:rPr>
              <a:t>Morphology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Microscopy:</a:t>
            </a:r>
            <a:r>
              <a:rPr lang="en-US" sz="2400" b="1" dirty="0">
                <a:latin typeface="Times New Roman" charset="0"/>
                <a:cs typeface="Times New Roman" charset="0"/>
              </a:rPr>
              <a:t> 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Budding yeast cells, and </a:t>
            </a:r>
            <a:r>
              <a:rPr lang="en-US" sz="2000" dirty="0" err="1" smtClean="0">
                <a:latin typeface="Times New Roman" charset="0"/>
                <a:cs typeface="Times New Roman" charset="0"/>
              </a:rPr>
              <a:t>Pseudohyphae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. </a:t>
            </a:r>
          </a:p>
          <a:p>
            <a:pPr marL="594360" algn="just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2400" b="1" dirty="0" smtClean="0">
                <a:latin typeface="Times New Roman" charset="0"/>
                <a:cs typeface="Times New Roman" charset="0"/>
              </a:rPr>
              <a:t>Culture: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Creamy colony, fast growing on </a:t>
            </a:r>
            <a:r>
              <a:rPr lang="en-US" sz="2000" dirty="0" err="1" smtClean="0">
                <a:latin typeface="Times New Roman" charset="0"/>
                <a:cs typeface="Times New Roman" charset="0"/>
              </a:rPr>
              <a:t>Sabouraud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Dextrose agar  (SDA), Blood agar   (48 </a:t>
            </a:r>
            <a:r>
              <a:rPr lang="en-US" sz="2000" dirty="0" err="1" smtClean="0">
                <a:latin typeface="Times New Roman" charset="0"/>
                <a:cs typeface="Times New Roman" charset="0"/>
              </a:rPr>
              <a:t>hr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1600"/>
            <a:ext cx="20097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0288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57800"/>
            <a:ext cx="2343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549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Candida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spcBef>
                <a:spcPts val="0"/>
              </a:spcBef>
              <a:buFont typeface="Wingdings" charset="0"/>
              <a:buChar char="Ø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There are many species of </a:t>
            </a:r>
            <a:r>
              <a:rPr lang="en-US" sz="2600" i="1" dirty="0" smtClean="0">
                <a:latin typeface="Times New Roman" charset="0"/>
                <a:cs typeface="Times New Roman" charset="0"/>
              </a:rPr>
              <a:t>Candida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  (&gt;150)</a:t>
            </a:r>
          </a:p>
          <a:p>
            <a:pPr algn="just" eaLnBrk="1" hangingPunct="1">
              <a:spcBef>
                <a:spcPts val="0"/>
              </a:spcBef>
              <a:buFont typeface="Wingdings" charset="0"/>
              <a:buChar char="Ø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The common species are: </a:t>
            </a:r>
          </a:p>
          <a:p>
            <a:pPr marL="857250" lvl="2" indent="0" algn="just" eaLnBrk="1" hangingPunct="1">
              <a:spcBef>
                <a:spcPts val="0"/>
              </a:spcBef>
              <a:buNone/>
            </a:pPr>
            <a:r>
              <a:rPr lang="en-US" i="1" dirty="0" smtClean="0">
                <a:latin typeface="Times New Roman" charset="0"/>
                <a:cs typeface="Times New Roman" charset="0"/>
              </a:rPr>
              <a:t>Candida </a:t>
            </a:r>
            <a:r>
              <a:rPr lang="en-US" i="1" dirty="0" err="1" smtClean="0">
                <a:latin typeface="Times New Roman" charset="0"/>
                <a:cs typeface="Times New Roman" charset="0"/>
              </a:rPr>
              <a:t>albicans</a:t>
            </a:r>
            <a:r>
              <a:rPr lang="en-US" i="1" dirty="0" smtClean="0">
                <a:latin typeface="Times New Roman" charset="0"/>
                <a:cs typeface="Times New Roman" charset="0"/>
              </a:rPr>
              <a:t>, </a:t>
            </a:r>
          </a:p>
          <a:p>
            <a:pPr marL="857250" lvl="2" indent="0" algn="just" eaLnBrk="1" hangingPunct="1">
              <a:spcBef>
                <a:spcPts val="0"/>
              </a:spcBef>
              <a:buNone/>
            </a:pPr>
            <a:r>
              <a:rPr lang="en-US" i="1" dirty="0" err="1" smtClean="0">
                <a:latin typeface="Times New Roman" charset="0"/>
                <a:cs typeface="Times New Roman" charset="0"/>
              </a:rPr>
              <a:t>C.parapsilosis</a:t>
            </a:r>
            <a:endParaRPr lang="en-US" i="1" dirty="0" smtClean="0">
              <a:latin typeface="Times New Roman" charset="0"/>
              <a:cs typeface="Times New Roman" charset="0"/>
            </a:endParaRPr>
          </a:p>
          <a:p>
            <a:pPr marL="857250" lvl="2" indent="0" algn="just" eaLnBrk="1" hangingPunct="1">
              <a:spcBef>
                <a:spcPts val="0"/>
              </a:spcBef>
              <a:buNone/>
            </a:pPr>
            <a:r>
              <a:rPr lang="en-US" i="1" dirty="0" err="1" smtClean="0">
                <a:latin typeface="Times New Roman" charset="0"/>
                <a:cs typeface="Times New Roman" charset="0"/>
              </a:rPr>
              <a:t>C.tropicalis</a:t>
            </a:r>
            <a:r>
              <a:rPr lang="en-US" i="1" dirty="0" smtClean="0">
                <a:latin typeface="Times New Roman" charset="0"/>
                <a:cs typeface="Times New Roman" charset="0"/>
              </a:rPr>
              <a:t>, </a:t>
            </a:r>
          </a:p>
          <a:p>
            <a:pPr marL="857250" lvl="2" indent="0" algn="just" eaLnBrk="1" hangingPunct="1">
              <a:spcBef>
                <a:spcPts val="0"/>
              </a:spcBef>
              <a:buNone/>
            </a:pPr>
            <a:r>
              <a:rPr lang="en-US" i="1" dirty="0" err="1" smtClean="0">
                <a:latin typeface="Times New Roman" charset="0"/>
                <a:cs typeface="Times New Roman" charset="0"/>
              </a:rPr>
              <a:t>C.glabrata</a:t>
            </a:r>
            <a:r>
              <a:rPr lang="en-US" i="1" dirty="0" smtClean="0">
                <a:latin typeface="Times New Roman" charset="0"/>
                <a:cs typeface="Times New Roman" charset="0"/>
              </a:rPr>
              <a:t>, </a:t>
            </a:r>
          </a:p>
          <a:p>
            <a:pPr marL="857250" lvl="2" indent="0" algn="just" eaLnBrk="1" hangingPunct="1">
              <a:spcBef>
                <a:spcPts val="0"/>
              </a:spcBef>
              <a:buNone/>
            </a:pPr>
            <a:r>
              <a:rPr lang="en-US" i="1" dirty="0" err="1" smtClean="0">
                <a:latin typeface="Times New Roman" charset="0"/>
                <a:cs typeface="Times New Roman" charset="0"/>
              </a:rPr>
              <a:t>C.krusei</a:t>
            </a:r>
            <a:r>
              <a:rPr lang="en-US" i="1" dirty="0" smtClean="0">
                <a:latin typeface="Times New Roman" charset="0"/>
                <a:cs typeface="Times New Roman" charset="0"/>
              </a:rPr>
              <a:t>, </a:t>
            </a:r>
            <a:endParaRPr lang="en-US" i="1" dirty="0" smtClean="0">
              <a:latin typeface="Times New Roman" charset="0"/>
              <a:cs typeface="Times New Roman" charset="0"/>
            </a:endParaRPr>
          </a:p>
          <a:p>
            <a:pPr marL="857250" lvl="2" indent="0" algn="just" eaLnBrk="1" hangingPunct="1">
              <a:spcBef>
                <a:spcPts val="0"/>
              </a:spcBef>
              <a:buNone/>
            </a:pPr>
            <a:endParaRPr lang="en-US" i="1" dirty="0" smtClean="0">
              <a:latin typeface="Times New Roman" charset="0"/>
              <a:cs typeface="Times New Roman" charset="0"/>
            </a:endParaRPr>
          </a:p>
          <a:p>
            <a:pPr>
              <a:buFont typeface="Monotype Sorts" charset="2"/>
              <a:buChar char="u"/>
              <a:defRPr/>
            </a:pPr>
            <a:r>
              <a:rPr lang="en-US" sz="2200" b="1" dirty="0" smtClean="0">
                <a:solidFill>
                  <a:schemeClr val="accent2"/>
                </a:solidFill>
              </a:rPr>
              <a:t>Human </a:t>
            </a:r>
            <a:r>
              <a:rPr lang="en-US" sz="2200" b="1" dirty="0" err="1" smtClean="0">
                <a:solidFill>
                  <a:schemeClr val="accent2"/>
                </a:solidFill>
              </a:rPr>
              <a:t>commensal</a:t>
            </a:r>
            <a:r>
              <a:rPr lang="en-US" sz="2200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defRPr/>
            </a:pPr>
            <a:r>
              <a:rPr lang="en-US" sz="2200" dirty="0" smtClean="0"/>
              <a:t>Oral cavity</a:t>
            </a:r>
          </a:p>
          <a:p>
            <a:pPr lvl="1">
              <a:defRPr/>
            </a:pPr>
            <a:r>
              <a:rPr lang="en-US" sz="2200" dirty="0" smtClean="0"/>
              <a:t>Skin </a:t>
            </a:r>
          </a:p>
          <a:p>
            <a:pPr lvl="1">
              <a:defRPr/>
            </a:pPr>
            <a:r>
              <a:rPr lang="en-US" sz="2200" dirty="0" smtClean="0"/>
              <a:t>Gastrointestinal tract</a:t>
            </a:r>
          </a:p>
          <a:p>
            <a:pPr lvl="1">
              <a:defRPr/>
            </a:pPr>
            <a:r>
              <a:rPr lang="en-US" sz="2200" dirty="0" smtClean="0"/>
              <a:t>Genitourinary tracts</a:t>
            </a:r>
          </a:p>
          <a:p>
            <a:pPr marL="857250" lvl="2" indent="0" algn="just" eaLnBrk="1" hangingPunct="1">
              <a:spcBef>
                <a:spcPts val="0"/>
              </a:spcBef>
              <a:buNone/>
            </a:pPr>
            <a:endParaRPr lang="en-US" i="1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557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6257" y="1036922"/>
            <a:ext cx="6477000" cy="1828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he disease</a:t>
            </a:r>
            <a:endParaRPr lang="en-US" dirty="0">
              <a:latin typeface="Times New Roman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50" y="3689744"/>
            <a:ext cx="6705600" cy="685800"/>
          </a:xfrm>
        </p:spPr>
        <p:txBody>
          <a:bodyPr/>
          <a:lstStyle/>
          <a:p>
            <a:pPr algn="l">
              <a:lnSpc>
                <a:spcPct val="90000"/>
              </a:lnSpc>
              <a:buFont typeface="Monotype Sorts" charset="0"/>
              <a:buNone/>
            </a:pPr>
            <a:r>
              <a:rPr lang="en-US" sz="3600" b="1" i="1" dirty="0" smtClean="0">
                <a:solidFill>
                  <a:schemeClr val="tx1"/>
                </a:solidFill>
                <a:latin typeface="Times New Roman" charset="0"/>
              </a:rPr>
              <a:t>Candidiasis</a:t>
            </a:r>
            <a:endParaRPr lang="en-US" sz="2800" b="1" dirty="0">
              <a:solidFill>
                <a:schemeClr val="tx1"/>
              </a:solidFill>
              <a:latin typeface="Times New Roman" charset="0"/>
            </a:endParaRPr>
          </a:p>
          <a:p>
            <a:pPr algn="l">
              <a:lnSpc>
                <a:spcPct val="90000"/>
              </a:lnSpc>
              <a:buFont typeface="Monotype Sorts" charset="0"/>
              <a:buNone/>
            </a:pPr>
            <a:endParaRPr lang="en-US" sz="2800" b="1" dirty="0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824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	</a:t>
            </a:r>
          </a:p>
          <a:p>
            <a:pPr lvl="1"/>
            <a:r>
              <a:rPr lang="en-US" dirty="0" smtClean="0"/>
              <a:t>Any infection caused by any species of the yeast fungus </a:t>
            </a:r>
            <a:r>
              <a:rPr lang="en-US" i="1" dirty="0" smtClean="0"/>
              <a:t>Candida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most common invasive fungal infections in </a:t>
            </a:r>
            <a:r>
              <a:rPr lang="en-US" dirty="0" err="1" smtClean="0"/>
              <a:t>immunocompromised</a:t>
            </a:r>
            <a:r>
              <a:rPr lang="en-US" dirty="0" smtClean="0"/>
              <a:t> patients</a:t>
            </a:r>
          </a:p>
          <a:p>
            <a:pPr lvl="1"/>
            <a:r>
              <a:rPr lang="en-US" dirty="0" smtClean="0"/>
              <a:t>4th most common cause of nosocomial blood stream infection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It is considered opportunistic infection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5053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charset="0"/>
              </a:rPr>
              <a:t>Candidiasis</a:t>
            </a:r>
            <a:br>
              <a:rPr lang="en-US" sz="3600" dirty="0" smtClean="0">
                <a:latin typeface="Times New Roman" charset="0"/>
              </a:rPr>
            </a:br>
            <a:r>
              <a:rPr lang="en-US" sz="3600" dirty="0" smtClean="0">
                <a:latin typeface="Times New Roman" charset="0"/>
              </a:rPr>
              <a:t>Opportunistic </a:t>
            </a:r>
            <a:r>
              <a:rPr lang="en-US" sz="3600" dirty="0">
                <a:latin typeface="Times New Roman" charset="0"/>
              </a:rPr>
              <a:t>Fungal </a:t>
            </a:r>
            <a:r>
              <a:rPr lang="en-US" sz="3600" dirty="0" smtClean="0">
                <a:latin typeface="Times New Roman" charset="0"/>
              </a:rPr>
              <a:t>Infections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charset="0"/>
              </a:rPr>
              <a:t>A</a:t>
            </a:r>
            <a:r>
              <a:rPr lang="en-US" sz="2400" dirty="0" smtClean="0">
                <a:latin typeface="Times New Roman" charset="0"/>
              </a:rPr>
              <a:t>lteration in </a:t>
            </a:r>
          </a:p>
          <a:p>
            <a:pPr lvl="1"/>
            <a:r>
              <a:rPr lang="en-US" sz="2400" dirty="0" smtClean="0">
                <a:latin typeface="Times New Roman" charset="0"/>
              </a:rPr>
              <a:t>Immunity</a:t>
            </a:r>
          </a:p>
          <a:p>
            <a:pPr lvl="1"/>
            <a:r>
              <a:rPr lang="en-US" sz="2400" dirty="0" smtClean="0">
                <a:latin typeface="Times New Roman" charset="0"/>
              </a:rPr>
              <a:t>Physiology</a:t>
            </a:r>
            <a:endParaRPr lang="en-US" sz="2400" dirty="0" smtClean="0">
              <a:latin typeface="Times New Roman" charset="0"/>
            </a:endParaRPr>
          </a:p>
          <a:p>
            <a:pPr lvl="1"/>
            <a:r>
              <a:rPr lang="en-US" sz="2400" dirty="0" smtClean="0">
                <a:latin typeface="Times New Roman" charset="0"/>
              </a:rPr>
              <a:t>Normal flora </a:t>
            </a:r>
          </a:p>
          <a:p>
            <a:r>
              <a:rPr lang="en-US" sz="2400" dirty="0" smtClean="0">
                <a:latin typeface="Times New Roman" charset="0"/>
              </a:rPr>
              <a:t>Damage in the </a:t>
            </a:r>
            <a:r>
              <a:rPr lang="en-US" sz="2400" dirty="0" smtClean="0">
                <a:latin typeface="Times New Roman" charset="0"/>
              </a:rPr>
              <a:t>barriers</a:t>
            </a:r>
          </a:p>
          <a:p>
            <a:endParaRPr lang="en-US" sz="2400" dirty="0" smtClean="0">
              <a:latin typeface="Times New Roman" charset="0"/>
            </a:endParaRPr>
          </a:p>
          <a:p>
            <a:pPr lvl="1"/>
            <a:r>
              <a:rPr lang="en-US" b="1" dirty="0" smtClean="0">
                <a:latin typeface="Times New Roman" charset="0"/>
              </a:rPr>
              <a:t>ENDOGENOUS</a:t>
            </a:r>
            <a:endParaRPr lang="en-US" dirty="0" smtClean="0">
              <a:latin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</a:rPr>
              <a:t>Colonization precedes infection</a:t>
            </a:r>
          </a:p>
          <a:p>
            <a:pPr lvl="2"/>
            <a:r>
              <a:rPr lang="en-US" dirty="0" smtClean="0">
                <a:latin typeface="Times New Roman" charset="0"/>
              </a:rPr>
              <a:t>Antibiotic suppression of normal flora, fungal overgrowth</a:t>
            </a:r>
          </a:p>
          <a:p>
            <a:endParaRPr lang="en-US" sz="2400" dirty="0" smtClean="0">
              <a:latin typeface="Times New Roman" charset="0"/>
            </a:endParaRPr>
          </a:p>
          <a:p>
            <a:r>
              <a:rPr lang="en-US" sz="2400" dirty="0" smtClean="0">
                <a:latin typeface="Times New Roman" charset="0"/>
              </a:rPr>
              <a:t>Clinical – Spectrum of </a:t>
            </a:r>
            <a:r>
              <a:rPr lang="en-US" sz="2400" dirty="0" smtClean="0">
                <a:latin typeface="Times New Roman" charset="0"/>
              </a:rPr>
              <a:t>disease?</a:t>
            </a:r>
            <a:endParaRPr lang="en-US" sz="24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2823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Candida - </a:t>
            </a:r>
            <a:r>
              <a:rPr lang="en-US" sz="4000" dirty="0">
                <a:latin typeface="Times New Roman" charset="0"/>
              </a:rPr>
              <a:t>Clinical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Times New Roman" charset="0"/>
              </a:rPr>
              <a:t>Mucous membrane infections</a:t>
            </a:r>
          </a:p>
          <a:p>
            <a:pPr lvl="1"/>
            <a:r>
              <a:rPr lang="en-US" sz="2400" dirty="0">
                <a:latin typeface="Times New Roman" charset="0"/>
              </a:rPr>
              <a:t>Thrush (</a:t>
            </a:r>
            <a:r>
              <a:rPr lang="en-US" sz="2400" dirty="0" err="1">
                <a:latin typeface="Times New Roman" charset="0"/>
              </a:rPr>
              <a:t>oropharyngeal</a:t>
            </a:r>
            <a:r>
              <a:rPr lang="en-US" sz="2400" dirty="0">
                <a:latin typeface="Times New Roman" charset="0"/>
              </a:rPr>
              <a:t>)</a:t>
            </a:r>
          </a:p>
          <a:p>
            <a:pPr lvl="1"/>
            <a:r>
              <a:rPr lang="en-US" sz="2400" dirty="0">
                <a:latin typeface="Times New Roman" charset="0"/>
              </a:rPr>
              <a:t>Esophagitis</a:t>
            </a:r>
          </a:p>
          <a:p>
            <a:pPr lvl="1"/>
            <a:r>
              <a:rPr lang="en-US" sz="2400" dirty="0" smtClean="0">
                <a:latin typeface="Times New Roman" charset="0"/>
              </a:rPr>
              <a:t>Vaginitis</a:t>
            </a:r>
          </a:p>
          <a:p>
            <a:pPr lvl="1"/>
            <a:endParaRPr lang="en-US" sz="2400" dirty="0">
              <a:latin typeface="Times New Roman" charset="0"/>
            </a:endParaRPr>
          </a:p>
          <a:p>
            <a:r>
              <a:rPr lang="en-US" sz="2400" b="1" dirty="0">
                <a:latin typeface="Times New Roman" charset="0"/>
              </a:rPr>
              <a:t>Cutaneous infections</a:t>
            </a:r>
          </a:p>
          <a:p>
            <a:pPr lvl="1"/>
            <a:r>
              <a:rPr lang="en-US" sz="2400" dirty="0">
                <a:latin typeface="Times New Roman" charset="0"/>
              </a:rPr>
              <a:t>Paronychia (skin around nail bed)</a:t>
            </a:r>
          </a:p>
          <a:p>
            <a:pPr lvl="1"/>
            <a:r>
              <a:rPr lang="en-US" sz="2400" dirty="0" err="1">
                <a:latin typeface="Times New Roman" charset="0"/>
              </a:rPr>
              <a:t>Onychomycosis</a:t>
            </a:r>
            <a:r>
              <a:rPr lang="en-US" sz="2400" dirty="0">
                <a:latin typeface="Times New Roman" charset="0"/>
              </a:rPr>
              <a:t> (nails)</a:t>
            </a:r>
          </a:p>
          <a:p>
            <a:pPr lvl="1"/>
            <a:r>
              <a:rPr lang="en-US" sz="2400" dirty="0">
                <a:latin typeface="Times New Roman" charset="0"/>
              </a:rPr>
              <a:t>Diaper rash</a:t>
            </a:r>
          </a:p>
          <a:p>
            <a:pPr lvl="1"/>
            <a:r>
              <a:rPr lang="en-US" sz="2400" dirty="0" err="1">
                <a:latin typeface="Times New Roman" charset="0"/>
              </a:rPr>
              <a:t>Balanitis</a:t>
            </a:r>
            <a:endParaRPr lang="en-US" sz="2400" dirty="0">
              <a:latin typeface="Times New Roman" charset="0"/>
            </a:endParaRPr>
          </a:p>
          <a:p>
            <a:pPr lvl="1"/>
            <a:r>
              <a:rPr lang="en-US" sz="2400" dirty="0">
                <a:latin typeface="Times New Roman" charset="0"/>
              </a:rPr>
              <a:t>Chronic </a:t>
            </a:r>
            <a:r>
              <a:rPr lang="en-US" sz="2400" dirty="0" err="1">
                <a:latin typeface="Times New Roman" charset="0"/>
              </a:rPr>
              <a:t>mucotaneous</a:t>
            </a:r>
            <a:r>
              <a:rPr lang="en-US" sz="2400" dirty="0">
                <a:latin typeface="Times New Roman" charset="0"/>
              </a:rPr>
              <a:t> candidiasis</a:t>
            </a:r>
          </a:p>
          <a:p>
            <a:pPr lvl="2"/>
            <a:r>
              <a:rPr lang="en-US" dirty="0">
                <a:latin typeface="Times New Roman" charset="0"/>
              </a:rPr>
              <a:t>children with T-cell abnormality</a:t>
            </a:r>
          </a:p>
        </p:txBody>
      </p:sp>
    </p:spTree>
    <p:extLst>
      <p:ext uri="{BB962C8B-B14F-4D97-AF65-F5344CB8AC3E}">
        <p14:creationId xmlns="" xmlns:p14="http://schemas.microsoft.com/office/powerpoint/2010/main" val="140383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didasis. new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Candidasis. new theme.thmx</Template>
  <TotalTime>960</TotalTime>
  <Words>765</Words>
  <Application>Microsoft Office PowerPoint</Application>
  <PresentationFormat>On-screen Show (4:3)</PresentationFormat>
  <Paragraphs>191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Candidasis. new theme</vt:lpstr>
      <vt:lpstr>Candidiasis</vt:lpstr>
      <vt:lpstr>Objectives</vt:lpstr>
      <vt:lpstr>The Organism</vt:lpstr>
      <vt:lpstr>Candida</vt:lpstr>
      <vt:lpstr>Candida</vt:lpstr>
      <vt:lpstr>The disease</vt:lpstr>
      <vt:lpstr>Candidiasis</vt:lpstr>
      <vt:lpstr>Candidiasis Opportunistic Fungal Infections</vt:lpstr>
      <vt:lpstr>Candida - Clinical</vt:lpstr>
      <vt:lpstr>Mucocutaneous infections</vt:lpstr>
      <vt:lpstr>Cutaneous infections</vt:lpstr>
      <vt:lpstr>Candida - Clinical</vt:lpstr>
      <vt:lpstr>Pulmonary Candidiasis </vt:lpstr>
      <vt:lpstr>Candidemia</vt:lpstr>
      <vt:lpstr>Candidiasis –  Laboratory diagnosis </vt:lpstr>
      <vt:lpstr>Candidiasis –  Laboratory diagnosis </vt:lpstr>
      <vt:lpstr>Candidiasis –  Laboratory diagnosis Laboratory identification of Yeast  </vt:lpstr>
      <vt:lpstr>Yeast Identification</vt:lpstr>
      <vt:lpstr>Candidiasis –  Laboratory diagnosis</vt:lpstr>
      <vt:lpstr>Candidiasis-  Treatment</vt:lpstr>
      <vt:lpstr>Slide 21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ALBARRAG</dc:creator>
  <cp:lastModifiedBy>ALBARRAG</cp:lastModifiedBy>
  <cp:revision>26</cp:revision>
  <dcterms:created xsi:type="dcterms:W3CDTF">2014-03-03T15:38:47Z</dcterms:created>
  <dcterms:modified xsi:type="dcterms:W3CDTF">2014-03-05T09:23:55Z</dcterms:modified>
</cp:coreProperties>
</file>