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4" r:id="rId2"/>
    <p:sldId id="263" r:id="rId3"/>
    <p:sldId id="354" r:id="rId4"/>
    <p:sldId id="343" r:id="rId5"/>
    <p:sldId id="344" r:id="rId6"/>
    <p:sldId id="345" r:id="rId7"/>
    <p:sldId id="346" r:id="rId8"/>
    <p:sldId id="349" r:id="rId9"/>
    <p:sldId id="350" r:id="rId10"/>
    <p:sldId id="347" r:id="rId11"/>
    <p:sldId id="316" r:id="rId12"/>
    <p:sldId id="270" r:id="rId13"/>
    <p:sldId id="320" r:id="rId14"/>
    <p:sldId id="319" r:id="rId15"/>
    <p:sldId id="348" r:id="rId16"/>
    <p:sldId id="278" r:id="rId17"/>
    <p:sldId id="279" r:id="rId18"/>
    <p:sldId id="351" r:id="rId19"/>
    <p:sldId id="337" r:id="rId20"/>
    <p:sldId id="352" r:id="rId21"/>
    <p:sldId id="271" r:id="rId22"/>
    <p:sldId id="284" r:id="rId23"/>
    <p:sldId id="325" r:id="rId24"/>
    <p:sldId id="285" r:id="rId25"/>
    <p:sldId id="336" r:id="rId26"/>
    <p:sldId id="332" r:id="rId27"/>
    <p:sldId id="331" r:id="rId28"/>
    <p:sldId id="297" r:id="rId29"/>
    <p:sldId id="338" r:id="rId30"/>
    <p:sldId id="339" r:id="rId31"/>
    <p:sldId id="292" r:id="rId32"/>
    <p:sldId id="341" r:id="rId33"/>
    <p:sldId id="340" r:id="rId34"/>
    <p:sldId id="353" r:id="rId35"/>
    <p:sldId id="34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AB50C8"/>
    <a:srgbClr val="44018D"/>
    <a:srgbClr val="5300CC"/>
    <a:srgbClr val="A2965C"/>
    <a:srgbClr val="FDCD03"/>
    <a:srgbClr val="EDDAC5"/>
    <a:srgbClr val="FFED01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47CB-485A-4B13-9ABD-2312FAFB91D8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443D-751A-443D-B974-C5497D720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2458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4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457200" y="3810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1447800"/>
            <a:ext cx="7666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 and drugs used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6576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Dr. </a:t>
            </a:r>
            <a:r>
              <a:rPr lang="en-US" sz="3200" dirty="0" err="1" smtClean="0">
                <a:solidFill>
                  <a:schemeClr val="bg1"/>
                </a:solidFill>
              </a:rPr>
              <a:t>Ishfaq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Bukhari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Assistant Professor of Pharmacology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Dept of Medical </a:t>
            </a:r>
            <a:r>
              <a:rPr lang="en-US" sz="3200" dirty="0" err="1" smtClean="0">
                <a:solidFill>
                  <a:schemeClr val="bg1"/>
                </a:solidFill>
              </a:rPr>
              <a:t>Pharmacolgy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King Saud </a:t>
            </a:r>
            <a:r>
              <a:rPr lang="en-US" sz="3200" dirty="0" err="1" smtClean="0">
                <a:solidFill>
                  <a:schemeClr val="bg1"/>
                </a:solidFill>
              </a:rPr>
              <a:t>Univerity</a:t>
            </a:r>
            <a:r>
              <a:rPr lang="en-US" sz="3200" dirty="0" smtClean="0">
                <a:solidFill>
                  <a:schemeClr val="bg1"/>
                </a:solidFill>
              </a:rPr>
              <a:t> Riyadh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BUILD YOUR BONE BANK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You build bone until about age 30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Steps to building healthy bones include: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Calcium &amp; vitamin D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	Limit Caffeine &amp; Alcohol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Exercise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		Don’t Smoke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Bone is basically composed of 2 types of tissues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8382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INORGANIC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65%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crystaline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calcium phosphate salts(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hydroxyapatite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322016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35%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;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).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cells are either;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Forming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</a:t>
            </a:r>
            <a:r>
              <a:rPr lang="en-US" sz="2200" dirty="0" err="1" smtClean="0">
                <a:solidFill>
                  <a:srgbClr val="FDCD03"/>
                </a:solidFill>
                <a:latin typeface="Bernard MT Condensed" pitchFamily="18" charset="0"/>
              </a:rPr>
              <a:t>Resorptive</a:t>
            </a:r>
            <a:endParaRPr lang="en-US" sz="2200" dirty="0" smtClean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0"/>
            <a:ext cx="1528916" cy="2204484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914400"/>
            <a:ext cx="86868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" y="3657600"/>
            <a:ext cx="457200" cy="9144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8006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A.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Bone Forming Cells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Osteogenic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cells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mesenchymal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origin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found on all bone surfaces 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forms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framework &amp; help in its mineralization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star like cells in the bone matrix,  sense mechanical stress  signals to both blasts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324186"/>
            <a:ext cx="7391400" cy="1933614"/>
            <a:chOff x="1676400" y="3324186"/>
            <a:chExt cx="7391400" cy="1933614"/>
          </a:xfrm>
        </p:grpSpPr>
        <p:pic>
          <p:nvPicPr>
            <p:cNvPr id="7" name="Picture 5" descr="C:\My Documents\Saladin\images 8-10\JPEG(LAB\CH_08\0215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17" b="29993"/>
            <a:stretch>
              <a:fillRect/>
            </a:stretch>
          </p:blipFill>
          <p:spPr bwMode="auto">
            <a:xfrm>
              <a:off x="1676400" y="3324186"/>
              <a:ext cx="7367587" cy="193361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207101" y="4724400"/>
              <a:ext cx="12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Osteoblasts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0418" y="4724400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152400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 </a:t>
            </a:r>
            <a:r>
              <a:rPr lang="en-US" sz="2200" u="heavy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Resorptive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Cell:</a:t>
            </a:r>
          </a:p>
          <a:p>
            <a:pPr>
              <a:buFontTx/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</a:p>
          <a:p>
            <a:pPr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Reside in pits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bays) that form by eaten bone surface.  Secretes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lysosomal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enzymes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collagenase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metalloproteinase)  + hydrochloric a.  dissolve bone matrix</a:t>
            </a: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390326" y="41148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grpSp>
        <p:nvGrpSpPr>
          <p:cNvPr id="27" name="Group 26"/>
          <p:cNvGrpSpPr/>
          <p:nvPr/>
        </p:nvGrpSpPr>
        <p:grpSpPr>
          <a:xfrm>
            <a:off x="1137300" y="1955442"/>
            <a:ext cx="3587100" cy="3073758"/>
            <a:chOff x="1289700" y="2286000"/>
            <a:chExt cx="3592800" cy="3251240"/>
          </a:xfrm>
        </p:grpSpPr>
        <p:pic>
          <p:nvPicPr>
            <p:cNvPr id="157697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787"/>
            <a:stretch>
              <a:fillRect/>
            </a:stretch>
          </p:blipFill>
          <p:spPr bwMode="auto">
            <a:xfrm>
              <a:off x="1289700" y="2590800"/>
              <a:ext cx="1828800" cy="168895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505200" y="2362200"/>
              <a:ext cx="13773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Osteoclasts</a:t>
              </a:r>
              <a:endParaRPr lang="en-US" sz="2000" dirty="0"/>
            </a:p>
          </p:txBody>
        </p:sp>
        <p:pic>
          <p:nvPicPr>
            <p:cNvPr id="24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/>
            <a:stretch>
              <a:fillRect/>
            </a:stretch>
          </p:blipFill>
          <p:spPr bwMode="auto">
            <a:xfrm>
              <a:off x="2737500" y="2286000"/>
              <a:ext cx="1600200" cy="3251240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76200" y="4419600"/>
            <a:ext cx="89370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NORMALLY </a:t>
            </a:r>
          </a:p>
          <a:p>
            <a:r>
              <a:rPr lang="en-US" sz="2200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bones continuously  form &amp; </a:t>
            </a:r>
            <a:r>
              <a:rPr lang="en-US" sz="2200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resorb</a:t>
            </a:r>
            <a:endParaRPr lang="en-US" sz="2200" dirty="0" smtClean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lin Sans FB Demi" pitchFamily="34" charset="0"/>
              </a:rPr>
              <a:t>BONE REMODELING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Under control of systemic hormones, body mineral contents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&amp; local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autocrine-paracrine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secretions (Cytokines, Growth Factors, PGs)  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088559"/>
            <a:ext cx="8382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It is meant to maintain calcium homeostasis &amp; to renew bone  in repair of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microdamage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 &amp;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microcracks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0"/>
            <a:ext cx="2946041" cy="5181600"/>
            <a:chOff x="152401" y="0"/>
            <a:chExt cx="2946041" cy="48768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3616" r="6250" b="9686"/>
            <a:stretch>
              <a:fillRect/>
            </a:stretch>
          </p:blipFill>
          <p:spPr>
            <a:xfrm>
              <a:off x="152401" y="0"/>
              <a:ext cx="2944906" cy="4800600"/>
            </a:xfrm>
            <a:prstGeom prst="rect">
              <a:avLst/>
            </a:prstGeom>
            <a:noFill/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77929" r="6250" b="4181"/>
            <a:stretch>
              <a:fillRect/>
            </a:stretch>
          </p:blipFill>
          <p:spPr>
            <a:xfrm>
              <a:off x="153536" y="3886200"/>
              <a:ext cx="2944906" cy="990600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>
            <a:off x="-12879" y="4911163"/>
            <a:ext cx="9144000" cy="1933958"/>
            <a:chOff x="0" y="4825284"/>
            <a:chExt cx="9144000" cy="1933958"/>
          </a:xfrm>
        </p:grpSpPr>
        <p:grpSp>
          <p:nvGrpSpPr>
            <p:cNvPr id="88" name="Group 87"/>
            <p:cNvGrpSpPr/>
            <p:nvPr/>
          </p:nvGrpSpPr>
          <p:grpSpPr>
            <a:xfrm>
              <a:off x="0" y="4825284"/>
              <a:ext cx="9144000" cy="1933958"/>
              <a:chOff x="0" y="4825284"/>
              <a:chExt cx="9144000" cy="193395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0" y="4825284"/>
                <a:ext cx="9144000" cy="1906074"/>
                <a:chOff x="0" y="4825284"/>
                <a:chExt cx="9144000" cy="190607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5207358"/>
                  <a:ext cx="91440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8178" name="Picture 2" descr="C:\Users\Administrator\Pictures\OST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825284"/>
                  <a:ext cx="9144000" cy="17049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6256540"/>
                <a:ext cx="8624553" cy="502702"/>
                <a:chOff x="76200" y="6256540"/>
                <a:chExt cx="8624553" cy="502702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200" y="6256540"/>
                  <a:ext cx="6096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HSC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52847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Myloid</a:t>
                  </a:r>
                  <a:r>
                    <a:rPr lang="en-US" sz="1600" dirty="0" smtClean="0">
                      <a:latin typeface="Bernard MT Condensed" pitchFamily="18" charset="0"/>
                    </a:rPr>
                    <a:t> 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Proginator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362200" y="6256540"/>
                  <a:ext cx="11430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Monocyte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581400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Pre-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80526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Mature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57753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Resorbing</a:t>
                  </a:r>
                  <a:endParaRPr lang="en-US" sz="1600" dirty="0" smtClean="0">
                    <a:latin typeface="Bernard MT Condensed" pitchFamily="18" charset="0"/>
                  </a:endParaRP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</p:grpSp>
        </p:grpSp>
        <p:pic>
          <p:nvPicPr>
            <p:cNvPr id="100" name="Picture 99" descr="C:\Users\Administrator\Pictures\OST.jpg"/>
            <p:cNvPicPr>
              <a:picLocks noChangeAspect="1" noChangeArrowheads="1"/>
            </p:cNvPicPr>
            <p:nvPr/>
          </p:nvPicPr>
          <p:blipFill>
            <a:blip r:embed="rId3" cstate="print"/>
            <a:srcRect l="30833" t="7378" r="59999" b="62441"/>
            <a:stretch>
              <a:fillRect/>
            </a:stretch>
          </p:blipFill>
          <p:spPr bwMode="auto">
            <a:xfrm>
              <a:off x="4089042" y="4838163"/>
              <a:ext cx="762000" cy="685800"/>
            </a:xfrm>
            <a:prstGeom prst="ellipse">
              <a:avLst/>
            </a:prstGeom>
            <a:noFill/>
          </p:spPr>
        </p:pic>
      </p:grpSp>
      <p:sp>
        <p:nvSpPr>
          <p:cNvPr id="51" name="Oval 50"/>
          <p:cNvSpPr/>
          <p:nvPr/>
        </p:nvSpPr>
        <p:spPr>
          <a:xfrm>
            <a:off x="16002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59467" y="36905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18733" y="38905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594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780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372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7780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37267" y="36238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96533" y="38625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16588" y="5137329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558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15067" y="39572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>
            <a:off x="2562908" y="31022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-Shape 64"/>
          <p:cNvSpPr/>
          <p:nvPr/>
        </p:nvSpPr>
        <p:spPr>
          <a:xfrm rot="1860000">
            <a:off x="2715308" y="32546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-1800000">
            <a:off x="2867708" y="34070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/>
          <p:cNvSpPr/>
          <p:nvPr/>
        </p:nvSpPr>
        <p:spPr>
          <a:xfrm rot="4860000">
            <a:off x="2650090" y="34180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-Shape 67"/>
          <p:cNvSpPr/>
          <p:nvPr/>
        </p:nvSpPr>
        <p:spPr>
          <a:xfrm rot="9240000">
            <a:off x="2512401" y="328032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-Shape 68"/>
          <p:cNvSpPr/>
          <p:nvPr/>
        </p:nvSpPr>
        <p:spPr>
          <a:xfrm>
            <a:off x="2562907" y="33791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-Shape 69"/>
          <p:cNvSpPr/>
          <p:nvPr/>
        </p:nvSpPr>
        <p:spPr>
          <a:xfrm rot="1860000">
            <a:off x="2715307" y="35315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-Shape 70"/>
          <p:cNvSpPr/>
          <p:nvPr/>
        </p:nvSpPr>
        <p:spPr>
          <a:xfrm rot="-1800000">
            <a:off x="2867708" y="46449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-Shape 71"/>
          <p:cNvSpPr/>
          <p:nvPr/>
        </p:nvSpPr>
        <p:spPr>
          <a:xfrm rot="4860000">
            <a:off x="2601782" y="36466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-Shape 72"/>
          <p:cNvSpPr/>
          <p:nvPr/>
        </p:nvSpPr>
        <p:spPr>
          <a:xfrm rot="9240000">
            <a:off x="2845092" y="3631908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903137" y="45524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752600" y="41819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RANKL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</a:rPr>
              <a:t>Osteoprotegerin</a:t>
            </a:r>
            <a:r>
              <a:rPr lang="en-US" dirty="0" smtClean="0">
                <a:latin typeface="Bernard MT Condensed" pitchFamily="18" charset="0"/>
              </a:rPr>
              <a:t> [OPG]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57200"/>
            <a:ext cx="4953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erlin Sans FB Demi" pitchFamily="34" charset="0"/>
              </a:rPr>
              <a:t>LOCAL FACTORS DRIVING THE REMODELING PROCSS</a:t>
            </a:r>
            <a:endParaRPr lang="en-US" sz="2800" dirty="0">
              <a:latin typeface="Berlin Sans FB Demi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t="7651" b="4999"/>
          <a:stretch>
            <a:fillRect/>
          </a:stretch>
        </p:blipFill>
        <p:spPr bwMode="auto">
          <a:xfrm>
            <a:off x="4724400" y="1371600"/>
            <a:ext cx="3886200" cy="2906393"/>
          </a:xfrm>
          <a:prstGeom prst="rect">
            <a:avLst/>
          </a:prstGeom>
          <a:noFill/>
        </p:spPr>
      </p:pic>
      <p:sp>
        <p:nvSpPr>
          <p:cNvPr id="42" name="L-Shape 41"/>
          <p:cNvSpPr/>
          <p:nvPr/>
        </p:nvSpPr>
        <p:spPr>
          <a:xfrm rot="-1800000">
            <a:off x="30201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55537" y="47048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/>
          <p:cNvSpPr/>
          <p:nvPr/>
        </p:nvSpPr>
        <p:spPr>
          <a:xfrm rot="-1800000">
            <a:off x="2694892" y="46130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30321" y="4520484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-Shape 83"/>
          <p:cNvSpPr/>
          <p:nvPr/>
        </p:nvSpPr>
        <p:spPr>
          <a:xfrm rot="14400000">
            <a:off x="28677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6200000">
            <a:off x="2864500" y="47692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-Shape 85"/>
          <p:cNvSpPr/>
          <p:nvPr/>
        </p:nvSpPr>
        <p:spPr>
          <a:xfrm rot="14400000">
            <a:off x="2694892" y="47654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6200000">
            <a:off x="2674409" y="4698642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24 L -0.03021 0.139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231 0.02291 -0.00439 0.02812 0.00185 C 0.03333 0.0081 0.0243 0.03099 0.03107 0.03747 C 0.03784 0.04394 0.06059 0.03955 0.06909 0.04117 C 0.0776 0.04279 0.08107 0.03978 0.08177 0.04695 C 0.08246 0.05412 0.07465 0.07794 0.07326 0.08441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0.01596 -0.04358 0.03214 -0.0408 0.0451 C -0.03803 0.05805 0.00746 0.06429 0.01701 0.07701 C 0.02656 0.08973 0.00677 0.11471 0.01701 0.12211 C 0.02725 0.12951 0.06562 0.11424 0.07899 0.12211 C 0.09236 0.12997 0.09409 0.16165 0.09722 0.16905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1411 0.0158 -0.02822 0.0283 -0.02799 C 0.0408 -0.02776 0.05729 0.00231 0.07466 0.00185 C 0.09202 0.00138 0.12223 -0.02938 0.13247 -0.03007 C 0.14271 -0.03076 0.13594 -0.00648 0.13663 -0.00185 " pathEditMode="relative" ptsTypes="aaaaA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7" grpId="0"/>
      <p:bldP spid="42" grpId="0" animBg="1"/>
      <p:bldP spid="43" grpId="0" animBg="1"/>
      <p:bldP spid="48" grpId="0" animBg="1"/>
      <p:bldP spid="6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76200" y="110328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bone formation ( intermittent) /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(continuous)  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renal tubular calcium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reabsorption</a:t>
            </a:r>
            <a:endParaRPr lang="en-US" sz="2200" b="1" dirty="0" smtClean="0">
              <a:solidFill>
                <a:srgbClr val="FFFF99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renal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calcitriol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production</a:t>
            </a:r>
            <a:endParaRPr lang="en-US" sz="22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685800"/>
            <a:ext cx="6672333" cy="468450"/>
            <a:chOff x="76200" y="685800"/>
            <a:chExt cx="6672333" cy="468450"/>
          </a:xfrm>
        </p:grpSpPr>
        <p:sp>
          <p:nvSpPr>
            <p:cNvPr id="23" name="TextBox 22"/>
            <p:cNvSpPr txBox="1"/>
            <p:nvPr/>
          </p:nvSpPr>
          <p:spPr>
            <a:xfrm>
              <a:off x="2405133" y="6858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Maintains  calcium homeostasis via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" y="723363"/>
              <a:ext cx="21277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1.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PARATHORMONE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752600" y="4369713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Not much physiological role in man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Pharmacologically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2057400"/>
            <a:ext cx="38715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2.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CALCITROL (active form of </a:t>
            </a:r>
            <a:r>
              <a:rPr lang="en-US" sz="2200" u="heavy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vit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D)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2514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intestinal Ca &amp; phosphorus absorption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mineralization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when they are deficient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3657600"/>
            <a:ext cx="792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 &amp; 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 &amp; release of cytokines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" y="4369713"/>
            <a:ext cx="1654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4.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CALCITONIN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158" y="5080197"/>
            <a:ext cx="23294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5.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CLUCOCORTICOIDS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8400" y="5093076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apoptosis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  differentiation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   formation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0" y="3276600"/>
            <a:ext cx="9409089" cy="430887"/>
            <a:chOff x="76200" y="3276600"/>
            <a:chExt cx="9409089" cy="430887"/>
          </a:xfrm>
        </p:grpSpPr>
        <p:sp>
          <p:nvSpPr>
            <p:cNvPr id="31" name="Rectangle 30"/>
            <p:cNvSpPr/>
            <p:nvPr/>
          </p:nvSpPr>
          <p:spPr>
            <a:xfrm>
              <a:off x="76200" y="3276600"/>
              <a:ext cx="30348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3.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ESTROGEN  &amp; ANDROGEN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84489" y="3276600"/>
              <a:ext cx="6400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6032" fontAlgn="auto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rate of bone loss by acting on many local factors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6200" y="5741313"/>
            <a:ext cx="2520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6.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THYROID HORMONE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14600" y="5741313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Bone turn-over i.e.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formation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47" y="6198513"/>
            <a:ext cx="3106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7.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Growth hormone &amp; IGFs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24200" y="6198513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skeletal growth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endochondral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bone formation.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00" y="228600"/>
            <a:ext cx="5489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ED01"/>
                </a:solidFill>
                <a:latin typeface="Bernard MT Condensed" pitchFamily="18" charset="0"/>
                <a:sym typeface="Wingdings 3"/>
              </a:rPr>
              <a:t>SYSTEMIC HORMONES Controlling Remodeling</a:t>
            </a:r>
            <a:endParaRPr lang="en-US" sz="24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BONE BANK DEPOSITS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From birth through adolescence, new bone is built faster than old bone is removed</a:t>
            </a:r>
          </a:p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In mid-life, depending on lifestyle and other factors, bone removal can achieve     a balance with bone formation</a:t>
            </a:r>
          </a:p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After menopause, bone removal may accelerate due to a decrease in estrogen</a:t>
            </a:r>
            <a:r>
              <a:rPr lang="en-US" sz="3600" b="1" dirty="0">
                <a:solidFill>
                  <a:srgbClr val="FFFFFF"/>
                </a:solidFill>
                <a:latin typeface="Arial Unicode MS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2000">
              <a:srgbClr val="341C5E"/>
            </a:gs>
            <a:gs pos="63000">
              <a:srgbClr val="4B0387"/>
            </a:gs>
            <a:gs pos="84000">
              <a:srgbClr val="B3A979">
                <a:alpha val="83000"/>
              </a:srgbClr>
            </a:gs>
            <a:gs pos="92000">
              <a:srgbClr val="FDCD0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72000" y="-152400"/>
            <a:ext cx="4572000" cy="3429000"/>
            <a:chOff x="4572000" y="-152400"/>
            <a:chExt cx="4572000" cy="3429000"/>
          </a:xfrm>
        </p:grpSpPr>
        <p:pic>
          <p:nvPicPr>
            <p:cNvPr id="9" name="Picture 2" descr="http://www.faqs.org/photo-dict/photofiles/list/5227/6874balance_scal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524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924800" y="2057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Formation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283013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Resorption</a:t>
              </a:r>
              <a:endParaRPr lang="en-US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7000" y="2856030"/>
            <a:ext cx="2467342" cy="58477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CF004"/>
                </a:solidFill>
                <a:latin typeface="Bernard MT Condensed" pitchFamily="18" charset="0"/>
              </a:rPr>
              <a:t>OSTEOPOROSIS</a:t>
            </a:r>
            <a:endParaRPr lang="en-US" sz="3200" dirty="0">
              <a:solidFill>
                <a:srgbClr val="FCF004"/>
              </a:solidFill>
              <a:latin typeface="Bernard MT Condensed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3763" y="275510"/>
            <a:ext cx="3086637" cy="3077290"/>
            <a:chOff x="113763" y="275510"/>
            <a:chExt cx="3086637" cy="3077290"/>
          </a:xfrm>
        </p:grpSpPr>
        <p:grpSp>
          <p:nvGrpSpPr>
            <p:cNvPr id="17" name="Group 16"/>
            <p:cNvGrpSpPr/>
            <p:nvPr/>
          </p:nvGrpSpPr>
          <p:grpSpPr>
            <a:xfrm>
              <a:off x="227526" y="381000"/>
              <a:ext cx="2972874" cy="2971800"/>
              <a:chOff x="266163" y="381000"/>
              <a:chExt cx="2972874" cy="2971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6163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Bernard MT Condensed" pitchFamily="18" charset="0"/>
                  </a:rPr>
                  <a:t>Resorption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  <p:pic>
            <p:nvPicPr>
              <p:cNvPr id="148488" name="Picture 8" descr="http://www.medicalscale1.com/wp-content/uploads/2011/02/balance-scal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463" y="381000"/>
                <a:ext cx="2506337" cy="29718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19837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Bernard MT Condensed" pitchFamily="18" charset="0"/>
                  </a:rPr>
                  <a:t>Formation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3763" y="275510"/>
              <a:ext cx="3044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CF004"/>
                  </a:solidFill>
                  <a:latin typeface="Berlin Sans FB Demi" pitchFamily="34" charset="0"/>
                </a:rPr>
                <a:t>BONE REMODELING</a:t>
              </a:r>
              <a:endParaRPr lang="en-US" sz="2400" dirty="0">
                <a:solidFill>
                  <a:srgbClr val="FCF004"/>
                </a:solidFill>
              </a:endParaRPr>
            </a:p>
          </p:txBody>
        </p:sp>
      </p:grpSp>
      <p:pic>
        <p:nvPicPr>
          <p:cNvPr id="148489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39" t="7711"/>
          <a:stretch>
            <a:fillRect/>
          </a:stretch>
        </p:blipFill>
        <p:spPr bwMode="auto">
          <a:xfrm>
            <a:off x="6705600" y="3209925"/>
            <a:ext cx="2438400" cy="3648075"/>
          </a:xfrm>
          <a:prstGeom prst="rect">
            <a:avLst/>
          </a:prstGeom>
          <a:noFill/>
        </p:spPr>
      </p:pic>
      <p:pic>
        <p:nvPicPr>
          <p:cNvPr id="20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7711" r="49254"/>
          <a:stretch>
            <a:fillRect/>
          </a:stretch>
        </p:blipFill>
        <p:spPr bwMode="auto">
          <a:xfrm flipH="1">
            <a:off x="75126" y="3200400"/>
            <a:ext cx="2286000" cy="3648075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1430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7526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934201" y="4876800"/>
            <a:ext cx="609599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543800" y="4876800"/>
            <a:ext cx="6096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02992" y="3410712"/>
            <a:ext cx="4572000" cy="2015936"/>
            <a:chOff x="2602992" y="3410712"/>
            <a:chExt cx="4572000" cy="2015936"/>
          </a:xfrm>
        </p:grpSpPr>
        <p:sp>
          <p:nvSpPr>
            <p:cNvPr id="18" name="TextBox 17"/>
            <p:cNvSpPr txBox="1"/>
            <p:nvPr/>
          </p:nvSpPr>
          <p:spPr>
            <a:xfrm>
              <a:off x="2602992" y="3410712"/>
              <a:ext cx="45720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endocrinologic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disorder of bone &amp;  mineral metabolism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(bone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&gt; formation)</a:t>
              </a:r>
            </a:p>
            <a:p>
              <a:pPr algn="ctr">
                <a:lnSpc>
                  <a:spcPts val="2400"/>
                </a:lnSpc>
                <a:spcBef>
                  <a:spcPts val="600"/>
                </a:spcBef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Low bone mass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Disruption of bone architecture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812792" y="4334256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9128" y="5468112"/>
            <a:ext cx="4267200" cy="1161288"/>
            <a:chOff x="2929128" y="5315712"/>
            <a:chExt cx="4267200" cy="1161288"/>
          </a:xfrm>
        </p:grpSpPr>
        <p:sp>
          <p:nvSpPr>
            <p:cNvPr id="21" name="TextBox 20"/>
            <p:cNvSpPr txBox="1"/>
            <p:nvPr/>
          </p:nvSpPr>
          <p:spPr>
            <a:xfrm>
              <a:off x="2929128" y="5646003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Reduced bone strength </a:t>
              </a:r>
            </a:p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Risk of fractures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812792" y="5315712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1169"/>
          <a:stretch>
            <a:fillRect/>
          </a:stretch>
        </p:blipFill>
        <p:spPr bwMode="auto">
          <a:xfrm>
            <a:off x="304799" y="152400"/>
            <a:ext cx="60198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429000"/>
          <a:ext cx="6019800" cy="3208098"/>
        </p:xfrm>
        <a:graphic>
          <a:graphicData uri="http://schemas.openxmlformats.org/drawingml/2006/table">
            <a:tbl>
              <a:tblPr/>
              <a:tblGrid>
                <a:gridCol w="3152697"/>
                <a:gridCol w="2867103"/>
              </a:tblGrid>
              <a:tr h="30142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Potentially Modifiable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Nonmodifiable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Current cigarette smoking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Personal history of fracture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3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Diet low in calcium/vitamin D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-degree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relative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has fracture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8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kern="1200" baseline="0" dirty="0" err="1" smtClean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Glucocorticoids</a:t>
                      </a:r>
                      <a:r>
                        <a:rPr lang="en-US" sz="1800" b="1" u="heavy" kern="1200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anticonvulsants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Race (Caucasian or Asian)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Excessive alcohol intake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Elderly age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Sedentary lifestyle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health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Body weight less than 127 lb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Dementia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Lack of estrogen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Hormonal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11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fr-FR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Environmental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risks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 err="1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Neoplastic</a:t>
                      </a: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Metabolic abnormalities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Connective tissue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38458" y="152400"/>
            <a:ext cx="208634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OSTEOPOROSIS</a:t>
            </a:r>
            <a:endParaRPr lang="en-US" sz="2600" dirty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/>
          <a:srcRect l="5814" r="8140" b="20552"/>
          <a:stretch>
            <a:fillRect/>
          </a:stretch>
        </p:blipFill>
        <p:spPr bwMode="auto">
          <a:xfrm flipH="1">
            <a:off x="6019800" y="43434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704806" y="686594"/>
            <a:ext cx="1372394" cy="1121692"/>
            <a:chOff x="6704806" y="686594"/>
            <a:chExt cx="1372394" cy="1121692"/>
          </a:xfrm>
        </p:grpSpPr>
        <p:sp>
          <p:nvSpPr>
            <p:cNvPr id="7" name="TextBox 6"/>
            <p:cNvSpPr txBox="1"/>
            <p:nvPr/>
          </p:nvSpPr>
          <p:spPr>
            <a:xfrm>
              <a:off x="6705600" y="1408176"/>
              <a:ext cx="13716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PREVENTION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324600" y="1066800"/>
              <a:ext cx="762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76206" y="686594"/>
            <a:ext cx="1296194" cy="2304316"/>
            <a:chOff x="6476206" y="686594"/>
            <a:chExt cx="1296194" cy="2304316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2590800"/>
              <a:ext cx="12954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TREATMENT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524500" y="1638300"/>
              <a:ext cx="1905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BONE LOSS &amp; AGING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000" b="1">
              <a:latin typeface="Arial Unicode MS" pitchFamily="50" charset="-128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77724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The first 5-15 years after menopause a woman can lose approximately    25 - 30 % of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trabecular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 bone &amp; approximately 10 – 15 % of cortical bone</a:t>
            </a:r>
          </a:p>
          <a:p>
            <a:pPr algn="l"/>
            <a:endParaRPr lang="en-US" sz="1000" b="1" dirty="0">
              <a:solidFill>
                <a:srgbClr val="FFFFFF"/>
              </a:solidFill>
              <a:latin typeface="Arial" charset="0"/>
            </a:endParaRPr>
          </a:p>
          <a:p>
            <a:pPr algn="l"/>
            <a:endParaRPr lang="en-US" sz="1000" b="1" dirty="0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Bone loss often occurs </a:t>
            </a: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without symptoms or </a:t>
            </a:r>
          </a:p>
          <a:p>
            <a:pPr algn="l"/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warning signs</a:t>
            </a: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5562600" y="4114800"/>
          <a:ext cx="3276600" cy="2174875"/>
        </p:xfrm>
        <a:graphic>
          <a:graphicData uri="http://schemas.openxmlformats.org/presentationml/2006/ole">
            <p:oleObj spid="_x0000_s202754" name="Clip" r:id="rId3" imgW="1829520" imgH="968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423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rot="16200000" flipH="1">
            <a:off x="76201" y="-76201"/>
            <a:ext cx="1981200" cy="2133601"/>
          </a:xfrm>
          <a:prstGeom prst="snip2SameRect">
            <a:avLst/>
          </a:prstGeom>
          <a:noFill/>
        </p:spPr>
      </p:pic>
      <p:pic>
        <p:nvPicPr>
          <p:cNvPr id="6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7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560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58479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895600" y="432137"/>
            <a:ext cx="6019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56302"/>
              </a:avLst>
            </a:prstTxWarp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998381"/>
            <a:ext cx="8229600" cy="3554819"/>
          </a:xfrm>
          <a:prstGeom prst="rect">
            <a:avLst/>
          </a:prstGeom>
          <a:gradFill flip="none" rotWithShape="1">
            <a:gsLst>
              <a:gs pos="4000">
                <a:srgbClr val="44018D">
                  <a:alpha val="40000"/>
                </a:srgbClr>
              </a:gs>
              <a:gs pos="48000">
                <a:srgbClr val="341C5E"/>
              </a:gs>
              <a:gs pos="65000">
                <a:srgbClr val="7030A0"/>
              </a:gs>
              <a:gs pos="85000">
                <a:schemeClr val="bg2">
                  <a:lumMod val="50000"/>
                  <a:alpha val="8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the composition, regulation &amp; the remodeling stages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of bone turnover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Recognize the interlinks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osteoblastic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Relate changes to the development of osteoporosis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drugs according to their replacement,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anabolic mechanism of action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Detail the pharmacology of such group of drugs&amp; their clinical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utility in combating osteoporosis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08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BUILD YOUR BONE BANK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You build bone until about age 30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Steps to building healthy bones include:</a:t>
            </a:r>
          </a:p>
          <a:p>
            <a:pPr marL="0" lvl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Calcium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&amp; vitamin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D (milk, cheese, yogurt, sunshine)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	Limit Caffeine &amp; Alcohol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Exercise (Walk , run)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		Don’t Smoke	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0" y="3648671"/>
            <a:ext cx="2730236" cy="769441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BONE ANABOLIC (building) AGENTS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4495800"/>
            <a:ext cx="213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(Parathyroid hormone; TERIPARATIDE</a:t>
            </a:r>
          </a:p>
          <a:p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50828"/>
            <a:ext cx="32765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BISPHOSPHONATES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ESTROGEN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ANDROGEN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SERMS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CALCITONIN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RANKL INHIBITORS                                     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595" y="5464168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STRONTIUM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43528" y="3276600"/>
            <a:ext cx="1371600" cy="838200"/>
            <a:chOff x="3962400" y="2133600"/>
            <a:chExt cx="1371600" cy="990600"/>
          </a:xfrm>
        </p:grpSpPr>
        <p:sp>
          <p:nvSpPr>
            <p:cNvPr id="14" name="Curved Left Arrow 13"/>
            <p:cNvSpPr/>
            <p:nvPr/>
          </p:nvSpPr>
          <p:spPr>
            <a:xfrm>
              <a:off x="39624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Left Arrow 14"/>
            <p:cNvSpPr/>
            <p:nvPr/>
          </p:nvSpPr>
          <p:spPr>
            <a:xfrm flipH="1">
              <a:off x="46482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1066800"/>
            <a:chOff x="0" y="0"/>
            <a:chExt cx="8534400" cy="1219200"/>
          </a:xfrm>
        </p:grpSpPr>
        <p:pic>
          <p:nvPicPr>
            <p:cNvPr id="17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8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9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514600" y="228600"/>
            <a:ext cx="393646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TREATMENT OF OSTEOPOROSIS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1095266"/>
            <a:ext cx="6629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Replace what is missing….Ca,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D, Na fluoride </a:t>
            </a:r>
          </a:p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Reset back the balance of remodeling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67200" y="7620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762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609600" y="3648670"/>
            <a:ext cx="308879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ANTIRESORPTIVE AGENTS 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1920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5161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8209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1257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8684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0595" y="540707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590800" y="1295400"/>
            <a:ext cx="6400800" cy="1549063"/>
            <a:chOff x="2590800" y="1295400"/>
            <a:chExt cx="6400800" cy="1549063"/>
          </a:xfrm>
        </p:grpSpPr>
        <p:sp>
          <p:nvSpPr>
            <p:cNvPr id="34" name="Rectangle 33"/>
            <p:cNvSpPr/>
            <p:nvPr/>
          </p:nvSpPr>
          <p:spPr>
            <a:xfrm>
              <a:off x="2590800" y="1828800"/>
              <a:ext cx="6400800" cy="1015663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65000">
                  <a:srgbClr val="4B0387"/>
                </a:gs>
                <a:gs pos="85000">
                  <a:srgbClr val="B3A979">
                    <a:alpha val="32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Used to enhance the strength by the formation of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fluorapatite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</a:p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Is considered only when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trabecular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bone is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 in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presence of normal cortical bones</a:t>
              </a:r>
              <a:endParaRPr lang="en-US" sz="20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477000" y="1295400"/>
              <a:ext cx="1524000" cy="990600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5400" y="1221817"/>
            <a:ext cx="3200400" cy="2130983"/>
            <a:chOff x="1295400" y="1221817"/>
            <a:chExt cx="3200400" cy="2130983"/>
          </a:xfrm>
        </p:grpSpPr>
        <p:sp>
          <p:nvSpPr>
            <p:cNvPr id="36" name="Arc 35"/>
            <p:cNvSpPr/>
            <p:nvPr/>
          </p:nvSpPr>
          <p:spPr>
            <a:xfrm rot="18444132" flipH="1">
              <a:off x="994072" y="1566343"/>
              <a:ext cx="1758895" cy="1069843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95400" y="2743200"/>
              <a:ext cx="3200400" cy="609600"/>
            </a:xfrm>
            <a:custGeom>
              <a:avLst/>
              <a:gdLst>
                <a:gd name="connsiteX0" fmla="*/ 0 w 3090672"/>
                <a:gd name="connsiteY0" fmla="*/ 0 h 429768"/>
                <a:gd name="connsiteX1" fmla="*/ 402336 w 3090672"/>
                <a:gd name="connsiteY1" fmla="*/ 192024 h 429768"/>
                <a:gd name="connsiteX2" fmla="*/ 1645920 w 3090672"/>
                <a:gd name="connsiteY2" fmla="*/ 292608 h 429768"/>
                <a:gd name="connsiteX3" fmla="*/ 2843784 w 3090672"/>
                <a:gd name="connsiteY3" fmla="*/ 100584 h 429768"/>
                <a:gd name="connsiteX4" fmla="*/ 3090672 w 3090672"/>
                <a:gd name="connsiteY4" fmla="*/ 429768 h 429768"/>
                <a:gd name="connsiteX5" fmla="*/ 3090672 w 3090672"/>
                <a:gd name="connsiteY5" fmla="*/ 429768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672" h="429768">
                  <a:moveTo>
                    <a:pt x="0" y="0"/>
                  </a:moveTo>
                  <a:cubicBezTo>
                    <a:pt x="64008" y="71628"/>
                    <a:pt x="128016" y="143256"/>
                    <a:pt x="402336" y="192024"/>
                  </a:cubicBezTo>
                  <a:cubicBezTo>
                    <a:pt x="676656" y="240792"/>
                    <a:pt x="1239012" y="307848"/>
                    <a:pt x="1645920" y="292608"/>
                  </a:cubicBezTo>
                  <a:cubicBezTo>
                    <a:pt x="2052828" y="277368"/>
                    <a:pt x="2602992" y="77724"/>
                    <a:pt x="2843784" y="100584"/>
                  </a:cubicBezTo>
                  <a:cubicBezTo>
                    <a:pt x="3084576" y="123444"/>
                    <a:pt x="3090672" y="429768"/>
                    <a:pt x="3090672" y="429768"/>
                  </a:cubicBezTo>
                  <a:lnTo>
                    <a:pt x="3090672" y="429768"/>
                  </a:lnTo>
                </a:path>
              </a:pathLst>
            </a:cu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Down Arrow 37"/>
          <p:cNvSpPr/>
          <p:nvPr/>
        </p:nvSpPr>
        <p:spPr>
          <a:xfrm rot="9665249">
            <a:off x="4002723" y="4859537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1934751" flipH="1">
            <a:off x="4612323" y="4868631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-0.11101 " pathEditMode="relative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12211 " pathEditMode="relative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1" build="p"/>
      <p:bldP spid="8" grpId="0"/>
      <p:bldP spid="2" grpId="0" animBg="1"/>
      <p:bldP spid="25" grpId="0"/>
      <p:bldP spid="26" grpId="0"/>
      <p:bldP spid="27" grpId="0"/>
      <p:bldP spid="28" grpId="0"/>
      <p:bldP spid="29" grpId="0"/>
      <p:bldP spid="30" grpId="0"/>
      <p:bldP spid="38" grpId="0" animBg="1"/>
      <p:bldP spid="38" grpId="1" animBg="1"/>
      <p:bldP spid="39" grpId="0" animBg="1"/>
      <p:bldP spid="3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24600" y="76200"/>
            <a:ext cx="2667000" cy="3867150"/>
            <a:chOff x="6324600" y="0"/>
            <a:chExt cx="2667000" cy="3867150"/>
          </a:xfrm>
        </p:grpSpPr>
        <p:sp>
          <p:nvSpPr>
            <p:cNvPr id="13" name="Rectangle 12"/>
            <p:cNvSpPr/>
            <p:nvPr/>
          </p:nvSpPr>
          <p:spPr>
            <a:xfrm>
              <a:off x="6934200" y="17526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35814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ttp://images-mediawiki-sites.thefullwiki.org/09/1/2/2/958874528223231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0"/>
              <a:ext cx="2667000" cy="3867150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228600" y="838200"/>
            <a:ext cx="6439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Are compounds that have two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phosphonate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(PO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groups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2383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Non-Nitrogenous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19200"/>
            <a:ext cx="175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94247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Etidronate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Clodronate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Tildronate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604665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Alendronate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Ibandronate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Risedronate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581400"/>
            <a:ext cx="85344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structurally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 Narrow" pitchFamily="34" charset="0"/>
              </a:rPr>
              <a:t>similar to pyrophosphate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preferentially "stick" to calcium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concentrate in bones, bound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hydroxapatite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decreasing its solubility and making it more resistant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activity.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prevent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inhibiting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Their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relative potencies for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inhibition is the most with 3</a:t>
            </a:r>
            <a:r>
              <a:rPr lang="en-GB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generation </a:t>
            </a:r>
            <a:r>
              <a:rPr lang="en-GB" sz="2400" dirty="0" smtClean="0">
                <a:solidFill>
                  <a:schemeClr val="bg1"/>
                </a:solidFill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”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585" y="1973860"/>
            <a:ext cx="2514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00" y="1629349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 500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000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2000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5715000"/>
            <a:ext cx="8991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How do they inhibit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???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It is also taken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blocks steps 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cholestrol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pathway within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end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2743200"/>
            <a:ext cx="2162907" cy="773805"/>
            <a:chOff x="152400" y="2743200"/>
            <a:chExt cx="2162907" cy="773805"/>
          </a:xfrm>
        </p:grpSpPr>
        <p:sp>
          <p:nvSpPr>
            <p:cNvPr id="21" name="Down Arrow 20"/>
            <p:cNvSpPr/>
            <p:nvPr/>
          </p:nvSpPr>
          <p:spPr>
            <a:xfrm>
              <a:off x="152400" y="27432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4205" y="3086118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Mechanism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ig4c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r="37273"/>
          <a:stretch>
            <a:fillRect/>
          </a:stretch>
        </p:blipFill>
        <p:spPr bwMode="auto">
          <a:xfrm>
            <a:off x="2514600" y="2819400"/>
            <a:ext cx="5105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6400800" y="4648200"/>
            <a:ext cx="304800" cy="228600"/>
          </a:xfrm>
          <a:prstGeom prst="straightConnector1">
            <a:avLst/>
          </a:prstGeom>
          <a:ln w="38100">
            <a:solidFill>
              <a:srgbClr val="53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438400" y="0"/>
            <a:ext cx="3886200" cy="2785378"/>
            <a:chOff x="2438400" y="0"/>
            <a:chExt cx="3886200" cy="2785378"/>
          </a:xfrm>
        </p:grpSpPr>
        <p:sp>
          <p:nvSpPr>
            <p:cNvPr id="8" name="TextBox 7"/>
            <p:cNvSpPr txBox="1"/>
            <p:nvPr/>
          </p:nvSpPr>
          <p:spPr>
            <a:xfrm>
              <a:off x="2438400" y="0"/>
              <a:ext cx="388620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BLOCK STEPS IN CHOLESTROL SYNTHETIC PATHWAY IN OSTEOCLAST </a:t>
              </a:r>
            </a:p>
            <a:p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that act as signaling molecules responsible for the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hydrolytic &amp;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phagocytic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activity.</a:t>
              </a:r>
            </a:p>
            <a:p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Stop function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apoptosis (increased death of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osteoclast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)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733800" y="16764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CF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8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8237"/>
            <a:ext cx="87640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Poorly abs (&lt; 10%), food impair absorption more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must be given 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 empty stomach.  / infused IV.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1 hr.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Half of absorbed drug accumulates in bones,  remainder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excreted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unchanged in urine.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bone it is retained for months, depending on bone turnover.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2151102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Kinetics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2667000"/>
            <a:ext cx="8764074" cy="1435135"/>
            <a:chOff x="228600" y="2667000"/>
            <a:chExt cx="8764074" cy="1435135"/>
          </a:xfrm>
        </p:grpSpPr>
        <p:sp>
          <p:nvSpPr>
            <p:cNvPr id="4" name="Rectangle 3"/>
            <p:cNvSpPr/>
            <p:nvPr/>
          </p:nvSpPr>
          <p:spPr>
            <a:xfrm>
              <a:off x="228600" y="2667000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048000"/>
              <a:ext cx="876407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Paget’s Disease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038600"/>
            <a:ext cx="8839200" cy="1755735"/>
            <a:chOff x="228600" y="4038600"/>
            <a:chExt cx="8839200" cy="1755735"/>
          </a:xfrm>
        </p:grpSpPr>
        <p:sp>
          <p:nvSpPr>
            <p:cNvPr id="11" name="Rectangle 10"/>
            <p:cNvSpPr/>
            <p:nvPr/>
          </p:nvSpPr>
          <p:spPr>
            <a:xfrm>
              <a:off x="228600" y="4038600"/>
              <a:ext cx="1008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Dosing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419600"/>
              <a:ext cx="8839200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Once weekly, or on two consecutive days each month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Should be taken in upright position (to avoid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esophagitis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).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Separate 4 hrs before giving Ca, Mg, Al containing drugs</a:t>
              </a:r>
            </a:p>
            <a:p>
              <a:pPr>
                <a:lnSpc>
                  <a:spcPts val="2500"/>
                </a:lnSpc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791200"/>
            <a:ext cx="9144000" cy="1066800"/>
            <a:chOff x="0" y="0"/>
            <a:chExt cx="8534400" cy="1219200"/>
          </a:xfrm>
        </p:grpSpPr>
        <p:pic>
          <p:nvPicPr>
            <p:cNvPr id="12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3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4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04800" y="483513"/>
            <a:ext cx="10668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74070"/>
            <a:ext cx="84582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GIT irritation; nausea, vomiting, gastritis , ulceration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give large amount of water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Gastro-esophageal reflux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ulcerations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give on empty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stomach while sitting in upright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Flue like manifestations upon IV infusion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-necrosis of the jaw [ mandible &gt; jaw ] more upon long use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with IV infusion preparation usually after dental surgical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procedures. It is due to activation of matrix metalloproteinase that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cause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lysis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Atrial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fibrillation &gt; women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alendronate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zolidronate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4445913"/>
            <a:ext cx="8915400" cy="1192887"/>
            <a:chOff x="77274" y="5843826"/>
            <a:chExt cx="8915400" cy="1192887"/>
          </a:xfrm>
        </p:grpSpPr>
        <p:sp>
          <p:nvSpPr>
            <p:cNvPr id="8" name="Rectangle 7"/>
            <p:cNvSpPr/>
            <p:nvPr/>
          </p:nvSpPr>
          <p:spPr>
            <a:xfrm>
              <a:off x="77274" y="5843826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Contraindications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630317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Decreased renal function</a:t>
              </a:r>
            </a:p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Peptic ulcer / esophageal reflux</a:t>
              </a:r>
            </a:p>
          </p:txBody>
        </p:sp>
      </p:grpSp>
      <p:pic>
        <p:nvPicPr>
          <p:cNvPr id="1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1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11532"/>
            <a:ext cx="41910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 binds to RANKL, expressed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blocks RANKL from interacting with RANK expressed on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 no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).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binds also to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 its apoptosis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So  net effect  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2882" name="Picture 2" descr="http://www.journaloforalmicrobiology.net/index.php/jom/article/viewFile/5532/6261/14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800600" cy="525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152400"/>
            <a:ext cx="3124200" cy="83099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DENOSUMAB (</a:t>
            </a:r>
            <a:r>
              <a:rPr lang="en-US" sz="2000" dirty="0" smtClean="0">
                <a:solidFill>
                  <a:srgbClr val="FF0000"/>
                </a:solidFill>
                <a:latin typeface="Bernard MT Condensed" pitchFamily="18" charset="0"/>
              </a:rPr>
              <a:t>still under investigation</a:t>
            </a:r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RANKL INHIBITORS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838200"/>
            <a:ext cx="85344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a fully human MOA that mimics the activity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osteoprotegerin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205" y="12192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102958" y="989526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46242"/>
            <a:ext cx="19050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913289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Subcutaneous every 6 month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354082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715000"/>
            <a:ext cx="4191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patients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hypocalcemia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Correct Ca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 levels before starting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denosumab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43000">
              <a:srgbClr val="341C5E"/>
            </a:gs>
            <a:gs pos="32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0" y="4419600"/>
            <a:ext cx="8006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"/>
            <a:ext cx="7836795" cy="6858000"/>
            <a:chOff x="0" y="1"/>
            <a:chExt cx="7836795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48" t="3077" r="5250" b="6154"/>
            <a:stretch>
              <a:fillRect/>
            </a:stretch>
          </p:blipFill>
          <p:spPr>
            <a:xfrm>
              <a:off x="0" y="1"/>
              <a:ext cx="6477000" cy="68580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5001294" y="152400"/>
              <a:ext cx="2835501" cy="614757"/>
              <a:chOff x="5001294" y="152400"/>
              <a:chExt cx="2835501" cy="61475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001294" y="367047"/>
                <a:ext cx="1308371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990099"/>
                    </a:solidFill>
                    <a:latin typeface="Bernard MT Condensed" pitchFamily="18" charset="0"/>
                  </a:rPr>
                  <a:t>DENOSUMAB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72200" y="152400"/>
                <a:ext cx="1664595" cy="4308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</a:rPr>
                  <a:t>Mechanism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221896" y="4842064"/>
            <a:ext cx="29221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Infections;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urinary &amp; respiratory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Eczema &amp; skin rash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Constipation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Cataract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Joint pains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5334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RANKL binds to its receptor RANK on the surface of precursor and mature </a:t>
            </a:r>
            <a:r>
              <a:rPr lang="en-US" dirty="0" err="1" smtClean="0">
                <a:solidFill>
                  <a:schemeClr val="bg1"/>
                </a:solidFill>
              </a:rPr>
              <a:t>osteoclasts</a:t>
            </a:r>
            <a:r>
              <a:rPr lang="en-US" dirty="0" smtClean="0">
                <a:solidFill>
                  <a:schemeClr val="bg1"/>
                </a:solidFill>
              </a:rPr>
              <a:t>, and stimulates these cells to mature and </a:t>
            </a:r>
            <a:r>
              <a:rPr lang="en-US" dirty="0" err="1" smtClean="0">
                <a:solidFill>
                  <a:schemeClr val="bg1"/>
                </a:solidFill>
              </a:rPr>
              <a:t>resorb</a:t>
            </a:r>
            <a:r>
              <a:rPr lang="en-US" dirty="0" smtClean="0">
                <a:solidFill>
                  <a:schemeClr val="bg1"/>
                </a:solidFill>
              </a:rPr>
              <a:t> bone. OPG, which competes with RANK for binding to RANKL, is the physiological inhibitor of RANKL. </a:t>
            </a:r>
            <a:r>
              <a:rPr lang="en-US" dirty="0" err="1" smtClean="0">
                <a:solidFill>
                  <a:srgbClr val="FF0000"/>
                </a:solidFill>
              </a:rPr>
              <a:t>Denosumab</a:t>
            </a:r>
            <a:r>
              <a:rPr lang="en-US" dirty="0" smtClean="0">
                <a:solidFill>
                  <a:schemeClr val="bg1"/>
                </a:solidFill>
              </a:rPr>
              <a:t> binds with high affinity to RANKL, mimicking the effect of OPG. 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923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Sr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is a divalent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resembling Ca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atomic &amp;  ionic properties.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orally active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distrontium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405" y="1739069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205" y="331295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Osteoblast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Since it is like Ca, it 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; which is a GP coupled receptor that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enhances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 bone formation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stimulate the expression of OPG RANKL binding  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osteo-clustogenesis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963" y="212809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 to possess “ dual action “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both anabolic &amp;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antiresor-ptive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resulting in a rebalance of bone turnover in favor of bone formation.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059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suppress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7" grpId="0"/>
      <p:bldP spid="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05" y="267237"/>
            <a:ext cx="842509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 ;</a:t>
            </a:r>
            <a:r>
              <a:rPr lang="en-US" sz="4800" dirty="0" smtClean="0">
                <a:solidFill>
                  <a:schemeClr val="bg1"/>
                </a:solidFill>
              </a:rPr>
              <a:t>Key points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23503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10484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Orally with a modest bioavailability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25%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Binds partially to plasma proteins and strongly to bones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 ½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60 hrs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Excreted mainly by the kidney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81200"/>
            <a:ext cx="8764074" cy="1038334"/>
            <a:chOff x="228600" y="2580069"/>
            <a:chExt cx="8764074" cy="1038334"/>
          </a:xfrm>
        </p:grpSpPr>
        <p:sp>
          <p:nvSpPr>
            <p:cNvPr id="8" name="Rectangle 7"/>
            <p:cNvSpPr/>
            <p:nvPr/>
          </p:nvSpPr>
          <p:spPr>
            <a:xfrm>
              <a:off x="228600" y="2580069"/>
              <a:ext cx="2151102" cy="4129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88486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29718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349665"/>
            <a:ext cx="8763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severe renal disease.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hypersensitivity to it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increased risk of venous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phenylketonuria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4724400"/>
            <a:ext cx="14864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Precautions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98818"/>
            <a:ext cx="740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GIT irritation; nausea, vomiting, headache, eczema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 resolve in 1st 3 months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382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76800"/>
            <a:ext cx="8153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Food specially containing milk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its products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Antacids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 tetracycline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quinolones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chelate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5720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5100935"/>
            <a:ext cx="1814920" cy="461665"/>
          </a:xfrm>
          <a:prstGeom prst="rect">
            <a:avLst/>
          </a:prstGeom>
          <a:solidFill>
            <a:srgbClr val="4D3B63">
              <a:alpha val="5411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2hrs spacing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6172200" y="4953000"/>
            <a:ext cx="228600" cy="838200"/>
          </a:xfrm>
          <a:prstGeom prst="rightBrac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06" y="2667000"/>
            <a:ext cx="1569694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38401" y="2362200"/>
            <a:ext cx="670559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inhbit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osteobalst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</a:t>
            </a: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</a:t>
            </a:r>
          </a:p>
          <a:p>
            <a:pPr indent="-256032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release of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release of inflammatory cytokines causing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8786" name="Picture 2" descr="http://www.dirtyprettythangs.com/wp-content/uploads/2011/03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230" r="26557"/>
          <a:stretch>
            <a:fillRect/>
          </a:stretch>
        </p:blipFill>
        <p:spPr bwMode="auto">
          <a:xfrm rot="1810871">
            <a:off x="31324" y="7925"/>
            <a:ext cx="1006239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937" y="360323"/>
            <a:ext cx="150066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393" y="360323"/>
            <a:ext cx="7620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HRT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360323"/>
            <a:ext cx="990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20574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If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hystrectomy</a:t>
            </a:r>
            <a:endParaRPr lang="en-US" sz="2200" b="1" dirty="0" smtClean="0">
              <a:solidFill>
                <a:srgbClr val="FFED0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+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progestins</a:t>
            </a: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 if uterus present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393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Menopausal Symptoms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Menopause /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88" name="Picture 4" descr="http://www.psdgraphics.com/wp-content/uploads/2009/06/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268" t="6623" r="18470" b="7787"/>
          <a:stretch>
            <a:fillRect/>
          </a:stretch>
        </p:blipFill>
        <p:spPr bwMode="auto">
          <a:xfrm>
            <a:off x="152400" y="1219200"/>
            <a:ext cx="1219200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1752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1295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Estrogen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females &amp;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Androgen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males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essential for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normal bone remodeling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15000" y="20574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2209800"/>
            <a:ext cx="190500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 men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3375" y="4648200"/>
            <a:ext cx="1190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ttp://imaging.cmpmedica.com/cancernetwork/journals/oncology/200608/ONC0806_p1029f1.gif"/>
          <p:cNvPicPr>
            <a:picLocks noChangeAspect="1" noChangeArrowheads="1"/>
          </p:cNvPicPr>
          <p:nvPr/>
        </p:nvPicPr>
        <p:blipFill>
          <a:blip r:embed="rId8" cstate="print"/>
          <a:srcRect l="3556" t="3113" r="27111" b="12840"/>
          <a:stretch>
            <a:fillRect/>
          </a:stretch>
        </p:blipFill>
        <p:spPr bwMode="auto">
          <a:xfrm>
            <a:off x="2667000" y="3733800"/>
            <a:ext cx="4191000" cy="2133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9050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Adverse effects: HRT (estrogen): vaginal bleeding, risk of </a:t>
            </a:r>
            <a:r>
              <a:rPr lang="en-US" dirty="0" err="1" smtClean="0">
                <a:solidFill>
                  <a:srgbClr val="FFFFFF"/>
                </a:solidFill>
              </a:rPr>
              <a:t>breat</a:t>
            </a:r>
            <a:r>
              <a:rPr lang="en-US" dirty="0" smtClean="0">
                <a:solidFill>
                  <a:srgbClr val="FFFFFF"/>
                </a:solidFill>
              </a:rPr>
              <a:t> cancer, and venous </a:t>
            </a:r>
            <a:r>
              <a:rPr lang="en-US" dirty="0" err="1" smtClean="0">
                <a:solidFill>
                  <a:srgbClr val="FFFFFF"/>
                </a:solidFill>
              </a:rPr>
              <a:t>thrmboembolism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5" grpId="0"/>
      <p:bldP spid="16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92000">
              <a:srgbClr val="FFC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05200" y="228600"/>
            <a:ext cx="5490018" cy="6400800"/>
            <a:chOff x="224982" y="76200"/>
            <a:chExt cx="5947218" cy="6400800"/>
          </a:xfrm>
        </p:grpSpPr>
        <p:sp>
          <p:nvSpPr>
            <p:cNvPr id="79" name="Rectangle 78"/>
            <p:cNvSpPr/>
            <p:nvPr/>
          </p:nvSpPr>
          <p:spPr>
            <a:xfrm>
              <a:off x="228600" y="3505200"/>
              <a:ext cx="5871018" cy="29718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4982" y="76200"/>
              <a:ext cx="5871018" cy="34290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600740" y="1466098"/>
              <a:ext cx="3114259" cy="943727"/>
              <a:chOff x="2872" y="1925"/>
              <a:chExt cx="2311" cy="75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2" y="1925"/>
                <a:ext cx="2311" cy="75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2898" y="1926"/>
                <a:ext cx="936" cy="3"/>
              </a:xfrm>
              <a:prstGeom prst="line">
                <a:avLst/>
              </a:prstGeom>
              <a:noFill/>
              <a:ln w="15875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5172" y="2334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3216" y="1447158"/>
              <a:ext cx="3114584" cy="937461"/>
              <a:chOff x="2466" y="1926"/>
              <a:chExt cx="2369" cy="748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70" y="1938"/>
                <a:ext cx="2365" cy="7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526" y="2140"/>
                <a:ext cx="926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2000" b="1" dirty="0" err="1"/>
                  <a:t>Raloxifene</a:t>
                </a:r>
                <a:endParaRPr lang="en-US" sz="2000" b="1" dirty="0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66" y="1926"/>
                <a:ext cx="420" cy="78"/>
              </a:xfrm>
              <a:prstGeom prst="rect">
                <a:avLst/>
              </a:prstGeom>
              <a:solidFill>
                <a:srgbClr val="FAF501"/>
              </a:solidFill>
              <a:ln w="6350">
                <a:solidFill>
                  <a:srgbClr val="FAF50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722014" y="1031207"/>
              <a:ext cx="2011274" cy="958767"/>
              <a:chOff x="3829" y="1578"/>
              <a:chExt cx="1372" cy="765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829" y="1578"/>
                <a:ext cx="1372" cy="765"/>
                <a:chOff x="3829" y="1581"/>
                <a:chExt cx="1372" cy="765"/>
              </a:xfrm>
            </p:grpSpPr>
            <p:pic>
              <p:nvPicPr>
                <p:cNvPr id="16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29" y="1581"/>
                  <a:ext cx="1345" cy="7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</p:pic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558" y="1661"/>
                  <a:ext cx="371" cy="1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 eaLnBrk="0" hangingPunct="0">
                    <a:lnSpc>
                      <a:spcPct val="80000"/>
                    </a:lnSpc>
                  </a:pPr>
                  <a:r>
                    <a:rPr lang="en-US" sz="1600" b="1" dirty="0">
                      <a:solidFill>
                        <a:schemeClr val="bg1"/>
                      </a:solidFill>
                    </a:rPr>
                    <a:t>PTH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5169" y="1581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rgbClr val="41B8D4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4761" y="2133"/>
                  <a:ext cx="440" cy="213"/>
                </a:xfrm>
                <a:custGeom>
                  <a:avLst/>
                  <a:gdLst/>
                  <a:ahLst/>
                  <a:cxnLst>
                    <a:cxn ang="0">
                      <a:pos x="411" y="213"/>
                    </a:cxn>
                    <a:cxn ang="0">
                      <a:pos x="372" y="1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0" h="213">
                      <a:moveTo>
                        <a:pt x="411" y="213"/>
                      </a:moveTo>
                      <a:cubicBezTo>
                        <a:pt x="405" y="207"/>
                        <a:pt x="440" y="209"/>
                        <a:pt x="372" y="174"/>
                      </a:cubicBezTo>
                      <a:cubicBezTo>
                        <a:pt x="304" y="139"/>
                        <a:pt x="77" y="36"/>
                        <a:pt x="0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6"/>
                <p:cNvSpPr>
                  <a:spLocks/>
                </p:cNvSpPr>
                <p:nvPr/>
              </p:nvSpPr>
              <p:spPr bwMode="auto">
                <a:xfrm>
                  <a:off x="4380" y="2088"/>
                  <a:ext cx="395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3" y="39"/>
                    </a:cxn>
                    <a:cxn ang="0">
                      <a:pos x="372" y="48"/>
                    </a:cxn>
                  </a:cxnLst>
                  <a:rect l="0" t="0" r="r" b="b"/>
                  <a:pathLst>
                    <a:path w="395" h="48">
                      <a:moveTo>
                        <a:pt x="0" y="0"/>
                      </a:moveTo>
                      <a:cubicBezTo>
                        <a:pt x="135" y="15"/>
                        <a:pt x="271" y="31"/>
                        <a:pt x="333" y="39"/>
                      </a:cubicBezTo>
                      <a:cubicBezTo>
                        <a:pt x="395" y="47"/>
                        <a:pt x="383" y="47"/>
                        <a:pt x="372" y="4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831" y="1914"/>
                <a:ext cx="1341" cy="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39"/>
                  </a:cxn>
                  <a:cxn ang="0">
                    <a:pos x="135" y="93"/>
                  </a:cxn>
                  <a:cxn ang="0">
                    <a:pos x="276" y="129"/>
                  </a:cxn>
                  <a:cxn ang="0">
                    <a:pos x="549" y="177"/>
                  </a:cxn>
                  <a:cxn ang="0">
                    <a:pos x="879" y="222"/>
                  </a:cxn>
                  <a:cxn ang="0">
                    <a:pos x="945" y="240"/>
                  </a:cxn>
                  <a:cxn ang="0">
                    <a:pos x="1011" y="264"/>
                  </a:cxn>
                  <a:cxn ang="0">
                    <a:pos x="1101" y="306"/>
                  </a:cxn>
                  <a:cxn ang="0">
                    <a:pos x="1341" y="429"/>
                  </a:cxn>
                </a:cxnLst>
                <a:rect l="0" t="0" r="r" b="b"/>
                <a:pathLst>
                  <a:path w="1341" h="429">
                    <a:moveTo>
                      <a:pt x="0" y="0"/>
                    </a:moveTo>
                    <a:cubicBezTo>
                      <a:pt x="2" y="12"/>
                      <a:pt x="5" y="24"/>
                      <a:pt x="27" y="39"/>
                    </a:cubicBezTo>
                    <a:cubicBezTo>
                      <a:pt x="49" y="54"/>
                      <a:pt x="94" y="78"/>
                      <a:pt x="135" y="93"/>
                    </a:cubicBezTo>
                    <a:cubicBezTo>
                      <a:pt x="176" y="108"/>
                      <a:pt x="207" y="115"/>
                      <a:pt x="276" y="129"/>
                    </a:cubicBezTo>
                    <a:cubicBezTo>
                      <a:pt x="345" y="143"/>
                      <a:pt x="449" y="162"/>
                      <a:pt x="549" y="177"/>
                    </a:cubicBezTo>
                    <a:cubicBezTo>
                      <a:pt x="649" y="192"/>
                      <a:pt x="813" y="212"/>
                      <a:pt x="879" y="222"/>
                    </a:cubicBezTo>
                    <a:cubicBezTo>
                      <a:pt x="945" y="232"/>
                      <a:pt x="923" y="233"/>
                      <a:pt x="945" y="240"/>
                    </a:cubicBezTo>
                    <a:cubicBezTo>
                      <a:pt x="967" y="247"/>
                      <a:pt x="985" y="253"/>
                      <a:pt x="1011" y="264"/>
                    </a:cubicBezTo>
                    <a:cubicBezTo>
                      <a:pt x="1037" y="275"/>
                      <a:pt x="1046" y="279"/>
                      <a:pt x="1101" y="306"/>
                    </a:cubicBezTo>
                    <a:cubicBezTo>
                      <a:pt x="1156" y="333"/>
                      <a:pt x="1291" y="404"/>
                      <a:pt x="1341" y="429"/>
                    </a:cubicBezTo>
                  </a:path>
                </a:pathLst>
              </a:custGeom>
              <a:noFill/>
              <a:ln w="19050" cap="flat" cmpd="sng">
                <a:solidFill>
                  <a:srgbClr val="1E7C34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3640217" y="2378488"/>
              <a:ext cx="1618834" cy="228098"/>
              <a:chOff x="3774" y="2653"/>
              <a:chExt cx="1406" cy="182"/>
            </a:xfrm>
          </p:grpSpPr>
          <p:pic>
            <p:nvPicPr>
              <p:cNvPr id="22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6" y="2662"/>
                <a:ext cx="1404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270" y="2653"/>
                <a:ext cx="731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600" b="1">
                    <a:solidFill>
                      <a:schemeClr val="bg1"/>
                    </a:solidFill>
                  </a:rPr>
                  <a:t>Calcitonin</a:t>
                </a: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3774" y="2668"/>
                <a:ext cx="738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72"/>
                  </a:cxn>
                  <a:cxn ang="0">
                    <a:pos x="273" y="138"/>
                  </a:cxn>
                  <a:cxn ang="0">
                    <a:pos x="738" y="147"/>
                  </a:cxn>
                </a:cxnLst>
                <a:rect l="0" t="0" r="r" b="b"/>
                <a:pathLst>
                  <a:path w="738" h="150">
                    <a:moveTo>
                      <a:pt x="0" y="0"/>
                    </a:moveTo>
                    <a:cubicBezTo>
                      <a:pt x="11" y="12"/>
                      <a:pt x="24" y="49"/>
                      <a:pt x="69" y="72"/>
                    </a:cubicBezTo>
                    <a:cubicBezTo>
                      <a:pt x="114" y="95"/>
                      <a:pt x="162" y="126"/>
                      <a:pt x="273" y="138"/>
                    </a:cubicBezTo>
                    <a:cubicBezTo>
                      <a:pt x="384" y="150"/>
                      <a:pt x="641" y="145"/>
                      <a:pt x="738" y="147"/>
                    </a:cubicBezTo>
                  </a:path>
                </a:pathLst>
              </a:custGeom>
              <a:noFill/>
              <a:ln w="12700" cap="flat" cmpd="sng">
                <a:solidFill>
                  <a:srgbClr val="CB100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494" y="2815"/>
                <a:ext cx="681" cy="0"/>
              </a:xfrm>
              <a:prstGeom prst="line">
                <a:avLst/>
              </a:prstGeom>
              <a:noFill/>
              <a:ln w="12700">
                <a:solidFill>
                  <a:srgbClr val="CB100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1268346" y="2124075"/>
              <a:ext cx="1604577" cy="852237"/>
              <a:chOff x="1716" y="2450"/>
              <a:chExt cx="1392" cy="680"/>
            </a:xfrm>
          </p:grpSpPr>
          <p:graphicFrame>
            <p:nvGraphicFramePr>
              <p:cNvPr id="27" name="Object 24"/>
              <p:cNvGraphicFramePr>
                <a:graphicFrameLocks noChangeAspect="1"/>
              </p:cNvGraphicFramePr>
              <p:nvPr/>
            </p:nvGraphicFramePr>
            <p:xfrm>
              <a:off x="1716" y="2450"/>
              <a:ext cx="1392" cy="680"/>
            </p:xfrm>
            <a:graphic>
              <a:graphicData uri="http://schemas.openxmlformats.org/presentationml/2006/ole">
                <p:oleObj spid="_x0000_s161794" name="Image" r:id="rId7" imgW="3809524" imgH="1866667" progId="">
                  <p:embed/>
                </p:oleObj>
              </a:graphicData>
            </a:graphic>
          </p:graphicFrame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1846" y="2665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510" y="2457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1048008" y="252914"/>
              <a:ext cx="4401570" cy="3074319"/>
              <a:chOff x="1524" y="957"/>
              <a:chExt cx="3821" cy="2453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28" y="1000"/>
                <a:ext cx="3672" cy="2280"/>
              </a:xfrm>
              <a:custGeom>
                <a:avLst/>
                <a:gdLst/>
                <a:ahLst/>
                <a:cxnLst>
                  <a:cxn ang="0">
                    <a:pos x="0" y="2280"/>
                  </a:cxn>
                  <a:cxn ang="0">
                    <a:pos x="1728" y="1864"/>
                  </a:cxn>
                  <a:cxn ang="0">
                    <a:pos x="3072" y="800"/>
                  </a:cxn>
                  <a:cxn ang="0">
                    <a:pos x="3672" y="0"/>
                  </a:cxn>
                </a:cxnLst>
                <a:rect l="0" t="0" r="r" b="b"/>
                <a:pathLst>
                  <a:path w="3672" h="2280">
                    <a:moveTo>
                      <a:pt x="0" y="2280"/>
                    </a:moveTo>
                    <a:cubicBezTo>
                      <a:pt x="288" y="2211"/>
                      <a:pt x="1216" y="2111"/>
                      <a:pt x="1728" y="1864"/>
                    </a:cubicBezTo>
                    <a:cubicBezTo>
                      <a:pt x="2240" y="1617"/>
                      <a:pt x="2748" y="1111"/>
                      <a:pt x="3072" y="800"/>
                    </a:cubicBezTo>
                    <a:cubicBezTo>
                      <a:pt x="3384" y="448"/>
                      <a:pt x="3547" y="167"/>
                      <a:pt x="367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rot="1234886">
                <a:off x="5033" y="95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30"/>
              <p:cNvSpPr>
                <a:spLocks noChangeArrowheads="1"/>
              </p:cNvSpPr>
              <p:nvPr/>
            </p:nvSpPr>
            <p:spPr bwMode="auto">
              <a:xfrm rot="-5887235">
                <a:off x="1425" y="319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1098606" y="497305"/>
              <a:ext cx="976549" cy="3856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During Hot 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Flashes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095208" y="465542"/>
              <a:ext cx="1977528" cy="461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Post Vasomotor Symptoms</a:t>
              </a:r>
            </a:p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Pre fracture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044931" y="497305"/>
              <a:ext cx="1089977" cy="2335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Post Fracture</a:t>
              </a:r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380609" y="140118"/>
              <a:ext cx="904772" cy="3034213"/>
              <a:chOff x="945" y="867"/>
              <a:chExt cx="785" cy="2421"/>
            </a:xfrm>
          </p:grpSpPr>
          <p:grpSp>
            <p:nvGrpSpPr>
              <p:cNvPr id="40" name="Group 41"/>
              <p:cNvGrpSpPr>
                <a:grpSpLocks/>
              </p:cNvGrpSpPr>
              <p:nvPr/>
            </p:nvGrpSpPr>
            <p:grpSpPr bwMode="auto">
              <a:xfrm>
                <a:off x="1329" y="867"/>
                <a:ext cx="312" cy="2421"/>
                <a:chOff x="1329" y="867"/>
                <a:chExt cx="312" cy="2421"/>
              </a:xfrm>
            </p:grpSpPr>
            <p:sp>
              <p:nvSpPr>
                <p:cNvPr id="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94" y="870"/>
                  <a:ext cx="0" cy="24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AutoShape 43"/>
                <p:cNvSpPr>
                  <a:spLocks noChangeArrowheads="1"/>
                </p:cNvSpPr>
                <p:nvPr/>
              </p:nvSpPr>
              <p:spPr bwMode="auto">
                <a:xfrm>
                  <a:off x="1329" y="86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945" y="1785"/>
                <a:ext cx="785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Risk </a:t>
                </a:r>
              </a:p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of Fracture</a:t>
                </a:r>
              </a:p>
            </p:txBody>
          </p:sp>
        </p:grp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1006533" y="2986338"/>
              <a:ext cx="4292697" cy="431132"/>
              <a:chOff x="1488" y="3138"/>
              <a:chExt cx="3726" cy="344"/>
            </a:xfrm>
          </p:grpSpPr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1488" y="3138"/>
                <a:ext cx="3726" cy="312"/>
                <a:chOff x="1488" y="3138"/>
                <a:chExt cx="3726" cy="312"/>
              </a:xfrm>
            </p:grpSpPr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>
                  <a:off x="1488" y="3282"/>
                  <a:ext cx="36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5001" y="323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3110" y="3315"/>
                <a:ext cx="35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400" b="1">
                    <a:solidFill>
                      <a:schemeClr val="bg1"/>
                    </a:solidFill>
                  </a:rPr>
                  <a:t>AGE</a:t>
                </a:r>
              </a:p>
            </p:txBody>
          </p:sp>
        </p:grpSp>
        <p:grpSp>
          <p:nvGrpSpPr>
            <p:cNvPr id="49" name="Group 64"/>
            <p:cNvGrpSpPr>
              <a:grpSpLocks/>
            </p:cNvGrpSpPr>
            <p:nvPr/>
          </p:nvGrpSpPr>
          <p:grpSpPr bwMode="auto">
            <a:xfrm>
              <a:off x="2065450" y="427121"/>
              <a:ext cx="2028403" cy="2717132"/>
              <a:chOff x="2408" y="1096"/>
              <a:chExt cx="1760" cy="2168"/>
            </a:xfrm>
          </p:grpSpPr>
          <p:sp>
            <p:nvSpPr>
              <p:cNvPr id="50" name="Rectangle 65"/>
              <p:cNvSpPr>
                <a:spLocks noChangeArrowheads="1"/>
              </p:cNvSpPr>
              <p:nvPr/>
            </p:nvSpPr>
            <p:spPr bwMode="auto">
              <a:xfrm>
                <a:off x="2408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66"/>
              <p:cNvSpPr>
                <a:spLocks noChangeArrowheads="1"/>
              </p:cNvSpPr>
              <p:nvPr/>
            </p:nvSpPr>
            <p:spPr bwMode="auto">
              <a:xfrm>
                <a:off x="4112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67"/>
            <p:cNvSpPr txBox="1">
              <a:spLocks noChangeArrowheads="1"/>
            </p:cNvSpPr>
            <p:nvPr/>
          </p:nvSpPr>
          <p:spPr bwMode="auto">
            <a:xfrm>
              <a:off x="3552826" y="1712996"/>
              <a:ext cx="1338131" cy="228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hangingPunct="0">
                <a:lnSpc>
                  <a:spcPct val="80000"/>
                </a:lnSpc>
              </a:pPr>
              <a:r>
                <a:rPr lang="en-US" sz="1600" b="1" dirty="0" err="1">
                  <a:solidFill>
                    <a:schemeClr val="bg1"/>
                  </a:solidFill>
                </a:rPr>
                <a:t>Bisphosphonates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237679" y="3352800"/>
              <a:ext cx="4934521" cy="2766391"/>
              <a:chOff x="1237679" y="3352800"/>
              <a:chExt cx="4934521" cy="276639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38400" y="4648200"/>
                <a:ext cx="990600" cy="304800"/>
              </a:xfrm>
              <a:prstGeom prst="rect">
                <a:avLst/>
              </a:prstGeom>
              <a:solidFill>
                <a:srgbClr val="FDC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2"/>
              <p:cNvSpPr>
                <a:spLocks/>
              </p:cNvSpPr>
              <p:nvPr/>
            </p:nvSpPr>
            <p:spPr bwMode="auto">
              <a:xfrm>
                <a:off x="1498078" y="3378559"/>
                <a:ext cx="3967730" cy="2306918"/>
              </a:xfrm>
              <a:custGeom>
                <a:avLst/>
                <a:gdLst/>
                <a:ahLst/>
                <a:cxnLst>
                  <a:cxn ang="0">
                    <a:pos x="0" y="2239"/>
                  </a:cxn>
                  <a:cxn ang="0">
                    <a:pos x="460" y="1871"/>
                  </a:cxn>
                  <a:cxn ang="0">
                    <a:pos x="828" y="1321"/>
                  </a:cxn>
                  <a:cxn ang="0">
                    <a:pos x="1028" y="1049"/>
                  </a:cxn>
                  <a:cxn ang="0">
                    <a:pos x="1220" y="769"/>
                  </a:cxn>
                  <a:cxn ang="0">
                    <a:pos x="1364" y="569"/>
                  </a:cxn>
                  <a:cxn ang="0">
                    <a:pos x="1724" y="217"/>
                  </a:cxn>
                  <a:cxn ang="0">
                    <a:pos x="2052" y="41"/>
                  </a:cxn>
                  <a:cxn ang="0">
                    <a:pos x="2388" y="17"/>
                  </a:cxn>
                  <a:cxn ang="0">
                    <a:pos x="2700" y="145"/>
                  </a:cxn>
                  <a:cxn ang="0">
                    <a:pos x="2974" y="408"/>
                  </a:cxn>
                  <a:cxn ang="0">
                    <a:pos x="3356" y="905"/>
                  </a:cxn>
                  <a:cxn ang="0">
                    <a:pos x="3500" y="1161"/>
                  </a:cxn>
                  <a:cxn ang="0">
                    <a:pos x="3676" y="1385"/>
                  </a:cxn>
                  <a:cxn ang="0">
                    <a:pos x="3764" y="1521"/>
                  </a:cxn>
                  <a:cxn ang="0">
                    <a:pos x="3962" y="1780"/>
                  </a:cxn>
                  <a:cxn ang="0">
                    <a:pos x="4245" y="2008"/>
                  </a:cxn>
                  <a:cxn ang="0">
                    <a:pos x="4455" y="2127"/>
                  </a:cxn>
                  <a:cxn ang="0">
                    <a:pos x="4730" y="2191"/>
                  </a:cxn>
                  <a:cxn ang="0">
                    <a:pos x="4988" y="2235"/>
                  </a:cxn>
                </a:cxnLst>
                <a:rect l="0" t="0" r="r" b="b"/>
                <a:pathLst>
                  <a:path w="4988" h="2239">
                    <a:moveTo>
                      <a:pt x="0" y="2239"/>
                    </a:moveTo>
                    <a:cubicBezTo>
                      <a:pt x="77" y="2178"/>
                      <a:pt x="322" y="2024"/>
                      <a:pt x="460" y="1871"/>
                    </a:cubicBezTo>
                    <a:cubicBezTo>
                      <a:pt x="598" y="1718"/>
                      <a:pt x="733" y="1458"/>
                      <a:pt x="828" y="1321"/>
                    </a:cubicBezTo>
                    <a:cubicBezTo>
                      <a:pt x="923" y="1184"/>
                      <a:pt x="963" y="1141"/>
                      <a:pt x="1028" y="1049"/>
                    </a:cubicBezTo>
                    <a:cubicBezTo>
                      <a:pt x="1093" y="957"/>
                      <a:pt x="1164" y="849"/>
                      <a:pt x="1220" y="769"/>
                    </a:cubicBezTo>
                    <a:cubicBezTo>
                      <a:pt x="1276" y="689"/>
                      <a:pt x="1280" y="661"/>
                      <a:pt x="1364" y="569"/>
                    </a:cubicBezTo>
                    <a:cubicBezTo>
                      <a:pt x="1448" y="477"/>
                      <a:pt x="1609" y="305"/>
                      <a:pt x="1724" y="217"/>
                    </a:cubicBezTo>
                    <a:cubicBezTo>
                      <a:pt x="1839" y="129"/>
                      <a:pt x="1941" y="74"/>
                      <a:pt x="2052" y="41"/>
                    </a:cubicBezTo>
                    <a:cubicBezTo>
                      <a:pt x="2163" y="8"/>
                      <a:pt x="2280" y="0"/>
                      <a:pt x="2388" y="17"/>
                    </a:cubicBezTo>
                    <a:cubicBezTo>
                      <a:pt x="2496" y="34"/>
                      <a:pt x="2602" y="80"/>
                      <a:pt x="2700" y="145"/>
                    </a:cubicBezTo>
                    <a:cubicBezTo>
                      <a:pt x="2798" y="210"/>
                      <a:pt x="2865" y="281"/>
                      <a:pt x="2974" y="408"/>
                    </a:cubicBezTo>
                    <a:cubicBezTo>
                      <a:pt x="3083" y="535"/>
                      <a:pt x="3268" y="779"/>
                      <a:pt x="3356" y="905"/>
                    </a:cubicBezTo>
                    <a:cubicBezTo>
                      <a:pt x="3444" y="1031"/>
                      <a:pt x="3447" y="1081"/>
                      <a:pt x="3500" y="1161"/>
                    </a:cubicBezTo>
                    <a:cubicBezTo>
                      <a:pt x="3553" y="1241"/>
                      <a:pt x="3632" y="1325"/>
                      <a:pt x="3676" y="1385"/>
                    </a:cubicBezTo>
                    <a:cubicBezTo>
                      <a:pt x="3720" y="1445"/>
                      <a:pt x="3716" y="1455"/>
                      <a:pt x="3764" y="1521"/>
                    </a:cubicBezTo>
                    <a:cubicBezTo>
                      <a:pt x="3812" y="1587"/>
                      <a:pt x="3882" y="1699"/>
                      <a:pt x="3962" y="1780"/>
                    </a:cubicBezTo>
                    <a:cubicBezTo>
                      <a:pt x="4042" y="1861"/>
                      <a:pt x="4163" y="1950"/>
                      <a:pt x="4245" y="2008"/>
                    </a:cubicBezTo>
                    <a:cubicBezTo>
                      <a:pt x="4327" y="2066"/>
                      <a:pt x="4374" y="2097"/>
                      <a:pt x="4455" y="2127"/>
                    </a:cubicBezTo>
                    <a:cubicBezTo>
                      <a:pt x="4536" y="2157"/>
                      <a:pt x="4641" y="2173"/>
                      <a:pt x="4730" y="2191"/>
                    </a:cubicBezTo>
                    <a:cubicBezTo>
                      <a:pt x="4819" y="2209"/>
                      <a:pt x="4934" y="2226"/>
                      <a:pt x="4988" y="2235"/>
                    </a:cubicBezTo>
                  </a:path>
                </a:pathLst>
              </a:custGeom>
              <a:noFill/>
              <a:ln w="50800" cap="flat" cmpd="sng">
                <a:solidFill>
                  <a:srgbClr val="FDCD0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 useBgFill="1"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2362200" y="4648200"/>
                <a:ext cx="1180297" cy="344132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>
                    <a:latin typeface="Bernard MT Condensed" pitchFamily="18" charset="0"/>
                  </a:rPr>
                  <a:t>Raloxifene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51687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06093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260499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31490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36868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4230926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477499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>
                <a:off x="531905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18"/>
              <p:cNvSpPr>
                <a:spLocks noChangeShapeType="1"/>
              </p:cNvSpPr>
              <p:nvPr/>
            </p:nvSpPr>
            <p:spPr bwMode="auto">
              <a:xfrm>
                <a:off x="586311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>
                <a:off x="2059144" y="3494986"/>
                <a:ext cx="895" cy="2246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4038600" y="3493956"/>
                <a:ext cx="0" cy="22471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3132059" y="3352800"/>
                <a:ext cx="2787433" cy="2322373"/>
              </a:xfrm>
              <a:custGeom>
                <a:avLst/>
                <a:gdLst/>
                <a:ahLst/>
                <a:cxnLst>
                  <a:cxn ang="0">
                    <a:pos x="0" y="2248"/>
                  </a:cxn>
                  <a:cxn ang="0">
                    <a:pos x="108" y="2146"/>
                  </a:cxn>
                  <a:cxn ang="0">
                    <a:pos x="210" y="2062"/>
                  </a:cxn>
                  <a:cxn ang="0">
                    <a:pos x="270" y="1996"/>
                  </a:cxn>
                  <a:cxn ang="0">
                    <a:pos x="354" y="1930"/>
                  </a:cxn>
                  <a:cxn ang="0">
                    <a:pos x="432" y="1852"/>
                  </a:cxn>
                  <a:cxn ang="0">
                    <a:pos x="498" y="1792"/>
                  </a:cxn>
                  <a:cxn ang="0">
                    <a:pos x="570" y="1702"/>
                  </a:cxn>
                  <a:cxn ang="0">
                    <a:pos x="606" y="1648"/>
                  </a:cxn>
                  <a:cxn ang="0">
                    <a:pos x="678" y="1558"/>
                  </a:cxn>
                  <a:cxn ang="0">
                    <a:pos x="744" y="1456"/>
                  </a:cxn>
                  <a:cxn ang="0">
                    <a:pos x="792" y="1348"/>
                  </a:cxn>
                  <a:cxn ang="0">
                    <a:pos x="834" y="1246"/>
                  </a:cxn>
                  <a:cxn ang="0">
                    <a:pos x="888" y="1096"/>
                  </a:cxn>
                  <a:cxn ang="0">
                    <a:pos x="930" y="970"/>
                  </a:cxn>
                  <a:cxn ang="0">
                    <a:pos x="978" y="838"/>
                  </a:cxn>
                  <a:cxn ang="0">
                    <a:pos x="1026" y="706"/>
                  </a:cxn>
                  <a:cxn ang="0">
                    <a:pos x="1068" y="598"/>
                  </a:cxn>
                  <a:cxn ang="0">
                    <a:pos x="1155" y="342"/>
                  </a:cxn>
                  <a:cxn ang="0">
                    <a:pos x="1302" y="121"/>
                  </a:cxn>
                  <a:cxn ang="0">
                    <a:pos x="1521" y="13"/>
                  </a:cxn>
                  <a:cxn ang="0">
                    <a:pos x="1743" y="44"/>
                  </a:cxn>
                  <a:cxn ang="0">
                    <a:pos x="1938" y="211"/>
                  </a:cxn>
                  <a:cxn ang="0">
                    <a:pos x="2046" y="379"/>
                  </a:cxn>
                  <a:cxn ang="0">
                    <a:pos x="2121" y="517"/>
                  </a:cxn>
                  <a:cxn ang="0">
                    <a:pos x="2180" y="648"/>
                  </a:cxn>
                  <a:cxn ang="0">
                    <a:pos x="2259" y="844"/>
                  </a:cxn>
                  <a:cxn ang="0">
                    <a:pos x="2381" y="1106"/>
                  </a:cxn>
                  <a:cxn ang="0">
                    <a:pos x="2545" y="1381"/>
                  </a:cxn>
                  <a:cxn ang="0">
                    <a:pos x="2670" y="1558"/>
                  </a:cxn>
                  <a:cxn ang="0">
                    <a:pos x="2855" y="1783"/>
                  </a:cxn>
                  <a:cxn ang="0">
                    <a:pos x="3096" y="2002"/>
                  </a:cxn>
                  <a:cxn ang="0">
                    <a:pos x="3252" y="2113"/>
                  </a:cxn>
                  <a:cxn ang="0">
                    <a:pos x="3504" y="2254"/>
                  </a:cxn>
                </a:cxnLst>
                <a:rect l="0" t="0" r="r" b="b"/>
                <a:pathLst>
                  <a:path w="3504" h="2254">
                    <a:moveTo>
                      <a:pt x="0" y="2248"/>
                    </a:moveTo>
                    <a:cubicBezTo>
                      <a:pt x="18" y="2231"/>
                      <a:pt x="73" y="2177"/>
                      <a:pt x="108" y="2146"/>
                    </a:cubicBezTo>
                    <a:cubicBezTo>
                      <a:pt x="143" y="2115"/>
                      <a:pt x="183" y="2087"/>
                      <a:pt x="210" y="2062"/>
                    </a:cubicBezTo>
                    <a:cubicBezTo>
                      <a:pt x="237" y="2037"/>
                      <a:pt x="246" y="2018"/>
                      <a:pt x="270" y="1996"/>
                    </a:cubicBezTo>
                    <a:cubicBezTo>
                      <a:pt x="294" y="1974"/>
                      <a:pt x="327" y="1954"/>
                      <a:pt x="354" y="1930"/>
                    </a:cubicBezTo>
                    <a:cubicBezTo>
                      <a:pt x="381" y="1906"/>
                      <a:pt x="408" y="1875"/>
                      <a:pt x="432" y="1852"/>
                    </a:cubicBezTo>
                    <a:cubicBezTo>
                      <a:pt x="456" y="1829"/>
                      <a:pt x="475" y="1817"/>
                      <a:pt x="498" y="1792"/>
                    </a:cubicBezTo>
                    <a:cubicBezTo>
                      <a:pt x="521" y="1767"/>
                      <a:pt x="552" y="1726"/>
                      <a:pt x="570" y="1702"/>
                    </a:cubicBezTo>
                    <a:cubicBezTo>
                      <a:pt x="588" y="1678"/>
                      <a:pt x="588" y="1672"/>
                      <a:pt x="606" y="1648"/>
                    </a:cubicBezTo>
                    <a:cubicBezTo>
                      <a:pt x="624" y="1624"/>
                      <a:pt x="655" y="1590"/>
                      <a:pt x="678" y="1558"/>
                    </a:cubicBezTo>
                    <a:cubicBezTo>
                      <a:pt x="701" y="1526"/>
                      <a:pt x="725" y="1491"/>
                      <a:pt x="744" y="1456"/>
                    </a:cubicBezTo>
                    <a:cubicBezTo>
                      <a:pt x="763" y="1421"/>
                      <a:pt x="777" y="1383"/>
                      <a:pt x="792" y="1348"/>
                    </a:cubicBezTo>
                    <a:cubicBezTo>
                      <a:pt x="807" y="1313"/>
                      <a:pt x="818" y="1288"/>
                      <a:pt x="834" y="1246"/>
                    </a:cubicBezTo>
                    <a:cubicBezTo>
                      <a:pt x="850" y="1204"/>
                      <a:pt x="872" y="1142"/>
                      <a:pt x="888" y="1096"/>
                    </a:cubicBezTo>
                    <a:cubicBezTo>
                      <a:pt x="904" y="1050"/>
                      <a:pt x="915" y="1013"/>
                      <a:pt x="930" y="970"/>
                    </a:cubicBezTo>
                    <a:cubicBezTo>
                      <a:pt x="945" y="927"/>
                      <a:pt x="962" y="882"/>
                      <a:pt x="978" y="838"/>
                    </a:cubicBezTo>
                    <a:cubicBezTo>
                      <a:pt x="994" y="794"/>
                      <a:pt x="1011" y="746"/>
                      <a:pt x="1026" y="706"/>
                    </a:cubicBezTo>
                    <a:cubicBezTo>
                      <a:pt x="1041" y="666"/>
                      <a:pt x="1047" y="659"/>
                      <a:pt x="1068" y="598"/>
                    </a:cubicBezTo>
                    <a:cubicBezTo>
                      <a:pt x="1089" y="537"/>
                      <a:pt x="1116" y="421"/>
                      <a:pt x="1155" y="342"/>
                    </a:cubicBezTo>
                    <a:cubicBezTo>
                      <a:pt x="1194" y="263"/>
                      <a:pt x="1241" y="176"/>
                      <a:pt x="1302" y="121"/>
                    </a:cubicBezTo>
                    <a:cubicBezTo>
                      <a:pt x="1363" y="66"/>
                      <a:pt x="1448" y="26"/>
                      <a:pt x="1521" y="13"/>
                    </a:cubicBezTo>
                    <a:cubicBezTo>
                      <a:pt x="1594" y="0"/>
                      <a:pt x="1674" y="11"/>
                      <a:pt x="1743" y="44"/>
                    </a:cubicBezTo>
                    <a:cubicBezTo>
                      <a:pt x="1812" y="77"/>
                      <a:pt x="1888" y="155"/>
                      <a:pt x="1938" y="211"/>
                    </a:cubicBezTo>
                    <a:cubicBezTo>
                      <a:pt x="1988" y="267"/>
                      <a:pt x="2016" y="328"/>
                      <a:pt x="2046" y="379"/>
                    </a:cubicBezTo>
                    <a:cubicBezTo>
                      <a:pt x="2076" y="430"/>
                      <a:pt x="2099" y="472"/>
                      <a:pt x="2121" y="517"/>
                    </a:cubicBezTo>
                    <a:cubicBezTo>
                      <a:pt x="2143" y="562"/>
                      <a:pt x="2157" y="594"/>
                      <a:pt x="2180" y="648"/>
                    </a:cubicBezTo>
                    <a:cubicBezTo>
                      <a:pt x="2203" y="702"/>
                      <a:pt x="2226" y="768"/>
                      <a:pt x="2259" y="844"/>
                    </a:cubicBezTo>
                    <a:cubicBezTo>
                      <a:pt x="2292" y="920"/>
                      <a:pt x="2333" y="1016"/>
                      <a:pt x="2381" y="1106"/>
                    </a:cubicBezTo>
                    <a:cubicBezTo>
                      <a:pt x="2429" y="1196"/>
                      <a:pt x="2497" y="1306"/>
                      <a:pt x="2545" y="1381"/>
                    </a:cubicBezTo>
                    <a:cubicBezTo>
                      <a:pt x="2593" y="1456"/>
                      <a:pt x="2618" y="1491"/>
                      <a:pt x="2670" y="1558"/>
                    </a:cubicBezTo>
                    <a:cubicBezTo>
                      <a:pt x="2722" y="1625"/>
                      <a:pt x="2784" y="1709"/>
                      <a:pt x="2855" y="1783"/>
                    </a:cubicBezTo>
                    <a:cubicBezTo>
                      <a:pt x="2926" y="1857"/>
                      <a:pt x="3030" y="1947"/>
                      <a:pt x="3096" y="2002"/>
                    </a:cubicBezTo>
                    <a:cubicBezTo>
                      <a:pt x="3162" y="2057"/>
                      <a:pt x="3184" y="2071"/>
                      <a:pt x="3252" y="2113"/>
                    </a:cubicBezTo>
                    <a:cubicBezTo>
                      <a:pt x="3320" y="2155"/>
                      <a:pt x="3452" y="2225"/>
                      <a:pt x="3504" y="2254"/>
                    </a:cubicBezTo>
                  </a:path>
                </a:pathLst>
              </a:custGeom>
              <a:noFill/>
              <a:ln w="508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1371600" y="4648200"/>
                <a:ext cx="548843" cy="335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b="1" dirty="0">
                    <a:solidFill>
                      <a:srgbClr val="FF0066"/>
                    </a:solidFill>
                    <a:latin typeface="Bernard MT Condensed" pitchFamily="18" charset="0"/>
                  </a:rPr>
                  <a:t>HRT</a:t>
                </a:r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356665" y="3387831"/>
                <a:ext cx="2681841" cy="2294554"/>
              </a:xfrm>
              <a:custGeom>
                <a:avLst/>
                <a:gdLst/>
                <a:ahLst/>
                <a:cxnLst>
                  <a:cxn ang="0">
                    <a:pos x="18" y="2214"/>
                  </a:cxn>
                  <a:cxn ang="0">
                    <a:pos x="12" y="2220"/>
                  </a:cxn>
                  <a:cxn ang="0">
                    <a:pos x="90" y="2172"/>
                  </a:cxn>
                  <a:cxn ang="0">
                    <a:pos x="180" y="2106"/>
                  </a:cxn>
                  <a:cxn ang="0">
                    <a:pos x="264" y="2052"/>
                  </a:cxn>
                  <a:cxn ang="0">
                    <a:pos x="330" y="2010"/>
                  </a:cxn>
                  <a:cxn ang="0">
                    <a:pos x="372" y="1980"/>
                  </a:cxn>
                  <a:cxn ang="0">
                    <a:pos x="444" y="1926"/>
                  </a:cxn>
                  <a:cxn ang="0">
                    <a:pos x="540" y="1842"/>
                  </a:cxn>
                  <a:cxn ang="0">
                    <a:pos x="594" y="1776"/>
                  </a:cxn>
                  <a:cxn ang="0">
                    <a:pos x="638" y="1718"/>
                  </a:cxn>
                  <a:cxn ang="0">
                    <a:pos x="710" y="1622"/>
                  </a:cxn>
                  <a:cxn ang="0">
                    <a:pos x="779" y="1508"/>
                  </a:cxn>
                  <a:cxn ang="0">
                    <a:pos x="945" y="1229"/>
                  </a:cxn>
                  <a:cxn ang="0">
                    <a:pos x="1058" y="959"/>
                  </a:cxn>
                  <a:cxn ang="0">
                    <a:pos x="1119" y="770"/>
                  </a:cxn>
                  <a:cxn ang="0">
                    <a:pos x="1246" y="437"/>
                  </a:cxn>
                  <a:cxn ang="0">
                    <a:pos x="1340" y="264"/>
                  </a:cxn>
                  <a:cxn ang="0">
                    <a:pos x="1460" y="120"/>
                  </a:cxn>
                  <a:cxn ang="0">
                    <a:pos x="1604" y="16"/>
                  </a:cxn>
                  <a:cxn ang="0">
                    <a:pos x="1820" y="24"/>
                  </a:cxn>
                  <a:cxn ang="0">
                    <a:pos x="1948" y="96"/>
                  </a:cxn>
                  <a:cxn ang="0">
                    <a:pos x="2076" y="280"/>
                  </a:cxn>
                  <a:cxn ang="0">
                    <a:pos x="2142" y="444"/>
                  </a:cxn>
                  <a:cxn ang="0">
                    <a:pos x="2212" y="612"/>
                  </a:cxn>
                  <a:cxn ang="0">
                    <a:pos x="2271" y="743"/>
                  </a:cxn>
                  <a:cxn ang="0">
                    <a:pos x="2350" y="939"/>
                  </a:cxn>
                  <a:cxn ang="0">
                    <a:pos x="2472" y="1201"/>
                  </a:cxn>
                  <a:cxn ang="0">
                    <a:pos x="2636" y="1476"/>
                  </a:cxn>
                  <a:cxn ang="0">
                    <a:pos x="2761" y="1653"/>
                  </a:cxn>
                  <a:cxn ang="0">
                    <a:pos x="2946" y="1878"/>
                  </a:cxn>
                  <a:cxn ang="0">
                    <a:pos x="3187" y="2097"/>
                  </a:cxn>
                  <a:cxn ang="0">
                    <a:pos x="3343" y="2208"/>
                  </a:cxn>
                  <a:cxn ang="0">
                    <a:pos x="3359" y="2208"/>
                  </a:cxn>
                </a:cxnLst>
                <a:rect l="0" t="0" r="r" b="b"/>
                <a:pathLst>
                  <a:path w="3372" h="2227">
                    <a:moveTo>
                      <a:pt x="18" y="2214"/>
                    </a:moveTo>
                    <a:cubicBezTo>
                      <a:pt x="17" y="2216"/>
                      <a:pt x="0" y="2227"/>
                      <a:pt x="12" y="2220"/>
                    </a:cubicBezTo>
                    <a:cubicBezTo>
                      <a:pt x="24" y="2213"/>
                      <a:pt x="62" y="2191"/>
                      <a:pt x="90" y="2172"/>
                    </a:cubicBezTo>
                    <a:cubicBezTo>
                      <a:pt x="118" y="2153"/>
                      <a:pt x="151" y="2126"/>
                      <a:pt x="180" y="2106"/>
                    </a:cubicBezTo>
                    <a:cubicBezTo>
                      <a:pt x="209" y="2086"/>
                      <a:pt x="239" y="2068"/>
                      <a:pt x="264" y="2052"/>
                    </a:cubicBezTo>
                    <a:cubicBezTo>
                      <a:pt x="289" y="2036"/>
                      <a:pt x="312" y="2022"/>
                      <a:pt x="330" y="2010"/>
                    </a:cubicBezTo>
                    <a:cubicBezTo>
                      <a:pt x="348" y="1998"/>
                      <a:pt x="353" y="1994"/>
                      <a:pt x="372" y="1980"/>
                    </a:cubicBezTo>
                    <a:cubicBezTo>
                      <a:pt x="391" y="1966"/>
                      <a:pt x="416" y="1949"/>
                      <a:pt x="444" y="1926"/>
                    </a:cubicBezTo>
                    <a:cubicBezTo>
                      <a:pt x="472" y="1903"/>
                      <a:pt x="515" y="1867"/>
                      <a:pt x="540" y="1842"/>
                    </a:cubicBezTo>
                    <a:cubicBezTo>
                      <a:pt x="565" y="1817"/>
                      <a:pt x="578" y="1797"/>
                      <a:pt x="594" y="1776"/>
                    </a:cubicBezTo>
                    <a:cubicBezTo>
                      <a:pt x="610" y="1755"/>
                      <a:pt x="619" y="1744"/>
                      <a:pt x="638" y="1718"/>
                    </a:cubicBezTo>
                    <a:cubicBezTo>
                      <a:pt x="657" y="1692"/>
                      <a:pt x="687" y="1657"/>
                      <a:pt x="710" y="1622"/>
                    </a:cubicBezTo>
                    <a:cubicBezTo>
                      <a:pt x="733" y="1587"/>
                      <a:pt x="740" y="1574"/>
                      <a:pt x="779" y="1508"/>
                    </a:cubicBezTo>
                    <a:cubicBezTo>
                      <a:pt x="818" y="1442"/>
                      <a:pt x="899" y="1321"/>
                      <a:pt x="945" y="1229"/>
                    </a:cubicBezTo>
                    <a:cubicBezTo>
                      <a:pt x="991" y="1138"/>
                      <a:pt x="1030" y="1035"/>
                      <a:pt x="1058" y="959"/>
                    </a:cubicBezTo>
                    <a:cubicBezTo>
                      <a:pt x="1087" y="882"/>
                      <a:pt x="1087" y="856"/>
                      <a:pt x="1119" y="770"/>
                    </a:cubicBezTo>
                    <a:cubicBezTo>
                      <a:pt x="1150" y="683"/>
                      <a:pt x="1209" y="521"/>
                      <a:pt x="1246" y="437"/>
                    </a:cubicBezTo>
                    <a:cubicBezTo>
                      <a:pt x="1283" y="353"/>
                      <a:pt x="1304" y="317"/>
                      <a:pt x="1340" y="264"/>
                    </a:cubicBezTo>
                    <a:cubicBezTo>
                      <a:pt x="1376" y="211"/>
                      <a:pt x="1416" y="161"/>
                      <a:pt x="1460" y="120"/>
                    </a:cubicBezTo>
                    <a:cubicBezTo>
                      <a:pt x="1504" y="79"/>
                      <a:pt x="1544" y="32"/>
                      <a:pt x="1604" y="16"/>
                    </a:cubicBezTo>
                    <a:cubicBezTo>
                      <a:pt x="1664" y="0"/>
                      <a:pt x="1763" y="11"/>
                      <a:pt x="1820" y="24"/>
                    </a:cubicBezTo>
                    <a:cubicBezTo>
                      <a:pt x="1877" y="37"/>
                      <a:pt x="1905" y="53"/>
                      <a:pt x="1948" y="96"/>
                    </a:cubicBezTo>
                    <a:cubicBezTo>
                      <a:pt x="1991" y="139"/>
                      <a:pt x="2044" y="222"/>
                      <a:pt x="2076" y="280"/>
                    </a:cubicBezTo>
                    <a:cubicBezTo>
                      <a:pt x="2108" y="338"/>
                      <a:pt x="2119" y="389"/>
                      <a:pt x="2142" y="444"/>
                    </a:cubicBezTo>
                    <a:cubicBezTo>
                      <a:pt x="2165" y="499"/>
                      <a:pt x="2191" y="562"/>
                      <a:pt x="2212" y="612"/>
                    </a:cubicBezTo>
                    <a:cubicBezTo>
                      <a:pt x="2233" y="662"/>
                      <a:pt x="2248" y="689"/>
                      <a:pt x="2271" y="743"/>
                    </a:cubicBezTo>
                    <a:cubicBezTo>
                      <a:pt x="2294" y="797"/>
                      <a:pt x="2317" y="863"/>
                      <a:pt x="2350" y="939"/>
                    </a:cubicBezTo>
                    <a:cubicBezTo>
                      <a:pt x="2383" y="1015"/>
                      <a:pt x="2424" y="1111"/>
                      <a:pt x="2472" y="1201"/>
                    </a:cubicBezTo>
                    <a:cubicBezTo>
                      <a:pt x="2520" y="1291"/>
                      <a:pt x="2588" y="1401"/>
                      <a:pt x="2636" y="1476"/>
                    </a:cubicBezTo>
                    <a:cubicBezTo>
                      <a:pt x="2684" y="1551"/>
                      <a:pt x="2709" y="1586"/>
                      <a:pt x="2761" y="1653"/>
                    </a:cubicBezTo>
                    <a:cubicBezTo>
                      <a:pt x="2813" y="1720"/>
                      <a:pt x="2875" y="1804"/>
                      <a:pt x="2946" y="1878"/>
                    </a:cubicBezTo>
                    <a:cubicBezTo>
                      <a:pt x="3017" y="1952"/>
                      <a:pt x="3121" y="2042"/>
                      <a:pt x="3187" y="2097"/>
                    </a:cubicBezTo>
                    <a:cubicBezTo>
                      <a:pt x="3253" y="2152"/>
                      <a:pt x="3314" y="2190"/>
                      <a:pt x="3343" y="2208"/>
                    </a:cubicBezTo>
                    <a:cubicBezTo>
                      <a:pt x="3372" y="2226"/>
                      <a:pt x="3356" y="2208"/>
                      <a:pt x="3359" y="2208"/>
                    </a:cubicBezTo>
                  </a:path>
                </a:pathLst>
              </a:custGeom>
              <a:noFill/>
              <a:ln w="50800" cap="flat" cmpd="sng">
                <a:solidFill>
                  <a:srgbClr val="2699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237679" y="5689598"/>
                <a:ext cx="4833937" cy="4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78" y="4"/>
                  </a:cxn>
                </a:cxnLst>
                <a:rect l="0" t="0" r="r" b="b"/>
                <a:pathLst>
                  <a:path w="6078" h="4">
                    <a:moveTo>
                      <a:pt x="0" y="0"/>
                    </a:moveTo>
                    <a:lnTo>
                      <a:pt x="6078" y="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5334000" y="4648200"/>
                <a:ext cx="811568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rtl="0" eaLnBrk="0" hangingPunct="0"/>
                <a:r>
                  <a:rPr lang="en-US" sz="1600" b="1" dirty="0">
                    <a:solidFill>
                      <a:srgbClr val="269996"/>
                    </a:solidFill>
                    <a:latin typeface="Bernard MT Condensed" pitchFamily="18" charset="0"/>
                  </a:rPr>
                  <a:t>PTH</a:t>
                </a:r>
                <a:endParaRPr lang="en-US" b="1" dirty="0">
                  <a:solidFill>
                    <a:srgbClr val="269996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91370" y="3530017"/>
                <a:ext cx="1179402" cy="2176066"/>
              </a:xfrm>
              <a:custGeom>
                <a:avLst/>
                <a:gdLst/>
                <a:ahLst/>
                <a:cxnLst>
                  <a:cxn ang="0">
                    <a:pos x="0" y="2057"/>
                  </a:cxn>
                  <a:cxn ang="0">
                    <a:pos x="441" y="47"/>
                  </a:cxn>
                  <a:cxn ang="0">
                    <a:pos x="980" y="1775"/>
                  </a:cxn>
                  <a:cxn ang="0">
                    <a:pos x="1483" y="2069"/>
                  </a:cxn>
                </a:cxnLst>
                <a:rect l="0" t="0" r="r" b="b"/>
                <a:pathLst>
                  <a:path w="1483" h="2112">
                    <a:moveTo>
                      <a:pt x="0" y="2057"/>
                    </a:moveTo>
                    <a:cubicBezTo>
                      <a:pt x="139" y="1075"/>
                      <a:pt x="278" y="94"/>
                      <a:pt x="441" y="47"/>
                    </a:cubicBezTo>
                    <a:cubicBezTo>
                      <a:pt x="604" y="0"/>
                      <a:pt x="806" y="1438"/>
                      <a:pt x="980" y="1775"/>
                    </a:cubicBezTo>
                    <a:cubicBezTo>
                      <a:pt x="1154" y="2112"/>
                      <a:pt x="1399" y="2020"/>
                      <a:pt x="1483" y="2069"/>
                    </a:cubicBezTo>
                  </a:path>
                </a:pathLst>
              </a:custGeom>
              <a:noFill/>
              <a:ln w="57150" cap="flat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3733800" y="4648200"/>
                <a:ext cx="1464588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 rtl="0" eaLnBrk="0" hangingPunct="0"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 smtClean="0">
                    <a:solidFill>
                      <a:srgbClr val="006600"/>
                    </a:solidFill>
                    <a:latin typeface="Bernard MT Condensed" pitchFamily="18" charset="0"/>
                  </a:rPr>
                  <a:t>Bisphsphonates</a:t>
                </a:r>
                <a:endParaRPr lang="en-US" sz="1600" dirty="0">
                  <a:solidFill>
                    <a:srgbClr val="00660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32724" y="5811414"/>
                <a:ext cx="4839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50       55         60       65        70        75       80        85       90            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</p:grpSp>
      <p:pic>
        <p:nvPicPr>
          <p:cNvPr id="83" name="Picture 2" descr="http://img.medscape.com/fullsize/migrated/408/928/wh7272.whit.fig2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13091" t="9169" r="4000" b="6017"/>
          <a:stretch>
            <a:fillRect/>
          </a:stretch>
        </p:blipFill>
        <p:spPr bwMode="auto">
          <a:xfrm>
            <a:off x="221073" y="2200870"/>
            <a:ext cx="3588927" cy="2819400"/>
          </a:xfrm>
          <a:prstGeom prst="rect">
            <a:avLst/>
          </a:prstGeom>
          <a:solidFill>
            <a:srgbClr val="EDDAC5"/>
          </a:solidFill>
          <a:effectLst>
            <a:outerShdw blurRad="25400" dist="38100" dir="4800000" sx="101000" sy="101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4" name="Down Arrow 83"/>
          <p:cNvSpPr/>
          <p:nvPr/>
        </p:nvSpPr>
        <p:spPr>
          <a:xfrm>
            <a:off x="0" y="34200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600200" y="2962870"/>
            <a:ext cx="1656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300CC"/>
                </a:solidFill>
                <a:latin typeface="Bernard MT Condensed" pitchFamily="18" charset="0"/>
              </a:rPr>
              <a:t>Osteoporosis</a:t>
            </a:r>
            <a:endParaRPr lang="en-US" sz="2400" dirty="0">
              <a:solidFill>
                <a:srgbClr val="5300CC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1000" y="5379184"/>
            <a:ext cx="3044423" cy="707886"/>
          </a:xfrm>
          <a:prstGeom prst="rect">
            <a:avLst/>
          </a:prstGeom>
          <a:gradFill flip="none" rotWithShape="1">
            <a:gsLst>
              <a:gs pos="0">
                <a:srgbClr val="5300CC">
                  <a:tint val="66000"/>
                  <a:satMod val="160000"/>
                </a:srgbClr>
              </a:gs>
              <a:gs pos="50000">
                <a:srgbClr val="5300CC"/>
              </a:gs>
              <a:gs pos="100000">
                <a:srgbClr val="44018D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REPLACEMENT  THERAPY  OR </a:t>
            </a:r>
          </a:p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OTHER THERAPY MODALITIES </a:t>
            </a:r>
            <a:endParaRPr lang="en-US" sz="20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8600" y="1066800"/>
            <a:ext cx="16002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28600" y="1600200"/>
            <a:ext cx="1752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89" name="Down Arrow 88"/>
          <p:cNvSpPr/>
          <p:nvPr/>
        </p:nvSpPr>
        <p:spPr>
          <a:xfrm>
            <a:off x="1676400" y="50202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429000" y="52488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85800"/>
            <a:ext cx="89916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2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selective estrogen Receptor modulator  (SERM) for prevention 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tteatment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osteoporosis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RALOXIFENE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SERMs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430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447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that exhibits partial agonistic action; acting as an agonist in bone &amp; an antagonist in some female sex organs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2" y="2209800"/>
          <a:ext cx="7315198" cy="1085850"/>
        </p:xfrm>
        <a:graphic>
          <a:graphicData uri="http://schemas.openxmlformats.org/drawingml/2006/table">
            <a:tbl>
              <a:tblPr/>
              <a:tblGrid>
                <a:gridCol w="1295398"/>
                <a:gridCol w="1066800"/>
                <a:gridCol w="1143000"/>
                <a:gridCol w="1140942"/>
                <a:gridCol w="889686"/>
                <a:gridCol w="889686"/>
                <a:gridCol w="8896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352800"/>
            <a:ext cx="4572000" cy="2667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Advantages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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bone density (2%) &amp;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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fracture risk (30%)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stimulation of breast or endometrial tissue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need for progestin in    women with uterus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LDL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</a:rPr>
              <a:t>Good for women with risk of  uterine</a:t>
            </a:r>
          </a:p>
          <a:p>
            <a:pPr marL="742950" lvl="1" indent="-285750">
              <a:lnSpc>
                <a:spcPts val="23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nd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breast cancer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  <a:p>
            <a:pPr marL="742950" lvl="1" indent="-285750">
              <a:lnSpc>
                <a:spcPts val="2300"/>
              </a:lnSpc>
            </a:pPr>
            <a:r>
              <a:rPr lang="en-US" sz="3300" b="1" baseline="0" dirty="0" smtClean="0">
                <a:solidFill>
                  <a:schemeClr val="bg1"/>
                </a:solidFill>
                <a:latin typeface="Arial Narrow" pitchFamily="34" charset="0"/>
              </a:rPr>
              <a:t>Lower risk of </a:t>
            </a:r>
            <a:r>
              <a:rPr lang="en-US" sz="3300" b="1" baseline="0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r>
              <a:rPr lang="en-US" sz="33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 Narrow" pitchFamily="34" charset="0"/>
              </a:rPr>
              <a:t>comopared</a:t>
            </a:r>
            <a:r>
              <a:rPr lang="en-US" sz="3300" b="1" dirty="0" smtClean="0">
                <a:solidFill>
                  <a:schemeClr val="bg1"/>
                </a:solidFill>
                <a:latin typeface="Arial Narrow" pitchFamily="34" charset="0"/>
              </a:rPr>
              <a:t> to estrogen</a:t>
            </a: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19600" y="3352800"/>
            <a:ext cx="4038600" cy="23228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Disadvantages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hot flushes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effect on HDL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2098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325368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086100" y="4552188"/>
            <a:ext cx="2362200" cy="0"/>
          </a:xfrm>
          <a:prstGeom prst="line">
            <a:avLst/>
          </a:prstGeom>
          <a:ln w="28575">
            <a:solidFill>
              <a:srgbClr val="FFED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57912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76200" y="5867400"/>
            <a:ext cx="220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DCD0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TIBOLONE</a:t>
            </a:r>
            <a:endParaRPr lang="en-US" sz="3200" dirty="0">
              <a:ln w="18415" cmpd="sng">
                <a:solidFill>
                  <a:srgbClr val="FDCD0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5943600"/>
            <a:ext cx="7162800" cy="701731"/>
          </a:xfrm>
          <a:prstGeom prst="rect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65000">
                <a:srgbClr val="4B0387"/>
              </a:gs>
              <a:gs pos="85000">
                <a:srgbClr val="A2965C"/>
              </a:gs>
              <a:gs pos="100000">
                <a:srgbClr val="5300CC">
                  <a:alpha val="34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Synthetic steroid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estrogen, androgen &amp; progestin properties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Can be used without  CVS risks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Relative efficacy of different therapeutic interventions on bone mineral density of the lumbar spine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307" y="4343400"/>
            <a:ext cx="60708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OSTEOPOROSIS: “The Silent Disease”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14600" y="1295400"/>
            <a:ext cx="6248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rgbClr val="FFFFFF"/>
                </a:solidFill>
                <a:latin typeface="Arial" charset="0"/>
              </a:rPr>
              <a:t>Osteo</a:t>
            </a: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” is Latin for “bone”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n-US" sz="3000" b="1" dirty="0" err="1">
                <a:solidFill>
                  <a:srgbClr val="FFFFFF"/>
                </a:solidFill>
                <a:latin typeface="Arial" charset="0"/>
              </a:rPr>
              <a:t>Porosis</a:t>
            </a: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” means “porous or full of holes” </a:t>
            </a:r>
          </a:p>
          <a:p>
            <a:pPr marL="174625" indent="-115888" algn="l"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“Osteoporosis” means “bones that are full of holes”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04800" y="41910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Osteoporosis can develop without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symptoms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457200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TYPES OF BONE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6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(1) Cortical – is hard, compact, dense bone (example: mid-section of larger, long-bones of arms and legs)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(2) </a:t>
            </a:r>
            <a:r>
              <a:rPr lang="en-US" sz="3900" b="1" dirty="0" err="1">
                <a:solidFill>
                  <a:srgbClr val="FFFFFF"/>
                </a:solidFill>
                <a:latin typeface="Arial" charset="0"/>
              </a:rPr>
              <a:t>Trabecular</a:t>
            </a: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 – is spongy, porous and flexible bone (example: end of the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900" b="1" dirty="0">
                <a:solidFill>
                  <a:srgbClr val="FFFFFF"/>
                </a:solidFill>
                <a:latin typeface="Arial" charset="0"/>
              </a:rPr>
              <a:t>wrist, hip and the spine)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Activity - Understanding Our 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08125" y="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rial" charset="0"/>
              </a:rPr>
              <a:t>HEALTHY BONE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1524000"/>
            <a:ext cx="4114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Bone is living tissue, which is constantly being broken down and rebuilt, a process called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remodeling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Bone is renewed like skin, hair and nails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1271" name="Picture 7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941763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396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Resorption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-removes old bone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102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8437" name="Picture 5" descr="bo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2514600" cy="175260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441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Formation-replaces old bone with new bone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8440" name="Picture 8" descr="bon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2362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OSTEOCLASTS-PHASE 1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10075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0" name="Picture 4" descr="dal_ybo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1828800" cy="1560513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43400" y="3276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219200" y="3657600"/>
            <a:ext cx="6934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Cells called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osteoclasts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 (think “C” for 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cutting of bone)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seek out old bone or damaged bone tissue and destroy it, leaving small spaces (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</a:rPr>
              <a:t>resorption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34000" y="1600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69" name="Picture 13" descr="PE0174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71600"/>
            <a:ext cx="2362200" cy="1474788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43000" y="1371600"/>
            <a:ext cx="6629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  <a:p>
            <a:pPr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62000" y="3886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800" b="1">
              <a:latin typeface="Arial Unicode MS" pitchFamily="50" charset="-128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52400" y="914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OSTEOBLASTS – PHASE 2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295400" y="3581400"/>
            <a:ext cx="70104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500" b="1" dirty="0">
                <a:solidFill>
                  <a:srgbClr val="FFFFFF"/>
                </a:solidFill>
                <a:latin typeface="Arial" charset="0"/>
              </a:rPr>
              <a:t>Cells called </a:t>
            </a:r>
            <a:r>
              <a:rPr lang="en-US" sz="3500" b="1" dirty="0" err="1">
                <a:solidFill>
                  <a:srgbClr val="FFFFFF"/>
                </a:solidFill>
                <a:latin typeface="Arial" charset="0"/>
              </a:rPr>
              <a:t>osteoblasts</a:t>
            </a:r>
            <a:r>
              <a:rPr lang="en-US" sz="3500" b="1" dirty="0">
                <a:solidFill>
                  <a:srgbClr val="FFFFFF"/>
                </a:solidFill>
                <a:latin typeface="Arial" charset="0"/>
              </a:rPr>
              <a:t> (think “B” for builder) use minerals like calcium, phosphorus, and vitamin D to fill in the spaces with new bone (formation)</a:t>
            </a:r>
          </a:p>
        </p:txBody>
      </p:sp>
      <p:pic>
        <p:nvPicPr>
          <p:cNvPr id="20494" name="Picture 14" descr="HM0037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2286000" cy="1887538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BONE “REMODELING”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1855</Words>
  <Application>Microsoft Office PowerPoint</Application>
  <PresentationFormat>On-screen Show (4:3)</PresentationFormat>
  <Paragraphs>361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Clip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Ishfaq</cp:lastModifiedBy>
  <cp:revision>202</cp:revision>
  <dcterms:created xsi:type="dcterms:W3CDTF">2011-03-27T13:20:26Z</dcterms:created>
  <dcterms:modified xsi:type="dcterms:W3CDTF">2014-02-10T09:02:17Z</dcterms:modified>
</cp:coreProperties>
</file>