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63" r:id="rId3"/>
    <p:sldId id="266" r:id="rId4"/>
    <p:sldId id="262" r:id="rId5"/>
    <p:sldId id="258" r:id="rId6"/>
    <p:sldId id="259" r:id="rId7"/>
    <p:sldId id="260" r:id="rId8"/>
    <p:sldId id="264" r:id="rId9"/>
    <p:sldId id="272" r:id="rId10"/>
    <p:sldId id="268" r:id="rId11"/>
    <p:sldId id="270" r:id="rId1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itchFamily="34" charset="0"/>
        <a:ea typeface="+mn-ea"/>
        <a:cs typeface="Arial" charset="0"/>
      </a:defRPr>
    </a:lvl1pPr>
    <a:lvl2pPr marL="457200" algn="r" rtl="1" fontAlgn="base">
      <a:spcBef>
        <a:spcPct val="0"/>
      </a:spcBef>
      <a:spcAft>
        <a:spcPct val="0"/>
      </a:spcAft>
      <a:defRPr kern="1200">
        <a:solidFill>
          <a:schemeClr val="tx1"/>
        </a:solidFill>
        <a:latin typeface="Verdana" pitchFamily="34" charset="0"/>
        <a:ea typeface="+mn-ea"/>
        <a:cs typeface="Arial" charset="0"/>
      </a:defRPr>
    </a:lvl2pPr>
    <a:lvl3pPr marL="914400" algn="r" rtl="1" fontAlgn="base">
      <a:spcBef>
        <a:spcPct val="0"/>
      </a:spcBef>
      <a:spcAft>
        <a:spcPct val="0"/>
      </a:spcAft>
      <a:defRPr kern="1200">
        <a:solidFill>
          <a:schemeClr val="tx1"/>
        </a:solidFill>
        <a:latin typeface="Verdana" pitchFamily="34" charset="0"/>
        <a:ea typeface="+mn-ea"/>
        <a:cs typeface="Arial" charset="0"/>
      </a:defRPr>
    </a:lvl3pPr>
    <a:lvl4pPr marL="1371600" algn="r" rtl="1" fontAlgn="base">
      <a:spcBef>
        <a:spcPct val="0"/>
      </a:spcBef>
      <a:spcAft>
        <a:spcPct val="0"/>
      </a:spcAft>
      <a:defRPr kern="1200">
        <a:solidFill>
          <a:schemeClr val="tx1"/>
        </a:solidFill>
        <a:latin typeface="Verdana" pitchFamily="34" charset="0"/>
        <a:ea typeface="+mn-ea"/>
        <a:cs typeface="Arial" charset="0"/>
      </a:defRPr>
    </a:lvl4pPr>
    <a:lvl5pPr marL="1828800" algn="r" rtl="1"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092" y="-6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3222625" y="304800"/>
            <a:ext cx="11909425" cy="4724400"/>
            <a:chOff x="-2030" y="192"/>
            <a:chExt cx="7502" cy="2976"/>
          </a:xfrm>
        </p:grpSpPr>
        <p:sp>
          <p:nvSpPr>
            <p:cNvPr id="921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92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lgn="l" rtl="0"/>
              <a:endParaRPr lang="en-US" sz="2400">
                <a:latin typeface="Times New Roman" pitchFamily="18" charset="0"/>
              </a:endParaRPr>
            </a:p>
          </p:txBody>
        </p:sp>
        <p:sp>
          <p:nvSpPr>
            <p:cNvPr id="92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lgn="l" rtl="0"/>
              <a:endParaRPr lang="en-US">
                <a:latin typeface="Arial" charset="0"/>
              </a:endParaRPr>
            </a:p>
          </p:txBody>
        </p:sp>
      </p:grpSp>
      <p:sp>
        <p:nvSpPr>
          <p:cNvPr id="9222"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92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9224" name="Rectangle 8"/>
          <p:cNvSpPr>
            <a:spLocks noGrp="1" noChangeArrowheads="1"/>
          </p:cNvSpPr>
          <p:nvPr>
            <p:ph type="dt" sz="half" idx="2"/>
          </p:nvPr>
        </p:nvSpPr>
        <p:spPr/>
        <p:txBody>
          <a:bodyPr/>
          <a:lstStyle>
            <a:lvl1pPr>
              <a:defRPr/>
            </a:lvl1pPr>
          </a:lstStyle>
          <a:p>
            <a:endParaRPr lang="en-US"/>
          </a:p>
        </p:txBody>
      </p:sp>
      <p:sp>
        <p:nvSpPr>
          <p:cNvPr id="9225" name="Rectangle 9"/>
          <p:cNvSpPr>
            <a:spLocks noGrp="1" noChangeArrowheads="1"/>
          </p:cNvSpPr>
          <p:nvPr>
            <p:ph type="ftr" sz="quarter" idx="3"/>
          </p:nvPr>
        </p:nvSpPr>
        <p:spPr/>
        <p:txBody>
          <a:bodyPr/>
          <a:lstStyle>
            <a:lvl1pPr>
              <a:defRPr/>
            </a:lvl1pPr>
          </a:lstStyle>
          <a:p>
            <a:endParaRPr lang="en-US"/>
          </a:p>
        </p:txBody>
      </p:sp>
      <p:sp>
        <p:nvSpPr>
          <p:cNvPr id="9226" name="Rectangle 10"/>
          <p:cNvSpPr>
            <a:spLocks noGrp="1" noChangeArrowheads="1"/>
          </p:cNvSpPr>
          <p:nvPr>
            <p:ph type="sldNum" sz="quarter" idx="4"/>
          </p:nvPr>
        </p:nvSpPr>
        <p:spPr/>
        <p:txBody>
          <a:bodyPr/>
          <a:lstStyle>
            <a:lvl1pPr>
              <a:defRPr/>
            </a:lvl1pPr>
          </a:lstStyle>
          <a:p>
            <a:fld id="{30E4E6FB-5633-40FC-AC97-AE04B1D915B9}"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4D0045-BEF5-47F7-9F6F-F26AB2D4203B}"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C56EF3-9943-4CFE-B879-67B5CF0D4DE8}"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02225" y="1827213"/>
            <a:ext cx="3581400" cy="4114800"/>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57C53D8-72BE-49FA-97A5-A04735C7F376}"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2225" y="39608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9E43F5C8-21C5-4722-B7DC-8F13D6783FE1}"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118ACD-FEB6-4A2A-BFDA-4C9AB54CF047}"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BCC0DA-AF59-4CFF-9B54-9E0AE460F05B}"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161CA8-AD3F-4E9B-85DE-9BA9BE840405}"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E21075E-E16C-4C64-BA0D-333FA5639B71}"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2892645-8D63-49E1-927E-67E2D85B7FF6}"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201E2D-2E9A-44EE-9A76-33B971D0F45C}"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F3E97E-F024-4969-B99C-5FE34CC9ED9A}"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6691E7-1B77-46CE-B3A4-7683F9EDF546}"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3238500" y="0"/>
            <a:ext cx="11925300" cy="3810000"/>
            <a:chOff x="-2040" y="0"/>
            <a:chExt cx="7512" cy="2400"/>
          </a:xfrm>
        </p:grpSpPr>
        <p:sp>
          <p:nvSpPr>
            <p:cNvPr id="81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lgn="l" rtl="0"/>
              <a:endParaRPr lang="en-US" sz="2400">
                <a:latin typeface="Times New Roman" pitchFamily="18" charset="0"/>
              </a:endParaRPr>
            </a:p>
          </p:txBody>
        </p:sp>
        <p:sp>
          <p:nvSpPr>
            <p:cNvPr id="81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lgn="l" rtl="0"/>
              <a:endParaRPr lang="en-US">
                <a:latin typeface="Arial" charset="0"/>
              </a:endParaRPr>
            </a:p>
          </p:txBody>
        </p:sp>
        <p:sp>
          <p:nvSpPr>
            <p:cNvPr id="819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819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endParaRPr lang="en-US"/>
          </a:p>
        </p:txBody>
      </p:sp>
      <p:sp>
        <p:nvSpPr>
          <p:cNvPr id="82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endParaRPr lang="en-US"/>
          </a:p>
        </p:txBody>
      </p:sp>
      <p:sp>
        <p:nvSpPr>
          <p:cNvPr id="82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fld id="{0224D9D9-BB33-4945-8F09-7BC2B9D4931E}"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1" fontAlgn="base">
        <a:spcBef>
          <a:spcPct val="0"/>
        </a:spcBef>
        <a:spcAft>
          <a:spcPct val="0"/>
        </a:spcAft>
        <a:defRPr sz="3600">
          <a:solidFill>
            <a:schemeClr val="tx2"/>
          </a:solidFill>
          <a:latin typeface="+mj-lt"/>
          <a:ea typeface="+mj-ea"/>
          <a:cs typeface="+mj-cs"/>
        </a:defRPr>
      </a:lvl1pPr>
      <a:lvl2pPr algn="l" rtl="1" fontAlgn="base">
        <a:spcBef>
          <a:spcPct val="0"/>
        </a:spcBef>
        <a:spcAft>
          <a:spcPct val="0"/>
        </a:spcAft>
        <a:defRPr sz="3600">
          <a:solidFill>
            <a:schemeClr val="tx2"/>
          </a:solidFill>
          <a:latin typeface="Arial" charset="0"/>
          <a:cs typeface="Arial" charset="0"/>
        </a:defRPr>
      </a:lvl2pPr>
      <a:lvl3pPr algn="l" rtl="1" fontAlgn="base">
        <a:spcBef>
          <a:spcPct val="0"/>
        </a:spcBef>
        <a:spcAft>
          <a:spcPct val="0"/>
        </a:spcAft>
        <a:defRPr sz="3600">
          <a:solidFill>
            <a:schemeClr val="tx2"/>
          </a:solidFill>
          <a:latin typeface="Arial" charset="0"/>
          <a:cs typeface="Arial" charset="0"/>
        </a:defRPr>
      </a:lvl3pPr>
      <a:lvl4pPr algn="l" rtl="1" fontAlgn="base">
        <a:spcBef>
          <a:spcPct val="0"/>
        </a:spcBef>
        <a:spcAft>
          <a:spcPct val="0"/>
        </a:spcAft>
        <a:defRPr sz="3600">
          <a:solidFill>
            <a:schemeClr val="tx2"/>
          </a:solidFill>
          <a:latin typeface="Arial" charset="0"/>
          <a:cs typeface="Arial" charset="0"/>
        </a:defRPr>
      </a:lvl4pPr>
      <a:lvl5pPr algn="l" rtl="1" fontAlgn="base">
        <a:spcBef>
          <a:spcPct val="0"/>
        </a:spcBef>
        <a:spcAft>
          <a:spcPct val="0"/>
        </a:spcAft>
        <a:defRPr sz="3600">
          <a:solidFill>
            <a:schemeClr val="tx2"/>
          </a:solidFill>
          <a:latin typeface="Arial" charset="0"/>
          <a:cs typeface="Arial" charset="0"/>
        </a:defRPr>
      </a:lvl5pPr>
      <a:lvl6pPr marL="457200" algn="l" rtl="1" fontAlgn="base">
        <a:spcBef>
          <a:spcPct val="0"/>
        </a:spcBef>
        <a:spcAft>
          <a:spcPct val="0"/>
        </a:spcAft>
        <a:defRPr sz="3600">
          <a:solidFill>
            <a:schemeClr val="tx2"/>
          </a:solidFill>
          <a:latin typeface="Arial" charset="0"/>
          <a:cs typeface="Arial" charset="0"/>
        </a:defRPr>
      </a:lvl6pPr>
      <a:lvl7pPr marL="914400" algn="l" rtl="1" fontAlgn="base">
        <a:spcBef>
          <a:spcPct val="0"/>
        </a:spcBef>
        <a:spcAft>
          <a:spcPct val="0"/>
        </a:spcAft>
        <a:defRPr sz="3600">
          <a:solidFill>
            <a:schemeClr val="tx2"/>
          </a:solidFill>
          <a:latin typeface="Arial" charset="0"/>
          <a:cs typeface="Arial" charset="0"/>
        </a:defRPr>
      </a:lvl7pPr>
      <a:lvl8pPr marL="1371600" algn="l" rtl="1" fontAlgn="base">
        <a:spcBef>
          <a:spcPct val="0"/>
        </a:spcBef>
        <a:spcAft>
          <a:spcPct val="0"/>
        </a:spcAft>
        <a:defRPr sz="3600">
          <a:solidFill>
            <a:schemeClr val="tx2"/>
          </a:solidFill>
          <a:latin typeface="Arial" charset="0"/>
          <a:cs typeface="Arial" charset="0"/>
        </a:defRPr>
      </a:lvl8pPr>
      <a:lvl9pPr marL="1828800" algn="l" rtl="1" fontAlgn="base">
        <a:spcBef>
          <a:spcPct val="0"/>
        </a:spcBef>
        <a:spcAft>
          <a:spcPct val="0"/>
        </a:spcAft>
        <a:defRPr sz="3600">
          <a:solidFill>
            <a:schemeClr val="tx2"/>
          </a:solidFill>
          <a:latin typeface="Arial" charset="0"/>
          <a:cs typeface="Arial" charset="0"/>
        </a:defRPr>
      </a:lvl9pPr>
    </p:titleStyle>
    <p:bodyStyle>
      <a:lvl1pPr marL="342900" indent="-342900" algn="r" rtl="1"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r" rtl="1"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r" rtl="1"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mm.edu/ency/article/002353.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Adrenal Androgens</a:t>
            </a:r>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55650" y="381000"/>
            <a:ext cx="8083550" cy="990600"/>
          </a:xfrm>
        </p:spPr>
        <p:txBody>
          <a:bodyPr/>
          <a:lstStyle/>
          <a:p>
            <a:r>
              <a:rPr lang="en-US" sz="3200" b="1"/>
              <a:t>Endocrine activity of </a:t>
            </a:r>
            <a:br>
              <a:rPr lang="en-US" sz="3200" b="1"/>
            </a:br>
            <a:r>
              <a:rPr lang="en-US" sz="3200" b="1"/>
              <a:t>the Adrenal Cortex</a:t>
            </a:r>
          </a:p>
        </p:txBody>
      </p:sp>
      <p:sp>
        <p:nvSpPr>
          <p:cNvPr id="17411" name="Rectangle 3"/>
          <p:cNvSpPr>
            <a:spLocks noGrp="1" noChangeArrowheads="1"/>
          </p:cNvSpPr>
          <p:nvPr>
            <p:ph type="body" sz="half" idx="1"/>
          </p:nvPr>
        </p:nvSpPr>
        <p:spPr>
          <a:xfrm>
            <a:off x="971550" y="1524000"/>
            <a:ext cx="4032250" cy="4953000"/>
          </a:xfrm>
        </p:spPr>
        <p:txBody>
          <a:bodyPr/>
          <a:lstStyle/>
          <a:p>
            <a:pPr algn="l">
              <a:buFont typeface="Wingdings" pitchFamily="2" charset="2"/>
              <a:buNone/>
            </a:pPr>
            <a:r>
              <a:rPr lang="en-US" sz="2500" b="1" dirty="0"/>
              <a:t>Hyper-secretion:</a:t>
            </a:r>
          </a:p>
          <a:p>
            <a:pPr algn="l">
              <a:buFont typeface="Wingdings" pitchFamily="2" charset="2"/>
              <a:buNone/>
            </a:pPr>
            <a:r>
              <a:rPr lang="en-US" sz="2500" b="1" dirty="0"/>
              <a:t>	</a:t>
            </a:r>
            <a:r>
              <a:rPr lang="en-US" sz="2100" b="1" dirty="0" err="1"/>
              <a:t>Adrenogenital</a:t>
            </a:r>
            <a:r>
              <a:rPr lang="en-US" sz="2100" b="1" dirty="0"/>
              <a:t> Syndrome</a:t>
            </a:r>
          </a:p>
          <a:p>
            <a:pPr algn="l">
              <a:buFont typeface="Wingdings" pitchFamily="2" charset="2"/>
              <a:buNone/>
            </a:pPr>
            <a:r>
              <a:rPr lang="en-US" sz="2100" b="1" dirty="0"/>
              <a:t>	</a:t>
            </a:r>
          </a:p>
          <a:p>
            <a:pPr algn="l">
              <a:buFont typeface="Wingdings" pitchFamily="2" charset="2"/>
              <a:buNone/>
            </a:pPr>
            <a:r>
              <a:rPr lang="en-US" sz="2100" b="1" dirty="0"/>
              <a:t>	In </a:t>
            </a:r>
            <a:r>
              <a:rPr lang="en-US" sz="2100" b="1" dirty="0">
                <a:solidFill>
                  <a:srgbClr val="CC3300"/>
                </a:solidFill>
              </a:rPr>
              <a:t>pre-pubertal males</a:t>
            </a:r>
            <a:r>
              <a:rPr lang="en-US" sz="2100" b="1" dirty="0"/>
              <a:t> it causes the rapid </a:t>
            </a:r>
            <a:r>
              <a:rPr lang="en-US" sz="2100" b="1" dirty="0" smtClean="0"/>
              <a:t>development </a:t>
            </a:r>
            <a:r>
              <a:rPr lang="en-US" sz="2100" b="1" dirty="0"/>
              <a:t>of secondary sexual characters</a:t>
            </a:r>
            <a:endParaRPr lang="en-US" sz="2500" b="1" dirty="0"/>
          </a:p>
        </p:txBody>
      </p:sp>
      <p:pic>
        <p:nvPicPr>
          <p:cNvPr id="17412" name="Picture 4" descr="Adrenogenital syndrome"/>
          <p:cNvPicPr>
            <a:picLocks noChangeAspect="1" noChangeArrowheads="1"/>
          </p:cNvPicPr>
          <p:nvPr>
            <p:ph sz="half" idx="2"/>
          </p:nvPr>
        </p:nvPicPr>
        <p:blipFill>
          <a:blip r:embed="rId2" cstate="print"/>
          <a:srcRect/>
          <a:stretch>
            <a:fillRect/>
          </a:stretch>
        </p:blipFill>
        <p:spPr>
          <a:xfrm>
            <a:off x="5562600" y="1371600"/>
            <a:ext cx="3089275" cy="548640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r>
              <a:rPr lang="en-US" sz="3200" b="1"/>
              <a:t>Endocrine Activity of </a:t>
            </a:r>
            <a:br>
              <a:rPr lang="en-US" sz="3200" b="1"/>
            </a:br>
            <a:r>
              <a:rPr lang="en-US" sz="3200" b="1"/>
              <a:t>the Adrenal Cortex</a:t>
            </a:r>
          </a:p>
        </p:txBody>
      </p:sp>
      <p:sp>
        <p:nvSpPr>
          <p:cNvPr id="19459" name="Rectangle 3"/>
          <p:cNvSpPr>
            <a:spLocks noGrp="1" noChangeArrowheads="1"/>
          </p:cNvSpPr>
          <p:nvPr>
            <p:ph type="body" sz="half" idx="1"/>
          </p:nvPr>
        </p:nvSpPr>
        <p:spPr>
          <a:xfrm>
            <a:off x="0" y="1196975"/>
            <a:ext cx="4500563" cy="5181600"/>
          </a:xfrm>
        </p:spPr>
        <p:txBody>
          <a:bodyPr/>
          <a:lstStyle/>
          <a:p>
            <a:pPr algn="l">
              <a:buFont typeface="Wingdings" pitchFamily="2" charset="2"/>
              <a:buNone/>
            </a:pPr>
            <a:r>
              <a:rPr lang="en-US" sz="2100" b="1"/>
              <a:t>Hyper-secretion:</a:t>
            </a:r>
          </a:p>
          <a:p>
            <a:pPr algn="l">
              <a:buFont typeface="Wingdings" pitchFamily="2" charset="2"/>
              <a:buNone/>
            </a:pPr>
            <a:r>
              <a:rPr lang="en-US" sz="2100" b="1"/>
              <a:t>	Adrenogenital Syndrome</a:t>
            </a:r>
          </a:p>
          <a:p>
            <a:pPr algn="l">
              <a:buFont typeface="Wingdings" pitchFamily="2" charset="2"/>
              <a:buNone/>
            </a:pPr>
            <a:r>
              <a:rPr lang="en-US" sz="2100" b="1"/>
              <a:t>	</a:t>
            </a:r>
            <a:r>
              <a:rPr lang="en-US" sz="2100" b="1">
                <a:solidFill>
                  <a:srgbClr val="CC3300"/>
                </a:solidFill>
              </a:rPr>
              <a:t>in females</a:t>
            </a:r>
            <a:r>
              <a:rPr lang="en-US" sz="2100" b="1"/>
              <a:t> causes beard growth, deeper voice, masculine distribution of body hair, and growth of the clitoris to resemble a penis.</a:t>
            </a:r>
          </a:p>
          <a:p>
            <a:pPr algn="l">
              <a:buFont typeface="Wingdings" pitchFamily="2" charset="2"/>
              <a:buNone/>
            </a:pPr>
            <a:r>
              <a:rPr lang="en-US" sz="2100" b="1"/>
              <a:t>	Picture: </a:t>
            </a:r>
          </a:p>
          <a:p>
            <a:pPr algn="l">
              <a:buFont typeface="Wingdings" pitchFamily="2" charset="2"/>
              <a:buNone/>
            </a:pPr>
            <a:r>
              <a:rPr lang="en-US" sz="2100" b="1"/>
              <a:t>Virilizing adrenal hyperplasia in a newborn female baby,  DHEA was converted to testosterone</a:t>
            </a:r>
          </a:p>
        </p:txBody>
      </p:sp>
      <p:pic>
        <p:nvPicPr>
          <p:cNvPr id="19460" name="Picture 4" descr="female4"/>
          <p:cNvPicPr>
            <a:picLocks noChangeAspect="1" noChangeArrowheads="1"/>
          </p:cNvPicPr>
          <p:nvPr>
            <p:ph sz="quarter" idx="3"/>
          </p:nvPr>
        </p:nvPicPr>
        <p:blipFill>
          <a:blip r:embed="rId3" cstate="print"/>
          <a:srcRect/>
          <a:stretch>
            <a:fillRect/>
          </a:stretch>
        </p:blipFill>
        <p:spPr>
          <a:xfrm>
            <a:off x="3886200" y="1524000"/>
            <a:ext cx="5257800" cy="4986338"/>
          </a:xfrm>
          <a:noFill/>
          <a:ln/>
        </p:spPr>
      </p:pic>
      <p:graphicFrame>
        <p:nvGraphicFramePr>
          <p:cNvPr id="19461" name="Object 5"/>
          <p:cNvGraphicFramePr>
            <a:graphicFrameLocks noChangeAspect="1"/>
          </p:cNvGraphicFramePr>
          <p:nvPr>
            <p:ph sz="quarter" idx="2"/>
          </p:nvPr>
        </p:nvGraphicFramePr>
        <p:xfrm>
          <a:off x="4478338" y="5791200"/>
          <a:ext cx="392112" cy="515938"/>
        </p:xfrm>
        <a:graphic>
          <a:graphicData uri="http://schemas.openxmlformats.org/presentationml/2006/ole">
            <p:oleObj spid="_x0000_s19461" name="Chart" r:id="rId4" imgW="2066849" imgH="914400" progId="MSGraph.Chart.8">
              <p:embed followColorScheme="full"/>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Androgens</a:t>
            </a:r>
          </a:p>
        </p:txBody>
      </p:sp>
      <p:sp>
        <p:nvSpPr>
          <p:cNvPr id="12291" name="Rectangle 3"/>
          <p:cNvSpPr>
            <a:spLocks noGrp="1" noChangeArrowheads="1"/>
          </p:cNvSpPr>
          <p:nvPr>
            <p:ph type="body" idx="1"/>
          </p:nvPr>
        </p:nvSpPr>
        <p:spPr/>
        <p:txBody>
          <a:bodyPr/>
          <a:lstStyle/>
          <a:p>
            <a:pPr algn="l">
              <a:buFont typeface="Wingdings" pitchFamily="2" charset="2"/>
              <a:buNone/>
            </a:pPr>
            <a:r>
              <a:rPr lang="en-US" dirty="0"/>
              <a:t>Androgens are the hormones that exert </a:t>
            </a:r>
            <a:r>
              <a:rPr lang="en-US" dirty="0" err="1"/>
              <a:t>masculinizing</a:t>
            </a:r>
            <a:r>
              <a:rPr lang="en-US" dirty="0"/>
              <a:t> effects. They promote anabolism and growth.</a:t>
            </a:r>
          </a:p>
          <a:p>
            <a:pPr algn="l">
              <a:buFont typeface="Wingdings" pitchFamily="2" charset="2"/>
              <a:buNone/>
            </a:pPr>
            <a:r>
              <a:rPr lang="en-US" dirty="0"/>
              <a:t>Testosterone from the testis is the major active ,androgen. The adrenal androgens have less than 20% of its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1188" y="381000"/>
            <a:ext cx="8228012" cy="990600"/>
          </a:xfrm>
        </p:spPr>
        <p:txBody>
          <a:bodyPr/>
          <a:lstStyle/>
          <a:p>
            <a:r>
              <a:rPr lang="en-US" sz="3200" b="1"/>
              <a:t>Endocrine activity of </a:t>
            </a:r>
            <a:br>
              <a:rPr lang="en-US" sz="3200" b="1"/>
            </a:br>
            <a:r>
              <a:rPr lang="en-US" sz="3200" b="1"/>
              <a:t>the Adrenal Cortex</a:t>
            </a:r>
          </a:p>
        </p:txBody>
      </p:sp>
      <p:sp>
        <p:nvSpPr>
          <p:cNvPr id="15363" name="Rectangle 3"/>
          <p:cNvSpPr>
            <a:spLocks noGrp="1" noChangeArrowheads="1"/>
          </p:cNvSpPr>
          <p:nvPr>
            <p:ph type="body" sz="half" idx="1"/>
          </p:nvPr>
        </p:nvSpPr>
        <p:spPr>
          <a:xfrm>
            <a:off x="611188" y="1524000"/>
            <a:ext cx="3744912" cy="4953000"/>
          </a:xfrm>
        </p:spPr>
        <p:txBody>
          <a:bodyPr/>
          <a:lstStyle/>
          <a:p>
            <a:pPr algn="l">
              <a:buFont typeface="Wingdings" pitchFamily="2" charset="2"/>
              <a:buNone/>
            </a:pPr>
            <a:r>
              <a:rPr lang="en-US" sz="2500" b="1"/>
              <a:t>Zona reticularis</a:t>
            </a:r>
          </a:p>
          <a:p>
            <a:pPr algn="l">
              <a:buFont typeface="Wingdings" pitchFamily="2" charset="2"/>
              <a:buNone/>
            </a:pPr>
            <a:r>
              <a:rPr lang="en-US" sz="2500" b="1"/>
              <a:t>	</a:t>
            </a:r>
            <a:r>
              <a:rPr lang="en-US" sz="2100" b="1"/>
              <a:t>Produces small amounts of androgens, mostly dehydroepiandosterone (DHEA), DHEA may be converted into estrogens</a:t>
            </a:r>
          </a:p>
          <a:p>
            <a:pPr algn="l">
              <a:buFont typeface="Wingdings" pitchFamily="2" charset="2"/>
              <a:buNone/>
            </a:pPr>
            <a:r>
              <a:rPr lang="en-US" sz="2500" b="1"/>
              <a:t>Hormone Control:</a:t>
            </a:r>
          </a:p>
          <a:p>
            <a:pPr algn="l">
              <a:buFont typeface="Wingdings" pitchFamily="2" charset="2"/>
              <a:buNone/>
            </a:pPr>
            <a:r>
              <a:rPr lang="en-US" sz="2500" b="1"/>
              <a:t>	</a:t>
            </a:r>
            <a:r>
              <a:rPr lang="en-US" sz="2100" b="1"/>
              <a:t>Believed to be ACTH</a:t>
            </a:r>
          </a:p>
          <a:p>
            <a:pPr algn="l">
              <a:buFont typeface="Wingdings" pitchFamily="2" charset="2"/>
              <a:buNone/>
            </a:pPr>
            <a:r>
              <a:rPr lang="en-US" sz="2500" b="1"/>
              <a:t>Target tissue:</a:t>
            </a:r>
          </a:p>
          <a:p>
            <a:pPr algn="l">
              <a:buFont typeface="Wingdings" pitchFamily="2" charset="2"/>
              <a:buNone/>
            </a:pPr>
            <a:r>
              <a:rPr lang="en-US" sz="2100" b="1"/>
              <a:t>	General body cells</a:t>
            </a:r>
          </a:p>
          <a:p>
            <a:pPr algn="l">
              <a:buFont typeface="Wingdings" pitchFamily="2" charset="2"/>
              <a:buNone/>
            </a:pPr>
            <a:endParaRPr lang="en-US" sz="2500" b="1">
              <a:solidFill>
                <a:srgbClr val="FFFF00"/>
              </a:solidFill>
            </a:endParaRPr>
          </a:p>
        </p:txBody>
      </p:sp>
      <p:pic>
        <p:nvPicPr>
          <p:cNvPr id="15364" name="Picture 4" descr="Adrenal galnd"/>
          <p:cNvPicPr>
            <a:picLocks noChangeAspect="1" noChangeArrowheads="1"/>
          </p:cNvPicPr>
          <p:nvPr>
            <p:ph type="clipArt" sz="half" idx="2"/>
          </p:nvPr>
        </p:nvPicPr>
        <p:blipFill>
          <a:blip r:embed="rId2" cstate="print"/>
          <a:srcRect/>
          <a:stretch>
            <a:fillRect/>
          </a:stretch>
        </p:blipFill>
        <p:spPr>
          <a:xfrm>
            <a:off x="4495800" y="1981200"/>
            <a:ext cx="4419600" cy="3733800"/>
          </a:xfrm>
          <a:noFill/>
          <a:ln/>
        </p:spPr>
      </p:pic>
      <p:sp>
        <p:nvSpPr>
          <p:cNvPr id="15365" name="AutoShape 5"/>
          <p:cNvSpPr>
            <a:spLocks/>
          </p:cNvSpPr>
          <p:nvPr/>
        </p:nvSpPr>
        <p:spPr bwMode="auto">
          <a:xfrm rot="16200000">
            <a:off x="6032500" y="1392238"/>
            <a:ext cx="152400" cy="914400"/>
          </a:xfrm>
          <a:prstGeom prst="rightBrace">
            <a:avLst>
              <a:gd name="adj1" fmla="val 50000"/>
              <a:gd name="adj2" fmla="val 50000"/>
            </a:avLst>
          </a:prstGeom>
          <a:noFill/>
          <a:ln w="9525">
            <a:solidFill>
              <a:srgbClr val="FFFF00"/>
            </a:solidFill>
            <a:round/>
            <a:headEnd/>
            <a:tailEnd/>
          </a:ln>
          <a:effectLst/>
        </p:spPr>
        <p:txBody>
          <a:bodyPr vert="eaVert" wrap="none"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solidFill>
                  <a:srgbClr val="CC3300"/>
                </a:solidFill>
              </a:rPr>
              <a:t>Adrenal Androgens</a:t>
            </a:r>
          </a:p>
        </p:txBody>
      </p:sp>
      <p:sp>
        <p:nvSpPr>
          <p:cNvPr id="11267" name="Rectangle 3"/>
          <p:cNvSpPr>
            <a:spLocks noGrp="1" noChangeArrowheads="1"/>
          </p:cNvSpPr>
          <p:nvPr>
            <p:ph type="body" idx="1"/>
          </p:nvPr>
        </p:nvSpPr>
        <p:spPr/>
        <p:txBody>
          <a:bodyPr/>
          <a:lstStyle/>
          <a:p>
            <a:pPr algn="l">
              <a:lnSpc>
                <a:spcPct val="90000"/>
              </a:lnSpc>
              <a:buFont typeface="Wingdings" pitchFamily="2" charset="2"/>
              <a:buNone/>
            </a:pPr>
            <a:r>
              <a:rPr lang="en-US" sz="2100"/>
              <a:t>The adrenal cortex produces both </a:t>
            </a:r>
            <a:r>
              <a:rPr lang="en-US" sz="2100">
                <a:solidFill>
                  <a:srgbClr val="CC3300"/>
                </a:solidFill>
              </a:rPr>
              <a:t>androgens</a:t>
            </a:r>
            <a:r>
              <a:rPr lang="en-US" sz="2100"/>
              <a:t> i.e.</a:t>
            </a:r>
          </a:p>
          <a:p>
            <a:pPr algn="l">
              <a:lnSpc>
                <a:spcPct val="90000"/>
              </a:lnSpc>
              <a:buFont typeface="Wingdings" pitchFamily="2" charset="2"/>
              <a:buNone/>
            </a:pPr>
            <a:r>
              <a:rPr lang="en-US" sz="2100">
                <a:latin typeface="Arial"/>
              </a:rPr>
              <a:t>“</a:t>
            </a:r>
            <a:r>
              <a:rPr lang="en-US" sz="2100"/>
              <a:t>male sex hormones</a:t>
            </a:r>
            <a:r>
              <a:rPr lang="en-US" sz="2100">
                <a:latin typeface="Arial"/>
              </a:rPr>
              <a:t>”</a:t>
            </a:r>
            <a:r>
              <a:rPr lang="en-US" sz="2100"/>
              <a:t> and </a:t>
            </a:r>
            <a:r>
              <a:rPr lang="en-US" sz="2100">
                <a:solidFill>
                  <a:srgbClr val="CC3300"/>
                </a:solidFill>
              </a:rPr>
              <a:t>estrogens</a:t>
            </a:r>
            <a:r>
              <a:rPr lang="en-US" sz="2100"/>
              <a:t> or </a:t>
            </a:r>
            <a:r>
              <a:rPr lang="en-US" sz="2100">
                <a:latin typeface="Arial"/>
              </a:rPr>
              <a:t>“</a:t>
            </a:r>
            <a:r>
              <a:rPr lang="en-US" sz="2100"/>
              <a:t>female sex hormones.</a:t>
            </a:r>
          </a:p>
          <a:p>
            <a:pPr algn="l">
              <a:lnSpc>
                <a:spcPct val="90000"/>
              </a:lnSpc>
              <a:buFont typeface="Wingdings" pitchFamily="2" charset="2"/>
              <a:buNone/>
            </a:pPr>
            <a:r>
              <a:rPr lang="en-US" sz="2100"/>
              <a:t>The adrenal cortex in both sexes produces small amounts of sex hormone of the opposite sex. Additional small amounts of sex hormones come from nonadrenal sources. Some testosterone in males is converted into estrogen by the enzyme aromatase found in adipose tissues.</a:t>
            </a:r>
          </a:p>
          <a:p>
            <a:pPr algn="l">
              <a:lnSpc>
                <a:spcPct val="90000"/>
              </a:lnSpc>
              <a:buFont typeface="Wingdings" pitchFamily="2" charset="2"/>
              <a:buNone/>
            </a:pPr>
            <a:r>
              <a:rPr lang="en-US" sz="2100"/>
              <a:t>In females, ovaries produce androgen as an intermediate step in estrogen production. Little of this androgen is released in the blood instead of being converted into estrogen.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CC3300"/>
                </a:solidFill>
              </a:rPr>
              <a:t>Adrenal androgens</a:t>
            </a:r>
          </a:p>
        </p:txBody>
      </p:sp>
      <p:sp>
        <p:nvSpPr>
          <p:cNvPr id="4099" name="Rectangle 3"/>
          <p:cNvSpPr>
            <a:spLocks noGrp="1" noChangeArrowheads="1"/>
          </p:cNvSpPr>
          <p:nvPr>
            <p:ph type="body" idx="1"/>
          </p:nvPr>
        </p:nvSpPr>
        <p:spPr>
          <a:xfrm>
            <a:off x="900113" y="2276475"/>
            <a:ext cx="7993062" cy="3849688"/>
          </a:xfrm>
        </p:spPr>
        <p:txBody>
          <a:bodyPr/>
          <a:lstStyle/>
          <a:p>
            <a:pPr algn="l">
              <a:buClr>
                <a:schemeClr val="tx1"/>
              </a:buClr>
              <a:buFont typeface="Wingdings" pitchFamily="2" charset="2"/>
              <a:buNone/>
            </a:pPr>
            <a:r>
              <a:rPr lang="en-US" dirty="0"/>
              <a:t>A subset of androgens, </a:t>
            </a:r>
            <a:r>
              <a:rPr lang="en-US" b="1" dirty="0"/>
              <a:t>adrenal androgens</a:t>
            </a:r>
            <a:r>
              <a:rPr lang="en-US" dirty="0"/>
              <a:t>, includes :</a:t>
            </a:r>
          </a:p>
          <a:p>
            <a:pPr algn="l">
              <a:buClr>
                <a:schemeClr val="tx1"/>
              </a:buClr>
              <a:buFont typeface="Wingdings" pitchFamily="2" charset="2"/>
              <a:buNone/>
            </a:pPr>
            <a:r>
              <a:rPr lang="en-US" dirty="0"/>
              <a:t>-</a:t>
            </a:r>
            <a:r>
              <a:rPr lang="en-US" dirty="0" err="1">
                <a:solidFill>
                  <a:schemeClr val="tx2"/>
                </a:solidFill>
              </a:rPr>
              <a:t>dehydroepiandrosterone</a:t>
            </a:r>
            <a:r>
              <a:rPr lang="en-US" dirty="0">
                <a:solidFill>
                  <a:schemeClr val="tx2"/>
                </a:solidFill>
              </a:rPr>
              <a:t>  (DHEA),      </a:t>
            </a:r>
          </a:p>
          <a:p>
            <a:pPr algn="l">
              <a:buClr>
                <a:schemeClr val="tx1"/>
              </a:buClr>
              <a:buFont typeface="Wingdings" pitchFamily="2" charset="2"/>
              <a:buNone/>
            </a:pPr>
            <a:r>
              <a:rPr lang="en-US" dirty="0">
                <a:solidFill>
                  <a:schemeClr val="tx2"/>
                </a:solidFill>
              </a:rPr>
              <a:t> -</a:t>
            </a:r>
            <a:r>
              <a:rPr lang="en-US" dirty="0" err="1">
                <a:solidFill>
                  <a:schemeClr val="tx2"/>
                </a:solidFill>
              </a:rPr>
              <a:t>androstenedione</a:t>
            </a:r>
            <a:r>
              <a:rPr lang="en-US" dirty="0">
                <a:solidFill>
                  <a:schemeClr val="tx2"/>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2400">
                <a:solidFill>
                  <a:srgbClr val="CC3300"/>
                </a:solidFill>
              </a:rPr>
              <a:t>Adrenal androgens, cont,….</a:t>
            </a:r>
          </a:p>
        </p:txBody>
      </p:sp>
      <p:sp>
        <p:nvSpPr>
          <p:cNvPr id="5123" name="Rectangle 3"/>
          <p:cNvSpPr>
            <a:spLocks noGrp="1" noChangeArrowheads="1"/>
          </p:cNvSpPr>
          <p:nvPr>
            <p:ph type="body" idx="1"/>
          </p:nvPr>
        </p:nvSpPr>
        <p:spPr>
          <a:xfrm>
            <a:off x="1370013" y="2573338"/>
            <a:ext cx="7313612" cy="3368675"/>
          </a:xfrm>
        </p:spPr>
        <p:txBody>
          <a:bodyPr/>
          <a:lstStyle/>
          <a:p>
            <a:pPr algn="l">
              <a:buClr>
                <a:schemeClr val="tx1"/>
              </a:buClr>
              <a:buFont typeface="Wingdings" pitchFamily="2" charset="2"/>
              <a:buNone/>
            </a:pPr>
            <a:r>
              <a:rPr lang="en-US" sz="2400">
                <a:solidFill>
                  <a:schemeClr val="tx2"/>
                </a:solidFill>
              </a:rPr>
              <a:t>Dehydroepiandrosterone (DHEA):</a:t>
            </a:r>
          </a:p>
          <a:p>
            <a:pPr algn="l">
              <a:buClr>
                <a:schemeClr val="tx1"/>
              </a:buClr>
              <a:buFont typeface="Wingdings" pitchFamily="2" charset="2"/>
              <a:buNone/>
            </a:pPr>
            <a:endParaRPr lang="en-US" sz="2400">
              <a:solidFill>
                <a:schemeClr val="tx2"/>
              </a:solidFill>
            </a:endParaRPr>
          </a:p>
          <a:p>
            <a:pPr algn="l">
              <a:buClr>
                <a:schemeClr val="tx1"/>
              </a:buClr>
              <a:buFont typeface="Wingdings" pitchFamily="2" charset="2"/>
              <a:buNone/>
            </a:pPr>
            <a:r>
              <a:rPr lang="en-US" sz="2400"/>
              <a:t> A steroid hormone produced in the adrenal cortex from cholesterol.  It is the primary precursor of natural estrogens.</a:t>
            </a:r>
          </a:p>
          <a:p>
            <a:pPr algn="l">
              <a:buClr>
                <a:schemeClr val="tx1"/>
              </a:buClr>
              <a:buFont typeface="Wingdings" pitchFamily="2" charset="2"/>
              <a:buNone/>
            </a:pPr>
            <a:endParaRPr lang="en-US" sz="2400"/>
          </a:p>
          <a:p>
            <a:pPr algn="l">
              <a:buClr>
                <a:schemeClr val="tx1"/>
              </a:buClr>
              <a:buFont typeface="Wingdings" pitchFamily="2" charset="2"/>
              <a:buNone/>
            </a:pPr>
            <a:r>
              <a:rPr lang="en-US" sz="2400"/>
              <a:t>It is the most abundant adrenal androgen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2400">
                <a:solidFill>
                  <a:srgbClr val="CC3300"/>
                </a:solidFill>
              </a:rPr>
              <a:t>Adrenal androgens, cont,….</a:t>
            </a:r>
          </a:p>
        </p:txBody>
      </p:sp>
      <p:sp>
        <p:nvSpPr>
          <p:cNvPr id="6147" name="Rectangle 3"/>
          <p:cNvSpPr>
            <a:spLocks noGrp="1" noChangeArrowheads="1"/>
          </p:cNvSpPr>
          <p:nvPr>
            <p:ph type="body" idx="1"/>
          </p:nvPr>
        </p:nvSpPr>
        <p:spPr>
          <a:xfrm>
            <a:off x="1370013" y="2246313"/>
            <a:ext cx="7313612" cy="3695700"/>
          </a:xfrm>
        </p:spPr>
        <p:txBody>
          <a:bodyPr/>
          <a:lstStyle/>
          <a:p>
            <a:pPr algn="justLow" rtl="0">
              <a:lnSpc>
                <a:spcPct val="90000"/>
              </a:lnSpc>
              <a:buClr>
                <a:schemeClr val="tx1"/>
              </a:buClr>
              <a:buSzTx/>
              <a:buFont typeface="Symbol" pitchFamily="18" charset="2"/>
              <a:buChar char=""/>
            </a:pPr>
            <a:r>
              <a:rPr lang="en-US" sz="2400" dirty="0" err="1">
                <a:solidFill>
                  <a:schemeClr val="tx2"/>
                </a:solidFill>
              </a:rPr>
              <a:t>Androstenedione</a:t>
            </a:r>
            <a:r>
              <a:rPr lang="en-US" sz="2400" dirty="0">
                <a:solidFill>
                  <a:schemeClr val="tx2"/>
                </a:solidFill>
              </a:rPr>
              <a:t>:</a:t>
            </a:r>
          </a:p>
          <a:p>
            <a:pPr algn="justLow" rtl="0">
              <a:lnSpc>
                <a:spcPct val="90000"/>
              </a:lnSpc>
              <a:buClr>
                <a:schemeClr val="tx1"/>
              </a:buClr>
              <a:buSzTx/>
              <a:buFont typeface="Symbol" pitchFamily="18" charset="2"/>
              <a:buChar char=""/>
            </a:pPr>
            <a:r>
              <a:rPr lang="en-US" sz="2100" dirty="0"/>
              <a:t> An androgenic steroid produced by the </a:t>
            </a:r>
            <a:r>
              <a:rPr lang="en-US" sz="2100" dirty="0">
                <a:solidFill>
                  <a:schemeClr val="accent2"/>
                </a:solidFill>
              </a:rPr>
              <a:t>testes</a:t>
            </a:r>
            <a:r>
              <a:rPr lang="en-US" sz="2100" dirty="0"/>
              <a:t>, </a:t>
            </a:r>
            <a:r>
              <a:rPr lang="en-US" sz="2100" dirty="0">
                <a:solidFill>
                  <a:schemeClr val="accent2"/>
                </a:solidFill>
              </a:rPr>
              <a:t>adrenal cortex</a:t>
            </a:r>
            <a:r>
              <a:rPr lang="en-US" sz="2100" dirty="0"/>
              <a:t>, and </a:t>
            </a:r>
            <a:r>
              <a:rPr lang="en-US" sz="2100" dirty="0">
                <a:solidFill>
                  <a:schemeClr val="accent2"/>
                </a:solidFill>
              </a:rPr>
              <a:t>ovaries</a:t>
            </a:r>
            <a:r>
              <a:rPr lang="en-US" sz="2100" dirty="0"/>
              <a:t>. </a:t>
            </a:r>
          </a:p>
          <a:p>
            <a:pPr algn="justLow" rtl="0">
              <a:lnSpc>
                <a:spcPct val="90000"/>
              </a:lnSpc>
              <a:buClr>
                <a:schemeClr val="tx1"/>
              </a:buClr>
              <a:buSzTx/>
              <a:buFont typeface="Symbol" pitchFamily="18" charset="2"/>
              <a:buChar char=""/>
            </a:pPr>
            <a:endParaRPr lang="en-US" sz="2100" dirty="0"/>
          </a:p>
          <a:p>
            <a:pPr algn="justLow" rtl="0">
              <a:lnSpc>
                <a:spcPct val="90000"/>
              </a:lnSpc>
              <a:buClr>
                <a:schemeClr val="tx1"/>
              </a:buClr>
              <a:buSzTx/>
              <a:buFont typeface="Symbol" pitchFamily="18" charset="2"/>
              <a:buChar char=""/>
            </a:pPr>
            <a:r>
              <a:rPr lang="en-US" sz="2100" dirty="0"/>
              <a:t> </a:t>
            </a:r>
            <a:r>
              <a:rPr lang="en-US" sz="2100" dirty="0" err="1"/>
              <a:t>Androstenediones</a:t>
            </a:r>
            <a:r>
              <a:rPr lang="en-US" sz="2100" dirty="0"/>
              <a:t> are converted metabolically to testosterone and to estrogens in the fat and other peripheral tissues. It is an important source of estrogen in men and postmenopausal women.</a:t>
            </a:r>
          </a:p>
          <a:p>
            <a:pPr algn="justLow" rtl="0">
              <a:lnSpc>
                <a:spcPct val="90000"/>
              </a:lnSpc>
              <a:buClr>
                <a:schemeClr val="tx1"/>
              </a:buClr>
              <a:buSzTx/>
              <a:buFont typeface="Symbol" pitchFamily="18" charset="2"/>
              <a:buChar char=""/>
            </a:pPr>
            <a:r>
              <a:rPr lang="en-US" sz="2100" dirty="0" err="1" smtClean="0">
                <a:solidFill>
                  <a:schemeClr val="tx2"/>
                </a:solidFill>
              </a:rPr>
              <a:t>Androstenedione</a:t>
            </a:r>
            <a:r>
              <a:rPr lang="en-US" sz="2100" dirty="0" smtClean="0">
                <a:solidFill>
                  <a:schemeClr val="tx2"/>
                </a:solidFill>
              </a:rPr>
              <a:t> </a:t>
            </a:r>
            <a:r>
              <a:rPr lang="en-US" sz="2100" dirty="0">
                <a:solidFill>
                  <a:schemeClr val="tx2"/>
                </a:solidFill>
              </a:rPr>
              <a:t>were used as an athletic or body building supplement.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Effects of adrenal androgens:</a:t>
            </a:r>
          </a:p>
        </p:txBody>
      </p:sp>
      <p:sp>
        <p:nvSpPr>
          <p:cNvPr id="13315" name="Rectangle 3"/>
          <p:cNvSpPr>
            <a:spLocks noGrp="1" noChangeArrowheads="1"/>
          </p:cNvSpPr>
          <p:nvPr>
            <p:ph type="body" idx="1"/>
          </p:nvPr>
        </p:nvSpPr>
        <p:spPr/>
        <p:txBody>
          <a:bodyPr/>
          <a:lstStyle/>
          <a:p>
            <a:pPr algn="l">
              <a:buFont typeface="Wingdings" pitchFamily="2" charset="2"/>
              <a:buNone/>
            </a:pPr>
            <a:r>
              <a:rPr lang="en-US"/>
              <a:t>	- Control androgen-dependent processes in the female as:</a:t>
            </a:r>
          </a:p>
          <a:p>
            <a:pPr algn="l">
              <a:buFont typeface="Wingdings" pitchFamily="2" charset="2"/>
              <a:buNone/>
            </a:pPr>
            <a:r>
              <a:rPr lang="en-US"/>
              <a:t> 1- growth of pubic and axillary hair,   2- pubertal growth spurt,               3- development and maintenance        of female sex drive.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457200"/>
            <a:ext cx="8153400" cy="519113"/>
          </a:xfrm>
          <a:prstGeom prst="rect">
            <a:avLst/>
          </a:prstGeom>
          <a:noFill/>
          <a:ln w="9525">
            <a:noFill/>
            <a:miter lim="800000"/>
            <a:headEnd/>
            <a:tailEnd/>
          </a:ln>
        </p:spPr>
        <p:txBody>
          <a:bodyPr>
            <a:spAutoFit/>
          </a:bodyPr>
          <a:lstStyle/>
          <a:p>
            <a:pPr algn="l" rtl="0"/>
            <a:r>
              <a:rPr lang="en-US" sz="2800">
                <a:latin typeface="Times New Roman" pitchFamily="18" charset="0"/>
              </a:rPr>
              <a:t> </a:t>
            </a:r>
          </a:p>
        </p:txBody>
      </p:sp>
      <p:sp>
        <p:nvSpPr>
          <p:cNvPr id="22531" name="Text Box 3"/>
          <p:cNvSpPr txBox="1">
            <a:spLocks noChangeArrowheads="1"/>
          </p:cNvSpPr>
          <p:nvPr/>
        </p:nvSpPr>
        <p:spPr bwMode="auto">
          <a:xfrm>
            <a:off x="971550" y="765175"/>
            <a:ext cx="8172450" cy="5878532"/>
          </a:xfrm>
          <a:prstGeom prst="rect">
            <a:avLst/>
          </a:prstGeom>
          <a:noFill/>
          <a:ln w="9525">
            <a:noFill/>
            <a:miter lim="800000"/>
            <a:headEnd/>
            <a:tailEnd/>
          </a:ln>
        </p:spPr>
        <p:txBody>
          <a:bodyPr>
            <a:spAutoFit/>
          </a:bodyPr>
          <a:lstStyle/>
          <a:p>
            <a:pPr algn="ctr" rtl="0"/>
            <a:r>
              <a:rPr lang="en-US" sz="3200" b="1" u="sng" dirty="0">
                <a:solidFill>
                  <a:srgbClr val="CC3300"/>
                </a:solidFill>
                <a:latin typeface="Times New Roman" pitchFamily="18" charset="0"/>
              </a:rPr>
              <a:t>Congenital adrenal hyperplasia</a:t>
            </a:r>
            <a:r>
              <a:rPr lang="en-US" sz="3200" b="1" dirty="0">
                <a:solidFill>
                  <a:srgbClr val="CC3300"/>
                </a:solidFill>
                <a:latin typeface="Times New Roman" pitchFamily="18" charset="0"/>
              </a:rPr>
              <a:t> </a:t>
            </a:r>
          </a:p>
          <a:p>
            <a:pPr algn="l" rtl="0"/>
            <a:r>
              <a:rPr lang="en-US" sz="3200" b="1" dirty="0">
                <a:latin typeface="Times New Roman" pitchFamily="18" charset="0"/>
              </a:rPr>
              <a:t/>
            </a:r>
            <a:br>
              <a:rPr lang="en-US" sz="3200" b="1" dirty="0">
                <a:latin typeface="Times New Roman" pitchFamily="18" charset="0"/>
              </a:rPr>
            </a:br>
            <a:r>
              <a:rPr lang="en-US" sz="3200" b="1" dirty="0">
                <a:solidFill>
                  <a:schemeClr val="tx2"/>
                </a:solidFill>
                <a:latin typeface="Times New Roman" pitchFamily="18" charset="0"/>
              </a:rPr>
              <a:t>Causes:</a:t>
            </a:r>
          </a:p>
          <a:p>
            <a:pPr algn="ctr" rtl="0"/>
            <a:r>
              <a:rPr lang="en-US" sz="2800" dirty="0">
                <a:latin typeface="Times New Roman" pitchFamily="18" charset="0"/>
              </a:rPr>
              <a:t>The different types of </a:t>
            </a:r>
            <a:r>
              <a:rPr lang="en-US" sz="2800" dirty="0" err="1">
                <a:latin typeface="Times New Roman" pitchFamily="18" charset="0"/>
              </a:rPr>
              <a:t>adrenogenital</a:t>
            </a:r>
            <a:r>
              <a:rPr lang="en-US" sz="2800" dirty="0">
                <a:latin typeface="Times New Roman" pitchFamily="18" charset="0"/>
              </a:rPr>
              <a:t> syndrome are inherited as </a:t>
            </a:r>
            <a:r>
              <a:rPr lang="en-US" sz="2800" dirty="0" err="1">
                <a:latin typeface="Times New Roman" pitchFamily="18" charset="0"/>
              </a:rPr>
              <a:t>autosomal</a:t>
            </a:r>
            <a:r>
              <a:rPr lang="en-US" sz="2800" dirty="0">
                <a:latin typeface="Times New Roman" pitchFamily="18" charset="0"/>
              </a:rPr>
              <a:t> recessive diseases and can affect both boys and girls. </a:t>
            </a:r>
          </a:p>
          <a:p>
            <a:pPr algn="ctr" rtl="0"/>
            <a:r>
              <a:rPr lang="en-US" sz="2800" dirty="0">
                <a:latin typeface="Times New Roman" pitchFamily="18" charset="0"/>
              </a:rPr>
              <a:t>The defect is lack of an </a:t>
            </a:r>
            <a:r>
              <a:rPr lang="en-US" sz="2800" dirty="0">
                <a:latin typeface="Times New Roman" pitchFamily="18" charset="0"/>
                <a:hlinkClick r:id="rId2"/>
              </a:rPr>
              <a:t>enzyme</a:t>
            </a:r>
            <a:r>
              <a:rPr lang="en-US" sz="2800" dirty="0">
                <a:latin typeface="Times New Roman" pitchFamily="18" charset="0"/>
              </a:rPr>
              <a:t> (21-hydroxylase) needed by the adrenal gland to make the major steroid hormones of the adrenal cortex: </a:t>
            </a:r>
            <a:r>
              <a:rPr lang="en-US" sz="2800" dirty="0" err="1">
                <a:latin typeface="Times New Roman" pitchFamily="18" charset="0"/>
              </a:rPr>
              <a:t>cortisol</a:t>
            </a:r>
            <a:r>
              <a:rPr lang="en-US" sz="2800" dirty="0">
                <a:latin typeface="Times New Roman" pitchFamily="18" charset="0"/>
              </a:rPr>
              <a:t> and </a:t>
            </a:r>
            <a:r>
              <a:rPr lang="en-US" sz="2800" dirty="0" err="1">
                <a:latin typeface="Times New Roman" pitchFamily="18" charset="0"/>
              </a:rPr>
              <a:t>aldosterone</a:t>
            </a:r>
            <a:r>
              <a:rPr lang="en-US" sz="2800" dirty="0">
                <a:latin typeface="Times New Roman" pitchFamily="18" charset="0"/>
              </a:rPr>
              <a:t>. Due to the block in synthesis of these hormones, </a:t>
            </a:r>
            <a:r>
              <a:rPr lang="en-US" sz="2800" dirty="0" smtClean="0">
                <a:latin typeface="Times New Roman" pitchFamily="18" charset="0"/>
              </a:rPr>
              <a:t>steroids </a:t>
            </a:r>
            <a:r>
              <a:rPr lang="en-US" sz="2800" dirty="0">
                <a:latin typeface="Times New Roman" pitchFamily="18" charset="0"/>
              </a:rPr>
              <a:t>are 'diverted' to becoming androgens, a form of male sex hormones. </a:t>
            </a:r>
          </a:p>
          <a:p>
            <a:pPr algn="ctr" rtl="0"/>
            <a:endParaRPr lang="en-US" sz="2800" dirty="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166</TotalTime>
  <Words>285</Words>
  <Application>Microsoft Office PowerPoint</Application>
  <PresentationFormat>On-screen Show (4:3)</PresentationFormat>
  <Paragraphs>51</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Times New Roman</vt:lpstr>
      <vt:lpstr>Verdana</vt:lpstr>
      <vt:lpstr>Wingdings</vt:lpstr>
      <vt:lpstr>Symbol</vt:lpstr>
      <vt:lpstr>Eclipse</vt:lpstr>
      <vt:lpstr>Microsoft Graph Chart</vt:lpstr>
      <vt:lpstr>Adrenal Androgens</vt:lpstr>
      <vt:lpstr>Androgens</vt:lpstr>
      <vt:lpstr>Endocrine activity of  the Adrenal Cortex</vt:lpstr>
      <vt:lpstr>Adrenal Androgens</vt:lpstr>
      <vt:lpstr>Adrenal androgens</vt:lpstr>
      <vt:lpstr>Adrenal androgens, cont,….</vt:lpstr>
      <vt:lpstr>Adrenal androgens, cont,….</vt:lpstr>
      <vt:lpstr>Effects of adrenal androgens:</vt:lpstr>
      <vt:lpstr>Slide 9</vt:lpstr>
      <vt:lpstr>Endocrine activity of  the Adrenal Cortex</vt:lpstr>
      <vt:lpstr>Endocrine Activity of  the Adrenal Cortex</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Dr.IMAN</dc:creator>
  <cp:lastModifiedBy>Mustafa</cp:lastModifiedBy>
  <cp:revision>6</cp:revision>
  <dcterms:created xsi:type="dcterms:W3CDTF">2012-02-28T11:05:42Z</dcterms:created>
  <dcterms:modified xsi:type="dcterms:W3CDTF">2014-02-19T04:58:10Z</dcterms:modified>
</cp:coreProperties>
</file>