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0" r:id="rId1"/>
  </p:sldMasterIdLst>
  <p:notesMasterIdLst>
    <p:notesMasterId r:id="rId15"/>
  </p:notesMasterIdLst>
  <p:handoutMasterIdLst>
    <p:handoutMasterId r:id="rId16"/>
  </p:handoutMasterIdLst>
  <p:sldIdLst>
    <p:sldId id="390" r:id="rId2"/>
    <p:sldId id="433" r:id="rId3"/>
    <p:sldId id="426" r:id="rId4"/>
    <p:sldId id="432" r:id="rId5"/>
    <p:sldId id="396" r:id="rId6"/>
    <p:sldId id="428" r:id="rId7"/>
    <p:sldId id="405" r:id="rId8"/>
    <p:sldId id="389" r:id="rId9"/>
    <p:sldId id="422" r:id="rId10"/>
    <p:sldId id="429" r:id="rId11"/>
    <p:sldId id="424" r:id="rId12"/>
    <p:sldId id="430" r:id="rId13"/>
    <p:sldId id="412" r:id="rId1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7205" autoAdjust="0"/>
  </p:normalViewPr>
  <p:slideViewPr>
    <p:cSldViewPr>
      <p:cViewPr varScale="1">
        <p:scale>
          <a:sx n="88" d="100"/>
          <a:sy n="88" d="100"/>
        </p:scale>
        <p:origin x="-9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BA7C98-C21D-4BF7-921F-3E1783BB60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1BD0DE-B8F5-4D0E-89ED-C9443630DE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EB0FB6-BD54-42FB-9D31-D433DE67562A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1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1BD0DE-B8F5-4D0E-89ED-C9443630DED7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525C-9373-4A8B-AF3F-448F44A9564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E13A8-EB09-442A-B5B5-F69488F9599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BD6CA-B982-412B-A567-0567590E8DF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339AB-930E-4CB7-A402-0525CC7FAC3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5DC8C-1C59-4B41-B81E-E764389F173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61EFA-4941-4A12-9C4F-6F8078B7CA8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74C01-478E-428D-B936-FE6B5010097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D2246-B4AB-499A-85D7-D0191306690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D52AD-BDCC-4C37-9E78-DAA11CB22D0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52B3F-D8E3-46BE-AC32-1C74EC17B9A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0FB6B-649C-43B6-BB0E-A32D5368F1F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394412-61DB-4324-B470-AB27A294900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60648"/>
            <a:ext cx="9468544" cy="590465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Adrenal (Suprarenal )Medulla</a:t>
            </a:r>
            <a:endParaRPr lang="en-US" sz="26900" dirty="0" smtClean="0">
              <a:solidFill>
                <a:schemeClr val="tx1"/>
              </a:solidFill>
              <a:latin typeface="Goudy Old Style" pitchFamily="18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5085184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Taha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Sadig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Ahmed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0"/>
            <a:ext cx="7543800" cy="4599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0" dirty="0" err="1" smtClean="0">
                <a:latin typeface="Comic Sans MS" pitchFamily="66" charset="0"/>
              </a:rPr>
              <a:t>Pheochromocytoma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892480" cy="630932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err="1" smtClean="0">
                <a:effectLst/>
                <a:latin typeface="Comic Sans MS" pitchFamily="66" charset="0"/>
              </a:rPr>
              <a:t>Pheochromocytoma</a:t>
            </a:r>
            <a:r>
              <a:rPr lang="en-US" sz="2400" dirty="0" smtClean="0">
                <a:effectLst/>
                <a:latin typeface="Comic Sans MS" pitchFamily="66" charset="0"/>
              </a:rPr>
              <a:t> is a </a:t>
            </a:r>
            <a:r>
              <a:rPr lang="en-US" sz="2400" dirty="0" err="1" smtClean="0">
                <a:effectLst/>
                <a:latin typeface="Comic Sans MS" pitchFamily="66" charset="0"/>
              </a:rPr>
              <a:t>tomor</a:t>
            </a:r>
            <a:r>
              <a:rPr lang="en-US" sz="2400" dirty="0" smtClean="0">
                <a:effectLst/>
                <a:latin typeface="Comic Sans MS" pitchFamily="66" charset="0"/>
              </a:rPr>
              <a:t> of adrenal </a:t>
            </a:r>
            <a:r>
              <a:rPr lang="en-US" sz="2400" dirty="0" err="1" smtClean="0">
                <a:effectLst/>
                <a:latin typeface="Comic Sans MS" pitchFamily="66" charset="0"/>
              </a:rPr>
              <a:t>medullan</a:t>
            </a:r>
            <a:r>
              <a:rPr lang="en-US" sz="2400" dirty="0" smtClean="0">
                <a:effectLst/>
                <a:latin typeface="Comic Sans MS" pitchFamily="66" charset="0"/>
              </a:rPr>
              <a:t> .</a:t>
            </a:r>
          </a:p>
          <a:p>
            <a:pPr algn="l" rtl="0"/>
            <a:r>
              <a:rPr lang="en-US" sz="2400" dirty="0" smtClean="0">
                <a:effectLst/>
                <a:latin typeface="Comic Sans MS" pitchFamily="66" charset="0"/>
              </a:rPr>
              <a:t>It can be life threatening if not recognized &amp; not treated. </a:t>
            </a:r>
          </a:p>
          <a:p>
            <a:pPr algn="l" rtl="0"/>
            <a:r>
              <a:rPr lang="en-US" sz="2400" dirty="0" smtClean="0">
                <a:effectLst/>
                <a:latin typeface="Comic Sans MS" pitchFamily="66" charset="0"/>
              </a:rPr>
              <a:t>It can develop at any age, but most often occurs in middle age. </a:t>
            </a:r>
          </a:p>
          <a:p>
            <a:pPr algn="l" rtl="0"/>
            <a:r>
              <a:rPr lang="en-US" sz="2400" u="sng" dirty="0" smtClean="0">
                <a:effectLst/>
                <a:latin typeface="Comic Sans MS" pitchFamily="66" charset="0"/>
              </a:rPr>
              <a:t>Symptoms &amp; signs </a:t>
            </a:r>
            <a:r>
              <a:rPr lang="ar-SA" sz="2400" u="sng" dirty="0" smtClean="0">
                <a:effectLst/>
                <a:latin typeface="Comic Sans MS" pitchFamily="66" charset="0"/>
              </a:rPr>
              <a:t>ا</a:t>
            </a:r>
            <a:r>
              <a:rPr lang="en-US" sz="2400" u="sng" dirty="0" smtClean="0">
                <a:effectLst/>
                <a:latin typeface="Comic Sans MS" pitchFamily="66" charset="0"/>
                <a:sym typeface="Wingdings" pitchFamily="2" charset="2"/>
              </a:rPr>
              <a:t></a:t>
            </a:r>
          </a:p>
          <a:p>
            <a:pPr algn="l" rtl="0"/>
            <a:r>
              <a:rPr lang="en-US" sz="2400" dirty="0" smtClean="0">
                <a:effectLst/>
                <a:latin typeface="Comic Sans MS" pitchFamily="66" charset="0"/>
                <a:sym typeface="Wingdings" pitchFamily="2" charset="2"/>
              </a:rPr>
              <a:t>Sudden bouts of headache ( most common symptom ) ,</a:t>
            </a:r>
          </a:p>
          <a:p>
            <a:pPr algn="l" rtl="0"/>
            <a:r>
              <a:rPr lang="en-US" sz="2400" dirty="0" smtClean="0">
                <a:effectLst/>
                <a:latin typeface="Comic Sans MS" pitchFamily="66" charset="0"/>
                <a:sym typeface="Wingdings" pitchFamily="2" charset="2"/>
              </a:rPr>
              <a:t>pallor, </a:t>
            </a:r>
          </a:p>
          <a:p>
            <a:pPr algn="l" rtl="0"/>
            <a:r>
              <a:rPr lang="en-US" sz="2400" dirty="0" smtClean="0">
                <a:effectLst/>
                <a:latin typeface="Comic Sans MS" pitchFamily="66" charset="0"/>
                <a:sym typeface="Wingdings" pitchFamily="2" charset="2"/>
              </a:rPr>
              <a:t>Excessive sweating</a:t>
            </a:r>
            <a:endParaRPr lang="ar-SA" sz="2400" dirty="0" smtClean="0">
              <a:effectLst/>
              <a:latin typeface="Comic Sans MS" pitchFamily="66" charset="0"/>
              <a:sym typeface="Wingdings" pitchFamily="2" charset="2"/>
            </a:endParaRPr>
          </a:p>
          <a:p>
            <a:pPr algn="l" rtl="0"/>
            <a:r>
              <a:rPr lang="en-US" sz="2400" dirty="0" smtClean="0">
                <a:effectLst/>
                <a:latin typeface="Comic Sans MS" pitchFamily="66" charset="0"/>
              </a:rPr>
              <a:t>Tachycardia</a:t>
            </a:r>
            <a:endParaRPr lang="en-US" sz="2400" dirty="0" smtClean="0">
              <a:effectLst/>
              <a:latin typeface="Comic Sans MS" pitchFamily="66" charset="0"/>
              <a:sym typeface="Wingdings" pitchFamily="2" charset="2"/>
            </a:endParaRPr>
          </a:p>
          <a:p>
            <a:pPr algn="l" rtl="0"/>
            <a:r>
              <a:rPr lang="en-US" sz="2400" dirty="0" smtClean="0">
                <a:effectLst/>
                <a:latin typeface="Comic Sans MS" pitchFamily="66" charset="0"/>
              </a:rPr>
              <a:t>Palpitations ( the patient is conscious of his heart beats, and feeling that his heart is beating more strongly &amp; rapidly than used to be ) </a:t>
            </a:r>
          </a:p>
          <a:p>
            <a:pPr algn="l" rtl="0"/>
            <a:r>
              <a:rPr lang="en-US" sz="2400" dirty="0" smtClean="0">
                <a:effectLst/>
                <a:latin typeface="Comic Sans MS" pitchFamily="66" charset="0"/>
              </a:rPr>
              <a:t>Sense of extreme fear and anxiety</a:t>
            </a:r>
          </a:p>
          <a:p>
            <a:pPr algn="l" rtl="0"/>
            <a:r>
              <a:rPr lang="en-US" sz="2400" dirty="0" smtClean="0">
                <a:latin typeface="Comic Sans MS" pitchFamily="66" charset="0"/>
              </a:rPr>
              <a:t>Episodic hypertension</a:t>
            </a:r>
          </a:p>
          <a:p>
            <a:pPr algn="l" rtl="0"/>
            <a:endParaRPr lang="en-US" sz="2400" dirty="0" smtClean="0"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424936" cy="6669360"/>
          </a:xfrm>
        </p:spPr>
        <p:txBody>
          <a:bodyPr/>
          <a:lstStyle/>
          <a:p>
            <a:pPr algn="l" rtl="0"/>
            <a:r>
              <a:rPr lang="en-US" sz="2400" dirty="0" smtClean="0">
                <a:effectLst/>
                <a:latin typeface="Comic Sans MS" pitchFamily="66" charset="0"/>
              </a:rPr>
              <a:t>Abdominal pains</a:t>
            </a:r>
          </a:p>
          <a:p>
            <a:pPr algn="l" rtl="0"/>
            <a:r>
              <a:rPr lang="en-US" sz="2400" dirty="0" smtClean="0">
                <a:effectLst/>
                <a:latin typeface="Comic Sans MS" pitchFamily="66" charset="0"/>
              </a:rPr>
              <a:t>Weight loss </a:t>
            </a:r>
          </a:p>
          <a:p>
            <a:pPr algn="l" rtl="0">
              <a:defRPr/>
            </a:pPr>
            <a:r>
              <a:rPr lang="en-US" sz="2400" dirty="0" smtClean="0">
                <a:effectLst/>
                <a:latin typeface="Comic Sans MS" pitchFamily="66" charset="0"/>
              </a:rPr>
              <a:t>Orthostatic hypotension (a fall in systolic</a:t>
            </a:r>
            <a:r>
              <a:rPr lang="en-US" sz="2400" u="sng" dirty="0" smtClean="0">
                <a:effectLst/>
                <a:latin typeface="Comic Sans MS" pitchFamily="66" charset="0"/>
              </a:rPr>
              <a:t> </a:t>
            </a:r>
            <a:r>
              <a:rPr lang="en-US" sz="2400" dirty="0" smtClean="0">
                <a:effectLst/>
                <a:latin typeface="Comic Sans MS" pitchFamily="66" charset="0"/>
              </a:rPr>
              <a:t>BP greater than 20 mmHg or a fall in diastolic BP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effectLst/>
                <a:latin typeface="Comic Sans MS" pitchFamily="66" charset="0"/>
              </a:rPr>
              <a:t>greater than 10 mmHg upon standing)</a:t>
            </a:r>
          </a:p>
          <a:p>
            <a:pPr algn="l" rtl="0">
              <a:defRPr/>
            </a:pPr>
            <a:r>
              <a:rPr lang="en-US" sz="2400" dirty="0" smtClean="0">
                <a:effectLst/>
                <a:latin typeface="Comic Sans MS" pitchFamily="66" charset="0"/>
              </a:rPr>
              <a:t>Elevated blood glucose level (due primarily to catecholamine stimulation of </a:t>
            </a:r>
            <a:r>
              <a:rPr lang="en-US" sz="2400" u="sng" dirty="0" err="1" smtClean="0">
                <a:effectLst/>
                <a:latin typeface="Comic Sans MS" pitchFamily="66" charset="0"/>
              </a:rPr>
              <a:t>lipolysis</a:t>
            </a:r>
            <a:r>
              <a:rPr lang="en-US" sz="2400" dirty="0" smtClean="0">
                <a:effectLst/>
                <a:latin typeface="Comic Sans MS" pitchFamily="66" charset="0"/>
              </a:rPr>
              <a:t> (breakdown of stored fat) leading to high levels of free fatty acids and the subsequent inhibition of glucose uptake by muscle cells. </a:t>
            </a:r>
          </a:p>
          <a:p>
            <a:pPr algn="l" rtl="0">
              <a:defRPr/>
            </a:pPr>
            <a:r>
              <a:rPr lang="en-US" sz="2400" dirty="0" smtClean="0">
                <a:effectLst/>
                <a:latin typeface="Comic Sans MS" pitchFamily="66" charset="0"/>
              </a:rPr>
              <a:t>Furthermore , stimulation of beta-adrenergic receptors leads to </a:t>
            </a:r>
            <a:r>
              <a:rPr lang="en-US" sz="2400" dirty="0" err="1" smtClean="0">
                <a:effectLst/>
                <a:latin typeface="Comic Sans MS" pitchFamily="66" charset="0"/>
              </a:rPr>
              <a:t>glycogenolysis</a:t>
            </a:r>
            <a:r>
              <a:rPr lang="en-US" sz="2400" dirty="0" smtClean="0">
                <a:effectLst/>
                <a:latin typeface="Comic Sans MS" pitchFamily="66" charset="0"/>
              </a:rPr>
              <a:t> and </a:t>
            </a:r>
            <a:r>
              <a:rPr lang="en-US" sz="2400" dirty="0" err="1" smtClean="0">
                <a:effectLst/>
                <a:latin typeface="Comic Sans MS" pitchFamily="66" charset="0"/>
              </a:rPr>
              <a:t>gluconeogenesis</a:t>
            </a:r>
            <a:r>
              <a:rPr lang="en-US" sz="2400" dirty="0" smtClean="0">
                <a:effectLst/>
                <a:latin typeface="Comic Sans MS" pitchFamily="66" charset="0"/>
              </a:rPr>
              <a:t> and thus elevation of blood glucose levels).</a:t>
            </a:r>
          </a:p>
          <a:p>
            <a:pPr algn="l" rtl="0">
              <a:defRPr/>
            </a:pPr>
            <a:r>
              <a:rPr lang="en-US" sz="2400" dirty="0" smtClean="0">
                <a:latin typeface="Comic Sans MS" pitchFamily="66" charset="0"/>
              </a:rPr>
              <a:t>High urine </a:t>
            </a:r>
            <a:r>
              <a:rPr lang="en-US" sz="2400" u="sng" dirty="0" smtClean="0">
                <a:latin typeface="Comic Sans MS" pitchFamily="66" charset="0"/>
              </a:rPr>
              <a:t>VMA</a:t>
            </a:r>
            <a:r>
              <a:rPr lang="en-US" sz="2400" dirty="0" smtClean="0">
                <a:latin typeface="Comic Sans MS" pitchFamily="66" charset="0"/>
              </a:rPr>
              <a:t> is one of the diagnostic tests for  </a:t>
            </a:r>
            <a:r>
              <a:rPr lang="en-US" sz="2400" dirty="0" err="1" smtClean="0">
                <a:latin typeface="Comic Sans MS" pitchFamily="66" charset="0"/>
              </a:rPr>
              <a:t>Pheochromocytoma</a:t>
            </a:r>
            <a:r>
              <a:rPr lang="en-US" sz="2400" dirty="0" smtClean="0">
                <a:latin typeface="Comic Sans MS" pitchFamily="66" charset="0"/>
              </a:rPr>
              <a:t> .</a:t>
            </a:r>
          </a:p>
          <a:p>
            <a:pPr algn="l" rtl="0">
              <a:defRPr/>
            </a:pPr>
            <a:endParaRPr lang="en-US" sz="2400" dirty="0" smtClean="0">
              <a:effectLst/>
              <a:latin typeface="Comic Sans MS" pitchFamily="66" charset="0"/>
            </a:endParaRPr>
          </a:p>
          <a:p>
            <a:pPr algn="l" rtl="0"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algn="l" rtl="0"/>
            <a:endParaRPr lang="en-US" sz="2400" dirty="0" smtClean="0">
              <a:latin typeface="Comic Sans MS" pitchFamily="66" charset="0"/>
            </a:endParaRPr>
          </a:p>
          <a:p>
            <a:pPr algn="l" rtl="0"/>
            <a:endParaRPr lang="en-US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424936" cy="5976664"/>
          </a:xfrm>
        </p:spPr>
        <p:txBody>
          <a:bodyPr>
            <a:normAutofit/>
          </a:bodyPr>
          <a:lstStyle/>
          <a:p>
            <a:pPr algn="l" rtl="0">
              <a:defRPr/>
            </a:pPr>
            <a:endParaRPr lang="en-US" sz="2400" dirty="0" smtClean="0">
              <a:effectLst/>
              <a:latin typeface="Comic Sans MS" pitchFamily="66" charset="0"/>
            </a:endParaRPr>
          </a:p>
          <a:p>
            <a:pPr algn="ctr" rtl="0"/>
            <a:r>
              <a:rPr lang="en-US" sz="2400" u="sng" dirty="0" smtClean="0">
                <a:latin typeface="Comic Sans MS" pitchFamily="66" charset="0"/>
              </a:rPr>
              <a:t>Diagnostic tests for </a:t>
            </a:r>
            <a:r>
              <a:rPr lang="en-US" sz="2400" u="sng" dirty="0" err="1" smtClean="0">
                <a:latin typeface="Comic Sans MS" pitchFamily="66" charset="0"/>
              </a:rPr>
              <a:t>pheochromocytoma</a:t>
            </a:r>
            <a:r>
              <a:rPr lang="en-US" sz="2400" u="sng" dirty="0" smtClean="0">
                <a:latin typeface="Comic Sans MS" pitchFamily="66" charset="0"/>
              </a:rPr>
              <a:t> include the following:</a:t>
            </a:r>
          </a:p>
          <a:p>
            <a:pPr lvl="0" algn="l" rtl="0"/>
            <a:r>
              <a:rPr lang="en-US" sz="2400" dirty="0" smtClean="0">
                <a:latin typeface="Comic Sans MS" pitchFamily="66" charset="0"/>
              </a:rPr>
              <a:t>Plasma </a:t>
            </a:r>
            <a:r>
              <a:rPr lang="en-US" sz="2400" dirty="0" err="1" smtClean="0">
                <a:latin typeface="Comic Sans MS" pitchFamily="66" charset="0"/>
              </a:rPr>
              <a:t>metanephrine</a:t>
            </a:r>
            <a:r>
              <a:rPr lang="en-US" sz="2400" dirty="0" smtClean="0">
                <a:latin typeface="Comic Sans MS" pitchFamily="66" charset="0"/>
              </a:rPr>
              <a:t> testing: 96% sensitivity, 85% specificity</a:t>
            </a:r>
          </a:p>
          <a:p>
            <a:pPr algn="l" rtl="0"/>
            <a:r>
              <a:rPr lang="en-US" sz="2400" dirty="0" smtClean="0">
                <a:latin typeface="Comic Sans MS" pitchFamily="66" charset="0"/>
              </a:rPr>
              <a:t>24-hour urinary collection for </a:t>
            </a:r>
            <a:r>
              <a:rPr lang="en-US" sz="2400" dirty="0" err="1" smtClean="0">
                <a:latin typeface="Comic Sans MS" pitchFamily="66" charset="0"/>
              </a:rPr>
              <a:t>catecholamines</a:t>
            </a:r>
            <a:r>
              <a:rPr lang="en-US" sz="2400" dirty="0" smtClean="0">
                <a:latin typeface="Comic Sans MS" pitchFamily="66" charset="0"/>
              </a:rPr>
              <a:t> and </a:t>
            </a:r>
            <a:r>
              <a:rPr lang="en-US" sz="2400" dirty="0" err="1" smtClean="0">
                <a:latin typeface="Comic Sans MS" pitchFamily="66" charset="0"/>
              </a:rPr>
              <a:t>metanephrines</a:t>
            </a:r>
            <a:r>
              <a:rPr lang="en-US" sz="2400" dirty="0" smtClean="0">
                <a:latin typeface="Comic Sans MS" pitchFamily="66" charset="0"/>
              </a:rPr>
              <a:t>: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Comic Sans MS" pitchFamily="66" charset="0"/>
              </a:rPr>
              <a:t>High urine </a:t>
            </a:r>
            <a:r>
              <a:rPr lang="en-US" sz="2400" u="sng" dirty="0" smtClean="0">
                <a:latin typeface="Comic Sans MS" pitchFamily="66" charset="0"/>
              </a:rPr>
              <a:t>VMA</a:t>
            </a:r>
            <a:r>
              <a:rPr lang="en-US" sz="2400" dirty="0" smtClean="0">
                <a:latin typeface="Comic Sans MS" pitchFamily="66" charset="0"/>
              </a:rPr>
              <a:t> is one of the diagnostic tests for  </a:t>
            </a:r>
            <a:r>
              <a:rPr lang="en-US" sz="2400" dirty="0" err="1" smtClean="0">
                <a:latin typeface="Comic Sans MS" pitchFamily="66" charset="0"/>
              </a:rPr>
              <a:t>Pheochromocytoma</a:t>
            </a:r>
            <a:r>
              <a:rPr lang="en-US" sz="2400" dirty="0" smtClean="0">
                <a:latin typeface="Comic Sans MS" pitchFamily="66" charset="0"/>
              </a:rPr>
              <a:t> .</a:t>
            </a:r>
          </a:p>
          <a:p>
            <a:pPr lvl="0" algn="l" rtl="0"/>
            <a:endParaRPr lang="en-US" sz="2400" dirty="0" smtClean="0">
              <a:latin typeface="Comic Sans MS" pitchFamily="66" charset="0"/>
            </a:endParaRPr>
          </a:p>
          <a:p>
            <a:pPr algn="l" rtl="0"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algn="l" rtl="0"/>
            <a:endParaRPr lang="en-US" sz="2400" dirty="0" smtClean="0">
              <a:latin typeface="Comic Sans MS" pitchFamily="66" charset="0"/>
            </a:endParaRPr>
          </a:p>
          <a:p>
            <a:pPr algn="l" rtl="0"/>
            <a:endParaRPr lang="en-US" sz="18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1760" y="1844824"/>
            <a:ext cx="4137719" cy="1500187"/>
          </a:xfrm>
        </p:spPr>
        <p:txBody>
          <a:bodyPr/>
          <a:lstStyle/>
          <a:p>
            <a:pPr algn="l"/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Thanks</a:t>
            </a:r>
            <a:endParaRPr lang="ar-SA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" y="188640"/>
            <a:ext cx="9144000" cy="6669360"/>
          </a:xfrm>
        </p:spPr>
        <p:txBody>
          <a:bodyPr>
            <a:normAutofit/>
          </a:bodyPr>
          <a:lstStyle/>
          <a:p>
            <a:pPr algn="l" rtl="0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The adrenal medulla constitutes the inner part of the suprarenal gland , and comprises 20% of the gland..</a:t>
            </a:r>
          </a:p>
          <a:p>
            <a:pPr algn="l" rtl="0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It is of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Neuroectodermal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origin</a:t>
            </a:r>
          </a:p>
          <a:p>
            <a:pPr>
              <a:defRPr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It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is not essential to life if the animal is kept under </a:t>
            </a:r>
            <a:r>
              <a:rPr lang="en-US" sz="1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sheltered conditions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without any external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stress . However ,   if not in sheltered conditions , it is highly unlikely that the animal will go on surviving , because real life is not devoid of stress . 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defRPr/>
            </a:pPr>
            <a:r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adrenal medulla is actually a ganglion of the sympathetic nervous system , since its origin is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the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embryonic neural crest ( i.e. its cells are actually neurons )</a:t>
            </a:r>
          </a:p>
        </p:txBody>
      </p:sp>
      <p:pic>
        <p:nvPicPr>
          <p:cNvPr id="3" name="Picture 2" descr="G:\2013 Medical Endocrine Ls\Adrenal Medulla\New 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2420889"/>
            <a:ext cx="8121063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Adrenal medulla secretions are derived from tyrosine :</a:t>
            </a:r>
          </a:p>
          <a:p>
            <a:pPr algn="l" rtl="0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Tyrosine         Dopamine     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Norepinephrine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    Epinephrine</a:t>
            </a:r>
            <a:endParaRPr lang="ar-SA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l" rtl="0"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Phenylethanolamine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N-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methyltransferase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(PNMT) is an enzyme found in the adrenal medulla</a:t>
            </a:r>
            <a:r>
              <a:rPr lang="ar-SA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that converts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norepinephrine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 (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noradrenaline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) to epinephrine (adrenaline).</a:t>
            </a:r>
          </a:p>
          <a:p>
            <a:pPr algn="l" rtl="0"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PNMT is not present in postganglionic sympathetic nerves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 which release only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norepinephrine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 and no epinephrine </a:t>
            </a:r>
          </a:p>
          <a:p>
            <a:pPr algn="l" rtl="0"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Therefore, it can be said that the only source of adrenaline in the bloodstream is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adrtenal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  <a:sym typeface="Wingdings" pitchFamily="2" charset="2"/>
              </a:rPr>
              <a:t> medulla .</a:t>
            </a:r>
          </a:p>
          <a:p>
            <a:pPr algn="l" rtl="0"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(1) epinephrine (adrenaline) constitutes around 80% of its secretion ) , whereas (2)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norepinephrine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(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noradrenaline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) constitutes around 20% of its secretion ), </a:t>
            </a:r>
          </a:p>
          <a:p>
            <a:pPr algn="l" rtl="0"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and it also secretes (3) a small amount of dopamine </a:t>
            </a:r>
          </a:p>
          <a:p>
            <a:pPr algn="l" rtl="0"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( all in response to stimulation by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preganglionic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sympathetic nerves)</a:t>
            </a:r>
          </a:p>
          <a:p>
            <a:pPr algn="l" rtl="0"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Epinephrine is the more potent stimulator of the heart and metabolic activities</a:t>
            </a:r>
          </a:p>
          <a:p>
            <a:pPr algn="l" rtl="0"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Norepinephrine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is more influential on peripheral vasoconstriction and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raing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the blood pressure</a:t>
            </a:r>
          </a:p>
          <a:p>
            <a:pPr algn="l" rtl="0">
              <a:buNone/>
              <a:defRPr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35696" y="692696"/>
            <a:ext cx="432048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95936" y="692696"/>
            <a:ext cx="432048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04248" y="692696"/>
            <a:ext cx="432048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892480" cy="468052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err="1" smtClean="0">
                <a:latin typeface="Comic Sans MS" pitchFamily="66" charset="0"/>
              </a:rPr>
              <a:t>Norepinephrine</a:t>
            </a:r>
            <a:r>
              <a:rPr lang="en-US" sz="2400" dirty="0" smtClean="0">
                <a:latin typeface="Comic Sans MS" pitchFamily="66" charset="0"/>
              </a:rPr>
              <a:t> ( </a:t>
            </a:r>
            <a:r>
              <a:rPr lang="en-US" sz="2400" dirty="0" err="1" smtClean="0">
                <a:latin typeface="Comic Sans MS" pitchFamily="66" charset="0"/>
              </a:rPr>
              <a:t>Noradrenaline</a:t>
            </a:r>
            <a:r>
              <a:rPr lang="en-US" sz="2400" dirty="0" smtClean="0">
                <a:latin typeface="Comic Sans MS" pitchFamily="66" charset="0"/>
              </a:rPr>
              <a:t>)  is </a:t>
            </a:r>
            <a:r>
              <a:rPr lang="en-US" sz="2400" dirty="0" err="1" smtClean="0">
                <a:latin typeface="Comic Sans MS" pitchFamily="66" charset="0"/>
              </a:rPr>
              <a:t>metabolised</a:t>
            </a:r>
            <a:r>
              <a:rPr lang="en-US" sz="2400" dirty="0" smtClean="0">
                <a:latin typeface="Comic Sans MS" pitchFamily="66" charset="0"/>
              </a:rPr>
              <a:t> into </a:t>
            </a:r>
            <a:r>
              <a:rPr lang="en-US" sz="2400" dirty="0" err="1" smtClean="0">
                <a:latin typeface="Comic Sans MS" pitchFamily="66" charset="0"/>
              </a:rPr>
              <a:t>normetanephrine</a:t>
            </a:r>
            <a:r>
              <a:rPr lang="en-US" sz="2400" dirty="0" smtClean="0">
                <a:latin typeface="Comic Sans MS" pitchFamily="66" charset="0"/>
              </a:rPr>
              <a:t> and </a:t>
            </a:r>
            <a:r>
              <a:rPr lang="en-US" sz="2400" dirty="0" err="1" smtClean="0">
                <a:latin typeface="Comic Sans MS" pitchFamily="66" charset="0"/>
              </a:rPr>
              <a:t>Vanillyl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mandelic</a:t>
            </a:r>
            <a:r>
              <a:rPr lang="en-US" sz="2400" dirty="0" smtClean="0">
                <a:latin typeface="Comic Sans MS" pitchFamily="66" charset="0"/>
              </a:rPr>
              <a:t> acid (VMA ) . </a:t>
            </a:r>
          </a:p>
          <a:p>
            <a:pPr algn="l" rtl="0"/>
            <a:r>
              <a:rPr lang="en-US" sz="2400" dirty="0" smtClean="0">
                <a:latin typeface="Comic Sans MS" pitchFamily="66" charset="0"/>
              </a:rPr>
              <a:t>High urine </a:t>
            </a:r>
            <a:r>
              <a:rPr lang="en-US" sz="2400" u="sng" dirty="0" smtClean="0">
                <a:latin typeface="Comic Sans MS" pitchFamily="66" charset="0"/>
              </a:rPr>
              <a:t>VMA</a:t>
            </a:r>
            <a:r>
              <a:rPr lang="en-US" sz="2400" dirty="0" smtClean="0">
                <a:latin typeface="Comic Sans MS" pitchFamily="66" charset="0"/>
              </a:rPr>
              <a:t> is one of the diagnostic tests for  </a:t>
            </a:r>
            <a:r>
              <a:rPr lang="en-US" sz="2400" dirty="0" err="1" smtClean="0">
                <a:latin typeface="Comic Sans MS" pitchFamily="66" charset="0"/>
              </a:rPr>
              <a:t>Pheochromocytoma</a:t>
            </a:r>
            <a:r>
              <a:rPr lang="en-US" sz="2400" dirty="0" smtClean="0">
                <a:latin typeface="Comic Sans MS" pitchFamily="66" charset="0"/>
              </a:rPr>
              <a:t> .</a:t>
            </a:r>
          </a:p>
          <a:p>
            <a:pPr algn="l" rtl="0"/>
            <a:r>
              <a:rPr lang="en-US" sz="2400" dirty="0" smtClean="0">
                <a:latin typeface="Comic Sans MS" pitchFamily="66" charset="0"/>
              </a:rPr>
              <a:t>Another test is plasma </a:t>
            </a:r>
            <a:r>
              <a:rPr lang="en-US" sz="2400" u="sng" dirty="0" err="1" smtClean="0">
                <a:latin typeface="Comic Sans MS" pitchFamily="66" charset="0"/>
              </a:rPr>
              <a:t>metanephrine</a:t>
            </a:r>
            <a:r>
              <a:rPr lang="en-US" sz="2400" dirty="0" smtClean="0">
                <a:latin typeface="Comic Sans MS" pitchFamily="66" charset="0"/>
              </a:rPr>
              <a:t> testing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Comic Sans MS" pitchFamily="66" charset="0"/>
              </a:rPr>
              <a:t>NE &amp; Epinephrine Effec</a:t>
            </a:r>
            <a:r>
              <a:rPr lang="en-US" sz="3200" dirty="0" smtClean="0">
                <a:latin typeface="Comic Sans MS" pitchFamily="66" charset="0"/>
              </a:rPr>
              <a:t>ts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476672"/>
            <a:ext cx="4536504" cy="623731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1800" dirty="0" smtClean="0">
                <a:latin typeface="Comic Sans MS" pitchFamily="66" charset="0"/>
              </a:rPr>
              <a:t>Stimulates the “fight or fight” reaction </a:t>
            </a:r>
          </a:p>
          <a:p>
            <a:pPr algn="l" rtl="0" eaLnBrk="1" hangingPunct="1">
              <a:defRPr/>
            </a:pPr>
            <a:r>
              <a:rPr lang="en-US" sz="1800" dirty="0" smtClean="0">
                <a:latin typeface="Comic Sans MS" pitchFamily="66" charset="0"/>
              </a:rPr>
              <a:t>Eye : pupil dilation</a:t>
            </a:r>
          </a:p>
          <a:p>
            <a:pPr algn="l" rtl="0" eaLnBrk="1" hangingPunct="1">
              <a:defRPr/>
            </a:pPr>
            <a:r>
              <a:rPr lang="en-US" sz="1800" u="sng" dirty="0" smtClean="0">
                <a:latin typeface="Comic Sans MS" pitchFamily="66" charset="0"/>
              </a:rPr>
              <a:t>Heart</a:t>
            </a:r>
            <a:r>
              <a:rPr lang="en-US" sz="1800" dirty="0" smtClean="0">
                <a:latin typeface="Comic Sans MS" pitchFamily="66" charset="0"/>
              </a:rPr>
              <a:t>  : increased heart rate &amp; force of contraction </a:t>
            </a:r>
            <a:r>
              <a:rPr lang="en-US" sz="1800" dirty="0" smtClean="0">
                <a:latin typeface="Comic Sans MS" pitchFamily="66" charset="0"/>
                <a:sym typeface="Wingdings" pitchFamily="2" charset="2"/>
              </a:rPr>
              <a:t> increased cardiac </a:t>
            </a:r>
          </a:p>
          <a:p>
            <a:pPr algn="l" rtl="0" eaLnBrk="1" hangingPunct="1">
              <a:buNone/>
              <a:defRPr/>
            </a:pPr>
            <a:r>
              <a:rPr lang="en-US" sz="1800" dirty="0" smtClean="0">
                <a:latin typeface="Comic Sans MS" pitchFamily="66" charset="0"/>
                <a:sym typeface="Wingdings" pitchFamily="2" charset="2"/>
              </a:rPr>
              <a:t>     output &amp; BP (</a:t>
            </a:r>
            <a:r>
              <a:rPr lang="en-US" sz="1800" dirty="0" smtClean="0">
                <a:latin typeface="Comic Sans MS" pitchFamily="66" charset="0"/>
              </a:rPr>
              <a:t>blood pressure) </a:t>
            </a:r>
          </a:p>
          <a:p>
            <a:pPr algn="l" rtl="0" eaLnBrk="1" hangingPunct="1">
              <a:defRPr/>
            </a:pPr>
            <a:r>
              <a:rPr lang="en-US" sz="1800" u="sng" dirty="0" smtClean="0">
                <a:latin typeface="Comic Sans MS" pitchFamily="66" charset="0"/>
              </a:rPr>
              <a:t>TPR</a:t>
            </a:r>
            <a:r>
              <a:rPr lang="en-US" sz="1800" dirty="0" smtClean="0">
                <a:latin typeface="Comic Sans MS" pitchFamily="66" charset="0"/>
              </a:rPr>
              <a:t> ( Total Peripheral Resistance ) </a:t>
            </a:r>
          </a:p>
          <a:p>
            <a:pPr algn="l" rtl="0" eaLnBrk="1" hangingPunct="1">
              <a:defRPr/>
            </a:pPr>
            <a:r>
              <a:rPr lang="en-US" sz="1800" dirty="0" smtClean="0">
                <a:latin typeface="Comic Sans MS" pitchFamily="66" charset="0"/>
              </a:rPr>
              <a:t>Arteriolar constriction (</a:t>
            </a:r>
            <a:r>
              <a:rPr lang="en-US" sz="1800" dirty="0" smtClean="0">
                <a:latin typeface="Comic Sans MS" pitchFamily="66" charset="0"/>
                <a:sym typeface="Wingdings" pitchFamily="2" charset="2"/>
              </a:rPr>
              <a:t> raised BP</a:t>
            </a:r>
            <a:r>
              <a:rPr lang="en-US" sz="1800" dirty="0" smtClean="0">
                <a:latin typeface="Comic Sans MS" pitchFamily="66" charset="0"/>
              </a:rPr>
              <a:t>.</a:t>
            </a:r>
          </a:p>
          <a:p>
            <a:pPr algn="l">
              <a:buFont typeface="Times New Roman" pitchFamily="18" charset="0"/>
              <a:buNone/>
              <a:defRPr/>
            </a:pP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norepinephrene</a:t>
            </a:r>
            <a:r>
              <a:rPr lang="en-US" sz="1800" dirty="0" smtClean="0">
                <a:latin typeface="Comic Sans MS" pitchFamily="66" charset="0"/>
              </a:rPr>
              <a:t> is causing more effect )</a:t>
            </a:r>
          </a:p>
          <a:p>
            <a:pPr algn="l" rtl="0" eaLnBrk="1" hangingPunct="1">
              <a:defRPr/>
            </a:pPr>
            <a:r>
              <a:rPr lang="en-US" sz="1800" u="sng" dirty="0" smtClean="0">
                <a:latin typeface="Comic Sans MS" pitchFamily="66" charset="0"/>
              </a:rPr>
              <a:t>Bronchioles </a:t>
            </a:r>
            <a:r>
              <a:rPr lang="en-US" sz="1800" u="sng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800" dirty="0" smtClean="0">
                <a:latin typeface="Comic Sans MS" pitchFamily="66" charset="0"/>
              </a:rPr>
              <a:t>Bronchiolar dilation</a:t>
            </a:r>
          </a:p>
          <a:p>
            <a:pPr lvl="0" algn="l" rtl="0">
              <a:defRPr/>
            </a:pPr>
            <a:r>
              <a:rPr lang="en-US" sz="1800" dirty="0" smtClean="0">
                <a:latin typeface="Comic Sans MS" pitchFamily="66" charset="0"/>
              </a:rPr>
              <a:t>Liver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: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glycogenolysis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gluconeogenesis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; </a:t>
            </a:r>
          </a:p>
          <a:p>
            <a:pPr lvl="0" algn="l" rtl="0"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Skeletal muscle 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glycogenolysis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lvl="0" algn="l" rtl="0"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Increased blood glucose </a:t>
            </a:r>
          </a:p>
          <a:p>
            <a:pPr lvl="0" algn="l" rtl="0"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  <a:sym typeface="Wingdings" pitchFamily="2" charset="2"/>
              </a:rPr>
              <a:t>Metabolic Rate </a:t>
            </a:r>
            <a:r>
              <a:rPr lang="en-US" sz="2000" dirty="0" smtClean="0">
                <a:latin typeface="Comic Sans MS" pitchFamily="66" charset="0"/>
              </a:rPr>
              <a:t>Increased , </a:t>
            </a:r>
          </a:p>
          <a:p>
            <a:pPr algn="l">
              <a:buFont typeface="Times New Roman" pitchFamily="18" charset="0"/>
              <a:buNone/>
              <a:defRPr/>
            </a:pPr>
            <a:r>
              <a:rPr lang="en-US" sz="1800" dirty="0" err="1" smtClean="0">
                <a:latin typeface="Comic Sans MS" pitchFamily="66" charset="0"/>
              </a:rPr>
              <a:t>epinephrene</a:t>
            </a:r>
            <a:r>
              <a:rPr lang="en-US" sz="1800" dirty="0" smtClean="0">
                <a:latin typeface="Comic Sans MS" pitchFamily="66" charset="0"/>
              </a:rPr>
              <a:t> is causing more effect than NE (5-10 times)</a:t>
            </a:r>
          </a:p>
          <a:p>
            <a:pPr eaLnBrk="1" hangingPunct="1">
              <a:defRPr/>
            </a:pPr>
            <a:endParaRPr lang="en-US" sz="1800" dirty="0" smtClean="0">
              <a:latin typeface="Comic Sans MS" pitchFamily="66" charset="0"/>
            </a:endParaRPr>
          </a:p>
        </p:txBody>
      </p:sp>
      <p:pic>
        <p:nvPicPr>
          <p:cNvPr id="3075" name="Picture 3" descr="C:\Users\USER\Desktop\Endocrine Ls\2013 Medical Endocrine Ls\New Picture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216" y="980728"/>
            <a:ext cx="428778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Comic Sans MS" pitchFamily="66" charset="0"/>
              </a:rPr>
              <a:t>NE &amp; Epinephrine Effec</a:t>
            </a:r>
            <a:r>
              <a:rPr lang="en-US" sz="3200" dirty="0" smtClean="0">
                <a:latin typeface="Comic Sans MS" pitchFamily="66" charset="0"/>
              </a:rPr>
              <a:t>ts  (</a:t>
            </a:r>
            <a:r>
              <a:rPr lang="en-US" sz="3200" dirty="0" err="1" smtClean="0">
                <a:latin typeface="Comic Sans MS" pitchFamily="66" charset="0"/>
              </a:rPr>
              <a:t>Contd</a:t>
            </a:r>
            <a:r>
              <a:rPr lang="en-US" sz="3200" dirty="0" smtClean="0">
                <a:latin typeface="Comic Sans MS" pitchFamily="66" charset="0"/>
              </a:rPr>
              <a:t>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836712"/>
            <a:ext cx="8424936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  <a:defRPr/>
            </a:pP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skin: </a:t>
            </a:r>
            <a:r>
              <a:rPr lang="en-US" sz="2400" dirty="0" smtClean="0">
                <a:latin typeface="Comic Sans MS" pitchFamily="66" charset="0"/>
              </a:rPr>
              <a:t>Increase sweating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u="sng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GIT and Bladder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:</a:t>
            </a:r>
          </a:p>
          <a:p>
            <a:pPr algn="l" rtl="0">
              <a:buFont typeface="Times New Roman" pitchFamily="18" charset="0"/>
              <a:buNone/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Sphincter contraction</a:t>
            </a:r>
          </a:p>
          <a:p>
            <a:pPr algn="l" rtl="0">
              <a:defRPr/>
            </a:pP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Wall relaxation 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u="sng" dirty="0" smtClean="0">
                <a:solidFill>
                  <a:schemeClr val="bg1">
                    <a:lumMod val="10000"/>
                  </a:schemeClr>
                </a:solidFill>
                <a:latin typeface="Comic Sans MS" pitchFamily="66" charset="0"/>
              </a:rPr>
              <a:t>GIT :</a:t>
            </a:r>
            <a:r>
              <a:rPr lang="en-US" sz="2400" dirty="0" smtClean="0">
                <a:latin typeface="Comic Sans MS" pitchFamily="66" charset="0"/>
              </a:rPr>
              <a:t>Decreased gastrointestinal secretion  and motility  </a:t>
            </a:r>
            <a:endParaRPr lang="en-US" sz="2400" dirty="0" smtClean="0">
              <a:solidFill>
                <a:schemeClr val="bg1">
                  <a:lumMod val="10000"/>
                </a:schemeClr>
              </a:solidFill>
              <a:latin typeface="Comic Sans MS" pitchFamily="66" charset="0"/>
            </a:endParaRP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400" u="sng" dirty="0" smtClean="0">
                <a:latin typeface="Comic Sans MS" pitchFamily="66" charset="0"/>
              </a:rPr>
              <a:t>Kidney :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Renin</a:t>
            </a:r>
            <a:r>
              <a:rPr lang="en-US" sz="2400" dirty="0" smtClean="0">
                <a:latin typeface="Comic Sans MS" pitchFamily="66" charset="0"/>
              </a:rPr>
              <a:t> secretion  </a:t>
            </a:r>
          </a:p>
          <a:p>
            <a:pPr algn="l" rtl="0">
              <a:buFont typeface="Times New Roman" pitchFamily="18" charset="0"/>
              <a:buNone/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229600" cy="5809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Stress 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124744"/>
            <a:ext cx="8352928" cy="5328592"/>
          </a:xfrm>
        </p:spPr>
        <p:txBody>
          <a:bodyPr/>
          <a:lstStyle/>
          <a:p>
            <a:pPr algn="l" rtl="0">
              <a:defRPr/>
            </a:pPr>
            <a:r>
              <a:rPr lang="en-US" sz="2800" dirty="0">
                <a:latin typeface="Comic Sans MS" pitchFamily="66" charset="0"/>
              </a:rPr>
              <a:t>Stress causes the hypothalamus to secrete </a:t>
            </a:r>
            <a:r>
              <a:rPr lang="en-US" sz="2800" i="1" dirty="0" err="1">
                <a:latin typeface="Comic Sans MS" pitchFamily="66" charset="0"/>
              </a:rPr>
              <a:t>corticotropin</a:t>
            </a:r>
            <a:r>
              <a:rPr lang="en-US" sz="2800" i="1" dirty="0">
                <a:latin typeface="Comic Sans MS" pitchFamily="66" charset="0"/>
              </a:rPr>
              <a:t>-releasing factor</a:t>
            </a:r>
            <a:r>
              <a:rPr lang="en-US" sz="2800" dirty="0">
                <a:latin typeface="Comic Sans MS" pitchFamily="66" charset="0"/>
              </a:rPr>
              <a:t> (CRF), which stimulates the anterior </a:t>
            </a:r>
            <a:r>
              <a:rPr lang="en-US" sz="2800" dirty="0">
                <a:latin typeface="Comic Sans MS" pitchFamily="66" charset="0"/>
                <a:cs typeface="Times New Roman" pitchFamily="18" charset="0"/>
              </a:rPr>
              <a:t>lobe of the pituitary to secrete </a:t>
            </a:r>
            <a:r>
              <a:rPr lang="en-US" sz="2800" i="1" dirty="0" err="1">
                <a:latin typeface="Comic Sans MS" pitchFamily="66" charset="0"/>
                <a:cs typeface="Times New Roman" pitchFamily="18" charset="0"/>
              </a:rPr>
              <a:t>adrenocorticotropic</a:t>
            </a:r>
            <a:r>
              <a:rPr lang="en-US" sz="2800" i="1" dirty="0">
                <a:latin typeface="Comic Sans MS" pitchFamily="66" charset="0"/>
                <a:cs typeface="Times New Roman" pitchFamily="18" charset="0"/>
              </a:rPr>
              <a:t> hormone</a:t>
            </a:r>
            <a:r>
              <a:rPr lang="en-US" sz="2800" dirty="0">
                <a:latin typeface="Comic Sans MS" pitchFamily="66" charset="0"/>
                <a:cs typeface="Times New Roman" pitchFamily="18" charset="0"/>
              </a:rPr>
              <a:t> (ACTH</a:t>
            </a:r>
            <a:r>
              <a:rPr lang="en-US" sz="2800" dirty="0">
                <a:latin typeface="Comic Sans MS" pitchFamily="66" charset="0"/>
              </a:rPr>
              <a:t>)</a:t>
            </a:r>
          </a:p>
          <a:p>
            <a:pPr algn="l" rtl="0">
              <a:defRPr/>
            </a:pPr>
            <a:r>
              <a:rPr lang="en-US" sz="2800" dirty="0">
                <a:latin typeface="Comic Sans MS" pitchFamily="66" charset="0"/>
              </a:rPr>
              <a:t>ACTH regulates </a:t>
            </a:r>
            <a:r>
              <a:rPr lang="en-US" sz="2800" dirty="0" err="1">
                <a:latin typeface="Comic Sans MS" pitchFamily="66" charset="0"/>
              </a:rPr>
              <a:t>glucocorticoid</a:t>
            </a:r>
            <a:r>
              <a:rPr lang="en-US" sz="2800" dirty="0">
                <a:latin typeface="Comic Sans MS" pitchFamily="66" charset="0"/>
              </a:rPr>
              <a:t> and </a:t>
            </a:r>
            <a:r>
              <a:rPr lang="en-US" sz="2800" dirty="0" err="1">
                <a:latin typeface="Comic Sans MS" pitchFamily="66" charset="0"/>
              </a:rPr>
              <a:t>aldosterone</a:t>
            </a:r>
            <a:r>
              <a:rPr lang="en-US" sz="2800" dirty="0">
                <a:latin typeface="Comic Sans MS" pitchFamily="66" charset="0"/>
              </a:rPr>
              <a:t> secretion</a:t>
            </a:r>
          </a:p>
          <a:p>
            <a:pPr algn="l" rtl="0">
              <a:defRPr/>
            </a:pPr>
            <a:r>
              <a:rPr lang="en-US" sz="2800" dirty="0">
                <a:latin typeface="Comic Sans MS" pitchFamily="66" charset="0"/>
              </a:rPr>
              <a:t>Can stimulate a 20-fold increase in blood </a:t>
            </a:r>
            <a:r>
              <a:rPr lang="en-US" sz="2800" dirty="0" err="1">
                <a:latin typeface="Comic Sans MS" pitchFamily="66" charset="0"/>
              </a:rPr>
              <a:t>cortisol</a:t>
            </a:r>
            <a:r>
              <a:rPr lang="en-US" sz="2800" dirty="0">
                <a:latin typeface="Comic Sans MS" pitchFamily="66" charset="0"/>
              </a:rPr>
              <a:t> in minutes</a:t>
            </a:r>
          </a:p>
          <a:p>
            <a:pPr algn="l" rtl="0">
              <a:defRPr/>
            </a:pPr>
            <a:r>
              <a:rPr lang="en-US" sz="2800" dirty="0">
                <a:latin typeface="Comic Sans MS" pitchFamily="66" charset="0"/>
              </a:rPr>
              <a:t>High </a:t>
            </a:r>
            <a:r>
              <a:rPr lang="en-US" sz="2800" dirty="0" err="1">
                <a:latin typeface="Comic Sans MS" pitchFamily="66" charset="0"/>
              </a:rPr>
              <a:t>cortisol</a:t>
            </a:r>
            <a:r>
              <a:rPr lang="en-US" sz="2800" dirty="0">
                <a:latin typeface="Comic Sans MS" pitchFamily="66" charset="0"/>
              </a:rPr>
              <a:t> inhibits hypothalamic CRF secretion and pituitary ACTH secretion when </a:t>
            </a:r>
            <a:r>
              <a:rPr lang="en-US" dirty="0">
                <a:latin typeface="Comic Sans MS" pitchFamily="66" charset="0"/>
              </a:rPr>
              <a:t>stress has passed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USER\Desktop\New Picture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4263" y="1295400"/>
            <a:ext cx="55197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685800"/>
            <a:ext cx="3923928" cy="6172200"/>
          </a:xfrm>
          <a:prstGeom prst="rect">
            <a:avLst/>
          </a:prstGeom>
          <a:solidFill>
            <a:schemeClr val="accent2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80%  of its secretion is Epinephrine ( EP) and </a:t>
            </a: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   20% 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</a:rPr>
              <a:t>of its secretion is  </a:t>
            </a:r>
            <a:r>
              <a:rPr lang="en-GB" sz="2000" kern="0" dirty="0" err="1">
                <a:solidFill>
                  <a:srgbClr val="FFFF00"/>
                </a:solidFill>
                <a:latin typeface="Comic Sans MS" pitchFamily="66" charset="0"/>
              </a:rPr>
              <a:t>Norepinephrine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</a:rPr>
              <a:t> (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NE </a:t>
            </a:r>
            <a:r>
              <a:rPr lang="en-GB" sz="2000" kern="0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).</a:t>
            </a:r>
            <a:endParaRPr lang="ar-SA" sz="2000" kern="0" dirty="0" smtClean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EP 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in the bloodstream , on the other hand , comes  solely from the adrenal medulla  </a:t>
            </a:r>
            <a:r>
              <a:rPr lang="en-GB" sz="2000" kern="0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.</a:t>
            </a:r>
            <a:endParaRPr lang="ar-SA" sz="2000" kern="0" dirty="0" smtClean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00"/>
                </a:solidFill>
                <a:latin typeface="Comic Sans MS" pitchFamily="66" charset="0"/>
              </a:rPr>
              <a:t>BUT </a:t>
            </a:r>
            <a:r>
              <a:rPr lang="en-US" sz="2000" kern="0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2000" kern="0" dirty="0" smtClean="0">
                <a:solidFill>
                  <a:srgbClr val="FFFF00"/>
                </a:solidFill>
                <a:latin typeface="Comic Sans MS" pitchFamily="66" charset="0"/>
              </a:rPr>
              <a:t>NE  in blood comes from BOTH  adrenal medulla and postganglionic sympathetic  nerves</a:t>
            </a:r>
            <a:endParaRPr lang="en-GB" sz="2000" kern="0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This is because p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</a:rPr>
              <a:t>ostganglionic sympathetic nerves can not synthesize EP  from its precursor NE , because they lack the enzyme ( PNMT) needed for conversion of NE into EP 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The adrenal medulla is, functionally , </a:t>
            </a:r>
            <a:r>
              <a:rPr lang="en-GB" sz="2000" kern="0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integral 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part </a:t>
            </a:r>
            <a:r>
              <a:rPr lang="ar-SA" sz="2000" kern="0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تعتبر جزء لا يتجز</a:t>
            </a:r>
            <a:r>
              <a:rPr lang="en-GB" sz="2000" kern="0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of 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the sympathetic system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0"/>
            <a:ext cx="7543800" cy="4599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err="1" smtClean="0">
                <a:latin typeface="Comic Sans MS" pitchFamily="66" charset="0"/>
              </a:rPr>
              <a:t>Pheochromocytoma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892480" cy="5976664"/>
          </a:xfrm>
        </p:spPr>
        <p:txBody>
          <a:bodyPr/>
          <a:lstStyle/>
          <a:p>
            <a:pPr algn="l" rtl="0"/>
            <a:r>
              <a:rPr lang="en-US" sz="2400" dirty="0" err="1" smtClean="0">
                <a:effectLst/>
                <a:latin typeface="Comic Sans MS" pitchFamily="66" charset="0"/>
              </a:rPr>
              <a:t>Pheochromocytoma</a:t>
            </a:r>
            <a:r>
              <a:rPr lang="en-US" sz="2400" dirty="0" smtClean="0">
                <a:effectLst/>
                <a:latin typeface="Comic Sans MS" pitchFamily="66" charset="0"/>
              </a:rPr>
              <a:t> is a </a:t>
            </a:r>
            <a:r>
              <a:rPr lang="en-US" sz="2400" dirty="0" err="1" smtClean="0">
                <a:effectLst/>
                <a:latin typeface="Comic Sans MS" pitchFamily="66" charset="0"/>
              </a:rPr>
              <a:t>tomor</a:t>
            </a:r>
            <a:r>
              <a:rPr lang="en-US" sz="2400" dirty="0" smtClean="0">
                <a:effectLst/>
                <a:latin typeface="Comic Sans MS" pitchFamily="66" charset="0"/>
              </a:rPr>
              <a:t> of adrenal </a:t>
            </a:r>
            <a:r>
              <a:rPr lang="en-US" sz="2400" dirty="0" err="1" smtClean="0">
                <a:effectLst/>
                <a:latin typeface="Comic Sans MS" pitchFamily="66" charset="0"/>
              </a:rPr>
              <a:t>medullan</a:t>
            </a:r>
            <a:r>
              <a:rPr lang="en-US" sz="2400" dirty="0" smtClean="0">
                <a:effectLst/>
                <a:latin typeface="Comic Sans MS" pitchFamily="66" charset="0"/>
              </a:rPr>
              <a:t> .</a:t>
            </a:r>
          </a:p>
          <a:p>
            <a:pPr algn="l" rtl="0"/>
            <a:r>
              <a:rPr lang="en-US" sz="2400" dirty="0" smtClean="0">
                <a:effectLst/>
                <a:latin typeface="Comic Sans MS" pitchFamily="66" charset="0"/>
              </a:rPr>
              <a:t>It can be life threatening if not recognized &amp; not treated. </a:t>
            </a:r>
          </a:p>
          <a:p>
            <a:pPr algn="l" rtl="0"/>
            <a:r>
              <a:rPr lang="en-US" sz="2400" dirty="0" smtClean="0">
                <a:effectLst/>
                <a:latin typeface="Comic Sans MS" pitchFamily="66" charset="0"/>
              </a:rPr>
              <a:t>It can develop at any age, but most often occurs in middle age. </a:t>
            </a:r>
          </a:p>
          <a:p>
            <a:pPr algn="l" rtl="0"/>
            <a:r>
              <a:rPr lang="en-US" sz="2400" dirty="0" smtClean="0">
                <a:effectLst/>
                <a:latin typeface="Comic Sans MS" pitchFamily="66" charset="0"/>
              </a:rPr>
              <a:t>Symptoms &amp; signs </a:t>
            </a:r>
            <a:r>
              <a:rPr lang="en-US" sz="2400" dirty="0" smtClean="0">
                <a:effectLst/>
                <a:latin typeface="Comic Sans MS" pitchFamily="66" charset="0"/>
                <a:sym typeface="Wingdings" pitchFamily="2" charset="2"/>
              </a:rPr>
              <a:t></a:t>
            </a:r>
          </a:p>
          <a:p>
            <a:pPr algn="l" rtl="0"/>
            <a:r>
              <a:rPr lang="en-US" sz="2400" dirty="0" smtClean="0">
                <a:effectLst/>
                <a:latin typeface="Comic Sans MS" pitchFamily="66" charset="0"/>
                <a:sym typeface="Wingdings" pitchFamily="2" charset="2"/>
              </a:rPr>
              <a:t>Sudden bouts of headache ( most common symptom ) ,</a:t>
            </a:r>
          </a:p>
          <a:p>
            <a:pPr algn="l" rtl="0"/>
            <a:r>
              <a:rPr lang="en-US" sz="2400" dirty="0" smtClean="0">
                <a:effectLst/>
                <a:latin typeface="Comic Sans MS" pitchFamily="66" charset="0"/>
                <a:sym typeface="Wingdings" pitchFamily="2" charset="2"/>
              </a:rPr>
              <a:t>pallor , </a:t>
            </a:r>
          </a:p>
          <a:p>
            <a:pPr algn="l" rtl="0"/>
            <a:r>
              <a:rPr lang="en-US" sz="2400" dirty="0" smtClean="0">
                <a:effectLst/>
                <a:latin typeface="Comic Sans MS" pitchFamily="66" charset="0"/>
                <a:sym typeface="Wingdings" pitchFamily="2" charset="2"/>
              </a:rPr>
              <a:t>Excessive sweating</a:t>
            </a:r>
          </a:p>
          <a:p>
            <a:pPr algn="l" rtl="0"/>
            <a:r>
              <a:rPr lang="en-US" sz="2400" dirty="0" smtClean="0">
                <a:effectLst/>
                <a:latin typeface="Comic Sans MS" pitchFamily="66" charset="0"/>
              </a:rPr>
              <a:t> Palpitations ( the patient is conscious of his heart beats, and feeling that his heart is beating more strongly &amp; rapidly than used to be ) </a:t>
            </a:r>
          </a:p>
          <a:p>
            <a:pPr algn="l" rtl="0"/>
            <a:r>
              <a:rPr lang="en-US" sz="2400" dirty="0" smtClean="0">
                <a:effectLst/>
                <a:latin typeface="Comic Sans MS" pitchFamily="66" charset="0"/>
              </a:rPr>
              <a:t>Tachycardia and high blood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893</Words>
  <Application>Microsoft Office PowerPoint</Application>
  <PresentationFormat>On-screen Show (4:3)</PresentationFormat>
  <Paragraphs>90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Adrenal (Suprarenal )Medulla</vt:lpstr>
      <vt:lpstr>Slide 2</vt:lpstr>
      <vt:lpstr>Slide 3</vt:lpstr>
      <vt:lpstr>Slide 4</vt:lpstr>
      <vt:lpstr>NE &amp; Epinephrine Effects </vt:lpstr>
      <vt:lpstr>NE &amp; Epinephrine Effects  (Contd) </vt:lpstr>
      <vt:lpstr>Stress </vt:lpstr>
      <vt:lpstr>Slide 8</vt:lpstr>
      <vt:lpstr>Pheochromocytoma </vt:lpstr>
      <vt:lpstr>Pheochromocytoma 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Template 2</dc:title>
  <dc:creator>USER</dc:creator>
  <cp:lastModifiedBy>Dr Taha</cp:lastModifiedBy>
  <cp:revision>39</cp:revision>
  <cp:lastPrinted>1601-01-01T00:00:00Z</cp:lastPrinted>
  <dcterms:created xsi:type="dcterms:W3CDTF">2012-01-19T08:34:52Z</dcterms:created>
  <dcterms:modified xsi:type="dcterms:W3CDTF">2014-02-19T06:35:34Z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