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9" r:id="rId2"/>
    <p:sldId id="428" r:id="rId3"/>
    <p:sldId id="430" r:id="rId4"/>
    <p:sldId id="281" r:id="rId5"/>
    <p:sldId id="426" r:id="rId6"/>
    <p:sldId id="432" r:id="rId7"/>
    <p:sldId id="422" r:id="rId8"/>
    <p:sldId id="434" r:id="rId9"/>
    <p:sldId id="290" r:id="rId10"/>
    <p:sldId id="435" r:id="rId11"/>
    <p:sldId id="300" r:id="rId12"/>
    <p:sldId id="436" r:id="rId13"/>
    <p:sldId id="437" r:id="rId14"/>
    <p:sldId id="345" r:id="rId15"/>
    <p:sldId id="418" r:id="rId16"/>
    <p:sldId id="419" r:id="rId17"/>
    <p:sldId id="414" r:id="rId18"/>
    <p:sldId id="416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52" autoAdjust="0"/>
  </p:normalViewPr>
  <p:slideViewPr>
    <p:cSldViewPr>
      <p:cViewPr varScale="1">
        <p:scale>
          <a:sx n="61" d="100"/>
          <a:sy n="61" d="100"/>
        </p:scale>
        <p:origin x="-39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36846D9-67D8-4662-BCCB-A59F3551D046}" type="datetimeFigureOut">
              <a:rPr lang="ar-SA" smtClean="0"/>
              <a:t>25/03/34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47A834C-0946-4603-B8C9-9983E3F2E1C0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 smtClean="0">
                <a:cs typeface="Arial" pitchFamily="34" charset="0"/>
              </a:rPr>
              <a:t>Some books claim that PTH also increases intestinal absorption of dietary calcium </a:t>
            </a:r>
            <a:endParaRPr lang="ar-SA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917272-D9EE-46DD-8AC0-1AF125A06E06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596C4-96F6-4F3A-AFE4-5F4E8FFF1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688C4-9E25-4E40-8806-CA395EA07F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C74AA-B50E-4DCF-A55B-75A7CF893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A83E7-A4C2-4F4B-8A8E-1EA6EE1A7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0AF76-0DD7-4044-84F0-2B0E0498A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CF167-9B99-4E61-8AC9-3EA1A0C3A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26BDF-4338-4A7F-B23C-63AFFDB17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56A7F-5246-42CC-B91E-D1568B056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03A33-96B5-4464-86FD-6550C5EAA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B2FEA-55C3-4104-88F8-23B1DC13B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92DE1-AB82-4B7D-9760-450FA74E6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E8E24D-95F9-4754-9C1A-8F5695F65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609600"/>
            <a:ext cx="8153400" cy="2895600"/>
          </a:xfrm>
        </p:spPr>
        <p:txBody>
          <a:bodyPr/>
          <a:lstStyle/>
          <a:p>
            <a:pPr eaLnBrk="1" hangingPunct="1">
              <a:defRPr/>
            </a:pPr>
            <a:r>
              <a:rPr lang="en-US" sz="10500" dirty="0" smtClean="0">
                <a:latin typeface="Comic Sans MS" pitchFamily="66" charset="0"/>
              </a:rPr>
              <a:t>Calcium Homeostasis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</a:rPr>
              <a:t>Dr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</a:rPr>
              <a:t>Taha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</a:rPr>
              <a:t>Sadig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</a:rPr>
              <a:t> Ahmed</a:t>
            </a:r>
            <a:endParaRPr lang="ar-SA" sz="44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99% of total – body Ca</a:t>
            </a:r>
            <a:r>
              <a:rPr lang="en-US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++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is contained in bone.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Bone is not a fixed unchanging tissue, it is constantly being remodeled        it can either withdraws Ca</a:t>
            </a:r>
            <a:r>
              <a:rPr lang="en-US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++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form ECF or deposit it there.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Increase in protein con.          in total ca</a:t>
            </a:r>
            <a:r>
              <a:rPr lang="en-US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++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con.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Decrease in protein con.         In total ca</a:t>
            </a:r>
            <a:r>
              <a:rPr lang="en-US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++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con.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effects on ionized Ca</a:t>
            </a:r>
            <a:r>
              <a:rPr lang="en-US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++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conc. are in significant.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Changes in anion con. Alter the ionized Ca</a:t>
            </a:r>
            <a:r>
              <a:rPr lang="en-US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++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con. e.g.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plasma phosphate con.          The conc. of Ca</a:t>
            </a:r>
            <a:r>
              <a:rPr lang="en-US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++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complex to phosphate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ionized Ca</a:t>
            </a:r>
            <a:r>
              <a:rPr lang="en-US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++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con</a:t>
            </a:r>
            <a:r>
              <a:rPr lang="en-US" dirty="0" smtClean="0"/>
              <a:t>.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4343400" y="22098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4953000" y="12954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 flipV="1">
            <a:off x="5181600" y="19050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4343400" y="28194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4267200" y="48006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 flipV="1">
            <a:off x="5181600" y="44196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6629400" y="54864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5257800" y="25908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5105400" y="62484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296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Hormonal </a:t>
            </a:r>
            <a:r>
              <a:rPr lang="en-US" sz="40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Regulation of Calcium </a:t>
            </a:r>
            <a:endParaRPr lang="en-US" sz="40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3 principal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hormones regulate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serum Ca</a:t>
            </a:r>
            <a:r>
              <a:rPr lang="en-US" sz="24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++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level .</a:t>
            </a:r>
          </a:p>
          <a:p>
            <a:pPr algn="l" rtl="0" eaLnBrk="1" hangingPunct="1"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 2 of them increase it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 :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cs typeface="Times New Roman" pitchFamily="18" charset="0"/>
              <a:sym typeface="Wingdings" pitchFamily="2" charset="2"/>
            </a:endParaRPr>
          </a:p>
          <a:p>
            <a:pPr marL="514350" indent="-514350" algn="l" rtl="0" eaLnBrk="1" hangingPunct="1">
              <a:buFont typeface="Wingdings" pitchFamily="2" charset="2"/>
              <a:buNone/>
              <a:defRPr/>
            </a:pPr>
            <a:r>
              <a:rPr lang="en-US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(1) Vitamin D3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(1,25-dihydroxy ) ( taken in food &amp; synthesized in the skin ) </a:t>
            </a:r>
          </a:p>
          <a:p>
            <a:pPr marL="514350" indent="-514350" algn="l" rtl="0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(</a:t>
            </a:r>
            <a:r>
              <a:rPr lang="en-US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2) Parathyroid hormone (PTH)</a:t>
            </a:r>
            <a:r>
              <a:rPr lang="en-US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: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polypeptide hormone secreted by Parathyroid Glands .</a:t>
            </a:r>
          </a:p>
          <a:p>
            <a:pPr marL="514350" indent="-514350" algn="l" rtl="0" eaLnBrk="1" hangingPunct="1">
              <a:buFont typeface="Wingdings" pitchFamily="2" charset="2"/>
              <a:buNone/>
              <a:defRPr/>
            </a:pP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pPr algn="l" rtl="0" eaLnBrk="1" hangingPunct="1"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And  the third one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one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 decreases it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: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(3) </a:t>
            </a:r>
            <a:r>
              <a:rPr lang="en-US" sz="24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Calcitonin</a:t>
            </a:r>
            <a:r>
              <a:rPr lang="en-US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 :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polypeptide hormone secreted by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Parafollicular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 (C ) cells of Thyroid Gland 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NB : While PTH and vitamin D act to increase plasma Ca</a:t>
            </a:r>
            <a:r>
              <a:rPr lang="en-US" sz="20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++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only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calcitonin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 causes a decrease in plasma Ca</a:t>
            </a:r>
            <a:r>
              <a:rPr lang="en-US" sz="20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++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.  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endParaRPr lang="en-US" sz="2000" dirty="0" smtClean="0">
              <a:latin typeface="Comic Sans MS" pitchFamily="66" charset="0"/>
              <a:cs typeface="Times New Roman" pitchFamily="18" charset="0"/>
              <a:sym typeface="Wingdings" pitchFamily="2" charset="2"/>
            </a:endParaRPr>
          </a:p>
          <a:p>
            <a:pPr eaLnBrk="1" hangingPunct="1">
              <a:defRPr/>
            </a:pPr>
            <a:endParaRPr lang="en-US" sz="2000" dirty="0" smtClean="0">
              <a:effectLst/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0"/>
            <a:ext cx="8153400" cy="533400"/>
          </a:xfrm>
        </p:spPr>
        <p:txBody>
          <a:bodyPr/>
          <a:lstStyle/>
          <a:p>
            <a:pPr algn="l" rtl="0">
              <a:defRPr/>
            </a:pPr>
            <a:r>
              <a:rPr lang="en-US" sz="2400" dirty="0" smtClean="0"/>
              <a:t>Calcium ion concentration in the ECF is maintained by </a:t>
            </a:r>
          </a:p>
        </p:txBody>
      </p:sp>
      <p:pic>
        <p:nvPicPr>
          <p:cNvPr id="27651" name="Picture 2" descr="D:\Taha Documents\New Pic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03263"/>
            <a:ext cx="9169400" cy="615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077200" y="2209800"/>
            <a:ext cx="1066800" cy="461963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Bone</a:t>
            </a:r>
            <a:endParaRPr lang="ar-SA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286000"/>
            <a:ext cx="1371600" cy="461963"/>
          </a:xfrm>
          <a:prstGeom prst="rect">
            <a:avLst/>
          </a:prstGeom>
          <a:solidFill>
            <a:srgbClr val="FF00FF"/>
          </a:solidFill>
        </p:spPr>
        <p:txBody>
          <a:bodyPr rtlCol="1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Intestine</a:t>
            </a:r>
            <a:endParaRPr lang="ar-SA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5800" y="4419600"/>
            <a:ext cx="1371600" cy="461963"/>
          </a:xfrm>
          <a:prstGeom prst="rect">
            <a:avLst/>
          </a:prstGeom>
          <a:solidFill>
            <a:srgbClr val="FF00FF"/>
          </a:solidFill>
        </p:spPr>
        <p:txBody>
          <a:bodyPr rtlCol="1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Kidney</a:t>
            </a:r>
            <a:endParaRPr lang="ar-SA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304800"/>
            <a:ext cx="4267200" cy="6705600"/>
          </a:xfrm>
        </p:spPr>
        <p:txBody>
          <a:bodyPr>
            <a:noAutofit/>
          </a:bodyPr>
          <a:lstStyle/>
          <a:p>
            <a:pPr algn="l" rtl="0">
              <a:defRPr/>
            </a:pP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Vitamin D3 </a:t>
            </a: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  </a:t>
            </a:r>
          </a:p>
          <a:p>
            <a:pPr algn="l" rtl="0">
              <a:buFont typeface="Wingdings" pitchFamily="2" charset="2"/>
              <a:buChar char="ü"/>
              <a:defRPr/>
            </a:pP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increases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 blood Ca++ level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 by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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pPr algn="l" rtl="0"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(1) stimulating dietary calcium absorption by the intestine</a:t>
            </a:r>
          </a:p>
          <a:p>
            <a:pPr algn="l" rtl="0"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(2) stimulating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osteoclasts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( that remove calcium from bone ) 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algn="l" rtl="0">
              <a:defRPr/>
            </a:pP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Parathyroid hormone 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( PTH) </a:t>
            </a: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endParaRPr lang="en-US" sz="2000" u="sng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algn="l" rtl="0"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  </a:t>
            </a: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increases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Ca</a:t>
            </a:r>
            <a:r>
              <a:rPr lang="en-US" sz="20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++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levels 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 by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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algn="l" rtl="0"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(1) 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timulating Ca</a:t>
            </a:r>
            <a:r>
              <a:rPr lang="en-US" sz="20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++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resorption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 from bone ( by activating,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osteoclasts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 )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  <a:sym typeface="Wingdings" pitchFamily="2" charset="2"/>
              </a:rPr>
              <a:t> passing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Ca</a:t>
            </a:r>
            <a:r>
              <a:rPr lang="en-US" sz="20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++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 to the ECF 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(2) 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timulating Ca++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reabsorption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  (and phosphate  excretion) by the kidneys 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 </a:t>
            </a:r>
            <a:endParaRPr lang="en-US" sz="2000" dirty="0" smtClean="0">
              <a:latin typeface="Comic Sans MS" pitchFamily="66" charset="0"/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4267200"/>
            <a:ext cx="5029200" cy="2590800"/>
          </a:xfrm>
        </p:spPr>
        <p:txBody>
          <a:bodyPr/>
          <a:lstStyle/>
          <a:p>
            <a:pPr algn="l" rtl="0">
              <a:defRPr/>
            </a:pPr>
            <a:r>
              <a:rPr lang="en-US" sz="20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Calcitonin</a:t>
            </a: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endParaRPr lang="en-US" sz="2000" u="sng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algn="l" rtl="0">
              <a:buFont typeface="Wingdings" pitchFamily="2" charset="2"/>
              <a:buChar char="ü"/>
              <a:defRPr/>
            </a:pP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decreases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blood 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Ca</a:t>
            </a:r>
            <a:r>
              <a:rPr lang="en-US" sz="20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++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levels 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by stimulating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bpne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–forming cells (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osteoblasts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) and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inhibitong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bone-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resorbing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cells (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osteoclasts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) . </a:t>
            </a:r>
          </a:p>
          <a:p>
            <a:pPr algn="l" rtl="0">
              <a:buFont typeface="Wingdings" pitchFamily="2" charset="2"/>
              <a:buNone/>
              <a:defRPr/>
            </a:pPr>
            <a:endParaRPr lang="en-US" sz="2000" dirty="0" smtClean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9700" name="TextBox 7"/>
          <p:cNvSpPr txBox="1">
            <a:spLocks noChangeArrowheads="1"/>
          </p:cNvSpPr>
          <p:nvPr/>
        </p:nvSpPr>
        <p:spPr bwMode="auto">
          <a:xfrm>
            <a:off x="2514600" y="0"/>
            <a:ext cx="5181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Hormonal Regulation of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Ca++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</p:txBody>
      </p:sp>
      <p:pic>
        <p:nvPicPr>
          <p:cNvPr id="29701" name="Picture 2" descr="C:\Users\USER\Desktop\New Pic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5125" y="762000"/>
            <a:ext cx="49688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 bwMode="auto">
          <a:xfrm flipV="1">
            <a:off x="4800600" y="1830388"/>
            <a:ext cx="1447800" cy="7461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16200000" flipV="1">
            <a:off x="6058694" y="2324894"/>
            <a:ext cx="912812" cy="2286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7010400" y="2133600"/>
            <a:ext cx="1371600" cy="158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Vitamin D</a:t>
            </a:r>
          </a:p>
        </p:txBody>
      </p:sp>
      <p:pic>
        <p:nvPicPr>
          <p:cNvPr id="17411" name="Picture 3" descr="Untitled-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3302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Untitled-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57200"/>
            <a:ext cx="32115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Untitled-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0"/>
            <a:ext cx="2438400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2743200" y="1676400"/>
            <a:ext cx="8382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ar-SA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6019800" y="1676400"/>
            <a:ext cx="8382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ar-SA"/>
          </a:p>
        </p:txBody>
      </p: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0" y="2444750"/>
            <a:ext cx="9144000" cy="474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Keratinocytes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 in the skin synthesize 7-dehydrocholesterol .  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7-dehydrocholesterol is </a:t>
            </a:r>
            <a:r>
              <a:rPr lang="en-US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phot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oconverted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 ( by UV light in skin)  to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Cholecalciferol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 (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previtamin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 D3 ) ,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This form of Vitamin D is inactive, it requires modification to the active metabolite, 1,25-dihydroxy-D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 by two hydroxylation reactions  the first one occurs in the liver and the second one in the kidney 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When there is limited exposure to the sun ,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dietary vitamin D is essential . 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If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there is no sufficient exposure to the sun , or if there is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ditary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 deficiency in vitamin D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 Rickets ( in children ) or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Osteomalacia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 ( in adults ) occur . 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PTH stimulates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Vit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 D synthesis </a:t>
            </a:r>
          </a:p>
          <a:p>
            <a:pPr>
              <a:lnSpc>
                <a:spcPct val="90000"/>
              </a:lnSpc>
            </a:pPr>
            <a:endParaRPr lang="en-US" dirty="0"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476672"/>
            <a:ext cx="8229600" cy="5904656"/>
          </a:xfrm>
        </p:spPr>
        <p:txBody>
          <a:bodyPr/>
          <a:lstStyle/>
          <a:p>
            <a:pPr lvl="0" algn="l" rtl="0"/>
            <a:r>
              <a:rPr lang="en-US" sz="2400" dirty="0" smtClean="0">
                <a:latin typeface="Comic Sans MS" pitchFamily="66" charset="0"/>
              </a:rPr>
              <a:t>Vitamin D deficiency leads to a disease characterized by softening of bone </a:t>
            </a:r>
          </a:p>
          <a:p>
            <a:pPr lvl="0" algn="l" rtl="0"/>
            <a:endParaRPr lang="en-US" sz="2400" dirty="0" smtClean="0">
              <a:latin typeface="Comic Sans MS" pitchFamily="66" charset="0"/>
            </a:endParaRPr>
          </a:p>
          <a:p>
            <a:pPr lvl="0" algn="l" rtl="0"/>
            <a:r>
              <a:rPr lang="en-US" sz="2400" dirty="0" smtClean="0">
                <a:latin typeface="Comic Sans MS" pitchFamily="66" charset="0"/>
              </a:rPr>
              <a:t>If it occurs in </a:t>
            </a:r>
            <a:r>
              <a:rPr lang="en-US" sz="2400" dirty="0" err="1" smtClean="0">
                <a:latin typeface="Comic Sans MS" pitchFamily="66" charset="0"/>
              </a:rPr>
              <a:t>choildren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 it is called </a:t>
            </a:r>
            <a:r>
              <a:rPr lang="en-US" sz="2400" u="sng" dirty="0" smtClean="0">
                <a:latin typeface="Comic Sans MS" pitchFamily="66" charset="0"/>
                <a:sym typeface="Wingdings" pitchFamily="2" charset="2"/>
              </a:rPr>
              <a:t>Rickets</a:t>
            </a:r>
          </a:p>
          <a:p>
            <a:pPr lvl="0" algn="l" rtl="0"/>
            <a:endParaRPr lang="en-US" sz="2400" dirty="0" smtClean="0">
              <a:latin typeface="Comic Sans MS" pitchFamily="66" charset="0"/>
            </a:endParaRPr>
          </a:p>
          <a:p>
            <a:pPr lvl="0" algn="l" rtl="0"/>
            <a:r>
              <a:rPr lang="en-US" sz="2400" dirty="0" smtClean="0">
                <a:latin typeface="Comic Sans MS" pitchFamily="66" charset="0"/>
              </a:rPr>
              <a:t>If it occurs in adults </a:t>
            </a: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 it is called</a:t>
            </a:r>
            <a:r>
              <a:rPr lang="en-US" sz="2400" u="sng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400" u="sng" dirty="0" err="1" smtClean="0">
                <a:latin typeface="Comic Sans MS" pitchFamily="66" charset="0"/>
                <a:sym typeface="Wingdings" pitchFamily="2" charset="2"/>
              </a:rPr>
              <a:t>Osteomalacia</a:t>
            </a:r>
            <a:r>
              <a:rPr lang="en-US" sz="2400" u="sng" dirty="0" smtClean="0">
                <a:latin typeface="Comic Sans MS" pitchFamily="66" charset="0"/>
                <a:sym typeface="Wingdings" pitchFamily="2" charset="2"/>
              </a:rPr>
              <a:t> </a:t>
            </a:r>
          </a:p>
          <a:p>
            <a:pPr lvl="0" algn="l" rtl="0"/>
            <a:endParaRPr lang="en-US" sz="2400" u="sng" dirty="0" smtClean="0">
              <a:latin typeface="Comic Sans MS" pitchFamily="66" charset="0"/>
              <a:sym typeface="Wingdings" pitchFamily="2" charset="2"/>
            </a:endParaRPr>
          </a:p>
          <a:p>
            <a:pPr lvl="0" algn="l" rtl="0"/>
            <a:r>
              <a:rPr lang="en-US" sz="2400" u="sng" dirty="0" smtClean="0">
                <a:latin typeface="Comic Sans MS" pitchFamily="66" charset="0"/>
              </a:rPr>
              <a:t>Most affected areas :</a:t>
            </a:r>
          </a:p>
          <a:p>
            <a:pPr lvl="0" algn="l" rtl="0"/>
            <a:r>
              <a:rPr lang="en-US" sz="2400" dirty="0" err="1" smtClean="0">
                <a:latin typeface="Comic Sans MS" pitchFamily="66" charset="0"/>
              </a:rPr>
              <a:t>Metaphyses</a:t>
            </a:r>
            <a:r>
              <a:rPr lang="en-US" sz="2400" dirty="0" smtClean="0">
                <a:latin typeface="Comic Sans MS" pitchFamily="66" charset="0"/>
              </a:rPr>
              <a:t> of long bones subjected to stress </a:t>
            </a: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</a:t>
            </a:r>
          </a:p>
          <a:p>
            <a:pPr lvl="0" algn="l" rtl="0"/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Wrists </a:t>
            </a:r>
          </a:p>
          <a:p>
            <a:pPr lvl="0" algn="l" rtl="0"/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Knees </a:t>
            </a:r>
          </a:p>
          <a:p>
            <a:pPr lvl="0" algn="l" rtl="0"/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Ankles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620688"/>
            <a:ext cx="8458200" cy="5445224"/>
          </a:xfrm>
        </p:spPr>
        <p:txBody>
          <a:bodyPr/>
          <a:lstStyle/>
          <a:p>
            <a:pPr algn="l" rtl="0"/>
            <a:r>
              <a:rPr lang="en-US" u="sng" dirty="0" smtClean="0">
                <a:latin typeface="Comic Sans MS" pitchFamily="66" charset="0"/>
              </a:rPr>
              <a:t>Clinical Features</a:t>
            </a:r>
          </a:p>
          <a:p>
            <a:pPr lvl="1" algn="l" rtl="0"/>
            <a:r>
              <a:rPr lang="en-US" sz="3200" dirty="0" smtClean="0">
                <a:latin typeface="Comic Sans MS" pitchFamily="66" charset="0"/>
              </a:rPr>
              <a:t>Delayed dentition ( delayed teething )</a:t>
            </a:r>
          </a:p>
          <a:p>
            <a:pPr lvl="1" algn="l" rtl="0"/>
            <a:r>
              <a:rPr lang="ar-SA" sz="3200" b="1" dirty="0" smtClean="0">
                <a:latin typeface="Comic Sans MS" pitchFamily="66" charset="0"/>
              </a:rPr>
              <a:t> </a:t>
            </a:r>
            <a:r>
              <a:rPr lang="en-US" sz="3200" dirty="0" smtClean="0">
                <a:latin typeface="Comic Sans MS" pitchFamily="66" charset="0"/>
              </a:rPr>
              <a:t>Bowed legs(due to the effect of weight bearing on the legs) and Short stature</a:t>
            </a:r>
            <a:endParaRPr lang="ar-SA" sz="3200" b="1" dirty="0" smtClean="0">
              <a:latin typeface="Comic Sans MS" pitchFamily="66" charset="0"/>
            </a:endParaRPr>
          </a:p>
          <a:p>
            <a:pPr lvl="1" algn="l" rtl="0"/>
            <a:r>
              <a:rPr lang="en-US" sz="3200" dirty="0" smtClean="0">
                <a:latin typeface="Comic Sans MS" pitchFamily="66" charset="0"/>
              </a:rPr>
              <a:t>Swelling of wrists and ankles</a:t>
            </a:r>
            <a:endParaRPr lang="en-US" sz="3200" b="1" dirty="0" smtClean="0">
              <a:latin typeface="Comic Sans MS" pitchFamily="66" charset="0"/>
            </a:endParaRPr>
          </a:p>
          <a:p>
            <a:pPr lvl="1" algn="l" rtl="0"/>
            <a:r>
              <a:rPr lang="en-US" sz="3200" dirty="0" smtClean="0">
                <a:latin typeface="Comic Sans MS" pitchFamily="66" charset="0"/>
              </a:rPr>
              <a:t>Rachitic rosary</a:t>
            </a:r>
          </a:p>
          <a:p>
            <a:pPr lvl="1" algn="l" rtl="0"/>
            <a:r>
              <a:rPr lang="en-US" sz="3200" dirty="0" err="1" smtClean="0">
                <a:latin typeface="Comic Sans MS" pitchFamily="66" charset="0"/>
              </a:rPr>
              <a:t>Craniotabes</a:t>
            </a:r>
            <a:endParaRPr lang="en-US" sz="3200" b="1" dirty="0" smtClean="0">
              <a:latin typeface="Comic Sans MS" pitchFamily="66" charset="0"/>
            </a:endParaRPr>
          </a:p>
          <a:p>
            <a:pPr lvl="1" algn="l" rtl="0"/>
            <a:endParaRPr lang="en-US" sz="3200" b="1" dirty="0" smtClean="0">
              <a:latin typeface="Comic Sans MS" pitchFamily="66" charset="0"/>
            </a:endParaRPr>
          </a:p>
          <a:p>
            <a:pPr lvl="1" algn="l" rtl="0"/>
            <a:endParaRPr lang="en-US" sz="3200" b="1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16016" y="1628800"/>
            <a:ext cx="403244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1" dirty="0" err="1" smtClean="0">
                <a:latin typeface="Comic Sans MS" pitchFamily="66" charset="0"/>
              </a:rPr>
              <a:t>Metaphyseal</a:t>
            </a:r>
            <a:r>
              <a:rPr lang="en-US" sz="1800" b="1" dirty="0" smtClean="0">
                <a:latin typeface="Comic Sans MS" pitchFamily="66" charset="0"/>
              </a:rPr>
              <a:t> widening in wrists &amp; knees + signs of bone </a:t>
            </a:r>
            <a:r>
              <a:rPr lang="en-US" sz="1800" b="1" dirty="0" err="1" smtClean="0">
                <a:latin typeface="Comic Sans MS" pitchFamily="66" charset="0"/>
              </a:rPr>
              <a:t>rarfaction</a:t>
            </a:r>
            <a:endParaRPr lang="ar-SA" sz="1800" b="1" dirty="0">
              <a:latin typeface="Comic Sans MS" pitchFamily="66" charset="0"/>
            </a:endParaRPr>
          </a:p>
        </p:txBody>
      </p:sp>
      <p:pic>
        <p:nvPicPr>
          <p:cNvPr id="2051" name="Picture 3" descr="C:\Users\USER\Desktop\Calcium\Win P\31881f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0"/>
            <a:ext cx="4038600" cy="1601242"/>
          </a:xfrm>
          <a:prstGeom prst="rect">
            <a:avLst/>
          </a:prstGeom>
          <a:noFill/>
        </p:spPr>
      </p:pic>
      <p:pic>
        <p:nvPicPr>
          <p:cNvPr id="2052" name="Picture 4" descr="C:\Users\USER\Desktop\Calcium\Win P\Bowed legs in ericket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69124"/>
            <a:ext cx="2051720" cy="29591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3528" y="5661248"/>
            <a:ext cx="4032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latin typeface="Comic Sans MS" pitchFamily="66" charset="0"/>
              </a:rPr>
              <a:t>Bowed legs ( Bowing of legs )</a:t>
            </a:r>
          </a:p>
        </p:txBody>
      </p:sp>
      <p:pic>
        <p:nvPicPr>
          <p:cNvPr id="10" name="Picture 2" descr="C:\Users\USER\Desktop\Calcium\Win P\ricke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2276872"/>
            <a:ext cx="1979712" cy="3992978"/>
          </a:xfrm>
          <a:prstGeom prst="rect">
            <a:avLst/>
          </a:prstGeom>
          <a:noFill/>
        </p:spPr>
      </p:pic>
      <p:pic>
        <p:nvPicPr>
          <p:cNvPr id="2053" name="Picture 5" descr="C:\Users\USER\Desktop\Calcium\Win P\rickets-211x3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2348880"/>
            <a:ext cx="2718048" cy="386566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427984" y="6237312"/>
            <a:ext cx="2232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K</a:t>
            </a:r>
            <a:r>
              <a:rPr lang="en-US" sz="2000" b="1" dirty="0" smtClean="0">
                <a:latin typeface="Comic Sans MS" pitchFamily="66" charset="0"/>
              </a:rPr>
              <a:t>nock-knees</a:t>
            </a:r>
            <a:r>
              <a:rPr lang="en-US" dirty="0" smtClean="0"/>
              <a:t> </a:t>
            </a:r>
            <a:endParaRPr lang="ar-SA" dirty="0"/>
          </a:p>
        </p:txBody>
      </p:sp>
      <p:pic>
        <p:nvPicPr>
          <p:cNvPr id="2054" name="Picture 6" descr="C:\Users\USER\Desktop\Calcium\Win P\MetaBolicBone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0"/>
            <a:ext cx="2171700" cy="503872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0"/>
            <a:ext cx="2051720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b="1" dirty="0" err="1" smtClean="0">
                <a:latin typeface="Comic Sans MS" pitchFamily="66" charset="0"/>
              </a:rPr>
              <a:t>Osteomalacia</a:t>
            </a:r>
            <a:r>
              <a:rPr lang="en-US" sz="1600" b="1" dirty="0" smtClean="0">
                <a:latin typeface="Comic Sans MS" pitchFamily="66" charset="0"/>
              </a:rPr>
              <a:t>- an adult disease characterized by a gradual softening and bending of the bones </a:t>
            </a:r>
            <a:endParaRPr lang="ar-SA" sz="16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2"/>
          </a:xfrm>
        </p:spPr>
        <p:txBody>
          <a:bodyPr/>
          <a:lstStyle/>
          <a:p>
            <a:pPr algn="ctr">
              <a:buNone/>
            </a:pPr>
            <a:r>
              <a:rPr lang="en-US" sz="8800" dirty="0" smtClean="0"/>
              <a:t>Thanks</a:t>
            </a:r>
            <a:r>
              <a:rPr lang="en-US" dirty="0" smtClean="0"/>
              <a:t>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4582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ush Script MT" pitchFamily="66" charset="0"/>
                <a:cs typeface="Times New Roman" charset="0"/>
              </a:rPr>
              <a:t>Physiological Importance of Calcium</a:t>
            </a:r>
          </a:p>
        </p:txBody>
      </p:sp>
      <p:sp>
        <p:nvSpPr>
          <p:cNvPr id="4099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915400" cy="5486400"/>
          </a:xfrm>
        </p:spPr>
        <p:txBody>
          <a:bodyPr/>
          <a:lstStyle/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Calcium is essential for normal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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algn="l" rtl="0" eaLnBrk="1" hangingPunct="1"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(1) structural integrity of bone and teeth .</a:t>
            </a:r>
          </a:p>
          <a:p>
            <a:pPr algn="l" rtl="0" eaLnBrk="1" hangingPunct="1"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(2) Blood clotting ( coagulation ) .</a:t>
            </a:r>
          </a:p>
          <a:p>
            <a:pPr algn="l" rtl="0" eaLnBrk="1" hangingPunct="1"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(3) Enzymatic regulation .</a:t>
            </a:r>
          </a:p>
          <a:p>
            <a:pPr algn="l" rtl="0" eaLnBrk="1" hangingPunct="1"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(4) Hormonal  secretion .</a:t>
            </a:r>
          </a:p>
          <a:p>
            <a:pPr algn="l" rtl="0" eaLnBrk="1" hangingPunct="1"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(5) Neurotransmitter release ( e.g.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ACh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release at the NMJ ).</a:t>
            </a:r>
          </a:p>
          <a:p>
            <a:pPr algn="l" rtl="0" eaLnBrk="1" hangingPunct="1"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(6) Nerve excitability ( normal ECF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Ca</a:t>
            </a:r>
            <a:r>
              <a:rPr lang="en-US" sz="28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2+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concentration is essential for neuronal membrane stability &amp; RMP )</a:t>
            </a:r>
          </a:p>
          <a:p>
            <a:pPr algn="l" rtl="0" eaLnBrk="1" hangingPunct="1"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(7) Muscle contraction </a:t>
            </a:r>
            <a:r>
              <a:rPr lang="en-US" sz="2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90000"/>
              </a:lnSpc>
              <a:defRPr/>
            </a:pPr>
            <a:r>
              <a:rPr lang="en-US" dirty="0" smtClean="0">
                <a:latin typeface="Comic Sans MS" pitchFamily="66" charset="0"/>
              </a:rPr>
              <a:t>Bone serves as a major reservoir for Ca</a:t>
            </a:r>
            <a:r>
              <a:rPr lang="en-US" baseline="30000" dirty="0" smtClean="0">
                <a:latin typeface="Comic Sans MS" pitchFamily="66" charset="0"/>
              </a:rPr>
              <a:t>++</a:t>
            </a:r>
            <a:r>
              <a:rPr lang="en-US" dirty="0" smtClean="0">
                <a:latin typeface="Comic Sans MS" pitchFamily="66" charset="0"/>
              </a:rPr>
              <a:t> storage : 99% of calcium is in the skeleton . </a:t>
            </a:r>
          </a:p>
          <a:p>
            <a:pPr algn="l" rtl="0">
              <a:lnSpc>
                <a:spcPct val="90000"/>
              </a:lnSpc>
              <a:defRPr/>
            </a:pPr>
            <a:r>
              <a:rPr lang="en-US" dirty="0" smtClean="0">
                <a:latin typeface="Comic Sans MS" pitchFamily="66" charset="0"/>
              </a:rPr>
              <a:t>However , very little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Ca</a:t>
            </a:r>
            <a:r>
              <a:rPr lang="en-US" baseline="30000" dirty="0" smtClean="0">
                <a:latin typeface="Comic Sans MS" pitchFamily="66" charset="0"/>
                <a:cs typeface="Times New Roman" pitchFamily="18" charset="0"/>
              </a:rPr>
              <a:t>2+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can be released from it .</a:t>
            </a:r>
          </a:p>
          <a:p>
            <a:pPr algn="l" rtl="0">
              <a:lnSpc>
                <a:spcPct val="90000"/>
              </a:lnSpc>
              <a:defRPr/>
            </a:pPr>
            <a:r>
              <a:rPr lang="en-US" dirty="0" smtClean="0">
                <a:latin typeface="Comic Sans MS" pitchFamily="66" charset="0"/>
              </a:rPr>
              <a:t>Calcium is present in bone as calcium phosphate .</a:t>
            </a:r>
          </a:p>
          <a:p>
            <a:pPr>
              <a:defRPr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chemeClr val="tx1"/>
                </a:solidFill>
                <a:cs typeface="Times New Roman" pitchFamily="18" charset="0"/>
              </a:rPr>
              <a:t>Calcium in </a:t>
            </a:r>
            <a:r>
              <a:rPr lang="en-US" sz="4000" dirty="0" smtClean="0">
                <a:solidFill>
                  <a:schemeClr val="tx1"/>
                </a:solidFill>
                <a:cs typeface="Times New Roman" pitchFamily="18" charset="0"/>
              </a:rPr>
              <a:t>blood</a:t>
            </a:r>
            <a:endParaRPr lang="en-US" sz="4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0" y="1196752"/>
            <a:ext cx="9144000" cy="4741124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dirty="0" smtClean="0">
                <a:effectLst/>
                <a:latin typeface="Comic Sans MS" pitchFamily="66" charset="0"/>
              </a:rPr>
              <a:t>The total blood Ca</a:t>
            </a:r>
            <a:r>
              <a:rPr lang="en-US" sz="2400" baseline="30000" dirty="0" smtClean="0">
                <a:effectLst/>
                <a:latin typeface="Comic Sans MS" pitchFamily="66" charset="0"/>
              </a:rPr>
              <a:t>++</a:t>
            </a:r>
            <a:r>
              <a:rPr lang="en-US" sz="2400" dirty="0" smtClean="0">
                <a:effectLst/>
                <a:latin typeface="Comic Sans MS" pitchFamily="66" charset="0"/>
              </a:rPr>
              <a:t> concentration is around = 10 mg / dl</a:t>
            </a:r>
            <a:endParaRPr lang="en-US" sz="2400" dirty="0" smtClean="0">
              <a:effectLst/>
              <a:latin typeface="Comic Sans MS" pitchFamily="66" charset="0"/>
              <a:cs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dirty="0" smtClean="0">
                <a:effectLst/>
                <a:latin typeface="Comic Sans MS" pitchFamily="66" charset="0"/>
                <a:cs typeface="Times New Roman" pitchFamily="18" charset="0"/>
              </a:rPr>
              <a:t>It exists primarily in 2 equal fractions , each one comprising 50% of the total blood calcium (</a:t>
            </a:r>
            <a:r>
              <a:rPr lang="en-US" sz="2400" dirty="0" smtClean="0">
                <a:latin typeface="Comic Sans MS" pitchFamily="66" charset="0"/>
              </a:rPr>
              <a:t>5mg/dl) </a:t>
            </a:r>
            <a:r>
              <a:rPr lang="en-US" sz="2400" dirty="0" smtClean="0">
                <a:effectLst/>
                <a:latin typeface="Comic Sans MS" pitchFamily="66" charset="0"/>
                <a:cs typeface="Times New Roman" pitchFamily="18" charset="0"/>
                <a:sym typeface="Wingdings" pitchFamily="2" charset="2"/>
              </a:rPr>
              <a:t>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u="sng" dirty="0" smtClean="0">
                <a:effectLst/>
                <a:latin typeface="Comic Sans MS" pitchFamily="66" charset="0"/>
                <a:cs typeface="Times New Roman" pitchFamily="18" charset="0"/>
              </a:rPr>
              <a:t> (A) Free , ionized </a:t>
            </a:r>
            <a:r>
              <a:rPr lang="en-US" sz="2400" u="sng" dirty="0" smtClean="0">
                <a:latin typeface="Comic Sans MS" pitchFamily="66" charset="0"/>
              </a:rPr>
              <a:t>Ca</a:t>
            </a:r>
            <a:r>
              <a:rPr lang="en-US" sz="2400" u="sng" baseline="30000" dirty="0" smtClean="0">
                <a:latin typeface="Comic Sans MS" pitchFamily="66" charset="0"/>
              </a:rPr>
              <a:t>++</a:t>
            </a:r>
            <a:r>
              <a:rPr lang="en-US" sz="2400" u="sng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effectLst/>
                <a:latin typeface="Comic Sans MS" pitchFamily="66" charset="0"/>
                <a:cs typeface="Times New Roman" pitchFamily="18" charset="0"/>
              </a:rPr>
              <a:t>( free to react )  </a:t>
            </a:r>
            <a:r>
              <a:rPr lang="en-US" sz="2400" dirty="0" smtClean="0">
                <a:effectLst/>
                <a:latin typeface="Comic Sans MS" pitchFamily="66" charset="0"/>
                <a:cs typeface="Times New Roman" pitchFamily="18" charset="0"/>
                <a:sym typeface="Wingdings" pitchFamily="2" charset="2"/>
              </a:rPr>
              <a:t> 50 % of total blood calcium  </a:t>
            </a:r>
            <a:r>
              <a:rPr lang="en-US" sz="2400" dirty="0" smtClean="0">
                <a:latin typeface="Comic Sans MS" pitchFamily="66" charset="0"/>
              </a:rPr>
              <a:t>Ca</a:t>
            </a:r>
            <a:r>
              <a:rPr lang="en-US" sz="2400" baseline="30000" dirty="0" smtClean="0">
                <a:latin typeface="Comic Sans MS" pitchFamily="66" charset="0"/>
              </a:rPr>
              <a:t>++</a:t>
            </a:r>
            <a:r>
              <a:rPr lang="en-US" sz="2400" dirty="0" smtClean="0">
                <a:latin typeface="Comic Sans MS" pitchFamily="66" charset="0"/>
              </a:rPr>
              <a:t>  = 5mg/dl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u="sng" dirty="0" smtClean="0">
                <a:latin typeface="Comic Sans MS" pitchFamily="66" charset="0"/>
                <a:cs typeface="Times New Roman" pitchFamily="18" charset="0"/>
              </a:rPr>
              <a:t>(B) Non-ionized ( bound ) </a:t>
            </a:r>
            <a:r>
              <a:rPr lang="en-US" sz="2400" u="sng" dirty="0" smtClean="0">
                <a:latin typeface="Comic Sans MS" pitchFamily="66" charset="0"/>
              </a:rPr>
              <a:t>Ca</a:t>
            </a:r>
            <a:r>
              <a:rPr lang="en-US" sz="2400" u="sng" baseline="30000" dirty="0" smtClean="0">
                <a:latin typeface="Comic Sans MS" pitchFamily="66" charset="0"/>
              </a:rPr>
              <a:t>++</a:t>
            </a:r>
            <a:r>
              <a:rPr lang="en-US" sz="2400" u="sng" dirty="0" smtClean="0">
                <a:latin typeface="Comic Sans MS" pitchFamily="66" charset="0"/>
              </a:rPr>
              <a:t> </a:t>
            </a:r>
            <a:r>
              <a:rPr lang="en-US" sz="2400" u="sng" dirty="0" smtClean="0">
                <a:latin typeface="Comic Sans MS" pitchFamily="66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400" dirty="0" smtClean="0">
                <a:latin typeface="Comic Sans MS" pitchFamily="66" charset="0"/>
                <a:cs typeface="Times New Roman" pitchFamily="18" charset="0"/>
                <a:sym typeface="Wingdings" pitchFamily="2" charset="2"/>
              </a:rPr>
              <a:t>50 % of total blood calcium  </a:t>
            </a:r>
            <a:r>
              <a:rPr lang="en-US" sz="2400" dirty="0" smtClean="0">
                <a:latin typeface="Comic Sans MS" pitchFamily="66" charset="0"/>
              </a:rPr>
              <a:t>Ca</a:t>
            </a:r>
            <a:r>
              <a:rPr lang="en-US" sz="2400" baseline="30000" dirty="0" smtClean="0">
                <a:latin typeface="Comic Sans MS" pitchFamily="66" charset="0"/>
              </a:rPr>
              <a:t>++</a:t>
            </a:r>
            <a:r>
              <a:rPr lang="en-US" sz="2400" dirty="0" smtClean="0">
                <a:latin typeface="Comic Sans MS" pitchFamily="66" charset="0"/>
              </a:rPr>
              <a:t>  = 5mg/dl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dirty="0" smtClean="0">
                <a:effectLst/>
                <a:latin typeface="Comic Sans MS" pitchFamily="66" charset="0"/>
                <a:cs typeface="Times New Roman" pitchFamily="18" charset="0"/>
              </a:rPr>
              <a:t>Because it is free and unbound , the ionized </a:t>
            </a:r>
            <a:r>
              <a:rPr lang="en-US" sz="2400" dirty="0" smtClean="0">
                <a:latin typeface="Comic Sans MS" pitchFamily="66" charset="0"/>
              </a:rPr>
              <a:t>Ca</a:t>
            </a:r>
            <a:r>
              <a:rPr lang="en-US" sz="2400" baseline="30000" dirty="0" smtClean="0">
                <a:latin typeface="Comic Sans MS" pitchFamily="66" charset="0"/>
              </a:rPr>
              <a:t>++</a:t>
            </a:r>
            <a:r>
              <a:rPr lang="en-US" sz="2400" dirty="0" smtClean="0">
                <a:latin typeface="Comic Sans MS" pitchFamily="66" charset="0"/>
              </a:rPr>
              <a:t> is the only form of Ca</a:t>
            </a:r>
            <a:r>
              <a:rPr lang="en-US" sz="2400" baseline="30000" dirty="0" smtClean="0">
                <a:latin typeface="Comic Sans MS" pitchFamily="66" charset="0"/>
              </a:rPr>
              <a:t>++</a:t>
            </a:r>
            <a:r>
              <a:rPr lang="en-US" sz="2400" dirty="0" smtClean="0">
                <a:latin typeface="Comic Sans MS" pitchFamily="66" charset="0"/>
              </a:rPr>
              <a:t> which is biologically active. The non-</a:t>
            </a:r>
            <a:r>
              <a:rPr lang="en-US" sz="2400" dirty="0" err="1" smtClean="0">
                <a:latin typeface="Comic Sans MS" pitchFamily="66" charset="0"/>
              </a:rPr>
              <a:t>ionzed</a:t>
            </a:r>
            <a:r>
              <a:rPr lang="en-US" sz="2400" dirty="0" smtClean="0">
                <a:latin typeface="Comic Sans MS" pitchFamily="66" charset="0"/>
              </a:rPr>
              <a:t> fraction is bound &amp; not free &amp; not biologically active </a:t>
            </a:r>
            <a:r>
              <a:rPr lang="en-US" sz="2000" dirty="0" smtClean="0">
                <a:latin typeface="Comic Sans MS" pitchFamily="66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32656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cs typeface="Times New Roman" pitchFamily="18" charset="0"/>
              </a:rPr>
              <a:t>(</a:t>
            </a:r>
            <a:r>
              <a:rPr lang="en-US" sz="3200" dirty="0" smtClean="0">
                <a:latin typeface="Comic Sans MS" pitchFamily="66" charset="0"/>
                <a:cs typeface="Times New Roman" pitchFamily="18" charset="0"/>
              </a:rPr>
              <a:t>B) The Non-ionized ( non-free, bound) ) Calcium</a:t>
            </a:r>
            <a:endParaRPr lang="en-US" sz="32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0" y="1484784"/>
            <a:ext cx="9144000" cy="5162916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u="sng" dirty="0" smtClean="0">
                <a:effectLst/>
                <a:latin typeface="Comic Sans MS" pitchFamily="66" charset="0"/>
                <a:sym typeface="Wingdings" pitchFamily="2" charset="2"/>
              </a:rPr>
              <a:t>This non-ionized </a:t>
            </a:r>
            <a:r>
              <a:rPr lang="en-US" u="sng" dirty="0" smtClean="0">
                <a:effectLst/>
                <a:latin typeface="Comic Sans MS" pitchFamily="66" charset="0"/>
                <a:sym typeface="Wingdings" pitchFamily="2" charset="2"/>
              </a:rPr>
              <a:t>( </a:t>
            </a:r>
            <a:r>
              <a:rPr lang="en-US" u="sng" dirty="0" smtClean="0">
                <a:effectLst/>
                <a:latin typeface="Comic Sans MS" pitchFamily="66" charset="0"/>
                <a:sym typeface="Wingdings" pitchFamily="2" charset="2"/>
              </a:rPr>
              <a:t>bound) calcium </a:t>
            </a:r>
            <a:r>
              <a:rPr lang="en-US" sz="2800" u="sng" dirty="0" smtClean="0">
                <a:effectLst/>
                <a:latin typeface="Comic Sans MS" pitchFamily="66" charset="0"/>
                <a:sym typeface="Wingdings" pitchFamily="2" charset="2"/>
              </a:rPr>
              <a:t>(</a:t>
            </a:r>
            <a:r>
              <a:rPr lang="en-US" sz="2400" b="1" u="sng" dirty="0" smtClean="0">
                <a:effectLst/>
                <a:latin typeface="Comic Sans MS" pitchFamily="66" charset="0"/>
                <a:sym typeface="Wingdings" pitchFamily="2" charset="2"/>
              </a:rPr>
              <a:t>50%</a:t>
            </a:r>
            <a:r>
              <a:rPr lang="en-US" sz="2400" u="sng" dirty="0" smtClean="0">
                <a:effectLst/>
                <a:latin typeface="Comic Sans MS" pitchFamily="66" charset="0"/>
                <a:sym typeface="Wingdings" pitchFamily="2" charset="2"/>
              </a:rPr>
              <a:t> of ECF calcium )</a:t>
            </a:r>
            <a:r>
              <a:rPr lang="en-US" sz="2800" u="sng" dirty="0" smtClean="0">
                <a:effectLst/>
                <a:latin typeface="Comic Sans MS" pitchFamily="66" charset="0"/>
                <a:sym typeface="Wingdings" pitchFamily="2" charset="2"/>
              </a:rPr>
              <a:t> </a:t>
            </a:r>
            <a:r>
              <a:rPr lang="en-US" u="sng" dirty="0" smtClean="0">
                <a:effectLst/>
                <a:latin typeface="Comic Sans MS" pitchFamily="66" charset="0"/>
                <a:sym typeface="Wingdings" pitchFamily="2" charset="2"/>
              </a:rPr>
              <a:t>in </a:t>
            </a:r>
            <a:r>
              <a:rPr lang="en-US" u="sng" dirty="0" smtClean="0">
                <a:effectLst/>
                <a:latin typeface="Comic Sans MS" pitchFamily="66" charset="0"/>
                <a:sym typeface="Wingdings" pitchFamily="2" charset="2"/>
              </a:rPr>
              <a:t>turn is divided into </a:t>
            </a:r>
            <a:r>
              <a:rPr lang="en-US" u="sng" dirty="0" smtClean="0">
                <a:effectLst/>
                <a:latin typeface="Comic Sans MS" pitchFamily="66" charset="0"/>
                <a:sym typeface="Wingdings" pitchFamily="2" charset="2"/>
              </a:rPr>
              <a:t></a:t>
            </a:r>
          </a:p>
          <a:p>
            <a:pPr algn="l" rtl="0" eaLnBrk="1" hangingPunct="1">
              <a:lnSpc>
                <a:spcPct val="90000"/>
              </a:lnSpc>
              <a:defRPr/>
            </a:pPr>
            <a:endParaRPr lang="en-US" u="sng" dirty="0" smtClean="0">
              <a:effectLst/>
              <a:latin typeface="Comic Sans MS" pitchFamily="66" charset="0"/>
              <a:sym typeface="Wingdings" pitchFamily="2" charset="2"/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u="sng" dirty="0" smtClean="0">
                <a:latin typeface="Comic Sans MS" pitchFamily="66" charset="0"/>
                <a:sym typeface="Wingdings" pitchFamily="2" charset="2"/>
              </a:rPr>
              <a:t>(1) Protein-bound 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around  </a:t>
            </a:r>
            <a:r>
              <a:rPr lang="en-US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40%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of total ECF calcium .It is bound mainly o albumin , &amp; a smaller fraction is bound to globulin</a:t>
            </a:r>
          </a:p>
          <a:p>
            <a:pPr algn="l" rtl="0" eaLnBrk="1" hangingPunct="1">
              <a:lnSpc>
                <a:spcPct val="90000"/>
              </a:lnSpc>
              <a:defRPr/>
            </a:pP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(2) </a:t>
            </a:r>
            <a:r>
              <a:rPr lang="en-US" sz="24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Complexed</a:t>
            </a:r>
            <a:r>
              <a:rPr lang="en-US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 ( bound) </a:t>
            </a:r>
            <a:r>
              <a:rPr lang="en-US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to anions ( Phosphate ,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Sulfate &amp; Citrate ) 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forming  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complexed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 salts of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them) </a:t>
            </a:r>
            <a:r>
              <a:rPr lang="en-US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10 %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of total ECF calcium .,</a:t>
            </a:r>
            <a:endParaRPr lang="en-US" sz="2400" u="sng" dirty="0" smtClean="0">
              <a:latin typeface="Comic Sans MS" pitchFamily="66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0" y="609600"/>
            <a:ext cx="8763000" cy="4876800"/>
          </a:xfrm>
        </p:spPr>
        <p:txBody>
          <a:bodyPr rtlCol="1">
            <a:norm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Binding of calcium to albumin is pH-dependent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800" dirty="0">
                <a:latin typeface="Comic Sans MS" pitchFamily="66" charset="0"/>
              </a:rPr>
              <a:t>Acute </a:t>
            </a:r>
            <a:r>
              <a:rPr lang="en-US" sz="2800" dirty="0" err="1" smtClean="0">
                <a:latin typeface="Comic Sans MS" pitchFamily="66" charset="0"/>
              </a:rPr>
              <a:t>respiraqory</a:t>
            </a:r>
            <a:r>
              <a:rPr lang="en-US" sz="2800" dirty="0" smtClean="0">
                <a:latin typeface="Comic Sans MS" pitchFamily="66" charset="0"/>
              </a:rPr>
              <a:t> alkalosis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increases calcium binding to protein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 thereby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decreases ionized calcium level 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800" dirty="0">
                <a:latin typeface="Comic Sans MS" pitchFamily="66" charset="0"/>
              </a:rPr>
              <a:t>When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ionized calcium </a:t>
            </a:r>
            <a:r>
              <a:rPr lang="en-US" sz="2800" dirty="0" smtClean="0">
                <a:latin typeface="Comic Sans MS" pitchFamily="66" charset="0"/>
              </a:rPr>
              <a:t>falls </a:t>
            </a:r>
            <a:r>
              <a:rPr lang="en-US" sz="2800" dirty="0">
                <a:latin typeface="Comic Sans MS" pitchFamily="66" charset="0"/>
              </a:rPr>
              <a:t>below normal, </a:t>
            </a:r>
            <a:r>
              <a:rPr lang="en-US" sz="2800" dirty="0" smtClean="0">
                <a:latin typeface="Comic Sans MS" pitchFamily="66" charset="0"/>
              </a:rPr>
              <a:t>permeability of </a:t>
            </a:r>
            <a:r>
              <a:rPr lang="en-US" sz="2800" dirty="0">
                <a:latin typeface="Comic Sans MS" pitchFamily="66" charset="0"/>
              </a:rPr>
              <a:t>neuronal </a:t>
            </a:r>
            <a:r>
              <a:rPr lang="en-US" sz="2800" dirty="0" smtClean="0">
                <a:latin typeface="Comic Sans MS" pitchFamily="66" charset="0"/>
              </a:rPr>
              <a:t>cell-membranes </a:t>
            </a:r>
            <a:r>
              <a:rPr lang="en-US" sz="2800" dirty="0">
                <a:latin typeface="Comic Sans MS" pitchFamily="66" charset="0"/>
              </a:rPr>
              <a:t>to </a:t>
            </a:r>
            <a:r>
              <a:rPr lang="en-US" sz="2800" dirty="0" smtClean="0">
                <a:latin typeface="Comic Sans MS" pitchFamily="66" charset="0"/>
              </a:rPr>
              <a:t>sodium increases </a:t>
            </a:r>
            <a:r>
              <a:rPr lang="en-US" sz="2800" dirty="0" smtClean="0">
                <a:latin typeface="Comic Sans MS" pitchFamily="66" charset="0"/>
                <a:sym typeface="Wingdings" pitchFamily="2" charset="2"/>
              </a:rPr>
              <a:t> depolarization  </a:t>
            </a:r>
            <a:r>
              <a:rPr lang="en-US" sz="2800" dirty="0" err="1" smtClean="0">
                <a:latin typeface="Comic Sans MS" pitchFamily="66" charset="0"/>
                <a:sym typeface="Wingdings" pitchFamily="2" charset="2"/>
              </a:rPr>
              <a:t>hyperexcitability</a:t>
            </a:r>
            <a:r>
              <a:rPr lang="en-US" sz="2800" dirty="0" smtClean="0">
                <a:latin typeface="Comic Sans MS" pitchFamily="66" charset="0"/>
                <a:sym typeface="Wingdings" pitchFamily="2" charset="2"/>
              </a:rPr>
              <a:t> of the</a:t>
            </a:r>
            <a:r>
              <a:rPr lang="en-US" sz="2800" dirty="0">
                <a:latin typeface="Comic Sans MS" pitchFamily="66" charset="0"/>
              </a:rPr>
              <a:t> nervous </a:t>
            </a:r>
            <a:r>
              <a:rPr lang="en-US" sz="2800" dirty="0" smtClean="0">
                <a:latin typeface="Comic Sans MS" pitchFamily="66" charset="0"/>
              </a:rPr>
              <a:t>system </a:t>
            </a:r>
            <a:r>
              <a:rPr lang="en-US" sz="2800" dirty="0" smtClean="0">
                <a:latin typeface="Comic Sans MS" pitchFamily="66" charset="0"/>
                <a:sym typeface="Wingdings" pitchFamily="2" charset="2"/>
              </a:rPr>
              <a:t> patients become prone to develop </a:t>
            </a:r>
            <a:r>
              <a:rPr lang="en-US" sz="2800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2800" dirty="0" err="1" smtClean="0">
                <a:latin typeface="Comic Sans MS" pitchFamily="66" charset="0"/>
                <a:sym typeface="Wingdings" pitchFamily="2" charset="2"/>
              </a:rPr>
              <a:t>Tetany</a:t>
            </a:r>
            <a:r>
              <a:rPr lang="en-US" sz="2800" dirty="0" smtClean="0">
                <a:latin typeface="Comic Sans MS" pitchFamily="66" charset="0"/>
                <a:sym typeface="Wingdings" pitchFamily="2" charset="2"/>
              </a:rPr>
              <a:t> , </a:t>
            </a:r>
            <a:r>
              <a:rPr lang="en-US" sz="2800" dirty="0" err="1" smtClean="0">
                <a:latin typeface="Comic Sans MS" pitchFamily="66" charset="0"/>
                <a:sym typeface="Wingdings" pitchFamily="2" charset="2"/>
              </a:rPr>
              <a:t>tetanic</a:t>
            </a:r>
            <a:r>
              <a:rPr lang="en-US" sz="2800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800" dirty="0" smtClean="0">
                <a:latin typeface="Comic Sans MS" pitchFamily="66" charset="0"/>
                <a:sym typeface="Wingdings" pitchFamily="2" charset="2"/>
              </a:rPr>
              <a:t>muscle contractions &amp; seizures .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90678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i="1" smtClean="0">
                <a:latin typeface="Comic Sans MS" pitchFamily="66" charset="0"/>
              </a:rPr>
              <a:t>Consequencies of Abnormal Calcium Levels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990600"/>
            <a:ext cx="8991600" cy="57150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2800" u="sng" smtClean="0">
                <a:latin typeface="Comic Sans MS" pitchFamily="66" charset="0"/>
              </a:rPr>
              <a:t>Decreased Ca</a:t>
            </a:r>
            <a:r>
              <a:rPr lang="en-US" sz="2800" u="sng" baseline="30000" smtClean="0">
                <a:latin typeface="Comic Sans MS" pitchFamily="66" charset="0"/>
              </a:rPr>
              <a:t>++</a:t>
            </a:r>
            <a:r>
              <a:rPr lang="en-US" sz="2800" u="sng" smtClean="0">
                <a:latin typeface="Comic Sans MS" pitchFamily="66" charset="0"/>
              </a:rPr>
              <a:t> plasma Ca</a:t>
            </a:r>
            <a:r>
              <a:rPr lang="en-US" sz="2800" u="sng" baseline="30000" smtClean="0">
                <a:latin typeface="Comic Sans MS" pitchFamily="66" charset="0"/>
              </a:rPr>
              <a:t>++</a:t>
            </a:r>
            <a:r>
              <a:rPr lang="en-US" sz="2800" u="sng" smtClean="0">
                <a:latin typeface="Comic Sans MS" pitchFamily="66" charset="0"/>
              </a:rPr>
              <a:t> [hypocalcaemia]</a:t>
            </a:r>
          </a:p>
          <a:p>
            <a:pPr algn="l" rtl="0" eaLnBrk="1" hangingPunct="1">
              <a:defRPr/>
            </a:pPr>
            <a:r>
              <a:rPr lang="en-US" sz="2800" smtClean="0">
                <a:latin typeface="Comic Sans MS" pitchFamily="66" charset="0"/>
              </a:rPr>
              <a:t>Increase excitability of nerve and muscle cell membranes  </a:t>
            </a:r>
            <a:r>
              <a:rPr lang="en-US" sz="2800" smtClean="0"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800" smtClean="0">
                <a:latin typeface="Comic Sans MS" pitchFamily="66" charset="0"/>
              </a:rPr>
              <a:t>  tetany, hyper reflexia, spontaneous twitching, muscle cramps, tingling and numbness.</a:t>
            </a:r>
          </a:p>
          <a:p>
            <a:pPr algn="l" rtl="0" eaLnBrk="1" hangingPunct="1">
              <a:defRPr/>
            </a:pPr>
            <a:endParaRPr lang="en-US" sz="2800" smtClean="0">
              <a:latin typeface="Comic Sans MS" pitchFamily="66" charset="0"/>
            </a:endParaRPr>
          </a:p>
          <a:p>
            <a:pPr algn="l" rtl="0" eaLnBrk="1" hangingPunct="1">
              <a:defRPr/>
            </a:pPr>
            <a:r>
              <a:rPr lang="en-US" sz="2800" u="sng" smtClean="0">
                <a:latin typeface="Comic Sans MS" pitchFamily="66" charset="0"/>
              </a:rPr>
              <a:t>Increased plasma Ca</a:t>
            </a:r>
            <a:r>
              <a:rPr lang="en-US" sz="2800" u="sng" baseline="30000" smtClean="0">
                <a:latin typeface="Comic Sans MS" pitchFamily="66" charset="0"/>
              </a:rPr>
              <a:t>++</a:t>
            </a:r>
            <a:r>
              <a:rPr lang="en-US" sz="2800" u="sng" smtClean="0">
                <a:latin typeface="Comic Sans MS" pitchFamily="66" charset="0"/>
              </a:rPr>
              <a:t> conc. [Hypercalcaemia]</a:t>
            </a:r>
          </a:p>
          <a:p>
            <a:pPr algn="l" rtl="0" eaLnBrk="1" hangingPunct="1">
              <a:defRPr/>
            </a:pPr>
            <a:r>
              <a:rPr lang="en-US" sz="2800" smtClean="0">
                <a:latin typeface="Comic Sans MS" pitchFamily="66" charset="0"/>
              </a:rPr>
              <a:t> Cardiac arrhythmias, decrease neuromuscular excitability, lethargy, constipation, polyuria and polydepsia</a:t>
            </a:r>
            <a:r>
              <a:rPr lang="en-US" smtClean="0"/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Endocrine Ls\Calcium g2\New Pic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859587" cy="52006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5800" y="5517232"/>
            <a:ext cx="74866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err="1" smtClean="0"/>
              <a:t>T</a:t>
            </a:r>
            <a:r>
              <a:rPr lang="en-US" sz="2400" dirty="0" err="1" smtClean="0">
                <a:latin typeface="Comic Sans MS" pitchFamily="66" charset="0"/>
              </a:rPr>
              <a:t>etany</a:t>
            </a:r>
            <a:r>
              <a:rPr lang="en-US" sz="2400" dirty="0" smtClean="0">
                <a:latin typeface="Comic Sans MS" pitchFamily="66" charset="0"/>
              </a:rPr>
              <a:t> , clinically manifested by </a:t>
            </a: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2400" dirty="0" err="1" smtClean="0">
                <a:latin typeface="Comic Sans MS" pitchFamily="66" charset="0"/>
                <a:sym typeface="Wingdings" pitchFamily="2" charset="2"/>
              </a:rPr>
              <a:t>carpopedal</a:t>
            </a: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 spasm</a:t>
            </a:r>
            <a:endParaRPr lang="ar-SA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0" y="609600"/>
            <a:ext cx="8763000" cy="4876800"/>
          </a:xfrm>
        </p:spPr>
        <p:txBody>
          <a:bodyPr rtlCol="1">
            <a:norm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Binding of calcium to albumin is pH-dependent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800" dirty="0">
                <a:latin typeface="Comic Sans MS" pitchFamily="66" charset="0"/>
              </a:rPr>
              <a:t>Acute </a:t>
            </a:r>
            <a:r>
              <a:rPr lang="en-US" sz="2800" dirty="0" err="1" smtClean="0">
                <a:latin typeface="Comic Sans MS" pitchFamily="66" charset="0"/>
              </a:rPr>
              <a:t>respiraqory</a:t>
            </a:r>
            <a:r>
              <a:rPr lang="en-US" sz="2800" dirty="0" smtClean="0">
                <a:latin typeface="Comic Sans MS" pitchFamily="66" charset="0"/>
              </a:rPr>
              <a:t> alkalosis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increases calcium binding to protein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 thereby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decreases ionized calcium level 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800" dirty="0">
                <a:latin typeface="Comic Sans MS" pitchFamily="66" charset="0"/>
              </a:rPr>
              <a:t>When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ionized calcium </a:t>
            </a:r>
            <a:r>
              <a:rPr lang="en-US" sz="2800" dirty="0" smtClean="0">
                <a:latin typeface="Comic Sans MS" pitchFamily="66" charset="0"/>
              </a:rPr>
              <a:t>falls </a:t>
            </a:r>
            <a:r>
              <a:rPr lang="en-US" sz="2800" dirty="0">
                <a:latin typeface="Comic Sans MS" pitchFamily="66" charset="0"/>
              </a:rPr>
              <a:t>below normal, </a:t>
            </a:r>
            <a:r>
              <a:rPr lang="en-US" sz="2800" dirty="0" smtClean="0">
                <a:latin typeface="Comic Sans MS" pitchFamily="66" charset="0"/>
              </a:rPr>
              <a:t>permeability of </a:t>
            </a:r>
            <a:r>
              <a:rPr lang="en-US" sz="2800" dirty="0">
                <a:latin typeface="Comic Sans MS" pitchFamily="66" charset="0"/>
              </a:rPr>
              <a:t>neuronal </a:t>
            </a:r>
            <a:r>
              <a:rPr lang="en-US" sz="2800" dirty="0" smtClean="0">
                <a:latin typeface="Comic Sans MS" pitchFamily="66" charset="0"/>
              </a:rPr>
              <a:t>cell-membranes </a:t>
            </a:r>
            <a:r>
              <a:rPr lang="en-US" sz="2800" dirty="0">
                <a:latin typeface="Comic Sans MS" pitchFamily="66" charset="0"/>
              </a:rPr>
              <a:t>to </a:t>
            </a:r>
            <a:r>
              <a:rPr lang="en-US" sz="2800" dirty="0" smtClean="0">
                <a:latin typeface="Comic Sans MS" pitchFamily="66" charset="0"/>
              </a:rPr>
              <a:t>sodium increases </a:t>
            </a:r>
            <a:r>
              <a:rPr lang="en-US" sz="2800" dirty="0" smtClean="0">
                <a:latin typeface="Comic Sans MS" pitchFamily="66" charset="0"/>
                <a:sym typeface="Wingdings" pitchFamily="2" charset="2"/>
              </a:rPr>
              <a:t> depolarization  </a:t>
            </a:r>
            <a:r>
              <a:rPr lang="en-US" sz="2800" dirty="0" err="1" smtClean="0">
                <a:latin typeface="Comic Sans MS" pitchFamily="66" charset="0"/>
                <a:sym typeface="Wingdings" pitchFamily="2" charset="2"/>
              </a:rPr>
              <a:t>hyperexcitability</a:t>
            </a:r>
            <a:r>
              <a:rPr lang="en-US" sz="2800" dirty="0" smtClean="0">
                <a:latin typeface="Comic Sans MS" pitchFamily="66" charset="0"/>
                <a:sym typeface="Wingdings" pitchFamily="2" charset="2"/>
              </a:rPr>
              <a:t> of the</a:t>
            </a:r>
            <a:r>
              <a:rPr lang="en-US" sz="2800" dirty="0">
                <a:latin typeface="Comic Sans MS" pitchFamily="66" charset="0"/>
              </a:rPr>
              <a:t> nervous </a:t>
            </a:r>
            <a:r>
              <a:rPr lang="en-US" sz="2800" dirty="0" smtClean="0">
                <a:latin typeface="Comic Sans MS" pitchFamily="66" charset="0"/>
              </a:rPr>
              <a:t>system </a:t>
            </a:r>
            <a:r>
              <a:rPr lang="en-US" sz="2800" dirty="0" smtClean="0">
                <a:latin typeface="Comic Sans MS" pitchFamily="66" charset="0"/>
                <a:sym typeface="Wingdings" pitchFamily="2" charset="2"/>
              </a:rPr>
              <a:t> patients become prone to develop </a:t>
            </a:r>
            <a:r>
              <a:rPr lang="en-US" sz="2800" dirty="0" err="1" smtClean="0">
                <a:latin typeface="Comic Sans MS" pitchFamily="66" charset="0"/>
                <a:sym typeface="Wingdings" pitchFamily="2" charset="2"/>
              </a:rPr>
              <a:t>tetanic</a:t>
            </a:r>
            <a:r>
              <a:rPr lang="en-US" sz="2800" dirty="0" smtClean="0">
                <a:latin typeface="Comic Sans MS" pitchFamily="66" charset="0"/>
                <a:sym typeface="Wingdings" pitchFamily="2" charset="2"/>
              </a:rPr>
              <a:t> muscle contractions &amp; seizures .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</TotalTime>
  <Words>1104</Words>
  <Application>Microsoft Office PowerPoint</Application>
  <PresentationFormat>On-screen Show (4:3)</PresentationFormat>
  <Paragraphs>110</Paragraphs>
  <Slides>18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Calcium Homeostasis</vt:lpstr>
      <vt:lpstr>Physiological Importance of Calcium</vt:lpstr>
      <vt:lpstr>Slide 3</vt:lpstr>
      <vt:lpstr>Calcium in blood</vt:lpstr>
      <vt:lpstr>(B) The Non-ionized ( non-free, bound) ) Calcium</vt:lpstr>
      <vt:lpstr>Slide 6</vt:lpstr>
      <vt:lpstr>Consequencies of Abnormal Calcium Levels</vt:lpstr>
      <vt:lpstr>Slide 8</vt:lpstr>
      <vt:lpstr>Slide 9</vt:lpstr>
      <vt:lpstr>Slide 10</vt:lpstr>
      <vt:lpstr>Hormonal Regulation of Calcium </vt:lpstr>
      <vt:lpstr>Slide 12</vt:lpstr>
      <vt:lpstr>Slide 13</vt:lpstr>
      <vt:lpstr>Vitamin D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Calcium Homeostasis</dc:title>
  <dc:creator>USER</dc:creator>
  <cp:lastModifiedBy>USER</cp:lastModifiedBy>
  <cp:revision>27</cp:revision>
  <dcterms:created xsi:type="dcterms:W3CDTF">2012-02-17T10:30:44Z</dcterms:created>
  <dcterms:modified xsi:type="dcterms:W3CDTF">2013-02-05T16:36:08Z</dcterms:modified>
</cp:coreProperties>
</file>