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9"/>
  </p:notesMasterIdLst>
  <p:sldIdLst>
    <p:sldId id="256" r:id="rId2"/>
    <p:sldId id="257" r:id="rId3"/>
    <p:sldId id="258" r:id="rId4"/>
    <p:sldId id="285" r:id="rId5"/>
    <p:sldId id="284"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5" r:id="rId20"/>
    <p:sldId id="273" r:id="rId21"/>
    <p:sldId id="274" r:id="rId22"/>
    <p:sldId id="276" r:id="rId23"/>
    <p:sldId id="277" r:id="rId24"/>
    <p:sldId id="278" r:id="rId25"/>
    <p:sldId id="281" r:id="rId26"/>
    <p:sldId id="286"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EB47B4-D15A-432C-BFA9-AE1ECE29297F}" type="datetimeFigureOut">
              <a:rPr lang="ar-SA" smtClean="0"/>
              <a:pPr/>
              <a:t>01/05/1435</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E58C73-3E63-49B0-959C-79CDFCC23506}" type="slidenum">
              <a:rPr lang="ar-SA" smtClean="0"/>
              <a:pPr/>
              <a:t>‹#›</a:t>
            </a:fld>
            <a:endParaRPr lang="ar-SA" dirty="0"/>
          </a:p>
        </p:txBody>
      </p:sp>
    </p:spTree>
    <p:extLst>
      <p:ext uri="{BB962C8B-B14F-4D97-AF65-F5344CB8AC3E}">
        <p14:creationId xmlns:p14="http://schemas.microsoft.com/office/powerpoint/2010/main" val="32711786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4125A-7327-48C6-BC1F-82E9D3022E9D}" type="slidenum">
              <a:rPr lang="en-AU"/>
              <a:pPr/>
              <a:t>4</a:t>
            </a:fld>
            <a:endParaRPr lang="en-A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BBFEFB0-46C2-43EF-B2A1-8D8682A3656B}" type="slidenum">
              <a:rPr lang="en-GB" smtClean="0"/>
              <a:pPr/>
              <a:t>5</a:t>
            </a:fld>
            <a:endParaRPr lang="en-GB" dirty="0" smtClean="0"/>
          </a:p>
        </p:txBody>
      </p:sp>
      <p:sp>
        <p:nvSpPr>
          <p:cNvPr id="59395" name="Rectangle 2"/>
          <p:cNvSpPr>
            <a:spLocks noGrp="1" noRot="1" noChangeAspect="1" noChangeArrowheads="1" noTextEdit="1"/>
          </p:cNvSpPr>
          <p:nvPr>
            <p:ph type="sldImg"/>
          </p:nvPr>
        </p:nvSpPr>
        <p:spPr>
          <a:xfrm>
            <a:off x="1123950" y="685800"/>
            <a:ext cx="4572000" cy="3429000"/>
          </a:xfrm>
          <a:ln/>
        </p:spPr>
      </p:sp>
      <p:sp>
        <p:nvSpPr>
          <p:cNvPr id="59396" name="Rectangle 3"/>
          <p:cNvSpPr>
            <a:spLocks noGrp="1" noChangeArrowheads="1"/>
          </p:cNvSpPr>
          <p:nvPr>
            <p:ph type="body" idx="1"/>
          </p:nvPr>
        </p:nvSpPr>
        <p:spPr>
          <a:xfrm>
            <a:off x="914400" y="4343400"/>
            <a:ext cx="5029200" cy="4114800"/>
          </a:xfrm>
          <a:noFill/>
          <a:ln/>
        </p:spPr>
        <p:txBody>
          <a:bodyPr/>
          <a:lstStyle/>
          <a:p>
            <a:pPr marL="190500" indent="-190500" eaLnBrk="1" hangingPunct="1"/>
            <a:r>
              <a:rPr lang="en-GB" dirty="0" smtClean="0"/>
              <a:t>Before treatment is initiated, it is necessary to obtain a diagnosis of ADHD by a qualified professional.</a:t>
            </a:r>
          </a:p>
          <a:p>
            <a:pPr marL="190500" indent="-190500" eaLnBrk="1" hangingPunct="1"/>
            <a:r>
              <a:rPr lang="en-GB" dirty="0" smtClean="0"/>
              <a:t>There are no specific physical tests for ADHD.</a:t>
            </a:r>
          </a:p>
          <a:p>
            <a:pPr marL="673100" lvl="1" indent="-215900" eaLnBrk="1" hangingPunct="1"/>
            <a:r>
              <a:rPr lang="en-GB" dirty="0" smtClean="0"/>
              <a:t>Neuropsychological testing has a role in specific cases.</a:t>
            </a:r>
          </a:p>
          <a:p>
            <a:pPr marL="190500" indent="-190500" eaLnBrk="1" hangingPunct="1"/>
            <a:r>
              <a:rPr lang="en-GB" dirty="0" smtClean="0"/>
              <a:t>A diagnosis of ADHD requires evaluation by different </a:t>
            </a:r>
            <a:r>
              <a:rPr lang="en-GB" dirty="0" err="1" smtClean="0"/>
              <a:t>raters</a:t>
            </a:r>
            <a:r>
              <a:rPr lang="en-GB" smtClean="0"/>
              <a:t> in multiple settings – a complete process.</a:t>
            </a:r>
          </a:p>
          <a:p>
            <a:pPr marL="673100" lvl="1" indent="-215900" eaLnBrk="1" hangingPunct="1"/>
            <a:r>
              <a:rPr lang="en-GB" smtClean="0"/>
              <a:t>Parent – reports non-compliance with daily routine, overall functioning.</a:t>
            </a:r>
          </a:p>
          <a:p>
            <a:pPr marL="673100" lvl="1" indent="-215900" eaLnBrk="1" hangingPunct="1"/>
            <a:r>
              <a:rPr lang="en-GB" smtClean="0"/>
              <a:t>Teacher – reports academic performance failure/disruption of classroom/fighting during lesson breaks.</a:t>
            </a:r>
          </a:p>
          <a:p>
            <a:pPr marL="673100" lvl="1" indent="-215900" eaLnBrk="1" hangingPunct="1"/>
            <a:r>
              <a:rPr lang="en-GB" smtClean="0"/>
              <a:t>Child – has self-esteem issues: “I’m too stupid.”</a:t>
            </a:r>
          </a:p>
          <a:p>
            <a:pPr marL="673100" lvl="1" indent="-215900" eaLnBrk="1" hangingPunct="1"/>
            <a:r>
              <a:rPr lang="en-GB" smtClean="0"/>
              <a:t>Peers – has few friends; rejected by peers.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19" name="عنصر نائب للتذييل 18"/>
          <p:cNvSpPr>
            <a:spLocks noGrp="1"/>
          </p:cNvSpPr>
          <p:nvPr>
            <p:ph type="ftr" sz="quarter" idx="11"/>
          </p:nvPr>
        </p:nvSpPr>
        <p:spPr/>
        <p:txBody>
          <a:bodyPr/>
          <a:lstStyle/>
          <a:p>
            <a:endParaRPr lang="ar-SA" dirty="0"/>
          </a:p>
        </p:txBody>
      </p:sp>
      <p:sp>
        <p:nvSpPr>
          <p:cNvPr id="27" name="عنصر نائب لرقم الشريحة 2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FF9B0F19-F203-41C0-968A-0D101BC1AD47}"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077B57D-73E8-45CF-B2FE-D2291D24CEBF}" type="datetimeFigureOut">
              <a:rPr lang="ar-SA" smtClean="0"/>
              <a:pPr/>
              <a:t>01/05/1435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FF9B0F19-F203-41C0-968A-0D101BC1AD47}" type="slidenum">
              <a:rPr lang="ar-SA" smtClean="0"/>
              <a:pPr/>
              <a:t>‹#›</a:t>
            </a:fld>
            <a:endParaRPr lang="ar-SA"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77B57D-73E8-45CF-B2FE-D2291D24CEBF}" type="datetimeFigureOut">
              <a:rPr lang="ar-SA" smtClean="0"/>
              <a:pPr/>
              <a:t>01/05/1435</a:t>
            </a:fld>
            <a:endParaRPr lang="ar-SA"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9B0F19-F203-41C0-968A-0D101BC1AD47}" type="slidenum">
              <a:rPr lang="ar-SA" smtClean="0"/>
              <a:pPr/>
              <a:t>‹#›</a:t>
            </a:fld>
            <a:endParaRPr lang="ar-SA"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وان فرعي 2"/>
          <p:cNvSpPr>
            <a:spLocks noGrp="1"/>
          </p:cNvSpPr>
          <p:nvPr>
            <p:ph type="subTitle" idx="1"/>
          </p:nvPr>
        </p:nvSpPr>
        <p:spPr/>
        <p:txBody>
          <a:bodyPr/>
          <a:lstStyle/>
          <a:p>
            <a:r>
              <a:rPr lang="en-US" dirty="0" smtClean="0"/>
              <a:t>Dr. </a:t>
            </a:r>
            <a:r>
              <a:rPr lang="en-US" dirty="0" err="1" smtClean="0"/>
              <a:t>Turki</a:t>
            </a:r>
            <a:r>
              <a:rPr lang="en-US" dirty="0" smtClean="0"/>
              <a:t> </a:t>
            </a:r>
            <a:r>
              <a:rPr lang="en-US" dirty="0" err="1" smtClean="0"/>
              <a:t>AlBatti,MD</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dirty="0"/>
              <a:t>many individuals between </a:t>
            </a:r>
            <a:r>
              <a:rPr lang="en-US" dirty="0" smtClean="0"/>
              <a:t>the ages </a:t>
            </a:r>
            <a:r>
              <a:rPr lang="en-US" dirty="0"/>
              <a:t>of </a:t>
            </a:r>
            <a:r>
              <a:rPr lang="en-US" dirty="0" smtClean="0"/>
              <a:t>15 </a:t>
            </a:r>
            <a:r>
              <a:rPr lang="en-US" dirty="0"/>
              <a:t>and </a:t>
            </a:r>
            <a:r>
              <a:rPr lang="en-US" dirty="0" smtClean="0"/>
              <a:t>25do </a:t>
            </a:r>
            <a:r>
              <a:rPr lang="en-US" dirty="0"/>
              <a:t>not possess the skills </a:t>
            </a:r>
            <a:r>
              <a:rPr lang="en-US" dirty="0" smtClean="0"/>
              <a:t>to independently complete </a:t>
            </a:r>
            <a:r>
              <a:rPr lang="en-US" dirty="0"/>
              <a:t>such </a:t>
            </a:r>
            <a:r>
              <a:rPr lang="en-US" dirty="0" smtClean="0"/>
              <a:t>recommendations</a:t>
            </a:r>
            <a:endParaRPr lang="ar-SA" dirty="0" smtClean="0"/>
          </a:p>
          <a:p>
            <a:pPr algn="l" rtl="0"/>
            <a:r>
              <a:rPr lang="en-US" dirty="0"/>
              <a:t>Emerging adults, </a:t>
            </a:r>
            <a:r>
              <a:rPr lang="en-US" dirty="0" smtClean="0"/>
              <a:t>therefore, do </a:t>
            </a:r>
            <a:r>
              <a:rPr lang="en-US" dirty="0"/>
              <a:t>not thrive when attending an adult clinic because </a:t>
            </a:r>
            <a:r>
              <a:rPr lang="en-US" dirty="0" smtClean="0"/>
              <a:t>they are </a:t>
            </a:r>
            <a:r>
              <a:rPr lang="en-US" dirty="0"/>
              <a:t>typically not ready </a:t>
            </a:r>
            <a:r>
              <a:rPr lang="en-US" dirty="0" smtClean="0"/>
              <a:t>to absorb recommendations directly from </a:t>
            </a:r>
            <a:r>
              <a:rPr lang="en-US" dirty="0"/>
              <a:t>a physician without the assistance of parents</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l" rtl="0"/>
            <a:r>
              <a:rPr lang="en-US" sz="3600" dirty="0"/>
              <a:t>Emerging adults also struggle in the adult care setting </a:t>
            </a:r>
            <a:r>
              <a:rPr lang="en-US" sz="3600" dirty="0" smtClean="0"/>
              <a:t>because these </a:t>
            </a:r>
            <a:r>
              <a:rPr lang="en-US" sz="3600" dirty="0"/>
              <a:t>settings are typically more formal, and focus </a:t>
            </a:r>
            <a:r>
              <a:rPr lang="en-US" sz="3600" dirty="0" smtClean="0"/>
              <a:t>on eliminating </a:t>
            </a:r>
            <a:r>
              <a:rPr lang="en-US" sz="3600" dirty="0"/>
              <a:t>the risks of long-term complications of </a:t>
            </a:r>
            <a:r>
              <a:rPr lang="en-US" sz="3600" dirty="0" smtClean="0"/>
              <a:t>diabetes.</a:t>
            </a:r>
          </a:p>
          <a:p>
            <a:pPr algn="l" rtl="0"/>
            <a:r>
              <a:rPr lang="en-US" sz="3600" dirty="0" smtClean="0"/>
              <a:t>young adults may </a:t>
            </a:r>
            <a:r>
              <a:rPr lang="en-US" sz="3600" dirty="0"/>
              <a:t>not be influenced by </a:t>
            </a:r>
            <a:r>
              <a:rPr lang="en-US" sz="3600" dirty="0" smtClean="0"/>
              <a:t>the potential long-term Complications of diabetes.</a:t>
            </a:r>
            <a:endParaRPr lang="ar-SA"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l" rtl="0"/>
            <a:r>
              <a:rPr lang="en-US" sz="3600" dirty="0"/>
              <a:t>the study </a:t>
            </a:r>
            <a:r>
              <a:rPr lang="en-US" sz="3600" dirty="0" smtClean="0"/>
              <a:t>suggested that this population </a:t>
            </a:r>
            <a:r>
              <a:rPr lang="en-US" sz="3600" dirty="0"/>
              <a:t>responds better to care that focuses on </a:t>
            </a:r>
            <a:r>
              <a:rPr lang="en-US" sz="3600" dirty="0" smtClean="0"/>
              <a:t>problem solving the unpredictable </a:t>
            </a:r>
            <a:r>
              <a:rPr lang="en-US" sz="3600" dirty="0"/>
              <a:t>life circumstances that are </a:t>
            </a:r>
            <a:r>
              <a:rPr lang="en-US" sz="3600" dirty="0" smtClean="0"/>
              <a:t>prominent within </a:t>
            </a:r>
            <a:r>
              <a:rPr lang="en-US" sz="3600" dirty="0"/>
              <a:t>this population and developing strategies that </a:t>
            </a:r>
            <a:r>
              <a:rPr lang="en-US" sz="3600" dirty="0" smtClean="0"/>
              <a:t>are tailored </a:t>
            </a:r>
            <a:r>
              <a:rPr lang="en-US" sz="3600" dirty="0"/>
              <a:t>to the developmental abilities of the young </a:t>
            </a:r>
            <a:r>
              <a:rPr lang="en-US" sz="3600" dirty="0" smtClean="0"/>
              <a:t>adult population</a:t>
            </a:r>
            <a:endParaRPr lang="ar-SA"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Transitional Clinic</a:t>
            </a:r>
            <a:endParaRPr lang="ar-SA" dirty="0"/>
          </a:p>
        </p:txBody>
      </p:sp>
      <p:sp>
        <p:nvSpPr>
          <p:cNvPr id="3" name="عنصر نائب للمحتوى 2"/>
          <p:cNvSpPr>
            <a:spLocks noGrp="1"/>
          </p:cNvSpPr>
          <p:nvPr>
            <p:ph idx="1"/>
          </p:nvPr>
        </p:nvSpPr>
        <p:spPr/>
        <p:txBody>
          <a:bodyPr>
            <a:normAutofit/>
          </a:bodyPr>
          <a:lstStyle/>
          <a:p>
            <a:pPr algn="l" rtl="0"/>
            <a:r>
              <a:rPr lang="en-US" sz="4000" dirty="0"/>
              <a:t>The fact that emerging adults do not fit well into either </a:t>
            </a:r>
            <a:r>
              <a:rPr lang="en-US" sz="4000" dirty="0" smtClean="0"/>
              <a:t>the adult or pediatric </a:t>
            </a:r>
            <a:r>
              <a:rPr lang="en-US" sz="4000" dirty="0"/>
              <a:t>diabetes care setting provides the rationale </a:t>
            </a:r>
            <a:r>
              <a:rPr lang="en-US" sz="4000" dirty="0" smtClean="0"/>
              <a:t>for the </a:t>
            </a:r>
            <a:r>
              <a:rPr lang="en-US" sz="4000" dirty="0"/>
              <a:t>development of transitional clinics tailored to the </a:t>
            </a:r>
            <a:r>
              <a:rPr lang="en-US" sz="4000" dirty="0" smtClean="0"/>
              <a:t>young adult </a:t>
            </a:r>
            <a:r>
              <a:rPr lang="en-US" sz="4000" dirty="0"/>
              <a:t>population.</a:t>
            </a:r>
            <a:endParaRPr lang="ar-SA"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Transitional Clinic</a:t>
            </a:r>
            <a:endParaRPr lang="ar-SA" dirty="0"/>
          </a:p>
        </p:txBody>
      </p:sp>
      <p:sp>
        <p:nvSpPr>
          <p:cNvPr id="3" name="عنصر نائب للمحتوى 2"/>
          <p:cNvSpPr>
            <a:spLocks noGrp="1"/>
          </p:cNvSpPr>
          <p:nvPr>
            <p:ph idx="1"/>
          </p:nvPr>
        </p:nvSpPr>
        <p:spPr/>
        <p:txBody>
          <a:bodyPr>
            <a:normAutofit/>
          </a:bodyPr>
          <a:lstStyle/>
          <a:p>
            <a:pPr algn="l" rtl="0"/>
            <a:r>
              <a:rPr lang="en-US" sz="4400" dirty="0" smtClean="0"/>
              <a:t>The American </a:t>
            </a:r>
            <a:r>
              <a:rPr lang="en-US" sz="4400" dirty="0"/>
              <a:t>Diabetes </a:t>
            </a:r>
            <a:r>
              <a:rPr lang="en-US" sz="4400" dirty="0" smtClean="0"/>
              <a:t>Association (ADA</a:t>
            </a:r>
            <a:r>
              <a:rPr lang="en-US" sz="4400" dirty="0"/>
              <a:t>) has begun to develop guidelines to assist practitioners </a:t>
            </a:r>
            <a:r>
              <a:rPr lang="en-US" sz="4400" dirty="0" smtClean="0"/>
              <a:t>in the </a:t>
            </a:r>
            <a:r>
              <a:rPr lang="en-US" sz="4400" dirty="0"/>
              <a:t>transition of young adults from pediatric to adult </a:t>
            </a:r>
            <a:r>
              <a:rPr lang="en-US" sz="4400" dirty="0" smtClean="0"/>
              <a:t>diabetes care</a:t>
            </a:r>
            <a:endParaRPr lang="ar-SA"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Potential Barriers</a:t>
            </a:r>
            <a:endParaRPr lang="ar-SA" dirty="0"/>
          </a:p>
        </p:txBody>
      </p:sp>
      <p:sp>
        <p:nvSpPr>
          <p:cNvPr id="3" name="عنصر نائب للمحتوى 2"/>
          <p:cNvSpPr>
            <a:spLocks noGrp="1"/>
          </p:cNvSpPr>
          <p:nvPr>
            <p:ph idx="1"/>
          </p:nvPr>
        </p:nvSpPr>
        <p:spPr/>
        <p:txBody>
          <a:bodyPr>
            <a:normAutofit/>
          </a:bodyPr>
          <a:lstStyle/>
          <a:p>
            <a:pPr algn="l" rtl="0"/>
            <a:r>
              <a:rPr lang="en-US" sz="4000" dirty="0" smtClean="0"/>
              <a:t>Patient</a:t>
            </a:r>
            <a:r>
              <a:rPr lang="ar-SA" sz="4000" dirty="0" smtClean="0"/>
              <a:t> </a:t>
            </a:r>
            <a:r>
              <a:rPr lang="en-US" sz="4000" dirty="0" smtClean="0"/>
              <a:t>actors </a:t>
            </a:r>
            <a:r>
              <a:rPr lang="en-US" sz="4000" dirty="0"/>
              <a:t>such as cognitive </a:t>
            </a:r>
            <a:r>
              <a:rPr lang="en-US" sz="4000" dirty="0" smtClean="0"/>
              <a:t>development, </a:t>
            </a:r>
            <a:r>
              <a:rPr lang="en-US" sz="4000" dirty="0"/>
              <a:t>medication factors, </a:t>
            </a:r>
            <a:r>
              <a:rPr lang="en-US" sz="4000" dirty="0" smtClean="0"/>
              <a:t>and system </a:t>
            </a:r>
            <a:r>
              <a:rPr lang="en-US" sz="4000" dirty="0"/>
              <a:t>or provider factors may all play a role in levels </a:t>
            </a:r>
            <a:r>
              <a:rPr lang="en-US" sz="4000" dirty="0" smtClean="0"/>
              <a:t>of adherence </a:t>
            </a:r>
            <a:r>
              <a:rPr lang="en-US" sz="4000" dirty="0"/>
              <a:t>within adult and pediatric populations</a:t>
            </a:r>
            <a:endParaRPr lang="ar-SA"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Potential Barriers</a:t>
            </a:r>
            <a:endParaRPr lang="ar-SA" dirty="0"/>
          </a:p>
        </p:txBody>
      </p:sp>
      <p:sp>
        <p:nvSpPr>
          <p:cNvPr id="3" name="عنصر نائب للمحتوى 2"/>
          <p:cNvSpPr>
            <a:spLocks noGrp="1"/>
          </p:cNvSpPr>
          <p:nvPr>
            <p:ph idx="1"/>
          </p:nvPr>
        </p:nvSpPr>
        <p:spPr/>
        <p:txBody>
          <a:bodyPr>
            <a:normAutofit/>
          </a:bodyPr>
          <a:lstStyle/>
          <a:p>
            <a:pPr algn="l" rtl="0"/>
            <a:r>
              <a:rPr lang="en-US" sz="4000" dirty="0"/>
              <a:t>psychological issues such as anxiety regarding the </a:t>
            </a:r>
            <a:r>
              <a:rPr lang="en-US" sz="4000" dirty="0" smtClean="0"/>
              <a:t>various aspects </a:t>
            </a:r>
            <a:r>
              <a:rPr lang="en-US" sz="4000" dirty="0"/>
              <a:t>of the treatment (e.g., needle phobias), </a:t>
            </a:r>
            <a:endParaRPr lang="en-US" sz="4000" dirty="0" smtClean="0"/>
          </a:p>
          <a:p>
            <a:pPr algn="l" rtl="0"/>
            <a:r>
              <a:rPr lang="en-US" sz="4000" dirty="0" smtClean="0"/>
              <a:t>depression</a:t>
            </a:r>
          </a:p>
          <a:p>
            <a:pPr algn="l" rtl="0"/>
            <a:r>
              <a:rPr lang="en-US" sz="4000" dirty="0"/>
              <a:t>barriers to </a:t>
            </a:r>
            <a:r>
              <a:rPr lang="en-US" sz="4000" dirty="0" smtClean="0"/>
              <a:t>adherence</a:t>
            </a:r>
          </a:p>
          <a:p>
            <a:pPr algn="l" rtl="0"/>
            <a:r>
              <a:rPr lang="en-US" sz="4000" dirty="0"/>
              <a:t>level of conflict</a:t>
            </a:r>
            <a:endParaRPr lang="ar-SA"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ar-SA" dirty="0"/>
          </a:p>
        </p:txBody>
      </p:sp>
      <p:sp>
        <p:nvSpPr>
          <p:cNvPr id="3" name="عنصر نائب للمحتوى 2"/>
          <p:cNvSpPr>
            <a:spLocks noGrp="1"/>
          </p:cNvSpPr>
          <p:nvPr>
            <p:ph idx="1"/>
          </p:nvPr>
        </p:nvSpPr>
        <p:spPr/>
        <p:txBody>
          <a:bodyPr>
            <a:normAutofit/>
          </a:bodyPr>
          <a:lstStyle/>
          <a:p>
            <a:pPr algn="l" rtl="0"/>
            <a:r>
              <a:rPr lang="en-US" sz="4000" dirty="0" smtClean="0"/>
              <a:t>The need for </a:t>
            </a:r>
            <a:r>
              <a:rPr lang="en-US" sz="4000" dirty="0"/>
              <a:t>transitional clinics </a:t>
            </a:r>
            <a:r>
              <a:rPr lang="en-US" sz="4000" dirty="0" smtClean="0"/>
              <a:t>in diabetes </a:t>
            </a:r>
            <a:r>
              <a:rPr lang="en-US" sz="4000" dirty="0"/>
              <a:t>care is </a:t>
            </a:r>
            <a:r>
              <a:rPr lang="en-US" sz="4000" dirty="0" smtClean="0"/>
              <a:t>founded upon</a:t>
            </a:r>
            <a:r>
              <a:rPr lang="en-US" sz="4000" dirty="0"/>
              <a:t> </a:t>
            </a:r>
            <a:r>
              <a:rPr lang="en-US" sz="4000" dirty="0" smtClean="0"/>
              <a:t>the low levels </a:t>
            </a:r>
            <a:r>
              <a:rPr lang="en-US" sz="4000" dirty="0"/>
              <a:t>of adherence, poor glycemic control, and the </a:t>
            </a:r>
            <a:r>
              <a:rPr lang="en-US" sz="4000" dirty="0" smtClean="0"/>
              <a:t>high levels of mortality </a:t>
            </a:r>
            <a:r>
              <a:rPr lang="en-US" sz="4000" dirty="0"/>
              <a:t>that exists for the emerging adult </a:t>
            </a:r>
            <a:r>
              <a:rPr lang="en-US" sz="4000" dirty="0" smtClean="0"/>
              <a:t>population (ages approximately </a:t>
            </a:r>
            <a:r>
              <a:rPr lang="en-US" sz="4000" dirty="0"/>
              <a:t>17–25</a:t>
            </a:r>
            <a:r>
              <a:rPr lang="en-US" sz="4000" dirty="0" smtClean="0"/>
              <a:t>).</a:t>
            </a:r>
            <a:endParaRPr lang="ar-SA"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Conclusion</a:t>
            </a:r>
            <a:endParaRPr lang="ar-SA" dirty="0"/>
          </a:p>
        </p:txBody>
      </p:sp>
      <p:sp>
        <p:nvSpPr>
          <p:cNvPr id="3" name="عنصر نائب للمحتوى 2"/>
          <p:cNvSpPr>
            <a:spLocks noGrp="1"/>
          </p:cNvSpPr>
          <p:nvPr>
            <p:ph idx="1"/>
          </p:nvPr>
        </p:nvSpPr>
        <p:spPr/>
        <p:txBody>
          <a:bodyPr>
            <a:normAutofit lnSpcReduction="10000"/>
          </a:bodyPr>
          <a:lstStyle/>
          <a:p>
            <a:pPr algn="l" rtl="0"/>
            <a:r>
              <a:rPr lang="en-US" sz="3600" dirty="0" smtClean="0"/>
              <a:t>This population is believed to be</a:t>
            </a:r>
            <a:r>
              <a:rPr lang="en-US" sz="3600" dirty="0"/>
              <a:t> </a:t>
            </a:r>
            <a:r>
              <a:rPr lang="en-US" sz="3600" dirty="0" smtClean="0"/>
              <a:t>clearly </a:t>
            </a:r>
            <a:r>
              <a:rPr lang="en-US" sz="3600" dirty="0"/>
              <a:t>different </a:t>
            </a:r>
            <a:r>
              <a:rPr lang="en-US" sz="3600" dirty="0" smtClean="0"/>
              <a:t>from pediatric </a:t>
            </a:r>
            <a:r>
              <a:rPr lang="en-US" sz="3600" dirty="0"/>
              <a:t>and adult populations </a:t>
            </a:r>
            <a:r>
              <a:rPr lang="en-US" sz="3600" dirty="0" smtClean="0"/>
              <a:t>because it </a:t>
            </a:r>
            <a:r>
              <a:rPr lang="en-US" sz="3600" dirty="0"/>
              <a:t>represents an intermediary phase of diabetes care when </a:t>
            </a:r>
            <a:r>
              <a:rPr lang="en-US" sz="3600" dirty="0" smtClean="0"/>
              <a:t>the responsibility </a:t>
            </a:r>
            <a:r>
              <a:rPr lang="en-US" sz="3600" dirty="0"/>
              <a:t>for treatment follow-through is typically </a:t>
            </a:r>
            <a:r>
              <a:rPr lang="en-US" sz="3600" dirty="0" smtClean="0"/>
              <a:t>being Shifted from the parents to the young adult patients</a:t>
            </a:r>
            <a:r>
              <a:rPr lang="en-US" dirty="0" smtClean="0"/>
              <a:t>.</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l" rtl="0">
              <a:buNone/>
            </a:pPr>
            <a:r>
              <a:rPr lang="en-US" dirty="0" smtClean="0"/>
              <a:t>                  Develop transitional clinic</a:t>
            </a:r>
          </a:p>
          <a:p>
            <a:pPr algn="l" rtl="0">
              <a:buNone/>
            </a:pPr>
            <a:r>
              <a:rPr lang="en-US" dirty="0" smtClean="0"/>
              <a:t>           initial guidelines for this populations  </a:t>
            </a:r>
          </a:p>
          <a:p>
            <a:pPr algn="l" rtl="0">
              <a:buNone/>
            </a:pPr>
            <a:endParaRPr lang="en-US" dirty="0" smtClean="0"/>
          </a:p>
          <a:p>
            <a:pPr algn="l" rtl="0"/>
            <a:r>
              <a:rPr lang="en-US" sz="4000" dirty="0" smtClean="0"/>
              <a:t>information regarding the factors that influence adherence and glycemic control in the emerging adult population</a:t>
            </a:r>
            <a:endParaRPr lang="ar-SA"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صر نائب للمحتوى 2"/>
          <p:cNvSpPr>
            <a:spLocks noGrp="1"/>
          </p:cNvSpPr>
          <p:nvPr>
            <p:ph idx="1"/>
          </p:nvPr>
        </p:nvSpPr>
        <p:spPr/>
        <p:txBody>
          <a:bodyPr/>
          <a:lstStyle/>
          <a:p>
            <a:pPr algn="l" rtl="0"/>
            <a:r>
              <a:rPr lang="en-US" dirty="0"/>
              <a:t>Glycemic control and adherence </a:t>
            </a:r>
            <a:r>
              <a:rPr lang="en-US" dirty="0" smtClean="0"/>
              <a:t>behaviors</a:t>
            </a:r>
          </a:p>
          <a:p>
            <a:pPr algn="l" rtl="0">
              <a:buNone/>
            </a:pPr>
            <a:r>
              <a:rPr lang="en-US" dirty="0" smtClean="0"/>
              <a:t>   remain </a:t>
            </a:r>
            <a:r>
              <a:rPr lang="en-US" dirty="0"/>
              <a:t>low </a:t>
            </a:r>
            <a:r>
              <a:rPr lang="en-US" dirty="0" smtClean="0"/>
              <a:t>for patients </a:t>
            </a:r>
            <a:r>
              <a:rPr lang="en-US" dirty="0"/>
              <a:t>with type 1 </a:t>
            </a:r>
            <a:r>
              <a:rPr lang="en-US" dirty="0" smtClean="0"/>
              <a:t>diabetes</a:t>
            </a:r>
          </a:p>
          <a:p>
            <a:pPr algn="l" rtl="0"/>
            <a:endParaRPr lang="en-US" dirty="0" smtClean="0"/>
          </a:p>
          <a:p>
            <a:pPr algn="l" rtl="0"/>
            <a:r>
              <a:rPr lang="en-US" dirty="0" smtClean="0"/>
              <a:t>These </a:t>
            </a:r>
            <a:r>
              <a:rPr lang="en-US" dirty="0"/>
              <a:t>low levels </a:t>
            </a:r>
            <a:r>
              <a:rPr lang="en-US" dirty="0" smtClean="0"/>
              <a:t>of glucose </a:t>
            </a:r>
            <a:r>
              <a:rPr lang="en-US" dirty="0"/>
              <a:t>control and </a:t>
            </a:r>
            <a:r>
              <a:rPr lang="en-US" dirty="0" smtClean="0"/>
              <a:t>behavioral </a:t>
            </a:r>
            <a:r>
              <a:rPr lang="en-US" dirty="0"/>
              <a:t>adherence produce significant</a:t>
            </a:r>
          </a:p>
          <a:p>
            <a:pPr algn="l" rtl="0">
              <a:buNone/>
            </a:pPr>
            <a:r>
              <a:rPr lang="en-US" dirty="0" smtClean="0"/>
              <a:t>    physical </a:t>
            </a:r>
            <a:r>
              <a:rPr lang="en-US" dirty="0"/>
              <a:t>and psychological complications for individuals </a:t>
            </a:r>
            <a:r>
              <a:rPr lang="en-US" dirty="0" smtClean="0"/>
              <a:t>with DM1</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dirty="0"/>
              <a:t>suggest that </a:t>
            </a:r>
            <a:r>
              <a:rPr lang="en-US" dirty="0" smtClean="0"/>
              <a:t>patients’ confidence </a:t>
            </a:r>
            <a:r>
              <a:rPr lang="en-US" dirty="0"/>
              <a:t>in their ability to count </a:t>
            </a:r>
            <a:r>
              <a:rPr lang="en-US" dirty="0" smtClean="0"/>
              <a:t> carbohydrates  accounts for at </a:t>
            </a:r>
            <a:r>
              <a:rPr lang="en-US" dirty="0"/>
              <a:t>least some of the variability in HbA1c levels</a:t>
            </a:r>
            <a:r>
              <a:rPr lang="en-US" dirty="0" smtClean="0"/>
              <a:t>. </a:t>
            </a:r>
          </a:p>
          <a:p>
            <a:pPr algn="l" rtl="0">
              <a:buNone/>
            </a:pPr>
            <a:endParaRPr lang="en-US" dirty="0" smtClean="0"/>
          </a:p>
          <a:p>
            <a:pPr algn="l" rtl="0"/>
            <a:r>
              <a:rPr lang="en-US" dirty="0" smtClean="0"/>
              <a:t>  That </a:t>
            </a:r>
            <a:r>
              <a:rPr lang="en-US" dirty="0"/>
              <a:t>is, </a:t>
            </a:r>
            <a:r>
              <a:rPr lang="en-US" dirty="0" smtClean="0"/>
              <a:t>patient reported</a:t>
            </a:r>
            <a:r>
              <a:rPr lang="en-US" dirty="0"/>
              <a:t> </a:t>
            </a:r>
            <a:r>
              <a:rPr lang="en-US" dirty="0" smtClean="0"/>
              <a:t>levels </a:t>
            </a:r>
            <a:r>
              <a:rPr lang="en-US" dirty="0"/>
              <a:t>of confidence in counting carbohydrates </a:t>
            </a:r>
            <a:r>
              <a:rPr lang="en-US" dirty="0" smtClean="0"/>
              <a:t>appear to </a:t>
            </a:r>
            <a:r>
              <a:rPr lang="en-US" dirty="0"/>
              <a:t>be significantly associated withHbA1c levels in </a:t>
            </a:r>
            <a:r>
              <a:rPr lang="en-US" dirty="0" smtClean="0"/>
              <a:t>the emerging</a:t>
            </a:r>
            <a:r>
              <a:rPr lang="en-US" dirty="0"/>
              <a:t> </a:t>
            </a:r>
            <a:r>
              <a:rPr lang="en-US" dirty="0" smtClean="0"/>
              <a:t>adult </a:t>
            </a:r>
            <a:r>
              <a:rPr lang="en-US" dirty="0"/>
              <a:t>population</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sz="4000" dirty="0"/>
              <a:t>patients’ report </a:t>
            </a:r>
            <a:r>
              <a:rPr lang="en-US" sz="4000" dirty="0" smtClean="0"/>
              <a:t>that the </a:t>
            </a:r>
            <a:r>
              <a:rPr lang="en-US" sz="4000" dirty="0"/>
              <a:t>diabetes treatment is </a:t>
            </a:r>
            <a:r>
              <a:rPr lang="en-US" sz="4000" dirty="0" smtClean="0"/>
              <a:t>inconvenient.</a:t>
            </a:r>
          </a:p>
          <a:p>
            <a:pPr algn="l" rtl="0"/>
            <a:r>
              <a:rPr lang="en-US" sz="4000" dirty="0" smtClean="0"/>
              <a:t>the fact that the emerging adult population has a high degree of variability in their routines.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Autofit/>
          </a:bodyPr>
          <a:lstStyle/>
          <a:p>
            <a:pPr algn="l" rtl="0"/>
            <a:r>
              <a:rPr lang="en-US" sz="3600" dirty="0" smtClean="0"/>
              <a:t>researchers should consider exploring innovative methods to address the variable lifestyle issues that present in the young adult population as well as consider methods to improve patient confidence in regards to carbohydrate counting.</a:t>
            </a:r>
            <a:endParaRPr lang="ar-SA"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fontScale="92500" lnSpcReduction="20000"/>
          </a:bodyPr>
          <a:lstStyle/>
          <a:p>
            <a:pPr algn="l" rtl="0"/>
            <a:r>
              <a:rPr lang="en-US" sz="3500" dirty="0" smtClean="0"/>
              <a:t>The fact that emerging adults report that the diabetes treatment regimen does not fit well with their variable lifestyle and their report that they have difficulty counting carbohydrates may be interrelated phenomenon</a:t>
            </a:r>
          </a:p>
          <a:p>
            <a:pPr algn="l" rtl="0"/>
            <a:r>
              <a:rPr lang="en-US" sz="3900" dirty="0" smtClean="0"/>
              <a:t>. The ability to count carbohydrates is a fundamental skill that patients are expected to execute quickly and accurately every time they eat.</a:t>
            </a:r>
            <a:endParaRPr lang="ar-SA" sz="39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sz="3600" dirty="0" smtClean="0"/>
              <a:t>Accurately counting carbohydrates is a critical aspect of managing blood sugar levels on a daily basis and patients are  expected to complete this procedure multiple times every day, regardless of what setting they are in and regardless of the type of food they consume</a:t>
            </a:r>
            <a:endParaRPr lang="ar-SA"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pPr algn="l" rtl="0"/>
            <a:r>
              <a:rPr lang="en-US" sz="3200" dirty="0" smtClean="0"/>
              <a:t>It may be worthwhile to investigate if diabetes education programs  designed for this transitional population should include training that focuses on teaching emerging adults to accurately and quickly (a.k.a., fluently) determine the number of carbohydrates in a meal without having nutritional information about the food in that meal.</a:t>
            </a:r>
            <a:endParaRPr lang="ar-SA"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l"/>
            <a:r>
              <a:rPr lang="en-US" dirty="0" smtClean="0"/>
              <a:t>There is no question that living with diabetes is a heavy burden for children, adolescents and their families. Some seem to suffer more than others. Most, however, display incredible resilience. Overall, experience and research seem to show that the best preventive approach to the psychological difficulties seen in children and adolescents with diabetes is a strong, supportive family who is able to gain strength and direction from a team of professionals sensitive to the psychological issues associated with diabetes and who act on them appropriately.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609600"/>
            <a:ext cx="7772400" cy="2362200"/>
          </a:xfrm>
        </p:spPr>
        <p:txBody>
          <a:bodyPr/>
          <a:lstStyle/>
          <a:p>
            <a:pPr>
              <a:defRPr/>
            </a:pPr>
            <a:r>
              <a:rPr lang="en-US" sz="5400" b="1" dirty="0"/>
              <a:t>The End</a:t>
            </a:r>
          </a:p>
        </p:txBody>
      </p:sp>
      <p:sp>
        <p:nvSpPr>
          <p:cNvPr id="66563" name="Rectangle 3"/>
          <p:cNvSpPr>
            <a:spLocks noGrp="1" noChangeArrowheads="1"/>
          </p:cNvSpPr>
          <p:nvPr>
            <p:ph idx="1"/>
          </p:nvPr>
        </p:nvSpPr>
        <p:spPr>
          <a:xfrm>
            <a:off x="685800" y="3733800"/>
            <a:ext cx="7772400" cy="2362200"/>
          </a:xfrm>
        </p:spPr>
        <p:txBody>
          <a:bodyPr/>
          <a:lstStyle/>
          <a:p>
            <a:pPr>
              <a:buFont typeface="Wingdings" pitchFamily="2" charset="2"/>
              <a:buNone/>
              <a:defRPr/>
            </a:pPr>
            <a:r>
              <a:rPr lang="en-US" sz="4400" b="1" dirty="0">
                <a:solidFill>
                  <a:schemeClr val="folHlink"/>
                </a:solidFill>
              </a:rPr>
              <a:t>                   Questions?</a:t>
            </a:r>
          </a:p>
          <a:p>
            <a:pPr>
              <a:defRPr/>
            </a:pPr>
            <a:endParaRPr lang="en-US" sz="4400" dirty="0"/>
          </a:p>
          <a:p>
            <a:pPr>
              <a:buFont typeface="Wingdings" pitchFamily="2" charset="2"/>
              <a:buNone/>
              <a:defRPr/>
            </a:pPr>
            <a:endParaRPr lang="en-US" b="1" dirty="0">
              <a:solidFill>
                <a:schemeClr val="accent1"/>
              </a:solidFill>
            </a:endParaRPr>
          </a:p>
        </p:txBody>
      </p:sp>
      <p:sp>
        <p:nvSpPr>
          <p:cNvPr id="41986" name="عنصر نائب لرقم الشريحة 5"/>
          <p:cNvSpPr>
            <a:spLocks noGrp="1"/>
          </p:cNvSpPr>
          <p:nvPr>
            <p:ph type="sldNum" sz="quarter" idx="12"/>
          </p:nvPr>
        </p:nvSpPr>
        <p:spPr bwMode="auto">
          <a:xfrm>
            <a:off x="6553200" y="6248400"/>
            <a:ext cx="1905000" cy="457200"/>
          </a:xfrm>
          <a:prstGeom prst="rect">
            <a:avLst/>
          </a:prstGeom>
          <a:noFill/>
          <a:ln>
            <a:miter lim="800000"/>
            <a:headEnd/>
            <a:tailEnd/>
          </a:ln>
        </p:spPr>
        <p:txBody>
          <a:bodyPr/>
          <a:lstStyle/>
          <a:p>
            <a:fld id="{3571BEF0-49A5-463F-A56C-3F592A1A76D2}" type="slidenum">
              <a:rPr lang="en-US"/>
              <a:pPr/>
              <a:t>27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1000" fill="hold"/>
                                        <p:tgtEl>
                                          <p:spTgt spid="66562"/>
                                        </p:tgtEl>
                                        <p:attrNameLst>
                                          <p:attrName>ppt_w</p:attrName>
                                        </p:attrNameLst>
                                      </p:cBhvr>
                                      <p:tavLst>
                                        <p:tav tm="0">
                                          <p:val>
                                            <p:fltVal val="0"/>
                                          </p:val>
                                        </p:tav>
                                        <p:tav tm="100000">
                                          <p:val>
                                            <p:strVal val="#ppt_w"/>
                                          </p:val>
                                        </p:tav>
                                      </p:tavLst>
                                    </p:anim>
                                    <p:anim calcmode="lin" valueType="num">
                                      <p:cBhvr>
                                        <p:cTn id="8" dur="1000" fill="hold"/>
                                        <p:tgtEl>
                                          <p:spTgt spid="66562"/>
                                        </p:tgtEl>
                                        <p:attrNameLst>
                                          <p:attrName>ppt_h</p:attrName>
                                        </p:attrNameLst>
                                      </p:cBhvr>
                                      <p:tavLst>
                                        <p:tav tm="0">
                                          <p:val>
                                            <p:fltVal val="0"/>
                                          </p:val>
                                        </p:tav>
                                        <p:tav tm="100000">
                                          <p:val>
                                            <p:strVal val="#ppt_h"/>
                                          </p:val>
                                        </p:tav>
                                      </p:tavLst>
                                    </p:anim>
                                    <p:anim calcmode="lin" valueType="num">
                                      <p:cBhvr>
                                        <p:cTn id="9" dur="1000" fill="hold"/>
                                        <p:tgtEl>
                                          <p:spTgt spid="6656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656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66563">
                                            <p:txEl>
                                              <p:pRg st="0" end="0"/>
                                            </p:txEl>
                                          </p:spTgt>
                                        </p:tgtEl>
                                        <p:attrNameLst>
                                          <p:attrName>style.visibility</p:attrName>
                                        </p:attrNameLst>
                                      </p:cBhvr>
                                      <p:to>
                                        <p:strVal val="visible"/>
                                      </p:to>
                                    </p:set>
                                    <p:anim calcmode="lin" valueType="num">
                                      <p:cBhvr>
                                        <p:cTn id="14" dur="1000" fill="hold"/>
                                        <p:tgtEl>
                                          <p:spTgt spid="6656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6656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6656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656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P spid="66563"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barriers in young adults with</a:t>
            </a:r>
            <a:br>
              <a:rPr lang="en-US" dirty="0"/>
            </a:br>
            <a:r>
              <a:rPr lang="en-US" dirty="0"/>
              <a:t>type 1 diabetes</a:t>
            </a:r>
            <a:endParaRPr lang="ar-SA" dirty="0"/>
          </a:p>
        </p:txBody>
      </p:sp>
      <p:sp>
        <p:nvSpPr>
          <p:cNvPr id="3" name="عنصر نائب للمحتوى 2"/>
          <p:cNvSpPr>
            <a:spLocks noGrp="1"/>
          </p:cNvSpPr>
          <p:nvPr>
            <p:ph idx="1"/>
          </p:nvPr>
        </p:nvSpPr>
        <p:spPr/>
        <p:txBody>
          <a:bodyPr>
            <a:normAutofit fontScale="92500" lnSpcReduction="10000"/>
          </a:bodyPr>
          <a:lstStyle/>
          <a:p>
            <a:pPr algn="l" rtl="0"/>
            <a:r>
              <a:rPr lang="en-US" sz="4000" dirty="0"/>
              <a:t>Complications such as blindness, lower </a:t>
            </a:r>
            <a:r>
              <a:rPr lang="en-US" sz="4000" dirty="0" smtClean="0"/>
              <a:t>limb amputation</a:t>
            </a:r>
            <a:r>
              <a:rPr lang="en-US" sz="4000" dirty="0"/>
              <a:t>, renal failure, heart attack and stroke </a:t>
            </a:r>
            <a:r>
              <a:rPr lang="en-US" sz="4000" dirty="0" smtClean="0"/>
              <a:t>.</a:t>
            </a:r>
            <a:endParaRPr lang="en-US" sz="4000" dirty="0"/>
          </a:p>
          <a:p>
            <a:pPr algn="l" rtl="0"/>
            <a:endParaRPr lang="en-US" dirty="0" smtClean="0"/>
          </a:p>
          <a:p>
            <a:pPr algn="l" rtl="0"/>
            <a:r>
              <a:rPr lang="en-US" sz="4000" dirty="0" smtClean="0"/>
              <a:t>Create obvious </a:t>
            </a:r>
            <a:r>
              <a:rPr lang="en-US" sz="4000" dirty="0"/>
              <a:t>health impact for the </a:t>
            </a:r>
            <a:r>
              <a:rPr lang="en-US" sz="4000" dirty="0" smtClean="0"/>
              <a:t>individual</a:t>
            </a:r>
            <a:r>
              <a:rPr lang="en-US" sz="4000" dirty="0"/>
              <a:t>, as well </a:t>
            </a:r>
            <a:r>
              <a:rPr lang="en-US" sz="4000" dirty="0" smtClean="0"/>
              <a:t>as  a significant </a:t>
            </a:r>
            <a:r>
              <a:rPr lang="en-US" sz="4000" dirty="0"/>
              <a:t>financial impact upon the health system as </a:t>
            </a:r>
            <a:r>
              <a:rPr lang="en-US" sz="4000" dirty="0" smtClean="0"/>
              <a:t>a whole</a:t>
            </a:r>
            <a:endParaRPr lang="ar-SA"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3"/>
          <p:cNvSpPr>
            <a:spLocks noGrp="1"/>
          </p:cNvSpPr>
          <p:nvPr>
            <p:ph type="ftr" sz="quarter" idx="10"/>
          </p:nvPr>
        </p:nvSpPr>
        <p:spPr/>
        <p:txBody>
          <a:bodyPr/>
          <a:lstStyle/>
          <a:p>
            <a:r>
              <a:rPr lang="en-AU"/>
              <a:t>DPMI Workforce Development – The Alfred Workforce Development Team June 2005</a:t>
            </a:r>
          </a:p>
          <a:p>
            <a:endParaRPr lang="en-AU"/>
          </a:p>
        </p:txBody>
      </p:sp>
      <p:sp>
        <p:nvSpPr>
          <p:cNvPr id="18434" name="Rectangle 2"/>
          <p:cNvSpPr>
            <a:spLocks noGrp="1" noChangeArrowheads="1"/>
          </p:cNvSpPr>
          <p:nvPr>
            <p:ph type="title"/>
          </p:nvPr>
        </p:nvSpPr>
        <p:spPr>
          <a:xfrm>
            <a:off x="457200" y="285728"/>
            <a:ext cx="8229600" cy="928694"/>
          </a:xfrm>
        </p:spPr>
        <p:txBody>
          <a:bodyPr/>
          <a:lstStyle/>
          <a:p>
            <a:pPr algn="just"/>
            <a:r>
              <a:rPr lang="en-AU" dirty="0"/>
              <a:t>Treatment goals for diabetes</a:t>
            </a:r>
            <a:endParaRPr lang="en-US" dirty="0"/>
          </a:p>
        </p:txBody>
      </p:sp>
      <p:sp>
        <p:nvSpPr>
          <p:cNvPr id="18435" name="Rectangle 3"/>
          <p:cNvSpPr>
            <a:spLocks noGrp="1" noChangeArrowheads="1"/>
          </p:cNvSpPr>
          <p:nvPr>
            <p:ph type="body" idx="1"/>
          </p:nvPr>
        </p:nvSpPr>
        <p:spPr>
          <a:xfrm>
            <a:off x="457200" y="1600200"/>
            <a:ext cx="6059488" cy="4530725"/>
          </a:xfrm>
        </p:spPr>
        <p:txBody>
          <a:bodyPr/>
          <a:lstStyle/>
          <a:p>
            <a:pPr algn="l" rtl="0"/>
            <a:r>
              <a:rPr lang="en-AU" dirty="0"/>
              <a:t>Symptom </a:t>
            </a:r>
            <a:r>
              <a:rPr lang="en-AU" dirty="0" smtClean="0"/>
              <a:t>free</a:t>
            </a:r>
          </a:p>
          <a:p>
            <a:pPr algn="l" rtl="0"/>
            <a:endParaRPr lang="en-US" dirty="0"/>
          </a:p>
          <a:p>
            <a:pPr algn="l" rtl="0"/>
            <a:r>
              <a:rPr lang="en-AU" dirty="0"/>
              <a:t>Prevent short term </a:t>
            </a:r>
            <a:r>
              <a:rPr lang="en-AU" dirty="0" smtClean="0"/>
              <a:t>complications</a:t>
            </a:r>
          </a:p>
          <a:p>
            <a:pPr algn="l" rtl="0"/>
            <a:endParaRPr lang="en-AU" dirty="0"/>
          </a:p>
          <a:p>
            <a:pPr algn="l" rtl="0"/>
            <a:r>
              <a:rPr lang="en-AU" dirty="0"/>
              <a:t>Prevent long term </a:t>
            </a:r>
            <a:r>
              <a:rPr lang="en-AU" dirty="0" smtClean="0"/>
              <a:t>complications</a:t>
            </a:r>
          </a:p>
          <a:p>
            <a:pPr algn="l" rtl="0"/>
            <a:endParaRPr lang="en-AU" dirty="0"/>
          </a:p>
          <a:p>
            <a:pPr algn="l" rtl="0"/>
            <a:r>
              <a:rPr lang="en-AU" dirty="0"/>
              <a:t>Quality of life =Lifestyle focus</a:t>
            </a:r>
          </a:p>
          <a:p>
            <a:pPr algn="just"/>
            <a:endParaRPr lang="en-AU" dirty="0"/>
          </a:p>
          <a:p>
            <a:pPr algn="just">
              <a:buFont typeface="Wingdings" pitchFamily="2" charset="2"/>
              <a:buNone/>
            </a:pPr>
            <a:r>
              <a:rPr lang="en-AU" dirty="0"/>
              <a:t>   </a:t>
            </a:r>
          </a:p>
        </p:txBody>
      </p:sp>
      <p:graphicFrame>
        <p:nvGraphicFramePr>
          <p:cNvPr id="18436" name="Object 4"/>
          <p:cNvGraphicFramePr>
            <a:graphicFrameLocks noChangeAspect="1"/>
          </p:cNvGraphicFramePr>
          <p:nvPr/>
        </p:nvGraphicFramePr>
        <p:xfrm>
          <a:off x="6156325" y="2503488"/>
          <a:ext cx="1851025" cy="1851025"/>
        </p:xfrm>
        <a:graphic>
          <a:graphicData uri="http://schemas.openxmlformats.org/presentationml/2006/ole">
            <mc:AlternateContent xmlns:mc="http://schemas.openxmlformats.org/markup-compatibility/2006">
              <mc:Choice xmlns:v="urn:schemas-microsoft-com:vml" Requires="v">
                <p:oleObj spid="_x0000_s2051" name="Drawing" r:id="rId4" imgW="723960" imgH="723960" progId="">
                  <p:embed/>
                </p:oleObj>
              </mc:Choice>
              <mc:Fallback>
                <p:oleObj name="Drawing" r:id="rId4" imgW="723960" imgH="72396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56325" y="2503488"/>
                        <a:ext cx="1851025" cy="185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Grp="1" noChangeArrowheads="1"/>
          </p:cNvSpPr>
          <p:nvPr>
            <p:ph type="title"/>
          </p:nvPr>
        </p:nvSpPr>
        <p:spPr>
          <a:xfrm>
            <a:off x="273050" y="333375"/>
            <a:ext cx="8596313" cy="1431925"/>
          </a:xfrm>
        </p:spPr>
        <p:txBody>
          <a:bodyPr>
            <a:normAutofit fontScale="90000"/>
          </a:bodyPr>
          <a:lstStyle/>
          <a:p>
            <a:pPr eaLnBrk="1" hangingPunct="1">
              <a:defRPr/>
            </a:pPr>
            <a:r>
              <a:rPr lang="en-GB" dirty="0" smtClean="0"/>
              <a:t>Input Needed to Make</a:t>
            </a:r>
            <a:r>
              <a:rPr lang="ar-SA" dirty="0" smtClean="0"/>
              <a:t/>
            </a:r>
            <a:br>
              <a:rPr lang="ar-SA" dirty="0" smtClean="0"/>
            </a:br>
            <a:r>
              <a:rPr lang="en-GB" dirty="0" smtClean="0"/>
              <a:t>an assessment</a:t>
            </a:r>
          </a:p>
        </p:txBody>
      </p:sp>
      <p:sp>
        <p:nvSpPr>
          <p:cNvPr id="30722" name="Oval 2"/>
          <p:cNvSpPr>
            <a:spLocks noChangeArrowheads="1"/>
          </p:cNvSpPr>
          <p:nvPr/>
        </p:nvSpPr>
        <p:spPr bwMode="auto">
          <a:xfrm>
            <a:off x="3454400" y="2286000"/>
            <a:ext cx="2235200" cy="1676400"/>
          </a:xfrm>
          <a:prstGeom prst="ellipse">
            <a:avLst/>
          </a:prstGeom>
          <a:gradFill rotWithShape="0">
            <a:gsLst>
              <a:gs pos="0">
                <a:schemeClr val="accent2">
                  <a:gamma/>
                  <a:tint val="40000"/>
                  <a:invGamma/>
                </a:schemeClr>
              </a:gs>
              <a:gs pos="100000">
                <a:schemeClr val="accent2"/>
              </a:gs>
            </a:gsLst>
            <a:lin ang="5400000" scaled="1"/>
          </a:gradFill>
          <a:ln w="12700">
            <a:noFill/>
            <a:round/>
            <a:headEnd/>
            <a:tailEnd/>
          </a:ln>
          <a:effectLst/>
        </p:spPr>
        <p:txBody>
          <a:bodyPr wrap="none" anchor="ctr"/>
          <a:lstStyle/>
          <a:p>
            <a:pPr>
              <a:defRPr/>
            </a:pPr>
            <a:r>
              <a:rPr lang="en-US" sz="4000" dirty="0" smtClean="0">
                <a:effectLst>
                  <a:outerShdw blurRad="38100" dist="38100" dir="2700000" algn="tl">
                    <a:srgbClr val="000000"/>
                  </a:outerShdw>
                </a:effectLst>
                <a:latin typeface="Arial" pitchFamily="34" charset="0"/>
              </a:rPr>
              <a:t>patient</a:t>
            </a:r>
            <a:endParaRPr lang="en-GB" sz="4000" dirty="0">
              <a:effectLst>
                <a:outerShdw blurRad="38100" dist="38100" dir="2700000" algn="tl">
                  <a:srgbClr val="000000"/>
                </a:outerShdw>
              </a:effectLst>
              <a:latin typeface="Arial" pitchFamily="34" charset="0"/>
            </a:endParaRPr>
          </a:p>
        </p:txBody>
      </p:sp>
      <p:sp>
        <p:nvSpPr>
          <p:cNvPr id="30723" name="Oval 3"/>
          <p:cNvSpPr>
            <a:spLocks noChangeArrowheads="1"/>
          </p:cNvSpPr>
          <p:nvPr/>
        </p:nvSpPr>
        <p:spPr bwMode="auto">
          <a:xfrm>
            <a:off x="371475" y="2133600"/>
            <a:ext cx="2506663" cy="19812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US" sz="2800" dirty="0" smtClean="0">
                <a:effectLst>
                  <a:outerShdw blurRad="38100" dist="38100" dir="2700000" algn="tl">
                    <a:srgbClr val="000000"/>
                  </a:outerShdw>
                </a:effectLst>
                <a:latin typeface="Arial" pitchFamily="34" charset="0"/>
              </a:rPr>
              <a:t>FAMILY</a:t>
            </a:r>
            <a:endParaRPr lang="en-GB" sz="2800" dirty="0">
              <a:effectLst>
                <a:outerShdw blurRad="38100" dist="38100" dir="2700000" algn="tl">
                  <a:srgbClr val="000000"/>
                </a:outerShdw>
              </a:effectLst>
              <a:latin typeface="Arial" pitchFamily="34" charset="0"/>
            </a:endParaRPr>
          </a:p>
        </p:txBody>
      </p:sp>
      <p:sp>
        <p:nvSpPr>
          <p:cNvPr id="30724" name="Oval 4"/>
          <p:cNvSpPr>
            <a:spLocks noChangeArrowheads="1"/>
          </p:cNvSpPr>
          <p:nvPr/>
        </p:nvSpPr>
        <p:spPr bwMode="auto">
          <a:xfrm>
            <a:off x="3428992" y="4643446"/>
            <a:ext cx="2303463" cy="16764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US" sz="2400" dirty="0" smtClean="0">
                <a:effectLst>
                  <a:outerShdw blurRad="38100" dist="38100" dir="2700000" algn="tl">
                    <a:srgbClr val="000000"/>
                  </a:outerShdw>
                </a:effectLst>
                <a:latin typeface="Arial" pitchFamily="34" charset="0"/>
              </a:rPr>
              <a:t>PEER</a:t>
            </a:r>
            <a:r>
              <a:rPr lang="en-US" sz="3200" dirty="0" smtClean="0">
                <a:effectLst>
                  <a:outerShdw blurRad="38100" dist="38100" dir="2700000" algn="tl">
                    <a:srgbClr val="000000"/>
                  </a:outerShdw>
                </a:effectLst>
                <a:latin typeface="Arial" pitchFamily="34" charset="0"/>
              </a:rPr>
              <a:t>s&amp;</a:t>
            </a:r>
            <a:endParaRPr lang="en-US" sz="2400" dirty="0" smtClean="0">
              <a:effectLst>
                <a:outerShdw blurRad="38100" dist="38100" dir="2700000" algn="tl">
                  <a:srgbClr val="000000"/>
                </a:outerShdw>
              </a:effectLst>
              <a:latin typeface="Arial" pitchFamily="34" charset="0"/>
            </a:endParaRPr>
          </a:p>
          <a:p>
            <a:pPr>
              <a:defRPr/>
            </a:pPr>
            <a:r>
              <a:rPr lang="en-US" sz="2400" dirty="0" smtClean="0">
                <a:effectLst>
                  <a:outerShdw blurRad="38100" dist="38100" dir="2700000" algn="tl">
                    <a:srgbClr val="000000"/>
                  </a:outerShdw>
                </a:effectLst>
                <a:latin typeface="Arial" pitchFamily="34" charset="0"/>
              </a:rPr>
              <a:t>MEDIA</a:t>
            </a:r>
            <a:endParaRPr lang="en-GB" sz="2400" dirty="0">
              <a:effectLst>
                <a:outerShdw blurRad="38100" dist="38100" dir="2700000" algn="tl">
                  <a:srgbClr val="000000"/>
                </a:outerShdw>
              </a:effectLst>
              <a:latin typeface="Arial" pitchFamily="34" charset="0"/>
            </a:endParaRPr>
          </a:p>
        </p:txBody>
      </p:sp>
      <p:sp>
        <p:nvSpPr>
          <p:cNvPr id="24582" name="AutoShape 6"/>
          <p:cNvSpPr>
            <a:spLocks noChangeArrowheads="1"/>
          </p:cNvSpPr>
          <p:nvPr/>
        </p:nvSpPr>
        <p:spPr bwMode="gray">
          <a:xfrm>
            <a:off x="2965450" y="2895600"/>
            <a:ext cx="406400" cy="457200"/>
          </a:xfrm>
          <a:prstGeom prst="leftArrow">
            <a:avLst>
              <a:gd name="adj1" fmla="val 50000"/>
              <a:gd name="adj2" fmla="val 25000"/>
            </a:avLst>
          </a:prstGeom>
          <a:solidFill>
            <a:schemeClr val="tx2"/>
          </a:solidFill>
          <a:ln w="11176">
            <a:noFill/>
            <a:miter lim="800000"/>
            <a:headEnd type="none" w="sm" len="sm"/>
            <a:tailEnd type="none" w="sm" len="sm"/>
          </a:ln>
        </p:spPr>
        <p:txBody>
          <a:bodyPr wrap="none" anchor="ctr"/>
          <a:lstStyle/>
          <a:p>
            <a:endParaRPr lang="ar-SA" dirty="0"/>
          </a:p>
        </p:txBody>
      </p:sp>
      <p:sp>
        <p:nvSpPr>
          <p:cNvPr id="24583" name="AutoShape 7"/>
          <p:cNvSpPr>
            <a:spLocks noChangeArrowheads="1"/>
          </p:cNvSpPr>
          <p:nvPr/>
        </p:nvSpPr>
        <p:spPr bwMode="auto">
          <a:xfrm>
            <a:off x="5789613" y="2895600"/>
            <a:ext cx="406400" cy="457200"/>
          </a:xfrm>
          <a:prstGeom prst="rightArrow">
            <a:avLst>
              <a:gd name="adj1" fmla="val 50000"/>
              <a:gd name="adj2" fmla="val 25000"/>
            </a:avLst>
          </a:prstGeom>
          <a:solidFill>
            <a:schemeClr val="tx2"/>
          </a:solidFill>
          <a:ln w="11176">
            <a:noFill/>
            <a:miter lim="800000"/>
            <a:headEnd type="none" w="sm" len="sm"/>
            <a:tailEnd type="none" w="sm" len="sm"/>
          </a:ln>
        </p:spPr>
        <p:txBody>
          <a:bodyPr wrap="none" anchor="ctr"/>
          <a:lstStyle/>
          <a:p>
            <a:endParaRPr lang="ar-SA" dirty="0"/>
          </a:p>
        </p:txBody>
      </p:sp>
      <p:sp>
        <p:nvSpPr>
          <p:cNvPr id="24584" name="AutoShape 8"/>
          <p:cNvSpPr>
            <a:spLocks noChangeArrowheads="1"/>
          </p:cNvSpPr>
          <p:nvPr/>
        </p:nvSpPr>
        <p:spPr bwMode="auto">
          <a:xfrm>
            <a:off x="4367213" y="4114800"/>
            <a:ext cx="406400" cy="457200"/>
          </a:xfrm>
          <a:prstGeom prst="downArrow">
            <a:avLst>
              <a:gd name="adj1" fmla="val 50000"/>
              <a:gd name="adj2" fmla="val 28125"/>
            </a:avLst>
          </a:prstGeom>
          <a:solidFill>
            <a:schemeClr val="tx2"/>
          </a:solidFill>
          <a:ln w="11176">
            <a:noFill/>
            <a:miter lim="800000"/>
            <a:headEnd type="none" w="sm" len="sm"/>
            <a:tailEnd type="none" w="sm" len="sm"/>
          </a:ln>
        </p:spPr>
        <p:txBody>
          <a:bodyPr wrap="none" anchor="ctr"/>
          <a:lstStyle/>
          <a:p>
            <a:endParaRPr lang="ar-SA" dirty="0"/>
          </a:p>
        </p:txBody>
      </p:sp>
      <p:sp>
        <p:nvSpPr>
          <p:cNvPr id="30729" name="Oval 9"/>
          <p:cNvSpPr>
            <a:spLocks noChangeArrowheads="1"/>
          </p:cNvSpPr>
          <p:nvPr/>
        </p:nvSpPr>
        <p:spPr bwMode="auto">
          <a:xfrm>
            <a:off x="6143637" y="2214554"/>
            <a:ext cx="2500330" cy="1981200"/>
          </a:xfrm>
          <a:prstGeom prst="ellipse">
            <a:avLst/>
          </a:prstGeom>
          <a:gradFill rotWithShape="0">
            <a:gsLst>
              <a:gs pos="0">
                <a:schemeClr val="hlink"/>
              </a:gs>
              <a:gs pos="100000">
                <a:schemeClr val="hlink">
                  <a:gamma/>
                  <a:shade val="50196"/>
                  <a:invGamma/>
                </a:schemeClr>
              </a:gs>
            </a:gsLst>
            <a:lin ang="5400000" scaled="1"/>
          </a:gradFill>
          <a:ln w="12700">
            <a:noFill/>
            <a:round/>
            <a:headEnd/>
            <a:tailEnd/>
          </a:ln>
          <a:effectLst/>
        </p:spPr>
        <p:txBody>
          <a:bodyPr wrap="none" anchor="ctr"/>
          <a:lstStyle/>
          <a:p>
            <a:pPr>
              <a:defRPr/>
            </a:pPr>
            <a:r>
              <a:rPr lang="en-GB" sz="2000" dirty="0" smtClean="0">
                <a:effectLst>
                  <a:outerShdw blurRad="38100" dist="38100" dir="2700000" algn="tl">
                    <a:srgbClr val="000000"/>
                  </a:outerShdw>
                </a:effectLst>
                <a:latin typeface="Arial" pitchFamily="34" charset="0"/>
              </a:rPr>
              <a:t>         HEALTH CARE</a:t>
            </a:r>
          </a:p>
          <a:p>
            <a:pPr>
              <a:defRPr/>
            </a:pPr>
            <a:r>
              <a:rPr lang="en-GB" sz="2000" dirty="0" smtClean="0">
                <a:effectLst>
                  <a:outerShdw blurRad="38100" dist="38100" dir="2700000" algn="tl">
                    <a:srgbClr val="000000"/>
                  </a:outerShdw>
                </a:effectLst>
                <a:latin typeface="Arial" pitchFamily="34" charset="0"/>
              </a:rPr>
              <a:t> TEAM        </a:t>
            </a:r>
            <a:endParaRPr lang="en-GB" sz="2000" dirty="0">
              <a:effectLst>
                <a:outerShdw blurRad="38100" dist="38100" dir="2700000" algn="tl">
                  <a:srgbClr val="000000"/>
                </a:outerShdw>
              </a:effectLst>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dirty="0"/>
              <a:t>Emerging adulthood is marked by uncertainty</a:t>
            </a:r>
            <a:r>
              <a:rPr lang="en-US" dirty="0" smtClean="0"/>
              <a:t>,</a:t>
            </a:r>
          </a:p>
          <a:p>
            <a:pPr algn="l" rtl="0">
              <a:buNone/>
            </a:pPr>
            <a:r>
              <a:rPr lang="en-US" dirty="0" smtClean="0"/>
              <a:t> </a:t>
            </a:r>
          </a:p>
          <a:p>
            <a:pPr algn="l" rtl="0">
              <a:buNone/>
            </a:pPr>
            <a:r>
              <a:rPr lang="en-US" dirty="0" smtClean="0"/>
              <a:t>    exploration, and </a:t>
            </a:r>
            <a:r>
              <a:rPr lang="en-US" dirty="0"/>
              <a:t>inconsistent behavioral </a:t>
            </a:r>
            <a:r>
              <a:rPr lang="en-US" dirty="0" smtClean="0"/>
              <a:t> </a:t>
            </a:r>
          </a:p>
          <a:p>
            <a:pPr algn="l" rtl="0">
              <a:buNone/>
            </a:pPr>
            <a:endParaRPr lang="en-US" dirty="0" smtClean="0"/>
          </a:p>
          <a:p>
            <a:pPr algn="l" rtl="0">
              <a:buNone/>
            </a:pPr>
            <a:r>
              <a:rPr lang="en-US" dirty="0" smtClean="0"/>
              <a:t>   patterns </a:t>
            </a:r>
            <a:r>
              <a:rPr lang="en-US" dirty="0"/>
              <a:t>that make it </a:t>
            </a:r>
            <a:r>
              <a:rPr lang="en-US" dirty="0" smtClean="0"/>
              <a:t>particularly difficult </a:t>
            </a:r>
            <a:r>
              <a:rPr lang="en-US" dirty="0"/>
              <a:t>for </a:t>
            </a:r>
            <a:endParaRPr lang="en-US" dirty="0" smtClean="0"/>
          </a:p>
          <a:p>
            <a:pPr algn="l" rtl="0">
              <a:buNone/>
            </a:pPr>
            <a:endParaRPr lang="en-US" dirty="0" smtClean="0"/>
          </a:p>
          <a:p>
            <a:pPr algn="l" rtl="0">
              <a:buNone/>
            </a:pPr>
            <a:r>
              <a:rPr lang="en-US" dirty="0" smtClean="0"/>
              <a:t>  young </a:t>
            </a:r>
            <a:r>
              <a:rPr lang="en-US" dirty="0"/>
              <a:t>adults to follow treatment regimens </a:t>
            </a:r>
            <a:r>
              <a:rPr lang="en-US" dirty="0" smtClean="0"/>
              <a:t>and  manage </a:t>
            </a:r>
            <a:r>
              <a:rPr lang="en-US" dirty="0"/>
              <a:t>their glucose </a:t>
            </a:r>
            <a:r>
              <a:rPr lang="en-US" dirty="0" smtClean="0"/>
              <a:t>levels.</a:t>
            </a:r>
          </a:p>
          <a:p>
            <a:pPr algn="l" rtl="0">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l" rtl="0"/>
            <a:r>
              <a:rPr lang="en-US" sz="4400" dirty="0" smtClean="0"/>
              <a:t>That  emerging  adulthood  may  be  </a:t>
            </a:r>
            <a:r>
              <a:rPr lang="en-US" sz="4400" dirty="0"/>
              <a:t>a </a:t>
            </a:r>
            <a:r>
              <a:rPr lang="en-US" sz="4400" dirty="0" smtClean="0"/>
              <a:t> difficult </a:t>
            </a:r>
            <a:r>
              <a:rPr lang="en-US" sz="4400" dirty="0"/>
              <a:t>period </a:t>
            </a:r>
            <a:r>
              <a:rPr lang="en-US" sz="4400" dirty="0" smtClean="0"/>
              <a:t> for  both  patients  and  clinicians </a:t>
            </a:r>
            <a:r>
              <a:rPr lang="en-US" sz="4400" dirty="0"/>
              <a:t>because it does not fit well into either adult </a:t>
            </a:r>
            <a:r>
              <a:rPr lang="en-US" sz="4400" dirty="0" smtClean="0"/>
              <a:t>or pediatric </a:t>
            </a:r>
            <a:r>
              <a:rPr lang="en-US" sz="4400" dirty="0"/>
              <a:t>diabetes health care </a:t>
            </a:r>
            <a:r>
              <a:rPr lang="en-US" sz="4400" dirty="0" smtClean="0"/>
              <a:t>settings.</a:t>
            </a:r>
            <a:endParaRPr lang="ar-SA"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l" rtl="0"/>
            <a:r>
              <a:rPr lang="en-US" dirty="0"/>
              <a:t>Pediatric clinics are typically </a:t>
            </a:r>
            <a:r>
              <a:rPr lang="en-US" dirty="0" smtClean="0"/>
              <a:t>designed for </a:t>
            </a:r>
            <a:r>
              <a:rPr lang="en-US" dirty="0"/>
              <a:t>the family and do not help the patient learn how to </a:t>
            </a:r>
            <a:r>
              <a:rPr lang="en-US" dirty="0" smtClean="0"/>
              <a:t>meet individually </a:t>
            </a:r>
            <a:r>
              <a:rPr lang="en-US" dirty="0"/>
              <a:t>with a </a:t>
            </a:r>
            <a:r>
              <a:rPr lang="en-US" dirty="0" smtClean="0"/>
              <a:t>physician</a:t>
            </a:r>
          </a:p>
          <a:p>
            <a:pPr algn="l" rtl="0"/>
            <a:endParaRPr lang="ar-SA" dirty="0" smtClean="0"/>
          </a:p>
          <a:p>
            <a:pPr algn="l" rtl="0"/>
            <a:r>
              <a:rPr lang="en-US" dirty="0"/>
              <a:t>These settings typically do </a:t>
            </a:r>
            <a:r>
              <a:rPr lang="en-US" dirty="0" smtClean="0"/>
              <a:t>not spend </a:t>
            </a:r>
            <a:r>
              <a:rPr lang="en-US" dirty="0"/>
              <a:t>time focusing on transition issues because most of </a:t>
            </a:r>
            <a:r>
              <a:rPr lang="en-US" dirty="0" smtClean="0"/>
              <a:t>the clinic </a:t>
            </a:r>
            <a:r>
              <a:rPr lang="en-US" dirty="0"/>
              <a:t>time is spent discussing treatment from a </a:t>
            </a:r>
            <a:r>
              <a:rPr lang="en-US" dirty="0" smtClean="0"/>
              <a:t>family implementation </a:t>
            </a:r>
            <a:r>
              <a:rPr lang="en-US" dirty="0"/>
              <a:t>perspective</a:t>
            </a: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467544" y="908720"/>
            <a:ext cx="8229600" cy="4389120"/>
          </a:xfrm>
        </p:spPr>
        <p:txBody>
          <a:bodyPr>
            <a:noAutofit/>
          </a:bodyPr>
          <a:lstStyle/>
          <a:p>
            <a:pPr algn="l" rtl="0"/>
            <a:r>
              <a:rPr lang="en-US" sz="4400" dirty="0"/>
              <a:t>Adult clinics, conversely, target patients who are </a:t>
            </a:r>
            <a:r>
              <a:rPr lang="en-US" sz="4400" dirty="0" smtClean="0"/>
              <a:t>presumed to </a:t>
            </a:r>
            <a:r>
              <a:rPr lang="en-US" sz="4400" dirty="0"/>
              <a:t>have the ability to sit individually with a physician, ask </a:t>
            </a:r>
            <a:r>
              <a:rPr lang="en-US" sz="4400" dirty="0" smtClean="0"/>
              <a:t>the appropriate </a:t>
            </a:r>
            <a:r>
              <a:rPr lang="en-US" sz="4400" dirty="0"/>
              <a:t>questions, and implement </a:t>
            </a:r>
            <a:r>
              <a:rPr lang="en-US" sz="4400" dirty="0" smtClean="0"/>
              <a:t>recommendations independently</a:t>
            </a:r>
            <a:r>
              <a:rPr lang="en-US" sz="4400" dirty="0"/>
              <a:t>.</a:t>
            </a:r>
            <a:endParaRPr lang="ar-SA"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1104</Words>
  <Application>Microsoft Office PowerPoint</Application>
  <PresentationFormat>On-screen Show (4:3)</PresentationFormat>
  <Paragraphs>90</Paragraphs>
  <Slides>27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تدفق</vt:lpstr>
      <vt:lpstr>Drawing</vt:lpstr>
      <vt:lpstr>barriers in young adults with type 1 diabetes</vt:lpstr>
      <vt:lpstr>barriers in young adults with type 1 diabetes</vt:lpstr>
      <vt:lpstr>barriers in young adults with type 1 diabetes</vt:lpstr>
      <vt:lpstr>Treatment goals for diabetes</vt:lpstr>
      <vt:lpstr>Input Needed to Make an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Transitional Clinic</vt:lpstr>
      <vt:lpstr>Transitional Clinic</vt:lpstr>
      <vt:lpstr>Potential Barriers</vt:lpstr>
      <vt:lpstr>Potential Barriers</vt:lpstr>
      <vt:lpstr>Conclusion</vt:lpstr>
      <vt:lpstr>Conclusion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in young adults with type 1 diabetes</dc:title>
  <dc:creator>mubashar</dc:creator>
  <cp:lastModifiedBy>3422</cp:lastModifiedBy>
  <cp:revision>63</cp:revision>
  <dcterms:created xsi:type="dcterms:W3CDTF">2013-06-28T20:10:33Z</dcterms:created>
  <dcterms:modified xsi:type="dcterms:W3CDTF">2014-03-02T06:32:30Z</dcterms:modified>
</cp:coreProperties>
</file>