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7" r:id="rId3"/>
    <p:sldId id="285" r:id="rId4"/>
    <p:sldId id="298" r:id="rId5"/>
    <p:sldId id="286" r:id="rId6"/>
    <p:sldId id="299" r:id="rId7"/>
    <p:sldId id="279" r:id="rId8"/>
    <p:sldId id="277" r:id="rId9"/>
    <p:sldId id="302" r:id="rId10"/>
    <p:sldId id="288" r:id="rId11"/>
    <p:sldId id="262" r:id="rId12"/>
    <p:sldId id="264" r:id="rId13"/>
    <p:sldId id="271" r:id="rId14"/>
    <p:sldId id="269" r:id="rId15"/>
    <p:sldId id="263" r:id="rId16"/>
    <p:sldId id="303" r:id="rId17"/>
    <p:sldId id="259" r:id="rId18"/>
    <p:sldId id="291" r:id="rId19"/>
    <p:sldId id="292" r:id="rId20"/>
    <p:sldId id="290" r:id="rId21"/>
    <p:sldId id="258" r:id="rId22"/>
    <p:sldId id="300" r:id="rId23"/>
    <p:sldId id="301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0356BC3-2AE5-469C-B65A-596C848FCA43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FFC3B5F-16FC-4CFA-A5A8-680C4CC43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F84AB49-6E6D-4A68-B826-B7DDEC672AA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0BC466-2485-4BF7-ABF3-F4A83751C1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F261FC0-07FC-4015-85FF-B6B03EE046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79E82-BAC6-4C43-8391-529D62634795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BCC47-80F9-4EDE-9602-C913EC9D4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B4AEF-FF7E-47C7-AF7A-8515ADF983C4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DAE15-1012-4BCE-A384-41DA23B7B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83F0E-722A-4B30-9C1F-C3F7116A71C0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53F52-F4F1-482E-B932-B15C0406B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4130F-8F06-44EB-BF65-AD63135807F1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A981C-CFB3-4C16-BD10-A5A25013A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F525E-8BB1-4D82-98C5-07F4B6F097C0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6FA01-003B-4056-8D33-314AA82C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71E21-BFA9-4536-B029-8A7F64A30D58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CE599-FE6D-4CC5-AD70-E04678FB7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075B1-5ABF-4909-A232-A5751F921D35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76FE4-9839-45D3-9026-DA7BD1A8C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E7A37-FA0F-4E89-9EC2-89B8397A9460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98049-41E5-491B-954C-E2634A935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C0F2F-3DBB-48B6-B34A-2161EC3D91EC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B1E12-0B28-41CB-BF1A-EBD82013F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D049-F96E-4082-B379-2B692B7A75F1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B7B93-B5F3-4501-9535-4C3BA0B05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1105B-4CEC-47A0-A013-00BC3995DADB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4186F-6122-4F9A-9218-A61B7BCE3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85DE31-8C17-4118-A64E-FFE58AE0726D}" type="datetimeFigureOut">
              <a:rPr lang="en-US"/>
              <a:pPr>
                <a:defRPr/>
              </a:pPr>
              <a:t>4/7/2014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0FCC58-FC1D-4615-85E7-CBE410321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7851648" cy="289560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Congenital Adrenal Hyperplasia and </a:t>
            </a:r>
            <a:r>
              <a:rPr lang="en-US" sz="4400" dirty="0">
                <a:solidFill>
                  <a:schemeClr val="tx1"/>
                </a:solidFill>
              </a:rPr>
              <a:t>T</a:t>
            </a:r>
            <a:r>
              <a:rPr lang="en-US" sz="4400" dirty="0" smtClean="0">
                <a:solidFill>
                  <a:schemeClr val="tx1"/>
                </a:solidFill>
              </a:rPr>
              <a:t>esticular </a:t>
            </a:r>
            <a:r>
              <a:rPr lang="en-US" sz="4400" dirty="0">
                <a:solidFill>
                  <a:schemeClr val="tx1"/>
                </a:solidFill>
              </a:rPr>
              <a:t>F</a:t>
            </a:r>
            <a:r>
              <a:rPr lang="en-US" sz="4400" dirty="0" smtClean="0">
                <a:solidFill>
                  <a:schemeClr val="tx1"/>
                </a:solidFill>
              </a:rPr>
              <a:t>eminization Syndromes</a:t>
            </a: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7854950" cy="1752600"/>
          </a:xfrm>
        </p:spPr>
        <p:txBody>
          <a:bodyPr/>
          <a:lstStyle/>
          <a:p>
            <a:pPr marR="0" algn="ctr"/>
            <a:endParaRPr lang="en-US" sz="3200" b="1" dirty="0" smtClean="0">
              <a:solidFill>
                <a:srgbClr val="FFFF00"/>
              </a:solidFill>
            </a:endParaRPr>
          </a:p>
          <a:p>
            <a:pPr marR="0" algn="ctr"/>
            <a:r>
              <a:rPr lang="en-US" sz="3200" b="1" dirty="0" smtClean="0">
                <a:solidFill>
                  <a:srgbClr val="FFFF00"/>
                </a:solidFill>
              </a:rPr>
              <a:t>Dr. </a:t>
            </a:r>
            <a:r>
              <a:rPr lang="en-US" sz="3200" b="1" dirty="0" err="1" smtClean="0">
                <a:solidFill>
                  <a:srgbClr val="FFFF00"/>
                </a:solidFill>
              </a:rPr>
              <a:t>Sumbul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Fatma</a:t>
            </a:r>
            <a:endParaRPr lang="en-US" sz="3200" b="1" i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85800"/>
            <a:ext cx="7696200" cy="8572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/>
              <a:t>21</a:t>
            </a:r>
            <a:r>
              <a:rPr lang="en-US" sz="4400" b="1" dirty="0" smtClean="0">
                <a:sym typeface="Symbol"/>
              </a:rPr>
              <a:t> -</a:t>
            </a:r>
            <a:r>
              <a:rPr lang="en-US" sz="4400" b="1" dirty="0" err="1" smtClean="0">
                <a:sym typeface="Symbol"/>
              </a:rPr>
              <a:t>H</a:t>
            </a:r>
            <a:r>
              <a:rPr lang="en-US" sz="4400" b="1" dirty="0" err="1" smtClean="0"/>
              <a:t>ydroxylase</a:t>
            </a:r>
            <a:r>
              <a:rPr lang="en-US" sz="4400" b="1" dirty="0" smtClean="0"/>
              <a:t> Deficiency </a:t>
            </a:r>
            <a:endParaRPr lang="ar-SA" sz="4400" b="1" i="1" dirty="0"/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953000"/>
          </a:xfrm>
        </p:spPr>
        <p:txBody>
          <a:bodyPr/>
          <a:lstStyle/>
          <a:p>
            <a:r>
              <a:rPr lang="en-US" dirty="0" smtClean="0">
                <a:sym typeface="Wingdings" pitchFamily="2" charset="2"/>
              </a:rPr>
              <a:t>The most common type of CAH 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(90%)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Clinically:</a:t>
            </a:r>
            <a:endParaRPr lang="en-US" dirty="0" smtClean="0">
              <a:sym typeface="Symbol" pitchFamily="18" charset="2"/>
            </a:endParaRPr>
          </a:p>
          <a:p>
            <a:pPr marL="633413" indent="-350838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Complete enzyme defect: </a:t>
            </a:r>
            <a:r>
              <a:rPr lang="en-US" dirty="0" smtClean="0">
                <a:sym typeface="Symbol" pitchFamily="18" charset="2"/>
              </a:rPr>
              <a:t> stimulation of adrenal androgen production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virilization</a:t>
            </a:r>
            <a:r>
              <a:rPr lang="en-US" dirty="0" smtClean="0">
                <a:sym typeface="Wingdings" pitchFamily="2" charset="2"/>
              </a:rPr>
              <a:t> in baby girls &amp; precocious puberty in boys.</a:t>
            </a:r>
          </a:p>
          <a:p>
            <a:pPr marL="573088" indent="-290513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Partial enzyme defect  late onset form  menstrual irregularity &amp; </a:t>
            </a:r>
            <a:r>
              <a:rPr lang="en-US" dirty="0" err="1" smtClean="0">
                <a:sym typeface="Wingdings" pitchFamily="2" charset="2"/>
              </a:rPr>
              <a:t>hirsutism</a:t>
            </a:r>
            <a:r>
              <a:rPr lang="en-US" dirty="0" smtClean="0">
                <a:sym typeface="Wingdings" pitchFamily="2" charset="2"/>
              </a:rPr>
              <a:t> in young females.</a:t>
            </a:r>
          </a:p>
          <a:p>
            <a:pPr marL="573088" indent="-290513">
              <a:buFont typeface="Wingdings" pitchFamily="2" charset="2"/>
              <a:buChar char="Ø"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Symbol" pitchFamily="18" charset="2"/>
              </a:rPr>
              <a:t>Laboratory diagnosis:  plasma [17-hydroxyprogesterone] as early as 4 days after birth</a:t>
            </a:r>
            <a:endParaRPr lang="ar-SA" dirty="0" smtClean="0">
              <a:ea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410729" y="1905000"/>
            <a:ext cx="1927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nstantia" pitchFamily="18" charset="0"/>
              </a:rPr>
              <a:t>Progesterone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764592" y="4114800"/>
            <a:ext cx="3216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tantia" pitchFamily="18" charset="0"/>
              </a:rPr>
              <a:t>11-Deoxycorticosterone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14800" y="1752600"/>
            <a:ext cx="228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onstantia" pitchFamily="18" charset="0"/>
              </a:rPr>
              <a:t>17</a:t>
            </a:r>
            <a:r>
              <a:rPr lang="en-US" sz="2400" dirty="0">
                <a:latin typeface="Constantia" pitchFamily="18" charset="0"/>
                <a:sym typeface="Symbol" pitchFamily="18" charset="2"/>
              </a:rPr>
              <a:t>-</a:t>
            </a:r>
            <a:r>
              <a:rPr lang="en-US" sz="2400" dirty="0" err="1">
                <a:latin typeface="Constantia" pitchFamily="18" charset="0"/>
                <a:sym typeface="Symbol" pitchFamily="18" charset="2"/>
              </a:rPr>
              <a:t>hydroxy</a:t>
            </a:r>
            <a:r>
              <a:rPr lang="en-US" sz="2400" dirty="0">
                <a:latin typeface="Constantia" pitchFamily="18" charset="0"/>
                <a:sym typeface="Symbol" pitchFamily="18" charset="2"/>
              </a:rPr>
              <a:t>-p</a:t>
            </a:r>
            <a:r>
              <a:rPr lang="en-US" sz="2400" dirty="0">
                <a:latin typeface="Constantia" pitchFamily="18" charset="0"/>
              </a:rPr>
              <a:t>rogesterone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05983" y="1981200"/>
            <a:ext cx="2485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err="1">
                <a:latin typeface="Constantia" pitchFamily="18" charset="0"/>
                <a:sym typeface="Symbol" pitchFamily="18" charset="2"/>
              </a:rPr>
              <a:t>Androstenedione</a:t>
            </a:r>
            <a:endParaRPr lang="en-US" sz="2400" dirty="0">
              <a:latin typeface="Constantia" pitchFamily="18" charset="0"/>
              <a:sym typeface="Symbol" pitchFamily="18" charset="2"/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102972" y="2743200"/>
            <a:ext cx="2057400" cy="830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tantia" pitchFamily="18" charset="0"/>
              </a:rPr>
              <a:t>21</a:t>
            </a:r>
            <a:r>
              <a:rPr lang="en-US" sz="2400" b="1" dirty="0">
                <a:latin typeface="Constantia" pitchFamily="18" charset="0"/>
                <a:sym typeface="Symbol" pitchFamily="18" charset="2"/>
              </a:rPr>
              <a:t> </a:t>
            </a:r>
            <a:r>
              <a:rPr lang="en-US" sz="2400" b="1" dirty="0" smtClean="0">
                <a:latin typeface="Constantia" pitchFamily="18" charset="0"/>
                <a:sym typeface="Symbol" pitchFamily="18" charset="2"/>
              </a:rPr>
              <a:t>-</a:t>
            </a:r>
            <a:r>
              <a:rPr lang="en-US" sz="2400" b="1" dirty="0" err="1">
                <a:latin typeface="Constantia" pitchFamily="18" charset="0"/>
                <a:sym typeface="Symbol" pitchFamily="18" charset="2"/>
              </a:rPr>
              <a:t>H</a:t>
            </a:r>
            <a:r>
              <a:rPr lang="en-US" sz="2400" b="1" dirty="0" err="1" smtClean="0">
                <a:latin typeface="Constantia" pitchFamily="18" charset="0"/>
              </a:rPr>
              <a:t>ydroxylase</a:t>
            </a:r>
            <a:endParaRPr lang="en-US" sz="2400" b="1" dirty="0">
              <a:latin typeface="Constantia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019800" y="2212033"/>
            <a:ext cx="57268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726858" y="3238500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079968" y="2811959"/>
            <a:ext cx="121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onstantia" pitchFamily="18" charset="0"/>
              </a:rPr>
              <a:t>X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685800"/>
            <a:ext cx="7620000" cy="7802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21</a:t>
            </a:r>
            <a:r>
              <a:rPr lang="en-US" sz="4000" b="1" dirty="0" smtClean="0">
                <a:sym typeface="Symbol"/>
              </a:rPr>
              <a:t> -</a:t>
            </a:r>
            <a:r>
              <a:rPr lang="en-US" sz="4000" b="1" dirty="0" err="1" smtClean="0">
                <a:sym typeface="Symbol"/>
              </a:rPr>
              <a:t>H</a:t>
            </a:r>
            <a:r>
              <a:rPr lang="en-US" sz="4000" b="1" dirty="0" err="1" smtClean="0"/>
              <a:t>ydroxylase</a:t>
            </a:r>
            <a:r>
              <a:rPr lang="en-US" sz="4000" b="1" dirty="0" smtClean="0"/>
              <a:t> Deficiency </a:t>
            </a:r>
            <a:endParaRPr lang="en-US" sz="40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337954" y="2185410"/>
            <a:ext cx="776846" cy="182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886200" y="1676400"/>
            <a:ext cx="2286000" cy="1219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21438" y="1600200"/>
            <a:ext cx="2667000" cy="12954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398082" y="4800600"/>
            <a:ext cx="18753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Testosterone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6202579" y="3319805"/>
            <a:ext cx="1674812" cy="126206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 rot="-3247519">
            <a:off x="6312243" y="3779240"/>
            <a:ext cx="23622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In peripheral tissues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048000" y="5867400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onstantia" pitchFamily="18" charset="0"/>
              </a:rPr>
              <a:t>Virilisation of  </a:t>
            </a:r>
            <a:r>
              <a:rPr lang="en-US" sz="2400">
                <a:latin typeface="Arial Black" pitchFamily="34" charset="0"/>
              </a:rPr>
              <a:t>♀</a:t>
            </a:r>
            <a:endParaRPr lang="en-US" sz="2400">
              <a:latin typeface="Constantia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867400" y="5791200"/>
            <a:ext cx="3276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latin typeface="Constantia" pitchFamily="18" charset="0"/>
              </a:rPr>
              <a:t>Precocious sexual development in </a:t>
            </a:r>
            <a:r>
              <a:rPr lang="en-US" sz="2400">
                <a:latin typeface="Arial Black" pitchFamily="34" charset="0"/>
              </a:rPr>
              <a:t>♂</a:t>
            </a:r>
            <a:endParaRPr lang="en-US" sz="2400">
              <a:latin typeface="Constantia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724400" y="5562600"/>
            <a:ext cx="3124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7696201" y="5715000"/>
            <a:ext cx="3048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572794" y="5714206"/>
            <a:ext cx="3048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172200" y="5410200"/>
            <a:ext cx="30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511333" y="3238500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864443" y="2811959"/>
            <a:ext cx="121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onstantia" pitchFamily="18" charset="0"/>
              </a:rPr>
              <a:t>X</a:t>
            </a:r>
          </a:p>
        </p:txBody>
      </p:sp>
      <p:sp>
        <p:nvSpPr>
          <p:cNvPr id="29" name="TextBox 2"/>
          <p:cNvSpPr txBox="1">
            <a:spLocks noChangeArrowheads="1"/>
          </p:cNvSpPr>
          <p:nvPr/>
        </p:nvSpPr>
        <p:spPr bwMode="auto">
          <a:xfrm>
            <a:off x="4038600" y="4114800"/>
            <a:ext cx="2306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tantia" pitchFamily="18" charset="0"/>
              </a:rPr>
              <a:t>11-Deoxycortisol</a:t>
            </a:r>
            <a:endParaRPr lang="en-US" sz="2400" dirty="0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8" grpId="0" animBg="1"/>
      <p:bldP spid="19" grpId="0" animBg="1"/>
      <p:bldP spid="14" grpId="0"/>
      <p:bldP spid="16" grpId="0"/>
      <p:bldP spid="20" grpId="0"/>
      <p:bldP spid="21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9"/>
          <p:cNvSpPr>
            <a:spLocks noGrp="1"/>
          </p:cNvSpPr>
          <p:nvPr>
            <p:ph type="title"/>
          </p:nvPr>
        </p:nvSpPr>
        <p:spPr>
          <a:xfrm>
            <a:off x="533400" y="685800"/>
            <a:ext cx="7924800" cy="609600"/>
          </a:xfrm>
        </p:spPr>
        <p:txBody>
          <a:bodyPr/>
          <a:lstStyle/>
          <a:p>
            <a:r>
              <a:rPr lang="en-US" sz="3600" b="1" dirty="0" smtClean="0"/>
              <a:t>21</a:t>
            </a:r>
            <a:r>
              <a:rPr lang="en-US" sz="3600" b="1" dirty="0" smtClean="0">
                <a:sym typeface="Symbol"/>
              </a:rPr>
              <a:t> -</a:t>
            </a:r>
            <a:r>
              <a:rPr lang="en-US" sz="3600" b="1" dirty="0" err="1" smtClean="0">
                <a:sym typeface="Symbol"/>
              </a:rPr>
              <a:t>H</a:t>
            </a:r>
            <a:r>
              <a:rPr lang="en-US" sz="3600" b="1" dirty="0" err="1" smtClean="0"/>
              <a:t>ydroxylase</a:t>
            </a:r>
            <a:r>
              <a:rPr lang="en-US" sz="3600" b="1" dirty="0" smtClean="0"/>
              <a:t> Deficiency               </a:t>
            </a:r>
            <a:r>
              <a:rPr lang="en-US" sz="2400" b="1" dirty="0" smtClean="0">
                <a:solidFill>
                  <a:srgbClr val="C00000"/>
                </a:solidFill>
              </a:rPr>
              <a:t>CONT’D </a:t>
            </a:r>
            <a:r>
              <a:rPr lang="en-US" sz="3600" b="1" dirty="0" smtClean="0"/>
              <a:t>             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308100"/>
            <a:ext cx="8534400" cy="55499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400" dirty="0" err="1" smtClean="0"/>
              <a:t>Autosomal</a:t>
            </a:r>
            <a:r>
              <a:rPr lang="en-US" sz="2400" dirty="0" smtClean="0"/>
              <a:t> recessive condition</a:t>
            </a:r>
          </a:p>
          <a:p>
            <a:pPr>
              <a:spcAft>
                <a:spcPts val="1200"/>
              </a:spcAft>
            </a:pPr>
            <a:r>
              <a:rPr lang="en-US" sz="2400" dirty="0" smtClean="0"/>
              <a:t>Impaired synthesis of both </a:t>
            </a:r>
            <a:r>
              <a:rPr lang="en-US" sz="2400" dirty="0" err="1" smtClean="0"/>
              <a:t>cortisol</a:t>
            </a:r>
            <a:r>
              <a:rPr lang="en-US" sz="2400" dirty="0" smtClean="0"/>
              <a:t> &amp; </a:t>
            </a:r>
            <a:r>
              <a:rPr lang="en-US" sz="2400" dirty="0" err="1" smtClean="0"/>
              <a:t>aldosterone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 smtClean="0">
                <a:sym typeface="Symbol" pitchFamily="18" charset="2"/>
              </a:rPr>
              <a:t> [</a:t>
            </a:r>
            <a:r>
              <a:rPr lang="en-US" sz="2400" dirty="0" err="1" smtClean="0">
                <a:sym typeface="Symbol" pitchFamily="18" charset="2"/>
              </a:rPr>
              <a:t>cortisol</a:t>
            </a:r>
            <a:r>
              <a:rPr lang="en-US" sz="2400" dirty="0" smtClean="0">
                <a:sym typeface="Symbol" pitchFamily="18" charset="2"/>
              </a:rPr>
              <a:t>]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>
                <a:sym typeface="Symbol" pitchFamily="18" charset="2"/>
              </a:rPr>
              <a:t> ACTH secretion </a:t>
            </a:r>
            <a:r>
              <a:rPr lang="en-US" sz="2400" dirty="0" smtClean="0">
                <a:sym typeface="Wingdings" pitchFamily="2" charset="2"/>
              </a:rPr>
              <a:t> Adrenal gland hyperplasia</a:t>
            </a:r>
          </a:p>
          <a:p>
            <a:pPr>
              <a:spcAft>
                <a:spcPts val="1200"/>
              </a:spcAft>
            </a:pPr>
            <a:r>
              <a:rPr lang="en-US" altLang="zh-TW" sz="2400" dirty="0" smtClean="0">
                <a:ea typeface="NEJMQuadraat-Regular"/>
                <a:cs typeface="NEJMQuadraat-Regular"/>
              </a:rPr>
              <a:t>Accumulated </a:t>
            </a:r>
            <a:r>
              <a:rPr lang="en-US" sz="2400" dirty="0" smtClean="0">
                <a:solidFill>
                  <a:srgbClr val="C00000"/>
                </a:solidFill>
                <a:latin typeface="Constantia" pitchFamily="18" charset="0"/>
              </a:rPr>
              <a:t>17</a:t>
            </a:r>
            <a:r>
              <a:rPr lang="en-US" sz="2400" dirty="0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-</a:t>
            </a:r>
            <a:r>
              <a:rPr lang="en-US" sz="2400" dirty="0" err="1" smtClean="0">
                <a:solidFill>
                  <a:srgbClr val="C00000"/>
                </a:solidFill>
                <a:latin typeface="Constantia" pitchFamily="18" charset="0"/>
                <a:sym typeface="Symbol" pitchFamily="18" charset="2"/>
              </a:rPr>
              <a:t>hydroxyp</a:t>
            </a:r>
            <a:r>
              <a:rPr lang="en-US" sz="2400" dirty="0" err="1" smtClean="0">
                <a:solidFill>
                  <a:srgbClr val="C00000"/>
                </a:solidFill>
                <a:latin typeface="Constantia" pitchFamily="18" charset="0"/>
              </a:rPr>
              <a:t>rogesterone</a:t>
            </a:r>
            <a:r>
              <a:rPr lang="en-US" sz="2400" dirty="0" smtClean="0">
                <a:solidFill>
                  <a:srgbClr val="C00000"/>
                </a:solidFill>
                <a:latin typeface="Constantia" pitchFamily="18" charset="0"/>
              </a:rPr>
              <a:t> </a:t>
            </a:r>
            <a:r>
              <a:rPr lang="en-US" altLang="zh-TW" sz="2400" dirty="0" smtClean="0">
                <a:ea typeface="NEJMQuadraat-Regular"/>
                <a:cs typeface="NEJMQuadraat-Regular"/>
              </a:rPr>
              <a:t>are diverted to the biosynthesis of sex hormones </a:t>
            </a:r>
            <a:r>
              <a:rPr lang="en-US" altLang="zh-TW" sz="2400" dirty="0" smtClean="0">
                <a:ea typeface="NEJMQuadraat-Regular"/>
                <a:cs typeface="NEJMQuadraat-Regular"/>
                <a:sym typeface="Wingdings" pitchFamily="2" charset="2"/>
              </a:rPr>
              <a:t></a:t>
            </a:r>
            <a:r>
              <a:rPr lang="en-US" altLang="zh-TW" sz="2400" dirty="0" smtClean="0">
                <a:ea typeface="NEJMQuadraat-Regular"/>
                <a:cs typeface="NEJMQuadraat-Regular"/>
              </a:rPr>
              <a:t>signs of androgen excess:</a:t>
            </a:r>
          </a:p>
          <a:p>
            <a:pPr lvl="1">
              <a:spcAft>
                <a:spcPts val="1200"/>
              </a:spcAft>
            </a:pPr>
            <a:r>
              <a:rPr lang="en-US" altLang="zh-TW" dirty="0" smtClean="0">
                <a:ea typeface="NEJMQuadraat-Regular"/>
                <a:cs typeface="NEJMQuadraat-Regular"/>
              </a:rPr>
              <a:t>Ambiguous genitalia in newborn girls (FPH)</a:t>
            </a:r>
          </a:p>
          <a:p>
            <a:pPr lvl="1">
              <a:spcAft>
                <a:spcPts val="1200"/>
              </a:spcAft>
            </a:pPr>
            <a:r>
              <a:rPr lang="en-US" altLang="zh-TW" dirty="0" smtClean="0">
                <a:ea typeface="NEJMQuadraat-Regular"/>
                <a:cs typeface="NEJMQuadraat-Regular"/>
              </a:rPr>
              <a:t>Rapid postnatal growth in both sexes</a:t>
            </a:r>
          </a:p>
          <a:p>
            <a:pPr>
              <a:spcAft>
                <a:spcPts val="1200"/>
              </a:spcAft>
            </a:pPr>
            <a:r>
              <a:rPr lang="en-US" sz="2400" dirty="0" smtClean="0">
                <a:sym typeface="Wingdings" pitchFamily="2" charset="2"/>
              </a:rPr>
              <a:t>Severe cases: </a:t>
            </a:r>
            <a:r>
              <a:rPr lang="en-US" sz="2400" dirty="0" err="1" smtClean="0">
                <a:sym typeface="Wingdings" pitchFamily="2" charset="2"/>
              </a:rPr>
              <a:t>mineralocorticoid</a:t>
            </a:r>
            <a:r>
              <a:rPr lang="en-US" sz="2400" dirty="0" smtClean="0">
                <a:sym typeface="Wingdings" pitchFamily="2" charset="2"/>
              </a:rPr>
              <a:t> deficiency  salt &amp; H</a:t>
            </a:r>
            <a:r>
              <a:rPr lang="en-US" sz="2400" baseline="-25000" dirty="0" smtClean="0">
                <a:sym typeface="Wingdings" pitchFamily="2" charset="2"/>
              </a:rPr>
              <a:t>2</a:t>
            </a:r>
            <a:r>
              <a:rPr lang="en-US" sz="2400" dirty="0" smtClean="0">
                <a:sym typeface="Wingdings" pitchFamily="2" charset="2"/>
              </a:rPr>
              <a:t>O loss  </a:t>
            </a:r>
            <a:r>
              <a:rPr lang="en-US" sz="2400" dirty="0" err="1" smtClean="0">
                <a:sym typeface="Wingdings" pitchFamily="2" charset="2"/>
              </a:rPr>
              <a:t>hypovolemia</a:t>
            </a:r>
            <a:r>
              <a:rPr lang="en-US" sz="2400" dirty="0" smtClean="0">
                <a:sym typeface="Wingdings" pitchFamily="2" charset="2"/>
              </a:rPr>
              <a:t> &amp; shock  neonatal adrenal crisis </a:t>
            </a:r>
            <a:endParaRPr lang="en-US" sz="2400" dirty="0" smtClean="0"/>
          </a:p>
          <a:p>
            <a:pPr>
              <a:spcAft>
                <a:spcPts val="1200"/>
              </a:spcAft>
            </a:pPr>
            <a:r>
              <a:rPr lang="en-US" sz="2400" dirty="0" smtClean="0"/>
              <a:t>Late presentation (adult life) is possible in less severe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90600"/>
            <a:ext cx="81534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b="1" dirty="0" smtClean="0"/>
              <a:t>21</a:t>
            </a:r>
            <a:r>
              <a:rPr lang="en-US" sz="4400" b="1" dirty="0" smtClean="0">
                <a:sym typeface="Symbol"/>
              </a:rPr>
              <a:t> -</a:t>
            </a:r>
            <a:r>
              <a:rPr lang="en-US" sz="4400" b="1" dirty="0" err="1" smtClean="0">
                <a:sym typeface="Symbol"/>
              </a:rPr>
              <a:t>H</a:t>
            </a:r>
            <a:r>
              <a:rPr lang="en-US" sz="4400" b="1" dirty="0" err="1" smtClean="0"/>
              <a:t>ydroxylase</a:t>
            </a:r>
            <a:r>
              <a:rPr lang="en-US" sz="4400" b="1" dirty="0" smtClean="0"/>
              <a:t> Deficiency: </a:t>
            </a:r>
            <a:r>
              <a:rPr lang="en-US" altLang="zh-TW" sz="4400" b="1" dirty="0" smtClean="0">
                <a:sym typeface="Symbol"/>
              </a:rPr>
              <a:t>Genetics</a:t>
            </a:r>
            <a:r>
              <a:rPr lang="en-US" sz="4400" b="1" dirty="0" smtClean="0">
                <a:sym typeface="Symbol"/>
              </a:rPr>
              <a:t> </a:t>
            </a:r>
            <a:endParaRPr lang="en-US" altLang="zh-TW" sz="4400" b="1" dirty="0">
              <a:sym typeface="Symbol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389437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4000" dirty="0">
                <a:ea typeface="NEJMQuadraat-Regular" charset="-120"/>
              </a:rPr>
              <a:t>Mutations in the </a:t>
            </a:r>
            <a:r>
              <a:rPr lang="en-US" altLang="zh-TW" sz="4000" dirty="0" smtClean="0">
                <a:ea typeface="NEJMQuadraat-Regular" charset="-120"/>
              </a:rPr>
              <a:t>CYP21 gene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3600" dirty="0" smtClean="0">
                <a:ea typeface="NEJMQuadraat-Regular" charset="-120"/>
              </a:rPr>
              <a:t>Deletions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3600" dirty="0" smtClean="0">
                <a:ea typeface="NEJMQuadraat-Regular" charset="-120"/>
              </a:rPr>
              <a:t>Nonsense</a:t>
            </a: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zh-TW" sz="3600" dirty="0" err="1" smtClean="0">
                <a:ea typeface="NEJMQuadraat-Regular" charset="-120"/>
              </a:rPr>
              <a:t>Missense</a:t>
            </a:r>
            <a:endParaRPr lang="en-US" altLang="zh-TW" sz="3600" dirty="0" smtClean="0">
              <a:ea typeface="NEJMQuadraat-Regular" charset="-12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altLang="zh-TW" sz="4000" dirty="0" smtClean="0">
              <a:ea typeface="NEJMQuadraat-Regular" charset="-12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altLang="zh-TW" sz="4000" dirty="0" smtClean="0">
                <a:ea typeface="NEJMQuadraat-Regular" charset="-120"/>
              </a:rPr>
              <a:t> DNA testing: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zh-TW" sz="4000" dirty="0" smtClean="0">
                <a:ea typeface="NEJMQuadraat-Regular" charset="-120"/>
              </a:rPr>
              <a:t>	</a:t>
            </a:r>
            <a:r>
              <a:rPr lang="en-US" altLang="zh-TW" sz="3600" dirty="0" smtClean="0">
                <a:ea typeface="NEJMQuadraat-Regular" charset="-120"/>
              </a:rPr>
              <a:t>For prenatal diagnosis and confirmation of diagnosis</a:t>
            </a:r>
            <a:endParaRPr lang="en-US" altLang="zh-TW" sz="3600" dirty="0">
              <a:ea typeface="NEJMQuadraat-Regular" charset="-120"/>
            </a:endParaRPr>
          </a:p>
          <a:p>
            <a:pPr marL="640080" lvl="1" indent="-246888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altLang="zh-TW" sz="3600" dirty="0" smtClean="0">
              <a:ea typeface="NEJMQuadraat-Regular" charset="-120"/>
            </a:endParaRP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altLang="zh-TW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305800" cy="762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 smtClean="0"/>
              <a:t>21</a:t>
            </a:r>
            <a:r>
              <a:rPr lang="en-US" sz="4000" b="1" dirty="0" smtClean="0">
                <a:sym typeface="Symbol"/>
              </a:rPr>
              <a:t> -</a:t>
            </a:r>
            <a:r>
              <a:rPr lang="en-US" sz="4000" b="1" dirty="0" err="1" smtClean="0">
                <a:sym typeface="Symbol"/>
              </a:rPr>
              <a:t>H</a:t>
            </a:r>
            <a:r>
              <a:rPr lang="en-US" sz="4000" b="1" dirty="0" err="1" smtClean="0"/>
              <a:t>ydroxylase</a:t>
            </a:r>
            <a:r>
              <a:rPr lang="en-US" sz="4000" b="1" dirty="0" smtClean="0"/>
              <a:t> Deficiency: </a:t>
            </a:r>
            <a:r>
              <a:rPr lang="en-US" altLang="zh-TW" sz="4000" b="1" dirty="0" smtClean="0">
                <a:ea typeface="NEJMQuadraat-SmallCaps" charset="-120"/>
              </a:rPr>
              <a:t>Diagnosis</a:t>
            </a:r>
            <a:endParaRPr lang="en-US" altLang="zh-TW" sz="4000" b="1" dirty="0">
              <a:ea typeface="NEJMQuadraat-SmallCaps" charset="-12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Serum sample taken at least 2 days after birth (earlier samples may contain maternally derived 17-hydroxyprogesterone)</a:t>
            </a:r>
          </a:p>
          <a:p>
            <a:pPr>
              <a:lnSpc>
                <a:spcPct val="90000"/>
              </a:lnSpc>
            </a:pPr>
            <a:r>
              <a:rPr lang="en-US" altLang="zh-TW" sz="2800" dirty="0" smtClean="0">
                <a:ea typeface="NEJMQuadraat-Regular"/>
                <a:cs typeface="NEJMQuadraat-Regular"/>
              </a:rPr>
              <a:t>Classic (complete) deficiency is characterized by </a:t>
            </a:r>
            <a:r>
              <a:rPr lang="en-US" altLang="zh-TW" sz="2800" dirty="0" smtClean="0">
                <a:cs typeface="新細明體"/>
              </a:rPr>
              <a:t>markedly </a:t>
            </a:r>
            <a:r>
              <a:rPr lang="en-US" altLang="zh-TW" sz="2800" dirty="0" smtClean="0">
                <a:solidFill>
                  <a:srgbClr val="C00000"/>
                </a:solidFill>
                <a:cs typeface="新細明體"/>
              </a:rPr>
              <a:t>elevated</a:t>
            </a:r>
            <a:r>
              <a:rPr lang="en-US" altLang="zh-TW" sz="2800" dirty="0" smtClean="0">
                <a:cs typeface="新細明體"/>
              </a:rPr>
              <a:t> serum levels of </a:t>
            </a:r>
            <a:r>
              <a:rPr lang="en-US" altLang="zh-TW" sz="2800" dirty="0" smtClean="0">
                <a:solidFill>
                  <a:srgbClr val="C00000"/>
                </a:solidFill>
                <a:cs typeface="新細明體"/>
              </a:rPr>
              <a:t>17-hydroxyprogesterone</a:t>
            </a:r>
          </a:p>
          <a:p>
            <a:pPr>
              <a:lnSpc>
                <a:spcPct val="90000"/>
              </a:lnSpc>
            </a:pPr>
            <a:r>
              <a:rPr lang="en-US" altLang="zh-TW" sz="2800" dirty="0" smtClean="0">
                <a:cs typeface="新細明體"/>
              </a:rPr>
              <a:t>Late-onset (partial) deficiency may require </a:t>
            </a:r>
            <a:r>
              <a:rPr lang="en-US" altLang="zh-TW" sz="2800" dirty="0" err="1" smtClean="0">
                <a:cs typeface="新細明體"/>
              </a:rPr>
              <a:t>corticotropin</a:t>
            </a:r>
            <a:r>
              <a:rPr lang="en-US" altLang="zh-TW" sz="2800" dirty="0" smtClean="0">
                <a:cs typeface="新細明體"/>
              </a:rPr>
              <a:t> (ACTH) stimulation test:</a:t>
            </a:r>
          </a:p>
          <a:p>
            <a:pPr lvl="1">
              <a:lnSpc>
                <a:spcPct val="90000"/>
              </a:lnSpc>
            </a:pPr>
            <a:r>
              <a:rPr lang="en-US" altLang="zh-TW" sz="2800" dirty="0" smtClean="0">
                <a:ea typeface="NEJMQuadraat-Regular"/>
                <a:cs typeface="NEJMQuadraat-Regular"/>
              </a:rPr>
              <a:t>Measure base-line and stimulated levels of 17-hydroxyprogesterone. </a:t>
            </a:r>
          </a:p>
          <a:p>
            <a:pPr lvl="1">
              <a:lnSpc>
                <a:spcPct val="90000"/>
              </a:lnSpc>
            </a:pPr>
            <a:r>
              <a:rPr lang="en-US" altLang="zh-TW" sz="2800" dirty="0" smtClean="0">
                <a:ea typeface="NEJMQuadraat-Regular"/>
                <a:cs typeface="NEJMQuadraat-Regular"/>
              </a:rPr>
              <a:t>High level of 17-hydroxyprogesterone after stimulation is diagnostic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838200"/>
            <a:ext cx="6553200" cy="6858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ea typeface="NEJMQuadraat-SmallCaps" charset="-120"/>
              </a:rPr>
              <a:t>11</a:t>
            </a:r>
            <a:r>
              <a:rPr lang="en-US" altLang="zh-TW" sz="4000" b="1" dirty="0" smtClean="0">
                <a:ea typeface="NEJMQuadraat-SmallCaps" charset="-120"/>
                <a:sym typeface="Symbol"/>
              </a:rPr>
              <a:t>  -</a:t>
            </a:r>
            <a:r>
              <a:rPr lang="en-US" altLang="zh-TW" sz="4000" b="1" dirty="0" err="1" smtClean="0">
                <a:ea typeface="NEJMQuadraat-SmallCaps" charset="-120"/>
                <a:sym typeface="Symbol"/>
              </a:rPr>
              <a:t>H</a:t>
            </a:r>
            <a:r>
              <a:rPr lang="en-US" altLang="zh-TW" sz="4000" b="1" dirty="0" err="1" smtClean="0">
                <a:ea typeface="NEJMQuadraat-SmallCaps" charset="-120"/>
              </a:rPr>
              <a:t>ydroxylase</a:t>
            </a:r>
            <a:r>
              <a:rPr lang="en-US" altLang="zh-TW" sz="4000" b="1" dirty="0" smtClean="0">
                <a:ea typeface="NEJMQuadraat-SmallCaps" charset="-120"/>
              </a:rPr>
              <a:t> Deficiency </a:t>
            </a:r>
            <a:endParaRPr lang="en-US" altLang="zh-TW" sz="4000" b="1" dirty="0">
              <a:ea typeface="NEJMQuadraat-SmallCaps" charset="-120"/>
            </a:endParaRPr>
          </a:p>
        </p:txBody>
      </p:sp>
      <p:sp>
        <p:nvSpPr>
          <p:cNvPr id="19459" name="TextBox 11"/>
          <p:cNvSpPr txBox="1">
            <a:spLocks noChangeArrowheads="1"/>
          </p:cNvSpPr>
          <p:nvPr/>
        </p:nvSpPr>
        <p:spPr bwMode="auto">
          <a:xfrm>
            <a:off x="609600" y="1524000"/>
            <a:ext cx="83058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latin typeface="Constantia" pitchFamily="18" charset="0"/>
              </a:rPr>
              <a:t>leads to high concentrations of  11-deoxycortisol</a:t>
            </a:r>
          </a:p>
          <a:p>
            <a:endParaRPr lang="en-US" sz="2800" b="1" dirty="0">
              <a:latin typeface="Constantia" pitchFamily="18" charset="0"/>
            </a:endParaRPr>
          </a:p>
          <a:p>
            <a:r>
              <a:rPr lang="en-US" sz="2800" b="1" dirty="0">
                <a:latin typeface="Constantia" pitchFamily="18" charset="0"/>
              </a:rPr>
              <a:t>Leads to high levels of 11-deoxy-corticosterone with </a:t>
            </a:r>
            <a:r>
              <a:rPr lang="en-US" sz="2800" b="1" dirty="0" err="1">
                <a:latin typeface="Constantia" pitchFamily="18" charset="0"/>
              </a:rPr>
              <a:t>mineralocorticoid</a:t>
            </a:r>
            <a:r>
              <a:rPr lang="en-US" sz="2800" b="1" dirty="0">
                <a:latin typeface="Constantia" pitchFamily="18" charset="0"/>
              </a:rPr>
              <a:t> effect (salt and water retention)</a:t>
            </a:r>
          </a:p>
          <a:p>
            <a:endParaRPr lang="en-US" sz="2800" b="1" dirty="0">
              <a:latin typeface="Constantia" pitchFamily="18" charset="0"/>
            </a:endParaRPr>
          </a:p>
          <a:p>
            <a:r>
              <a:rPr lang="en-US" sz="2800" b="1" dirty="0">
                <a:latin typeface="Constantia" pitchFamily="18" charset="0"/>
              </a:rPr>
              <a:t>Suppresses </a:t>
            </a:r>
            <a:r>
              <a:rPr lang="en-US" sz="2800" b="1" dirty="0" err="1">
                <a:latin typeface="Constantia" pitchFamily="18" charset="0"/>
              </a:rPr>
              <a:t>renin</a:t>
            </a:r>
            <a:r>
              <a:rPr lang="en-US" sz="2800" b="1" dirty="0">
                <a:latin typeface="Constantia" pitchFamily="18" charset="0"/>
              </a:rPr>
              <a:t>/</a:t>
            </a:r>
            <a:r>
              <a:rPr lang="en-US" sz="2800" b="1" dirty="0" err="1">
                <a:latin typeface="Constantia" pitchFamily="18" charset="0"/>
              </a:rPr>
              <a:t>angiotensin</a:t>
            </a:r>
            <a:r>
              <a:rPr lang="en-US" sz="2800" b="1" dirty="0">
                <a:latin typeface="Constantia" pitchFamily="18" charset="0"/>
              </a:rPr>
              <a:t> system            low </a:t>
            </a:r>
            <a:r>
              <a:rPr lang="en-US" sz="2800" b="1" dirty="0" err="1">
                <a:latin typeface="Constantia" pitchFamily="18" charset="0"/>
              </a:rPr>
              <a:t>renin</a:t>
            </a:r>
            <a:r>
              <a:rPr lang="en-US" sz="2800" b="1" dirty="0">
                <a:latin typeface="Constantia" pitchFamily="18" charset="0"/>
              </a:rPr>
              <a:t> hypertension</a:t>
            </a:r>
          </a:p>
          <a:p>
            <a:endParaRPr lang="en-US" sz="2800" b="1" dirty="0">
              <a:latin typeface="Constantia" pitchFamily="18" charset="0"/>
            </a:endParaRPr>
          </a:p>
          <a:p>
            <a:r>
              <a:rPr lang="en-US" sz="2800" b="1" dirty="0" err="1">
                <a:latin typeface="Constantia" pitchFamily="18" charset="0"/>
              </a:rPr>
              <a:t>Musculanization</a:t>
            </a:r>
            <a:r>
              <a:rPr lang="en-US" sz="2800" b="1" dirty="0">
                <a:latin typeface="Constantia" pitchFamily="18" charset="0"/>
              </a:rPr>
              <a:t> in females (FPH) and early </a:t>
            </a:r>
            <a:r>
              <a:rPr lang="en-US" sz="2800" b="1" dirty="0" err="1">
                <a:latin typeface="Constantia" pitchFamily="18" charset="0"/>
              </a:rPr>
              <a:t>virilization</a:t>
            </a:r>
            <a:r>
              <a:rPr lang="en-US" sz="2800" b="1" dirty="0">
                <a:latin typeface="Constantia" pitchFamily="18" charset="0"/>
              </a:rPr>
              <a:t> in males</a:t>
            </a:r>
          </a:p>
          <a:p>
            <a:endParaRPr lang="en-US" sz="2800" dirty="0">
              <a:latin typeface="Constantia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7086600" y="4343400"/>
            <a:ext cx="685800" cy="1588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1410729" y="1219200"/>
            <a:ext cx="19272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latin typeface="Constantia" pitchFamily="18" charset="0"/>
              </a:rPr>
              <a:t>Progesterone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764592" y="3014750"/>
            <a:ext cx="32168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tantia" pitchFamily="18" charset="0"/>
              </a:rPr>
              <a:t>11-Deoxycorticosterone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114800" y="1066800"/>
            <a:ext cx="228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Constantia" pitchFamily="18" charset="0"/>
              </a:rPr>
              <a:t>17</a:t>
            </a:r>
            <a:r>
              <a:rPr lang="en-US" sz="2400" dirty="0">
                <a:latin typeface="Constantia" pitchFamily="18" charset="0"/>
                <a:sym typeface="Symbol" pitchFamily="18" charset="2"/>
              </a:rPr>
              <a:t>-</a:t>
            </a:r>
            <a:r>
              <a:rPr lang="en-US" sz="2400" dirty="0" err="1">
                <a:latin typeface="Constantia" pitchFamily="18" charset="0"/>
                <a:sym typeface="Symbol" pitchFamily="18" charset="2"/>
              </a:rPr>
              <a:t>hydroxy</a:t>
            </a:r>
            <a:r>
              <a:rPr lang="en-US" sz="2400" dirty="0">
                <a:latin typeface="Constantia" pitchFamily="18" charset="0"/>
                <a:sym typeface="Symbol" pitchFamily="18" charset="2"/>
              </a:rPr>
              <a:t>-p</a:t>
            </a:r>
            <a:r>
              <a:rPr lang="en-US" sz="2400" dirty="0">
                <a:latin typeface="Constantia" pitchFamily="18" charset="0"/>
              </a:rPr>
              <a:t>rogesterone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505983" y="1295400"/>
            <a:ext cx="24856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 err="1">
                <a:latin typeface="Constantia" pitchFamily="18" charset="0"/>
                <a:sym typeface="Symbol" pitchFamily="18" charset="2"/>
              </a:rPr>
              <a:t>Androstenedione</a:t>
            </a:r>
            <a:endParaRPr lang="en-US" sz="2400" dirty="0">
              <a:latin typeface="Constantia" pitchFamily="18" charset="0"/>
              <a:sym typeface="Symbol" pitchFamily="18" charset="2"/>
            </a:endParaRPr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102972" y="1979613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onstantia" pitchFamily="18" charset="0"/>
              </a:rPr>
              <a:t>21</a:t>
            </a:r>
            <a:r>
              <a:rPr lang="en-US" sz="2400" b="1" dirty="0">
                <a:latin typeface="Constantia" pitchFamily="18" charset="0"/>
                <a:sym typeface="Symbol" pitchFamily="18" charset="2"/>
              </a:rPr>
              <a:t> </a:t>
            </a:r>
            <a:r>
              <a:rPr lang="en-US" sz="2400" b="1" dirty="0" smtClean="0">
                <a:latin typeface="Constantia" pitchFamily="18" charset="0"/>
                <a:sym typeface="Symbol" pitchFamily="18" charset="2"/>
              </a:rPr>
              <a:t>-</a:t>
            </a:r>
            <a:r>
              <a:rPr lang="en-US" sz="2400" b="1" dirty="0" err="1">
                <a:latin typeface="Constantia" pitchFamily="18" charset="0"/>
                <a:sym typeface="Symbol" pitchFamily="18" charset="2"/>
              </a:rPr>
              <a:t>H</a:t>
            </a:r>
            <a:r>
              <a:rPr lang="en-US" sz="2400" b="1" dirty="0" err="1" smtClean="0">
                <a:latin typeface="Constantia" pitchFamily="18" charset="0"/>
              </a:rPr>
              <a:t>ydroxylase</a:t>
            </a:r>
            <a:endParaRPr lang="en-US" sz="2400" b="1" dirty="0">
              <a:latin typeface="Constantia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019800" y="1526233"/>
            <a:ext cx="572682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1726858" y="2474913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04800" y="228600"/>
            <a:ext cx="7620000" cy="78028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zh-TW" sz="4000" b="1" dirty="0" smtClean="0">
                <a:ea typeface="NEJMQuadraat-SmallCaps" charset="-120"/>
              </a:rPr>
              <a:t>11</a:t>
            </a:r>
            <a:r>
              <a:rPr lang="en-US" altLang="zh-TW" sz="4000" b="1" dirty="0" smtClean="0">
                <a:ea typeface="NEJMQuadraat-SmallCaps" charset="-120"/>
                <a:sym typeface="Symbol"/>
              </a:rPr>
              <a:t>  -</a:t>
            </a:r>
            <a:r>
              <a:rPr lang="en-US" altLang="zh-TW" sz="4000" b="1" dirty="0" err="1" smtClean="0">
                <a:ea typeface="NEJMQuadraat-SmallCaps" charset="-120"/>
                <a:sym typeface="Symbol"/>
              </a:rPr>
              <a:t>H</a:t>
            </a:r>
            <a:r>
              <a:rPr lang="en-US" altLang="zh-TW" sz="4000" b="1" dirty="0" err="1" smtClean="0">
                <a:ea typeface="NEJMQuadraat-SmallCaps" charset="-120"/>
              </a:rPr>
              <a:t>ydroxylase</a:t>
            </a:r>
            <a:r>
              <a:rPr lang="en-US" altLang="zh-TW" sz="4000" b="1" dirty="0" smtClean="0">
                <a:ea typeface="NEJMQuadraat-SmallCaps" charset="-120"/>
              </a:rPr>
              <a:t> Deficiency </a:t>
            </a:r>
            <a:endParaRPr lang="en-US" sz="40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337954" y="1499610"/>
            <a:ext cx="776846" cy="182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3886200" y="990600"/>
            <a:ext cx="2286000" cy="12192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21438" y="914400"/>
            <a:ext cx="2667000" cy="12954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90957" y="4850475"/>
            <a:ext cx="18753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Testosterone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6711592" y="2308441"/>
            <a:ext cx="1588308" cy="261130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 rot="18109352">
            <a:off x="6308540" y="3390877"/>
            <a:ext cx="2857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In peripheral tissues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505200" y="5917275"/>
            <a:ext cx="2514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err="1">
                <a:latin typeface="Constantia" pitchFamily="18" charset="0"/>
              </a:rPr>
              <a:t>Virilisation</a:t>
            </a:r>
            <a:r>
              <a:rPr lang="en-US" sz="2400" dirty="0">
                <a:latin typeface="Constantia" pitchFamily="18" charset="0"/>
              </a:rPr>
              <a:t> of  </a:t>
            </a:r>
            <a:r>
              <a:rPr lang="en-US" sz="2400" dirty="0">
                <a:latin typeface="Arial Black" pitchFamily="34" charset="0"/>
              </a:rPr>
              <a:t>♀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248400" y="5841075"/>
            <a:ext cx="281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Constantia" pitchFamily="18" charset="0"/>
              </a:rPr>
              <a:t>Precocious sexual development in </a:t>
            </a:r>
            <a:r>
              <a:rPr lang="en-US" sz="2400" dirty="0">
                <a:latin typeface="Arial Black" pitchFamily="34" charset="0"/>
              </a:rPr>
              <a:t>♂</a:t>
            </a:r>
            <a:endParaRPr lang="en-US" sz="2400" dirty="0">
              <a:latin typeface="Constantia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5105400" y="5612475"/>
            <a:ext cx="31242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8077201" y="5764875"/>
            <a:ext cx="3048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4953794" y="5764081"/>
            <a:ext cx="30480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6553200" y="5460075"/>
            <a:ext cx="3048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4511333" y="2474913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"/>
          <p:cNvSpPr txBox="1">
            <a:spLocks noChangeArrowheads="1"/>
          </p:cNvSpPr>
          <p:nvPr/>
        </p:nvSpPr>
        <p:spPr bwMode="auto">
          <a:xfrm>
            <a:off x="4038600" y="3014750"/>
            <a:ext cx="23069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Constantia" pitchFamily="18" charset="0"/>
              </a:rPr>
              <a:t>11-Deoxycortisol</a:t>
            </a:r>
            <a:endParaRPr lang="en-US" sz="2400" dirty="0">
              <a:latin typeface="Constantia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1737540" y="4091738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090650" y="3665197"/>
            <a:ext cx="121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onstantia" pitchFamily="18" charset="0"/>
              </a:rPr>
              <a:t>X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4522015" y="4091738"/>
            <a:ext cx="1295400" cy="317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875125" y="3665197"/>
            <a:ext cx="121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dirty="0">
                <a:solidFill>
                  <a:srgbClr val="FF0000"/>
                </a:solidFill>
                <a:latin typeface="Constantia" pitchFamily="18" charset="0"/>
              </a:rPr>
              <a:t>X</a:t>
            </a:r>
          </a:p>
        </p:txBody>
      </p:sp>
      <p:sp>
        <p:nvSpPr>
          <p:cNvPr id="35" name="TextBox 2"/>
          <p:cNvSpPr txBox="1">
            <a:spLocks noChangeArrowheads="1"/>
          </p:cNvSpPr>
          <p:nvPr/>
        </p:nvSpPr>
        <p:spPr bwMode="auto">
          <a:xfrm>
            <a:off x="1338556" y="4643735"/>
            <a:ext cx="21503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Constantia" pitchFamily="18" charset="0"/>
              </a:rPr>
              <a:t>Corticosterone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36" name="TextBox 2"/>
          <p:cNvSpPr txBox="1">
            <a:spLocks noChangeArrowheads="1"/>
          </p:cNvSpPr>
          <p:nvPr/>
        </p:nvSpPr>
        <p:spPr bwMode="auto">
          <a:xfrm>
            <a:off x="4550732" y="4643735"/>
            <a:ext cx="124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err="1" smtClean="0">
                <a:latin typeface="Constantia" pitchFamily="18" charset="0"/>
              </a:rPr>
              <a:t>Cortisol</a:t>
            </a:r>
            <a:endParaRPr lang="en-US" sz="2400" dirty="0">
              <a:latin typeface="Constantia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028900" y="2776450"/>
            <a:ext cx="2286000" cy="9144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TextBox 5"/>
          <p:cNvSpPr txBox="1">
            <a:spLocks noChangeArrowheads="1"/>
          </p:cNvSpPr>
          <p:nvPr/>
        </p:nvSpPr>
        <p:spPr bwMode="auto">
          <a:xfrm>
            <a:off x="76200" y="3621853"/>
            <a:ext cx="2057400" cy="83099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zh-TW" sz="2400" b="1" dirty="0" smtClean="0">
                <a:latin typeface="Constantia" pitchFamily="18" charset="0"/>
                <a:sym typeface="Symbol" pitchFamily="18" charset="2"/>
              </a:rPr>
              <a:t>11</a:t>
            </a:r>
            <a:r>
              <a:rPr lang="en-US" altLang="zh-TW" sz="2400" b="1" dirty="0" smtClean="0">
                <a:latin typeface="Constantia" pitchFamily="18" charset="0"/>
                <a:sym typeface="Symbol"/>
              </a:rPr>
              <a:t>  -</a:t>
            </a:r>
            <a:r>
              <a:rPr lang="en-US" altLang="zh-TW" sz="2400" b="1" dirty="0" err="1" smtClean="0">
                <a:latin typeface="Constantia" pitchFamily="18" charset="0"/>
                <a:sym typeface="Symbol"/>
              </a:rPr>
              <a:t>H</a:t>
            </a:r>
            <a:r>
              <a:rPr lang="en-US" altLang="zh-TW" sz="2400" b="1" dirty="0" err="1" smtClean="0">
                <a:latin typeface="Constantia" pitchFamily="18" charset="0"/>
                <a:sym typeface="Symbol" pitchFamily="18" charset="2"/>
              </a:rPr>
              <a:t>ydroxylase</a:t>
            </a:r>
            <a:endParaRPr lang="en-US" sz="2400" b="1" dirty="0">
              <a:latin typeface="Constantia" pitchFamily="18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8" grpId="0" animBg="1"/>
      <p:bldP spid="19" grpId="0" animBg="1"/>
      <p:bldP spid="14" grpId="0"/>
      <p:bldP spid="16" grpId="0"/>
      <p:bldP spid="20" grpId="0"/>
      <p:bldP spid="21" grpId="0"/>
      <p:bldP spid="32" grpId="0"/>
      <p:bldP spid="34" grpId="0"/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8382000" cy="2895600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tx1"/>
                </a:solidFill>
              </a:rPr>
              <a:t>Testicular Feminization Syndrome (Androgen Insensitivity Syndrome)</a:t>
            </a:r>
            <a:r>
              <a:rPr lang="en-US" sz="4400" dirty="0">
                <a:solidFill>
                  <a:schemeClr val="tx1"/>
                </a:solidFill>
              </a:rPr>
              <a:t/>
            </a:r>
            <a:br>
              <a:rPr lang="en-US" sz="4400" dirty="0">
                <a:solidFill>
                  <a:schemeClr val="tx1"/>
                </a:solidFill>
              </a:rPr>
            </a:b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8600" y="704850"/>
            <a:ext cx="8458200" cy="1143000"/>
          </a:xfrm>
        </p:spPr>
        <p:txBody>
          <a:bodyPr/>
          <a:lstStyle/>
          <a:p>
            <a:r>
              <a:rPr lang="en-US" sz="4000" b="1" smtClean="0"/>
              <a:t>Disorders of Male Sexual Differentiation</a:t>
            </a:r>
            <a:endParaRPr lang="ar-SA" sz="4000" b="1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2316163"/>
            <a:ext cx="8229600" cy="3551237"/>
          </a:xfrm>
        </p:spPr>
        <p:txBody>
          <a:bodyPr/>
          <a:lstStyle/>
          <a:p>
            <a:r>
              <a:rPr lang="en-US" dirty="0" smtClean="0"/>
              <a:t>They are </a:t>
            </a:r>
            <a:r>
              <a:rPr lang="en-US" b="1" dirty="0" smtClean="0"/>
              <a:t>rare</a:t>
            </a:r>
            <a:r>
              <a:rPr lang="en-US" dirty="0" smtClean="0"/>
              <a:t> group of disorders</a:t>
            </a:r>
          </a:p>
          <a:p>
            <a:r>
              <a:rPr lang="en-US" dirty="0" smtClean="0"/>
              <a:t>The defect may be in:</a:t>
            </a:r>
          </a:p>
          <a:p>
            <a:pPr lvl="1"/>
            <a:r>
              <a:rPr lang="en-US" b="1" dirty="0" smtClean="0"/>
              <a:t>Testosterone</a:t>
            </a:r>
            <a:r>
              <a:rPr lang="en-US" dirty="0" smtClean="0"/>
              <a:t> production (impaired testosterone production)</a:t>
            </a:r>
          </a:p>
          <a:p>
            <a:pPr lvl="1"/>
            <a:r>
              <a:rPr lang="en-US" dirty="0" smtClean="0"/>
              <a:t>Androgen </a:t>
            </a:r>
            <a:r>
              <a:rPr lang="en-US" b="1" dirty="0" smtClean="0"/>
              <a:t>receptors</a:t>
            </a:r>
            <a:r>
              <a:rPr lang="en-US" dirty="0" smtClean="0"/>
              <a:t> (inactive androgen receptors  </a:t>
            </a:r>
            <a:r>
              <a:rPr lang="en-US" dirty="0" smtClean="0">
                <a:sym typeface="Wingdings" pitchFamily="2" charset="2"/>
              </a:rPr>
              <a:t> target tissues cannot respond to stimulation by circulating testosterone; </a:t>
            </a:r>
            <a:r>
              <a:rPr lang="en-US" dirty="0" smtClean="0"/>
              <a:t>e.g., </a:t>
            </a:r>
            <a:r>
              <a:rPr lang="en-US" b="1" dirty="0" smtClean="0"/>
              <a:t>Testicular feminization syndrome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Control of testicular function by the </a:t>
            </a:r>
            <a:r>
              <a:rPr lang="en-US" sz="4000" b="1" dirty="0" err="1" smtClean="0"/>
              <a:t>gonadotrophins</a:t>
            </a:r>
            <a:endParaRPr lang="ar-SA" sz="4000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200400" y="2057400"/>
            <a:ext cx="2057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Hypothalamus</a:t>
            </a:r>
            <a:endParaRPr lang="ar-SA" dirty="0"/>
          </a:p>
        </p:txBody>
      </p:sp>
      <p:sp>
        <p:nvSpPr>
          <p:cNvPr id="5" name="Rounded Rectangle 4"/>
          <p:cNvSpPr/>
          <p:nvPr/>
        </p:nvSpPr>
        <p:spPr>
          <a:xfrm>
            <a:off x="3200400" y="3429000"/>
            <a:ext cx="2057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Anterior Pituitary</a:t>
            </a:r>
            <a:endParaRPr lang="ar-SA" dirty="0"/>
          </a:p>
        </p:txBody>
      </p:sp>
      <p:sp>
        <p:nvSpPr>
          <p:cNvPr id="7" name="Oval 6"/>
          <p:cNvSpPr/>
          <p:nvPr/>
        </p:nvSpPr>
        <p:spPr>
          <a:xfrm>
            <a:off x="3581400" y="4724400"/>
            <a:ext cx="1447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Testis</a:t>
            </a:r>
            <a:endParaRPr lang="ar-SA" dirty="0"/>
          </a:p>
        </p:txBody>
      </p:sp>
      <p:sp>
        <p:nvSpPr>
          <p:cNvPr id="8" name="Down Arrow 7"/>
          <p:cNvSpPr/>
          <p:nvPr/>
        </p:nvSpPr>
        <p:spPr>
          <a:xfrm>
            <a:off x="4114800" y="2827338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9" name="Down Arrow 8"/>
          <p:cNvSpPr/>
          <p:nvPr/>
        </p:nvSpPr>
        <p:spPr>
          <a:xfrm>
            <a:off x="3962400" y="4208463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0" name="Down Arrow 9"/>
          <p:cNvSpPr/>
          <p:nvPr/>
        </p:nvSpPr>
        <p:spPr>
          <a:xfrm>
            <a:off x="4419600" y="4214813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1" name="Down Arrow 10"/>
          <p:cNvSpPr/>
          <p:nvPr/>
        </p:nvSpPr>
        <p:spPr>
          <a:xfrm>
            <a:off x="4191000" y="5715000"/>
            <a:ext cx="152400" cy="5334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12" name="U-Turn Arrow 11"/>
          <p:cNvSpPr/>
          <p:nvPr/>
        </p:nvSpPr>
        <p:spPr>
          <a:xfrm rot="16200000">
            <a:off x="1905000" y="4038600"/>
            <a:ext cx="1752600" cy="838200"/>
          </a:xfrm>
          <a:prstGeom prst="uturnArrow">
            <a:avLst>
              <a:gd name="adj1" fmla="val 27264"/>
              <a:gd name="adj2" fmla="val 25000"/>
              <a:gd name="adj3" fmla="val 13679"/>
              <a:gd name="adj4" fmla="val 48782"/>
              <a:gd name="adj5" fmla="val 9352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13" name="U-Turn Arrow 12"/>
          <p:cNvSpPr/>
          <p:nvPr/>
        </p:nvSpPr>
        <p:spPr>
          <a:xfrm rot="16200000" flipV="1">
            <a:off x="4930775" y="4033838"/>
            <a:ext cx="1731963" cy="827087"/>
          </a:xfrm>
          <a:prstGeom prst="uturnArrow">
            <a:avLst>
              <a:gd name="adj1" fmla="val 27264"/>
              <a:gd name="adj2" fmla="val 25000"/>
              <a:gd name="adj3" fmla="val 27622"/>
              <a:gd name="adj4" fmla="val 48782"/>
              <a:gd name="adj5" fmla="val 958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291013" y="29718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+</a:t>
            </a:r>
            <a:endParaRPr lang="ar-SA" sz="2800" b="1" baseline="-25000" dirty="0"/>
          </a:p>
        </p:txBody>
      </p:sp>
      <p:sp>
        <p:nvSpPr>
          <p:cNvPr id="15" name="Oval 14"/>
          <p:cNvSpPr/>
          <p:nvPr/>
        </p:nvSpPr>
        <p:spPr>
          <a:xfrm>
            <a:off x="3581400" y="4402138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+</a:t>
            </a:r>
            <a:endParaRPr lang="ar-SA" sz="2800" b="1" baseline="-25000" dirty="0"/>
          </a:p>
        </p:txBody>
      </p:sp>
      <p:sp>
        <p:nvSpPr>
          <p:cNvPr id="16" name="Oval 15"/>
          <p:cNvSpPr/>
          <p:nvPr/>
        </p:nvSpPr>
        <p:spPr>
          <a:xfrm>
            <a:off x="4595813" y="4419600"/>
            <a:ext cx="381000" cy="381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+</a:t>
            </a:r>
            <a:endParaRPr lang="ar-SA" sz="2800" b="1" baseline="-25000" dirty="0"/>
          </a:p>
        </p:txBody>
      </p:sp>
      <p:sp>
        <p:nvSpPr>
          <p:cNvPr id="22543" name="TextBox 16"/>
          <p:cNvSpPr txBox="1">
            <a:spLocks noChangeArrowheads="1"/>
          </p:cNvSpPr>
          <p:nvPr/>
        </p:nvSpPr>
        <p:spPr bwMode="auto">
          <a:xfrm>
            <a:off x="2971800" y="4267200"/>
            <a:ext cx="627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FSH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2544" name="TextBox 17"/>
          <p:cNvSpPr txBox="1">
            <a:spLocks noChangeArrowheads="1"/>
          </p:cNvSpPr>
          <p:nvPr/>
        </p:nvSpPr>
        <p:spPr bwMode="auto">
          <a:xfrm>
            <a:off x="4876800" y="4267200"/>
            <a:ext cx="50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LH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2545" name="TextBox 18"/>
          <p:cNvSpPr txBox="1">
            <a:spLocks noChangeArrowheads="1"/>
          </p:cNvSpPr>
          <p:nvPr/>
        </p:nvSpPr>
        <p:spPr bwMode="auto">
          <a:xfrm>
            <a:off x="5021263" y="5268913"/>
            <a:ext cx="1582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Testosterone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2546" name="TextBox 19"/>
          <p:cNvSpPr txBox="1">
            <a:spLocks noChangeArrowheads="1"/>
          </p:cNvSpPr>
          <p:nvPr/>
        </p:nvSpPr>
        <p:spPr bwMode="auto">
          <a:xfrm>
            <a:off x="2438400" y="5334000"/>
            <a:ext cx="1011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Inhibin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438400" y="32766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-</a:t>
            </a:r>
            <a:endParaRPr lang="ar-SA" sz="2800" b="1" baseline="-25000" dirty="0"/>
          </a:p>
        </p:txBody>
      </p:sp>
      <p:sp>
        <p:nvSpPr>
          <p:cNvPr id="22" name="Oval 21"/>
          <p:cNvSpPr/>
          <p:nvPr/>
        </p:nvSpPr>
        <p:spPr>
          <a:xfrm>
            <a:off x="5562600" y="32766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baseline="-25000" dirty="0"/>
              <a:t>-</a:t>
            </a:r>
            <a:endParaRPr lang="ar-SA" sz="2800" b="1" baseline="-25000" dirty="0"/>
          </a:p>
        </p:txBody>
      </p:sp>
      <p:sp>
        <p:nvSpPr>
          <p:cNvPr id="22549" name="TextBox 22"/>
          <p:cNvSpPr txBox="1">
            <a:spLocks noChangeArrowheads="1"/>
          </p:cNvSpPr>
          <p:nvPr/>
        </p:nvSpPr>
        <p:spPr bwMode="auto">
          <a:xfrm>
            <a:off x="2895600" y="6248400"/>
            <a:ext cx="2039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Spermatogenesis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2550" name="TextBox 23"/>
          <p:cNvSpPr txBox="1">
            <a:spLocks noChangeArrowheads="1"/>
          </p:cNvSpPr>
          <p:nvPr/>
        </p:nvSpPr>
        <p:spPr bwMode="auto">
          <a:xfrm>
            <a:off x="3352800" y="2819400"/>
            <a:ext cx="857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nstantia" pitchFamily="18" charset="0"/>
              </a:rPr>
              <a:t>GnRH</a:t>
            </a:r>
            <a:endParaRPr lang="ar-SA" b="1">
              <a:latin typeface="Constantia" pitchFamily="18" charset="0"/>
              <a:ea typeface="Majalla UI"/>
              <a:cs typeface="Majalla UI"/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5943600" y="5562600"/>
            <a:ext cx="76200" cy="2286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ar-SA"/>
          </a:p>
        </p:txBody>
      </p:sp>
      <p:sp>
        <p:nvSpPr>
          <p:cNvPr id="28" name="Oval 27"/>
          <p:cNvSpPr/>
          <p:nvPr/>
        </p:nvSpPr>
        <p:spPr>
          <a:xfrm>
            <a:off x="5105400" y="5867400"/>
            <a:ext cx="1905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Peripheral tissue</a:t>
            </a:r>
            <a:endParaRPr lang="ar-SA" b="1" dirty="0"/>
          </a:p>
        </p:txBody>
      </p:sp>
      <p:sp>
        <p:nvSpPr>
          <p:cNvPr id="29" name="Oval 28"/>
          <p:cNvSpPr/>
          <p:nvPr/>
        </p:nvSpPr>
        <p:spPr>
          <a:xfrm>
            <a:off x="5638800" y="5840413"/>
            <a:ext cx="838200" cy="25558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baseline="-25000" dirty="0"/>
              <a:t>AR</a:t>
            </a:r>
            <a:endParaRPr lang="ar-SA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4500" b="1" dirty="0" smtClean="0"/>
              <a:t>Objectives</a:t>
            </a:r>
            <a:endParaRPr lang="ar-SA" sz="4500" b="1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28600" y="1782763"/>
            <a:ext cx="8686800" cy="484663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Adrenal </a:t>
            </a:r>
            <a:r>
              <a:rPr lang="en-US" sz="3200" b="1" dirty="0" err="1" smtClean="0"/>
              <a:t>steroidogenesis</a:t>
            </a:r>
            <a:endParaRPr lang="en-US" sz="3200" b="1" dirty="0" smtClean="0"/>
          </a:p>
          <a:p>
            <a:pPr>
              <a:lnSpc>
                <a:spcPct val="150000"/>
              </a:lnSpc>
            </a:pPr>
            <a:r>
              <a:rPr lang="en-US" sz="3200" b="1" dirty="0" smtClean="0"/>
              <a:t>Congenital adrenal hyperplasia  syndrome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900" b="1" dirty="0" smtClean="0"/>
              <a:t>	Types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900" b="1" dirty="0" smtClean="0"/>
              <a:t>	Biochemical characteristics</a:t>
            </a:r>
          </a:p>
          <a:p>
            <a:pPr lvl="2">
              <a:lnSpc>
                <a:spcPct val="150000"/>
              </a:lnSpc>
              <a:buFont typeface="Wingdings 2" pitchFamily="18" charset="2"/>
              <a:buNone/>
            </a:pPr>
            <a:r>
              <a:rPr lang="en-US" sz="2900" b="1" dirty="0" smtClean="0"/>
              <a:t>	Clinical manifestations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/>
              <a:t>Testicular feminization syndrome</a:t>
            </a:r>
            <a:endParaRPr lang="ar-SA" sz="3200" b="1" dirty="0" smtClean="0">
              <a:ea typeface="Majalla U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28650"/>
          </a:xfrm>
        </p:spPr>
        <p:txBody>
          <a:bodyPr/>
          <a:lstStyle/>
          <a:p>
            <a:pPr marL="342900" indent="-342900"/>
            <a:r>
              <a:rPr lang="en-US" sz="3200" b="1" smtClean="0">
                <a:solidFill>
                  <a:srgbClr val="FF0000"/>
                </a:solidFill>
              </a:rPr>
              <a:t>Testicular Feminization Syndrome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00625"/>
          </a:xfrm>
        </p:spPr>
        <p:txBody>
          <a:bodyPr>
            <a:normAutofit lnSpcReduction="10000"/>
          </a:bodyPr>
          <a:lstStyle/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46,XY </a:t>
            </a:r>
            <a:r>
              <a:rPr lang="en-US" sz="2800" dirty="0" err="1" smtClean="0"/>
              <a:t>karyotype</a:t>
            </a:r>
            <a:endParaRPr lang="en-US" sz="2800" dirty="0" smtClean="0"/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X-linked recessive disorder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Androgen receptor  resistance          high testosterone  blood level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In peripheral tissue, testosterone will be converted by </a:t>
            </a:r>
            <a:r>
              <a:rPr lang="en-US" sz="2800" b="1" dirty="0" err="1" smtClean="0">
                <a:solidFill>
                  <a:srgbClr val="FF0000"/>
                </a:solidFill>
              </a:rPr>
              <a:t>aromatase</a:t>
            </a:r>
            <a:r>
              <a:rPr lang="en-US" sz="2800" dirty="0" smtClean="0"/>
              <a:t> into </a:t>
            </a:r>
            <a:r>
              <a:rPr lang="en-US" sz="2800" dirty="0" err="1" smtClean="0"/>
              <a:t>estradiol</a:t>
            </a:r>
            <a:r>
              <a:rPr lang="en-US" sz="2800" dirty="0" smtClean="0"/>
              <a:t>          feminization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2800" dirty="0" smtClean="0"/>
              <a:t>Patients have normal testes &amp; produce normal amounts of </a:t>
            </a:r>
            <a:r>
              <a:rPr lang="en-US" sz="2800" dirty="0" err="1" smtClean="0"/>
              <a:t>müllerian</a:t>
            </a:r>
            <a:r>
              <a:rPr lang="en-US" sz="2800" dirty="0" smtClean="0"/>
              <a:t>-inhibiting factor (MIF), therefore, affected individuals </a:t>
            </a:r>
            <a:r>
              <a:rPr lang="en-US" sz="2800" b="1" dirty="0" smtClean="0">
                <a:solidFill>
                  <a:srgbClr val="FF0000"/>
                </a:solidFill>
              </a:rPr>
              <a:t>do not have </a:t>
            </a:r>
            <a:r>
              <a:rPr lang="en-US" sz="2800" dirty="0" smtClean="0"/>
              <a:t>fallopian tubes, a uterus, or a proximal (upper) vagina. 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n-US" sz="2800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507038" y="2840038"/>
            <a:ext cx="609600" cy="1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5334000" y="4106863"/>
            <a:ext cx="609600" cy="1587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>Clinical Picture:</a:t>
            </a:r>
            <a:endParaRPr lang="en-US" dirty="0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228600" y="1935163"/>
            <a:ext cx="8686800" cy="4389437"/>
          </a:xfrm>
        </p:spPr>
        <p:txBody>
          <a:bodyPr/>
          <a:lstStyle/>
          <a:p>
            <a:pPr marL="290513" lvl="2"/>
            <a:r>
              <a:rPr lang="en-US" sz="3200" b="1" dirty="0" smtClean="0"/>
              <a:t>Complete androgen insensitivity syndrome (</a:t>
            </a:r>
            <a:r>
              <a:rPr lang="en-US" sz="3200" b="1" dirty="0" smtClean="0">
                <a:solidFill>
                  <a:srgbClr val="FF0000"/>
                </a:solidFill>
              </a:rPr>
              <a:t>CAIS</a:t>
            </a:r>
            <a:r>
              <a:rPr lang="en-US" sz="3200" b="1" dirty="0" smtClean="0"/>
              <a:t>): </a:t>
            </a:r>
            <a:r>
              <a:rPr lang="en-US" sz="2800" dirty="0" smtClean="0"/>
              <a:t>female external genitalia with normal labia, clitoris, and vaginal </a:t>
            </a:r>
            <a:r>
              <a:rPr lang="en-US" sz="2800" dirty="0" err="1" smtClean="0"/>
              <a:t>introitus</a:t>
            </a:r>
            <a:r>
              <a:rPr lang="en-US" sz="2800" dirty="0" smtClean="0"/>
              <a:t> (MPH)</a:t>
            </a:r>
          </a:p>
          <a:p>
            <a:pPr marL="290513" lvl="2">
              <a:buNone/>
            </a:pPr>
            <a:endParaRPr lang="en-US" sz="2800" dirty="0" smtClean="0"/>
          </a:p>
          <a:p>
            <a:pPr marL="290513" lvl="2"/>
            <a:r>
              <a:rPr lang="en-US" sz="3200" b="1" dirty="0" smtClean="0"/>
              <a:t>Partial androgen insensitivity syndrome (</a:t>
            </a:r>
            <a:r>
              <a:rPr lang="en-US" sz="3200" b="1" dirty="0" smtClean="0">
                <a:solidFill>
                  <a:srgbClr val="FF0000"/>
                </a:solidFill>
              </a:rPr>
              <a:t>PAIS</a:t>
            </a:r>
            <a:r>
              <a:rPr lang="en-US" sz="3200" b="1" dirty="0" smtClean="0"/>
              <a:t>): </a:t>
            </a:r>
            <a:r>
              <a:rPr lang="en-US" sz="2800" dirty="0" smtClean="0"/>
              <a:t>mildly </a:t>
            </a:r>
            <a:r>
              <a:rPr lang="en-US" sz="2800" dirty="0" err="1" smtClean="0"/>
              <a:t>virilized</a:t>
            </a:r>
            <a:r>
              <a:rPr lang="en-US" sz="2800" dirty="0" smtClean="0"/>
              <a:t> female external genitalia (</a:t>
            </a:r>
            <a:r>
              <a:rPr lang="en-US" sz="2800" dirty="0" err="1" smtClean="0"/>
              <a:t>clitorimegaly</a:t>
            </a:r>
            <a:r>
              <a:rPr lang="en-US" sz="2800" dirty="0" smtClean="0"/>
              <a:t> without other external anomalies) to mildly </a:t>
            </a:r>
            <a:r>
              <a:rPr lang="en-US" sz="2800" dirty="0" err="1" smtClean="0"/>
              <a:t>undervirilized</a:t>
            </a:r>
            <a:r>
              <a:rPr lang="en-US" sz="2800" dirty="0" smtClean="0"/>
              <a:t> male external genitalia (</a:t>
            </a:r>
            <a:r>
              <a:rPr lang="en-US" sz="2800" dirty="0" err="1" smtClean="0"/>
              <a:t>hypospadias</a:t>
            </a:r>
            <a:r>
              <a:rPr lang="en-US" sz="2800" dirty="0" smtClean="0"/>
              <a:t> and/or diminished penile size)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628650"/>
          </a:xfrm>
        </p:spPr>
        <p:txBody>
          <a:bodyPr/>
          <a:lstStyle/>
          <a:p>
            <a:pPr marL="274320" lvl="1" indent="-274320">
              <a:spcAft>
                <a:spcPts val="0"/>
              </a:spcAft>
              <a:defRPr/>
            </a:pPr>
            <a:r>
              <a:rPr lang="en-US" sz="5400" b="1" kern="1200" dirty="0" smtClean="0">
                <a:latin typeface="+mj-lt"/>
                <a:ea typeface="+mj-ea"/>
                <a:cs typeface="+mj-cs"/>
              </a:rPr>
              <a:t>Laboratory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/>
          </a:bodyPr>
          <a:lstStyle/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err="1" smtClean="0"/>
              <a:t>Karyotype</a:t>
            </a:r>
            <a:r>
              <a:rPr lang="en-US" sz="3200" b="1" dirty="0" smtClean="0"/>
              <a:t>:</a:t>
            </a:r>
            <a:r>
              <a:rPr lang="en-US" sz="2800" dirty="0" smtClean="0"/>
              <a:t> differentiate an </a:t>
            </a:r>
            <a:r>
              <a:rPr lang="en-US" sz="2800" dirty="0" err="1" smtClean="0"/>
              <a:t>undermasculinized</a:t>
            </a:r>
            <a:r>
              <a:rPr lang="en-US" sz="2800" dirty="0" smtClean="0"/>
              <a:t> male from a </a:t>
            </a:r>
            <a:r>
              <a:rPr lang="en-US" sz="2800" dirty="0" err="1" smtClean="0"/>
              <a:t>masculinized</a:t>
            </a:r>
            <a:r>
              <a:rPr lang="en-US" sz="2800" dirty="0" smtClean="0"/>
              <a:t> female. 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smtClean="0"/>
              <a:t>Fluorescent in situ hybridization (FISH): </a:t>
            </a:r>
            <a:r>
              <a:rPr lang="en-US" sz="2800" dirty="0" smtClean="0"/>
              <a:t>Presence of a Y chromosome can be confirmed by probes for the </a:t>
            </a:r>
            <a:r>
              <a:rPr lang="en-US" sz="2800" i="1" dirty="0" smtClean="0"/>
              <a:t>SRY</a:t>
            </a:r>
            <a:r>
              <a:rPr lang="en-US" sz="2800" dirty="0" smtClean="0"/>
              <a:t> region of the Y chromosome. These offer a much quicker turnaround time than conventional </a:t>
            </a:r>
            <a:r>
              <a:rPr lang="en-US" sz="2800" dirty="0" err="1" smtClean="0"/>
              <a:t>karyotypes</a:t>
            </a:r>
            <a:r>
              <a:rPr lang="en-US" sz="2800" dirty="0" smtClean="0"/>
              <a:t>.</a:t>
            </a:r>
            <a:endParaRPr lang="en-US" sz="2800" b="1" dirty="0" smtClean="0"/>
          </a:p>
          <a:p>
            <a:pPr marL="0" lvl="1" indent="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smtClean="0"/>
              <a:t>Increased (or normal) testosterone  and </a:t>
            </a:r>
            <a:r>
              <a:rPr lang="en-US" sz="3200" b="1" dirty="0" err="1" smtClean="0"/>
              <a:t>dihydrotestosterone</a:t>
            </a:r>
            <a:r>
              <a:rPr lang="en-US" sz="3200" b="1" dirty="0" smtClean="0"/>
              <a:t> blood levels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933450"/>
          </a:xfrm>
        </p:spPr>
        <p:txBody>
          <a:bodyPr/>
          <a:lstStyle/>
          <a:p>
            <a:pPr marL="109538" indent="-109538"/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5400" b="1" dirty="0" smtClean="0"/>
              <a:t>Laboratory Diagnosis	</a:t>
            </a:r>
            <a:r>
              <a:rPr lang="en-US" sz="3200" b="1" dirty="0" smtClean="0"/>
              <a:t>     CONT’D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38600"/>
          </a:xfrm>
        </p:spPr>
        <p:txBody>
          <a:bodyPr>
            <a:normAutofit/>
          </a:bodyPr>
          <a:lstStyle/>
          <a:p>
            <a:pPr marL="274320" lvl="1" indent="-274320">
              <a:spcAft>
                <a:spcPts val="60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smtClean="0"/>
              <a:t>DNA tests and mutation analysis for androgen receptor gene: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800" dirty="0" smtClean="0"/>
              <a:t>	Complete or partial gene deletions, point mutations, or small insertions/deletions</a:t>
            </a:r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endParaRPr lang="en-US" sz="2800" b="1" dirty="0" smtClean="0"/>
          </a:p>
          <a:p>
            <a:pPr marL="274320" lvl="1" indent="-274320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3200" b="1" dirty="0" smtClean="0"/>
              <a:t>Imaging Studies “Pelvic ultrasound”: </a:t>
            </a:r>
          </a:p>
          <a:p>
            <a:pPr marL="273050" lvl="1" indent="68263">
              <a:spcAft>
                <a:spcPts val="0"/>
              </a:spcAft>
              <a:buClr>
                <a:schemeClr val="accent3"/>
              </a:buClr>
              <a:buSzPct val="95000"/>
              <a:buNone/>
              <a:defRPr/>
            </a:pPr>
            <a:r>
              <a:rPr lang="en-US" sz="2800" dirty="0" smtClean="0"/>
              <a:t>Absence of fallopian tubes and uterus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3962400" cy="11239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Adrenal Glands</a:t>
            </a:r>
            <a:endParaRPr lang="ar-S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4114800" cy="44196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/>
              <a:t>The adrenal glands comprise 3 separate hormone systems: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/>
              <a:t>The </a:t>
            </a:r>
            <a:r>
              <a:rPr lang="en-US" sz="2400" dirty="0" err="1" smtClean="0"/>
              <a:t>zona</a:t>
            </a:r>
            <a:r>
              <a:rPr lang="en-US" sz="2400" dirty="0" smtClean="0"/>
              <a:t> </a:t>
            </a:r>
            <a:r>
              <a:rPr lang="en-US" sz="2400" dirty="0" err="1" smtClean="0"/>
              <a:t>glomerulosa</a:t>
            </a:r>
            <a:r>
              <a:rPr lang="en-US" sz="2400" dirty="0" smtClean="0"/>
              <a:t>: </a:t>
            </a:r>
          </a:p>
          <a:p>
            <a:pPr marL="850392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secretes </a:t>
            </a:r>
            <a:r>
              <a:rPr lang="en-US" sz="2000" dirty="0" err="1" smtClean="0"/>
              <a:t>aldosterone</a:t>
            </a:r>
            <a:endParaRPr lang="en-US" sz="2000" dirty="0" smtClean="0"/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/>
              <a:t>The </a:t>
            </a:r>
            <a:r>
              <a:rPr lang="en-US" sz="2400" dirty="0" err="1" smtClean="0"/>
              <a:t>zona</a:t>
            </a:r>
            <a:r>
              <a:rPr lang="en-US" sz="2400" dirty="0" smtClean="0"/>
              <a:t> </a:t>
            </a:r>
            <a:r>
              <a:rPr lang="en-US" sz="2400" dirty="0" err="1" smtClean="0"/>
              <a:t>fasciculata</a:t>
            </a:r>
            <a:r>
              <a:rPr lang="en-US" sz="2400" dirty="0" smtClean="0"/>
              <a:t> &amp; </a:t>
            </a:r>
            <a:r>
              <a:rPr lang="en-US" sz="2400" dirty="0" err="1" smtClean="0"/>
              <a:t>reticularis</a:t>
            </a:r>
            <a:r>
              <a:rPr lang="en-US" sz="2400" dirty="0" smtClean="0"/>
              <a:t>:</a:t>
            </a:r>
          </a:p>
          <a:p>
            <a:pPr marL="850392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secrete </a:t>
            </a:r>
            <a:r>
              <a:rPr lang="en-US" sz="2000" dirty="0" err="1" smtClean="0"/>
              <a:t>cortisol</a:t>
            </a:r>
            <a:r>
              <a:rPr lang="en-US" sz="2000" dirty="0" smtClean="0"/>
              <a:t> &amp; the adrenal androgens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en-US" sz="2400" dirty="0" smtClean="0"/>
              <a:t>The adrenal medulla:</a:t>
            </a:r>
          </a:p>
          <a:p>
            <a:pPr marL="850392" lvl="1" indent="-45720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secretes </a:t>
            </a:r>
            <a:r>
              <a:rPr lang="en-US" sz="2000" dirty="0" err="1" smtClean="0"/>
              <a:t>catecholamines</a:t>
            </a:r>
            <a:r>
              <a:rPr lang="en-US" sz="2000" dirty="0" smtClean="0"/>
              <a:t> (mainly epinephrine )</a:t>
            </a:r>
          </a:p>
        </p:txBody>
      </p:sp>
      <p:pic>
        <p:nvPicPr>
          <p:cNvPr id="7172" name="Picture 2" descr="http://physicianjobster.com/wp-content/uploads/2009/10/Anatomy-of-the-adrenal-gl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636588"/>
            <a:ext cx="4611688" cy="6253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Hermaphroditism or Intersex</a:t>
            </a:r>
            <a:endParaRPr lang="ar-SA" b="1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3"/>
            <a:ext cx="8305800" cy="4389437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Intersex: A person has neither standard male or standard female anatomy.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Discrepancy between type of gonads and external genitalia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True hermaphrodite (ovary plus testis)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Female </a:t>
            </a:r>
            <a:r>
              <a:rPr lang="en-US" b="1" dirty="0" err="1" smtClean="0"/>
              <a:t>pseudohermaphrodite</a:t>
            </a:r>
            <a:r>
              <a:rPr lang="en-US" b="1" dirty="0" smtClean="0"/>
              <a:t> (FPH, only ovary)</a:t>
            </a:r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b="1" dirty="0" smtClean="0"/>
              <a:t>Male </a:t>
            </a:r>
            <a:r>
              <a:rPr lang="en-US" b="1" dirty="0" err="1" smtClean="0"/>
              <a:t>pseudohermaphrodite</a:t>
            </a:r>
            <a:r>
              <a:rPr lang="en-US" b="1" dirty="0" smtClean="0"/>
              <a:t> (MPH, only testis)</a:t>
            </a:r>
            <a:endParaRPr lang="ar-SA" b="1" dirty="0" smtClean="0"/>
          </a:p>
          <a:p>
            <a:pPr marL="274320" indent="-274320" fontAlgn="auto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/>
              <a:t>Glucocorticoids</a:t>
            </a:r>
            <a:r>
              <a:rPr lang="en-US" sz="4000" b="1" dirty="0" smtClean="0"/>
              <a:t> &amp; </a:t>
            </a:r>
            <a:r>
              <a:rPr lang="en-US" sz="4000" b="1" dirty="0" err="1" smtClean="0"/>
              <a:t>Mineralocorticoids</a:t>
            </a:r>
            <a:endParaRPr lang="ar-SA" sz="4000" b="1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i="1" dirty="0" err="1" smtClean="0"/>
              <a:t>Glucocorticoids</a:t>
            </a:r>
            <a:r>
              <a:rPr lang="en-US" sz="3200" b="1" i="1" dirty="0" smtClean="0"/>
              <a:t>:</a:t>
            </a:r>
          </a:p>
          <a:p>
            <a:pPr lvl="1"/>
            <a:r>
              <a:rPr lang="en-US" sz="3200" dirty="0" smtClean="0"/>
              <a:t>Steroids with </a:t>
            </a:r>
            <a:r>
              <a:rPr lang="en-US" sz="3200" dirty="0" err="1" smtClean="0"/>
              <a:t>cortisol</a:t>
            </a:r>
            <a:r>
              <a:rPr lang="en-US" sz="3200" dirty="0" smtClean="0"/>
              <a:t>-like activity</a:t>
            </a:r>
          </a:p>
          <a:p>
            <a:pPr lvl="1"/>
            <a:r>
              <a:rPr lang="en-US" sz="3200" dirty="0" smtClean="0"/>
              <a:t>Potent metabolic regulators &amp; </a:t>
            </a:r>
            <a:r>
              <a:rPr lang="en-US" sz="3200" dirty="0" err="1" smtClean="0"/>
              <a:t>immunosuppressants</a:t>
            </a:r>
            <a:endParaRPr lang="en-US" sz="3200" dirty="0" smtClean="0"/>
          </a:p>
          <a:p>
            <a:r>
              <a:rPr lang="en-US" sz="3200" b="1" i="1" dirty="0" err="1" smtClean="0"/>
              <a:t>Mineralocorticoids</a:t>
            </a:r>
            <a:r>
              <a:rPr lang="en-US" sz="3200" b="1" i="1" dirty="0" smtClean="0"/>
              <a:t>:</a:t>
            </a:r>
          </a:p>
          <a:p>
            <a:pPr lvl="1"/>
            <a:r>
              <a:rPr lang="en-US" sz="3200" dirty="0" smtClean="0"/>
              <a:t>Steroids with </a:t>
            </a:r>
            <a:r>
              <a:rPr lang="en-US" sz="3200" dirty="0" err="1" smtClean="0"/>
              <a:t>aldosterone</a:t>
            </a:r>
            <a:r>
              <a:rPr lang="en-US" sz="3200" dirty="0" smtClean="0"/>
              <a:t>-like activity</a:t>
            </a:r>
          </a:p>
          <a:p>
            <a:pPr lvl="1"/>
            <a:r>
              <a:rPr lang="en-US" sz="3200" dirty="0" smtClean="0"/>
              <a:t>Promote renal sodium </a:t>
            </a:r>
            <a:r>
              <a:rPr lang="en-US" sz="3200" dirty="0" err="1" smtClean="0"/>
              <a:t>reabsorption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533400" y="2362200"/>
            <a:ext cx="82613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>
                <a:solidFill>
                  <a:srgbClr val="C00000"/>
                </a:solidFill>
                <a:latin typeface="Constantia" pitchFamily="18" charset="0"/>
              </a:rPr>
              <a:t>Steroidogenesis and </a:t>
            </a:r>
          </a:p>
          <a:p>
            <a:pPr algn="ctr"/>
            <a:r>
              <a:rPr lang="en-US" sz="3200" b="1">
                <a:solidFill>
                  <a:srgbClr val="C00000"/>
                </a:solidFill>
                <a:latin typeface="Constantia" pitchFamily="18" charset="0"/>
              </a:rPr>
              <a:t>Congenital adrenal hyperplasia syndrome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8_025.jpg"/>
          <p:cNvPicPr>
            <a:picLocks noChangeAspect="1"/>
          </p:cNvPicPr>
          <p:nvPr/>
        </p:nvPicPr>
        <p:blipFill>
          <a:blip r:embed="rId2" cstate="print"/>
          <a:srcRect l="5441" t="2222" r="5441" b="16667"/>
          <a:stretch>
            <a:fillRect/>
          </a:stretch>
        </p:blipFill>
        <p:spPr>
          <a:xfrm>
            <a:off x="1897693" y="762000"/>
            <a:ext cx="5112707" cy="60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666750"/>
            <a:ext cx="8382000" cy="14668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/>
              <a:t>Congenital Adrenal Hyperplasia (CAH) Syndromes</a:t>
            </a:r>
            <a:endParaRPr lang="ar-SA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63763"/>
            <a:ext cx="8229600" cy="4389437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It is the result of an inherited enzyme defect in steroid biosynthesis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/>
              <a:t>The adrenals 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Cannot secrete  </a:t>
            </a:r>
            <a:r>
              <a:rPr lang="en-US" dirty="0" err="1" smtClean="0"/>
              <a:t>cortisol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absent negative feedback to the pituitary)  ACTH continues to drive steroid biosynthesis  adrenal hyperplasia and accumulation of </a:t>
            </a:r>
            <a:r>
              <a:rPr lang="en-US" dirty="0" err="1" smtClean="0">
                <a:sym typeface="Wingdings" pitchFamily="2" charset="2"/>
              </a:rPr>
              <a:t>cortisol</a:t>
            </a:r>
            <a:r>
              <a:rPr lang="en-US" dirty="0" smtClean="0">
                <a:sym typeface="Wingdings" pitchFamily="2" charset="2"/>
              </a:rPr>
              <a:t> precursors (depending on which enzyme is lacking)</a:t>
            </a: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Cannot secrete  </a:t>
            </a:r>
            <a:r>
              <a:rPr lang="en-US" dirty="0" err="1" smtClean="0"/>
              <a:t>aldosterone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electrolyte disturbances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sym typeface="Wingdings" pitchFamily="2" charset="2"/>
              </a:rPr>
              <a:t>Hyponatremia</a:t>
            </a:r>
            <a:endParaRPr lang="en-US" dirty="0" smtClean="0">
              <a:sym typeface="Wingdings" pitchFamily="2" charset="2"/>
            </a:endParaRP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sym typeface="Wingdings" pitchFamily="2" charset="2"/>
              </a:rPr>
              <a:t>Hyperkalemia</a:t>
            </a:r>
            <a:endParaRPr lang="en-US" dirty="0" smtClean="0">
              <a:sym typeface="Wingdings" pitchFamily="2" charset="2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smtClean="0">
                <a:sym typeface="Wingdings" pitchFamily="2" charset="2"/>
              </a:rPr>
              <a:t>The condition might be fatal unless diagnosed early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CAH Syndromes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81000" y="2514600"/>
            <a:ext cx="8478603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b="1" dirty="0" smtClean="0"/>
              <a:t> 21</a:t>
            </a:r>
            <a:r>
              <a:rPr lang="en-US" sz="2800" b="1" dirty="0" smtClean="0">
                <a:sym typeface="Symbol"/>
              </a:rPr>
              <a:t> -</a:t>
            </a:r>
            <a:r>
              <a:rPr lang="en-US" sz="2800" b="1" dirty="0" err="1" smtClean="0">
                <a:sym typeface="Symbol"/>
              </a:rPr>
              <a:t>H</a:t>
            </a:r>
            <a:r>
              <a:rPr lang="en-US" sz="2800" b="1" dirty="0" err="1" smtClean="0"/>
              <a:t>ydroxylase</a:t>
            </a:r>
            <a:r>
              <a:rPr lang="en-US" sz="2800" b="1" dirty="0" smtClean="0"/>
              <a:t> deficiency</a:t>
            </a:r>
          </a:p>
          <a:p>
            <a:pPr>
              <a:buClr>
                <a:srgbClr val="C00000"/>
              </a:buClr>
            </a:pPr>
            <a:endParaRPr lang="en-US" sz="2800" b="1" dirty="0" smtClean="0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b="1" dirty="0" smtClean="0"/>
              <a:t> </a:t>
            </a:r>
            <a:r>
              <a:rPr lang="en-US" altLang="zh-TW" sz="2800" b="1" dirty="0" smtClean="0">
                <a:ea typeface="NEJMQuadraat-SmallCaps" charset="-120"/>
              </a:rPr>
              <a:t>11</a:t>
            </a:r>
            <a:r>
              <a:rPr lang="en-US" altLang="zh-TW" sz="2800" b="1" dirty="0" smtClean="0">
                <a:ea typeface="NEJMQuadraat-SmallCaps" charset="-120"/>
                <a:sym typeface="Symbol"/>
              </a:rPr>
              <a:t> -</a:t>
            </a:r>
            <a:r>
              <a:rPr lang="en-US" altLang="zh-TW" sz="2800" b="1" dirty="0" err="1" smtClean="0">
                <a:ea typeface="NEJMQuadraat-SmallCaps" charset="-120"/>
                <a:sym typeface="Symbol"/>
              </a:rPr>
              <a:t>H</a:t>
            </a:r>
            <a:r>
              <a:rPr lang="en-US" altLang="zh-TW" sz="2800" b="1" dirty="0" err="1" smtClean="0">
                <a:ea typeface="NEJMQuadraat-SmallCaps" charset="-120"/>
              </a:rPr>
              <a:t>ydroxylase</a:t>
            </a:r>
            <a:r>
              <a:rPr lang="en-US" altLang="zh-TW" sz="2800" b="1" dirty="0" smtClean="0">
                <a:ea typeface="NEJMQuadraat-SmallCaps" charset="-120"/>
              </a:rPr>
              <a:t> deficiency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altLang="zh-TW" sz="2800" b="1" dirty="0" smtClean="0">
              <a:ea typeface="NEJMQuadraat-SmallCaps" charset="-120"/>
            </a:endParaRP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altLang="zh-TW" sz="2800" b="1" dirty="0" smtClean="0">
                <a:ea typeface="NEJMQuadraat-SmallCaps" charset="-120"/>
              </a:rPr>
              <a:t> </a:t>
            </a:r>
            <a:r>
              <a:rPr lang="en-US" sz="2800" b="1" dirty="0" smtClean="0"/>
              <a:t>17</a:t>
            </a:r>
            <a:r>
              <a:rPr lang="en-US" sz="2800" b="1" dirty="0" smtClean="0">
                <a:sym typeface="Symbol"/>
              </a:rPr>
              <a:t> -</a:t>
            </a:r>
            <a:r>
              <a:rPr lang="en-US" sz="2800" b="1" dirty="0" err="1" smtClean="0">
                <a:sym typeface="Symbol"/>
              </a:rPr>
              <a:t>H</a:t>
            </a:r>
            <a:r>
              <a:rPr lang="en-US" sz="2800" b="1" dirty="0" err="1" smtClean="0"/>
              <a:t>ydroxylase</a:t>
            </a:r>
            <a:r>
              <a:rPr lang="en-US" sz="2800" b="1" dirty="0" smtClean="0"/>
              <a:t> deficiency</a:t>
            </a:r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endParaRPr lang="en-US" sz="2800" b="1" dirty="0" smtClean="0"/>
          </a:p>
          <a:p>
            <a:pPr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800" b="1" dirty="0" smtClean="0"/>
              <a:t> 3 </a:t>
            </a:r>
            <a:r>
              <a:rPr lang="en-US" altLang="zh-TW" sz="2800" b="1" dirty="0" smtClean="0">
                <a:ea typeface="NEJMQuadraat-SmallCaps" charset="-120"/>
                <a:sym typeface="Symbol"/>
              </a:rPr>
              <a:t>-</a:t>
            </a:r>
            <a:r>
              <a:rPr lang="en-US" altLang="zh-TW" sz="2800" b="1" dirty="0" err="1" smtClean="0">
                <a:ea typeface="NEJMQuadraat-SmallCaps" charset="-120"/>
                <a:sym typeface="Symbol"/>
              </a:rPr>
              <a:t>H</a:t>
            </a:r>
            <a:r>
              <a:rPr lang="en-US" altLang="zh-TW" sz="2800" b="1" dirty="0" err="1" smtClean="0">
                <a:ea typeface="NEJMQuadraat-SmallCaps" charset="-120"/>
              </a:rPr>
              <a:t>ydroxysteroid</a:t>
            </a:r>
            <a:r>
              <a:rPr lang="en-US" altLang="zh-TW" sz="2800" b="1" dirty="0" smtClean="0">
                <a:ea typeface="NEJMQuadraat-SmallCaps" charset="-120"/>
              </a:rPr>
              <a:t> </a:t>
            </a:r>
            <a:r>
              <a:rPr lang="en-US" altLang="zh-TW" sz="2800" b="1" dirty="0" err="1" smtClean="0">
                <a:ea typeface="NEJMQuadraat-SmallCaps" charset="-120"/>
              </a:rPr>
              <a:t>dehydrogenase</a:t>
            </a:r>
            <a:r>
              <a:rPr lang="en-US" altLang="zh-TW" sz="2800" b="1" dirty="0" smtClean="0">
                <a:ea typeface="NEJMQuadraat-SmallCaps" charset="-120"/>
              </a:rPr>
              <a:t> deficiency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1982</TotalTime>
  <Words>803</Words>
  <Application>Microsoft Office PowerPoint</Application>
  <PresentationFormat>On-screen Show (4:3)</PresentationFormat>
  <Paragraphs>165</Paragraphs>
  <Slides>23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Congenital Adrenal Hyperplasia and Testicular Feminization Syndromes </vt:lpstr>
      <vt:lpstr>Objectives</vt:lpstr>
      <vt:lpstr>Adrenal Glands</vt:lpstr>
      <vt:lpstr>Hermaphroditism or Intersex</vt:lpstr>
      <vt:lpstr>Glucocorticoids &amp; Mineralocorticoids</vt:lpstr>
      <vt:lpstr>Slide 6</vt:lpstr>
      <vt:lpstr>Slide 7</vt:lpstr>
      <vt:lpstr>Congenital Adrenal Hyperplasia (CAH) Syndromes</vt:lpstr>
      <vt:lpstr>CAH Syndromes</vt:lpstr>
      <vt:lpstr>21 -Hydroxylase Deficiency </vt:lpstr>
      <vt:lpstr>21 -Hydroxylase Deficiency </vt:lpstr>
      <vt:lpstr>21 -Hydroxylase Deficiency               CONT’D              </vt:lpstr>
      <vt:lpstr>21 -Hydroxylase Deficiency: Genetics </vt:lpstr>
      <vt:lpstr>21 -Hydroxylase Deficiency: Diagnosis</vt:lpstr>
      <vt:lpstr>11  -Hydroxylase Deficiency </vt:lpstr>
      <vt:lpstr>11  -Hydroxylase Deficiency </vt:lpstr>
      <vt:lpstr>Testicular Feminization Syndrome (Androgen Insensitivity Syndrome) </vt:lpstr>
      <vt:lpstr>Disorders of Male Sexual Differentiation</vt:lpstr>
      <vt:lpstr>Control of testicular function by the gonadotrophins</vt:lpstr>
      <vt:lpstr>Testicular Feminization Syndrome</vt:lpstr>
      <vt:lpstr>  Clinical Picture:</vt:lpstr>
      <vt:lpstr>Laboratory Diagnosis</vt:lpstr>
      <vt:lpstr>  Laboratory Diagnosis      CONT’D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Congenital adrenal hyperplasia syndrome and testicular feminization syndrome</dc:title>
  <dc:creator>Reem</dc:creator>
  <cp:lastModifiedBy>sumbul</cp:lastModifiedBy>
  <cp:revision>89</cp:revision>
  <dcterms:created xsi:type="dcterms:W3CDTF">2011-02-09T19:47:46Z</dcterms:created>
  <dcterms:modified xsi:type="dcterms:W3CDTF">2014-04-07T08:46:49Z</dcterms:modified>
</cp:coreProperties>
</file>