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D133E-C474-4CD7-A10D-1042A482E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36A7-3ABA-4B2E-8CA6-3E09D280D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446D-E19C-493D-B2EE-3E735BBBA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F13BA-459B-4951-B6F8-943167D7C1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8B706-9F4F-4924-8FE1-3E55F7DDE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6BDAB-5BB2-44F8-97D8-8F3890044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E7437-4CF4-4132-8AFD-CAD2FC586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8DA13-53CA-4E7E-A818-C6275BF9E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BA8B3-9E51-4E46-9DD2-E5CF368F8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5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AA517-04E6-443B-90E2-CB79D0276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21E75-83C6-46E5-9C43-3666D8398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DAD969-4B00-40AE-A896-5B5E703807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DR. ZEINAB  ABOTALIB</a:t>
            </a:r>
          </a:p>
          <a:p>
            <a:pPr eaLnBrk="1" hangingPunct="1">
              <a:defRPr/>
            </a:pPr>
            <a:r>
              <a:rPr lang="en-US" sz="3200" b="1" dirty="0"/>
              <a:t>Professor &amp; Consultant</a:t>
            </a:r>
          </a:p>
          <a:p>
            <a:pPr eaLnBrk="1" hangingPunct="1">
              <a:defRPr/>
            </a:pPr>
            <a:r>
              <a:rPr lang="en-US" sz="3200" b="1" dirty="0" smtClean="0"/>
              <a:t>Obstetrics &amp; Gynecology </a:t>
            </a:r>
            <a:r>
              <a:rPr lang="en-US" sz="3200" b="1" dirty="0" smtClean="0"/>
              <a:t>Dept.</a:t>
            </a:r>
          </a:p>
        </p:txBody>
      </p:sp>
      <p:sp>
        <p:nvSpPr>
          <p:cNvPr id="2052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6705600" cy="2057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INFERTILITY</a:t>
            </a:r>
            <a:endParaRPr lang="ar-S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6248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smtClean="0">
                <a:solidFill>
                  <a:srgbClr val="FF0000"/>
                </a:solidFill>
              </a:rPr>
              <a:t>DIAGNOSIS:</a:t>
            </a:r>
            <a:endParaRPr lang="en-US" sz="3600" b="1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3600" b="1" smtClean="0"/>
              <a:t>	History 	e.g</a:t>
            </a:r>
            <a:r>
              <a:rPr lang="en-US" b="1" smtClean="0"/>
              <a:t>. drugs</a:t>
            </a:r>
            <a:endParaRPr lang="en-US" b="1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b="1" smtClean="0"/>
              <a:t>	Examination 	-	galatorrhoea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					-	visual equity</a:t>
            </a:r>
            <a:endParaRPr lang="en-US" b="1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b="1" smtClean="0"/>
              <a:t>	Investigation	-	prolactin level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					-	lateral skull X-ray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					-	CT Scan</a:t>
            </a:r>
            <a:endParaRPr lang="en-US" b="1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b="1" smtClean="0"/>
              <a:t>	Treatment	-	Bromocriptin   ? 					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HIRSUITISM: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Pathological  - PCO, adrenal cortex 	trauma, Cushion syndrome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Constitutional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SITE: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Face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Chest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Anterior abdominal wall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INVESTIGATION:</a:t>
            </a:r>
            <a:endParaRPr lang="en-US" b="1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en-US" sz="2800" b="1" smtClean="0"/>
              <a:t>	Free testosterone level, ATCH, FSH, LH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b="1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smtClean="0"/>
              <a:t>	Difficult </a:t>
            </a:r>
            <a:r>
              <a:rPr lang="en-US" b="1" smtClean="0">
                <a:sym typeface="Symbol" pitchFamily="18" charset="2"/>
              </a:rPr>
              <a:t></a:t>
            </a:r>
            <a:r>
              <a:rPr lang="en-US" b="1" smtClean="0"/>
              <a:t> needs reassurance</a:t>
            </a:r>
          </a:p>
          <a:p>
            <a:pPr eaLnBrk="1" hangingPunct="1">
              <a:defRPr/>
            </a:pPr>
            <a:endParaRPr lang="en-US" sz="14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smtClean="0"/>
              <a:t>	Hair removal by different methods</a:t>
            </a:r>
          </a:p>
          <a:p>
            <a:pPr eaLnBrk="1" hangingPunct="1">
              <a:defRPr/>
            </a:pPr>
            <a:endParaRPr lang="en-US" sz="14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smtClean="0"/>
              <a:t>	Diane</a:t>
            </a:r>
          </a:p>
          <a:p>
            <a:pPr eaLnBrk="1" hangingPunct="1">
              <a:defRPr/>
            </a:pPr>
            <a:endParaRPr lang="en-US" sz="14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smtClean="0"/>
              <a:t>	Cypretone acetate – anti-androgen</a:t>
            </a:r>
          </a:p>
          <a:p>
            <a:pPr eaLnBrk="1" hangingPunct="1">
              <a:defRPr/>
            </a:pPr>
            <a:endParaRPr lang="en-US" sz="14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smtClean="0"/>
              <a:t>	Treatment will take long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458200" cy="5943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DEFINITION: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u="sng" smtClean="0"/>
              <a:t>A couple is considered infertile after unsuccessfully attempting to achieve pregnancy for one year.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 b="1" u="sng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TYPES:</a:t>
            </a:r>
            <a:endParaRPr lang="en-US" sz="28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Primary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Secondary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80% of couple will conceive within the first year: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25% within 1st month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60% within 6 months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75% by 9 months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smtClean="0"/>
              <a:t>90% by 18 months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After 18 months of unprotected sexual intercourse, the couple have low monthly conception rate without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F0000"/>
                </a:solidFill>
              </a:rPr>
              <a:t>CAUSES: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1.	Female: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Ovulatory – PCO, hyperprolactinemia, thyroid dysfunction, obesity, age, stress.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Tubal – Adhesions, ectopic, PID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Endometriosis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? Fibroid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Cervical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2.	Male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Oligospermia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Azozpermia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Asthermospermia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Poor morphology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000" b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3.	Unexplained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	30% of couples will fall into this category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4.	Multiple causes will be in 40% of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u="sng" smtClean="0">
                <a:solidFill>
                  <a:srgbClr val="FF0000"/>
                </a:solidFill>
              </a:rPr>
              <a:t>MANAGEMENT: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7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1.	History</a:t>
            </a:r>
            <a:endParaRPr lang="en-US" sz="2000" b="1" smtClean="0">
              <a:solidFill>
                <a:srgbClr val="FFFF00"/>
              </a:solidFill>
              <a:sym typeface="Wingdings 2" pitchFamily="18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</a:t>
            </a: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Female -</a:t>
            </a:r>
            <a:r>
              <a:rPr lang="en-US" sz="2000" b="1" smtClean="0"/>
              <a:t>most women with regular cycles (every 22  to 35 	days) 	are ovulating especially if they have premenstrual 	molimina.</a:t>
            </a:r>
            <a:endParaRPr lang="en-US" sz="2000" b="1" smtClean="0">
              <a:sym typeface="Wingdings 2" pitchFamily="18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</a:t>
            </a: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Male -</a:t>
            </a:r>
            <a:r>
              <a:rPr lang="en-US" sz="2000" b="1" smtClean="0"/>
              <a:t> 	especially smoking, type of work, mumps, sexually 	transmitted disease.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900" b="1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2.	Examination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ym typeface="Wingdings 2" pitchFamily="18" charset="2"/>
              </a:rPr>
              <a:t></a:t>
            </a:r>
            <a:r>
              <a:rPr lang="en-US" sz="2000" b="1" smtClean="0"/>
              <a:t>	Female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ym typeface="Wingdings 2" pitchFamily="18" charset="2"/>
              </a:rPr>
              <a:t></a:t>
            </a:r>
            <a:r>
              <a:rPr lang="en-US" sz="2000" b="1" smtClean="0"/>
              <a:t>	Male	-	Height, size of the testes,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secondary sexual charactetistics.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900" b="1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3.	Investigation:</a:t>
            </a:r>
            <a:endParaRPr lang="en-US" sz="2000" b="1" smtClean="0">
              <a:solidFill>
                <a:srgbClr val="FFFF00"/>
              </a:solidFill>
              <a:sym typeface="Wingdings 2" pitchFamily="18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</a:t>
            </a:r>
            <a:r>
              <a:rPr lang="en-US" sz="2000" b="1" smtClean="0"/>
              <a:t>	Basal body temperature chart, spinnbarkeit test.</a:t>
            </a:r>
            <a:endParaRPr lang="en-US" sz="2000" b="1" smtClean="0">
              <a:sym typeface="Wingdings 2" pitchFamily="18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</a:t>
            </a:r>
            <a:r>
              <a:rPr lang="en-US" sz="2000" b="1" smtClean="0"/>
              <a:t>	FSH, LH, Prolactin level, thyroid function (follicular phase 	of the cycle)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Progesterone, D21 of the cycle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∆ Laparoscopy + dye test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Hysteroscopy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800" b="1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4.	Semen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477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u="sng" smtClean="0">
                <a:solidFill>
                  <a:srgbClr val="FF0000"/>
                </a:solidFill>
              </a:rPr>
              <a:t>TREATMENT</a:t>
            </a:r>
            <a:r>
              <a:rPr lang="en-US" sz="2000" b="1" u="sng" smtClean="0">
                <a:solidFill>
                  <a:srgbClr val="FFFF00"/>
                </a:solidFill>
              </a:rPr>
              <a:t>:</a:t>
            </a:r>
            <a:endParaRPr lang="en-US" sz="2000" b="1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</a:rPr>
              <a:t>According to the cause</a:t>
            </a:r>
            <a:r>
              <a:rPr lang="en-US" sz="2000" b="1" smtClean="0"/>
              <a:t>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1.	Ovulation induction</a:t>
            </a:r>
            <a:endParaRPr lang="en-US" sz="2000" b="1" smtClean="0">
              <a:sym typeface="Wingdings" pitchFamily="2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" pitchFamily="2" charset="2"/>
              </a:rPr>
              <a:t>		  </a:t>
            </a:r>
            <a:r>
              <a:rPr lang="en-US" sz="2000" b="1" smtClean="0"/>
              <a:t>Oral -Clomiphen citrate which is anti oestrogen </a:t>
            </a:r>
            <a:r>
              <a:rPr lang="en-US" sz="2000" b="1" smtClean="0">
                <a:sym typeface="Symbol" pitchFamily="18" charset="2"/>
              </a:rPr>
              <a:t></a:t>
            </a:r>
            <a:r>
              <a:rPr lang="en-US" sz="2000" b="1" smtClean="0"/>
              <a:t> ↑FSH 	</a:t>
            </a:r>
            <a:endParaRPr lang="en-US" sz="2000" b="1" smtClean="0">
              <a:sym typeface="Wingdings" pitchFamily="2" charset="2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" pitchFamily="2" charset="2"/>
              </a:rPr>
              <a:t>		</a:t>
            </a:r>
            <a:r>
              <a:rPr lang="en-US" sz="2000" b="1" smtClean="0"/>
              <a:t> Injections – Gonadotropines, e.g. Menogon, 			    which contains FSH 	and LH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" pitchFamily="2" charset="2"/>
              </a:rPr>
              <a:t></a:t>
            </a:r>
            <a:r>
              <a:rPr lang="en-US" sz="2000" b="1" smtClean="0"/>
              <a:t> Monitoring by ultrasound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" pitchFamily="2" charset="2"/>
              </a:rPr>
              <a:t></a:t>
            </a:r>
            <a:r>
              <a:rPr lang="en-US" sz="2000" b="1" smtClean="0"/>
              <a:t> Risks of treatment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multiple pregnancy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hyperstimulation syndrome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2.	Hyperprolactinemia– Bromocriptin (Dopamin receptor 			agonist)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3.	Tubal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 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 	Laparoscopic adhesolysis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 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 	Salpingoplasty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4.	Intrauterine insemination (IUI)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5.	IVF or ICSI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Indications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600" b="1" smtClean="0"/>
              <a:t>Bilateral tubal blockage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600" b="1" smtClean="0"/>
              <a:t>Unexplaine infertility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600" b="1" smtClean="0"/>
              <a:t>Serial treatment cycles with IUI and no pregnancy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en-US" sz="1600" b="1" smtClean="0"/>
              <a:t>Male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1" dur="500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5" dur="500"/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9" dur="500"/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3" dur="500"/>
                                        <p:tgtEl>
                                          <p:spTgt spid="112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smtClean="0">
                <a:solidFill>
                  <a:srgbClr val="FF0000"/>
                </a:solidFill>
              </a:rPr>
              <a:t>PCO:</a:t>
            </a:r>
            <a:endParaRPr lang="en-US" sz="3600" b="1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b="1" smtClean="0"/>
              <a:t>Polycystic ovary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Usually in obese woman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Revised FSH: LH ratio, in the proliferative phase of the cycle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↑ Oestrogen  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Hirsutism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Raised level of circulating insulin</a:t>
            </a:r>
            <a:endParaRPr lang="en-US" b="1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smtClean="0"/>
              <a:t>Raised blood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DIAGNOSIS:</a:t>
            </a: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1.	History	-	</a:t>
            </a:r>
            <a:r>
              <a:rPr lang="en-US" sz="2000" b="1" smtClean="0"/>
              <a:t>irregular cycle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oligonorrhoea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Infertility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? galactorrhoea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-	recurrent abortions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2.	Examination:	</a:t>
            </a:r>
            <a:r>
              <a:rPr lang="en-US" sz="2000" b="1" smtClean="0"/>
              <a:t>-	Usually obese but it can happen in 				thin patients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Hirsutism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3.	Investigation: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LH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FSH may be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Oestrogen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Free testosterone may be ↑ or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Ultrasound - multiple small cysts at the periplery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of the ovary looks like necklace.</a:t>
            </a:r>
            <a:endParaRPr lang="en-US" sz="2000" b="1" smtClean="0"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	</a:t>
            </a:r>
            <a:r>
              <a:rPr lang="en-US" sz="2000" b="1" smtClean="0"/>
              <a:t>	Laparoscopy – thick, enlarged non-active ovaries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b="1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smtClean="0"/>
              <a:t>     Weight reduction</a:t>
            </a:r>
            <a:endParaRPr lang="en-US" sz="36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smtClean="0"/>
              <a:t>	Induction of ovulation</a:t>
            </a:r>
            <a:endParaRPr lang="en-US" sz="36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smtClean="0"/>
              <a:t>     Metformin</a:t>
            </a:r>
            <a:endParaRPr lang="en-US" sz="36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smtClean="0"/>
              <a:t>	Laparoscopic ovarian diathermy</a:t>
            </a:r>
            <a:endParaRPr lang="en-US" sz="3600" b="1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smtClean="0"/>
              <a:t>	IVF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HYPERPROLACTINE</a:t>
            </a:r>
            <a:endParaRPr lang="en-US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FFFF00"/>
                </a:solidFill>
              </a:rPr>
              <a:t>Could it be due to:</a:t>
            </a:r>
            <a:endParaRPr lang="en-US" b="1" smtClean="0">
              <a:solidFill>
                <a:srgbClr val="FFFF00"/>
              </a:solidFill>
              <a:sym typeface="Wingdings 2" pitchFamily="18" charset="2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sym typeface="Wingdings 2" pitchFamily="18" charset="2"/>
              </a:rPr>
              <a:t>	</a:t>
            </a:r>
            <a:r>
              <a:rPr lang="en-US" b="1" smtClean="0">
                <a:solidFill>
                  <a:srgbClr val="FFFF00"/>
                </a:solidFill>
                <a:sym typeface="Wingdings 2" pitchFamily="18" charset="2"/>
              </a:rPr>
              <a:t></a:t>
            </a:r>
            <a:r>
              <a:rPr lang="en-US" b="1" smtClean="0"/>
              <a:t>	Stress – one reading is not enough 	to ∆ hyperprolactinemia.</a:t>
            </a:r>
            <a:endParaRPr lang="en-US" b="1" smtClean="0">
              <a:sym typeface="Wingdings 2" pitchFamily="18" charset="2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sym typeface="Wingdings 2" pitchFamily="18" charset="2"/>
              </a:rPr>
              <a:t>	</a:t>
            </a:r>
            <a:r>
              <a:rPr lang="en-US" b="1" smtClean="0">
                <a:solidFill>
                  <a:srgbClr val="FFFF00"/>
                </a:solidFill>
                <a:sym typeface="Wingdings 2" pitchFamily="18" charset="2"/>
              </a:rPr>
              <a:t></a:t>
            </a:r>
            <a:r>
              <a:rPr lang="en-US" b="1" smtClean="0"/>
              <a:t>	Secondary to ↑ TRH as in cases of 	hypothyroidism.</a:t>
            </a:r>
            <a:endParaRPr lang="en-US" b="1" smtClean="0">
              <a:sym typeface="Wingdings 2" pitchFamily="18" charset="2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sym typeface="Wingdings 2" pitchFamily="18" charset="2"/>
              </a:rPr>
              <a:t>	</a:t>
            </a:r>
            <a:r>
              <a:rPr lang="en-US" b="1" smtClean="0">
                <a:solidFill>
                  <a:srgbClr val="FFFF00"/>
                </a:solidFill>
                <a:sym typeface="Wingdings 2" pitchFamily="18" charset="2"/>
              </a:rPr>
              <a:t></a:t>
            </a:r>
            <a:r>
              <a:rPr lang="en-US" b="1" smtClean="0">
                <a:solidFill>
                  <a:srgbClr val="FFFF00"/>
                </a:solidFill>
              </a:rPr>
              <a:t>	</a:t>
            </a:r>
            <a:r>
              <a:rPr lang="en-US" b="1" smtClean="0"/>
              <a:t>Drugs – antihypertensive or 	antidependents dyes.</a:t>
            </a:r>
            <a:endParaRPr lang="en-US" b="1" smtClean="0">
              <a:sym typeface="Wingdings 2" pitchFamily="18" charset="2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sym typeface="Wingdings 2" pitchFamily="18" charset="2"/>
              </a:rPr>
              <a:t>	</a:t>
            </a:r>
            <a:r>
              <a:rPr lang="en-US" b="1" smtClean="0">
                <a:solidFill>
                  <a:srgbClr val="FFFF00"/>
                </a:solidFill>
                <a:sym typeface="Wingdings 2" pitchFamily="18" charset="2"/>
              </a:rPr>
              <a:t></a:t>
            </a:r>
            <a:r>
              <a:rPr lang="en-US" b="1" smtClean="0">
                <a:solidFill>
                  <a:srgbClr val="FFFF00"/>
                </a:solidFill>
              </a:rPr>
              <a:t>	</a:t>
            </a:r>
            <a:r>
              <a:rPr lang="en-US" b="1" smtClean="0"/>
              <a:t>Macro or micropituitary adenoma.</a:t>
            </a:r>
            <a:endParaRPr lang="en-US" b="1" smtClean="0">
              <a:sym typeface="Wingdings 2" pitchFamily="18" charset="2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sym typeface="Wingdings 2" pitchFamily="18" charset="2"/>
              </a:rPr>
              <a:t>	</a:t>
            </a:r>
            <a:r>
              <a:rPr lang="en-US" b="1" smtClean="0">
                <a:solidFill>
                  <a:srgbClr val="FFFF00"/>
                </a:solidFill>
                <a:sym typeface="Wingdings 2" pitchFamily="18" charset="2"/>
              </a:rPr>
              <a:t></a:t>
            </a:r>
            <a:r>
              <a:rPr lang="en-US" b="1" smtClean="0"/>
              <a:t>	Can lead to infertility by preventing 	ovulation or by causing luteal 	defects.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Beam">
  <a:themeElements>
    <a:clrScheme name="Beam 3">
      <a:dk1>
        <a:srgbClr val="3F4873"/>
      </a:dk1>
      <a:lt1>
        <a:srgbClr val="FFFFFF"/>
      </a:lt1>
      <a:dk2>
        <a:srgbClr val="4F598D"/>
      </a:dk2>
      <a:lt2>
        <a:srgbClr val="CCECFF"/>
      </a:lt2>
      <a:accent1>
        <a:srgbClr val="0099CC"/>
      </a:accent1>
      <a:accent2>
        <a:srgbClr val="4C8470"/>
      </a:accent2>
      <a:accent3>
        <a:srgbClr val="B2B5C5"/>
      </a:accent3>
      <a:accent4>
        <a:srgbClr val="DADADA"/>
      </a:accent4>
      <a:accent5>
        <a:srgbClr val="AACAE2"/>
      </a:accent5>
      <a:accent6>
        <a:srgbClr val="447765"/>
      </a:accent6>
      <a:hlink>
        <a:srgbClr val="99CC00"/>
      </a:hlink>
      <a:folHlink>
        <a:srgbClr val="96A4C8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42</TotalTime>
  <Words>150</Words>
  <Application>Microsoft Office PowerPoint</Application>
  <PresentationFormat>عرض على الشاشة (3:4)‏</PresentationFormat>
  <Paragraphs>144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Wingdings 2</vt:lpstr>
      <vt:lpstr>Symbol</vt:lpstr>
      <vt:lpstr>Beam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Fahad Al-Kheraiji</cp:lastModifiedBy>
  <cp:revision>13</cp:revision>
  <dcterms:created xsi:type="dcterms:W3CDTF">2009-01-21T12:05:30Z</dcterms:created>
  <dcterms:modified xsi:type="dcterms:W3CDTF">2014-04-16T21:42:04Z</dcterms:modified>
</cp:coreProperties>
</file>