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9" r:id="rId3"/>
    <p:sldId id="261" r:id="rId4"/>
    <p:sldId id="262" r:id="rId5"/>
    <p:sldId id="272" r:id="rId6"/>
    <p:sldId id="263" r:id="rId7"/>
    <p:sldId id="264" r:id="rId8"/>
    <p:sldId id="270" r:id="rId9"/>
    <p:sldId id="265" r:id="rId10"/>
    <p:sldId id="266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3" autoAdjust="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sa/url?sa=i&amp;rct=j&amp;q=breast+pumping+milk&amp;source=images&amp;cd=&amp;cad=rja&amp;docid=Kdsc6t9mfJ-XyM&amp;tbnid=fGtNd0UXKwJeCM:&amp;ved=0CAUQjRw&amp;url=http://www.cartinafinland.fi/en/picture/15377/expressing%2Bmilk.html&amp;ei=qX53UeXbGMHc0QGCgYG4CQ&amp;psig=AFQjCNEUI5Nz8OzMBYMRGWbbFtm1s2GuQg&amp;ust=1366872070307867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0"/>
            <a:ext cx="8229600" cy="18288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BREASTFEEDING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BY: RUBANA  BAABBAD</a:t>
            </a:r>
          </a:p>
          <a:p>
            <a:r>
              <a:rPr lang="en-US" dirty="0" smtClean="0"/>
              <a:t>CONSULTANT </a:t>
            </a:r>
            <a:r>
              <a:rPr lang="en-US" dirty="0" smtClean="0"/>
              <a:t>NEONATOLOGIST</a:t>
            </a:r>
          </a:p>
          <a:p>
            <a:r>
              <a:rPr lang="en-US" dirty="0" smtClean="0"/>
              <a:t>Head of breastfeeding committee</a:t>
            </a:r>
            <a:endParaRPr lang="en-US" dirty="0" smtClean="0"/>
          </a:p>
          <a:p>
            <a:r>
              <a:rPr lang="en-US" dirty="0" smtClean="0"/>
              <a:t>MEMBER </a:t>
            </a:r>
            <a:r>
              <a:rPr lang="en-US" dirty="0" smtClean="0"/>
              <a:t>OF NATIONAL COMMITTEE OF BREASTFEEDING SUPPORT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4114800"/>
            <a:ext cx="3352800" cy="2466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4495800"/>
            <a:ext cx="76200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FFC000"/>
                </a:solidFill>
              </a:rPr>
              <a:t>Establishing and maintaining the milk supply</a:t>
            </a:r>
            <a:r>
              <a:rPr lang="en-US" dirty="0">
                <a:solidFill>
                  <a:srgbClr val="FFC000"/>
                </a:solidFill>
              </a:rPr>
              <a:t/>
            </a:r>
            <a:br>
              <a:rPr lang="en-US" dirty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709160"/>
          </a:xfrm>
        </p:spPr>
        <p:txBody>
          <a:bodyPr/>
          <a:lstStyle/>
          <a:p>
            <a:pPr algn="just"/>
            <a:r>
              <a:rPr lang="en-US" dirty="0" smtClean="0"/>
              <a:t>The most satisfactory stimulus to the secretion of human milk is regular and complete emptying of the breast; milk production is produce when the secreted milk is not drained.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breastfeeding should begin as soon after delivery as the condition of the mother and the baby permits, preferably within the first hours.</a:t>
            </a:r>
          </a:p>
        </p:txBody>
      </p:sp>
    </p:spTree>
    <p:extLst>
      <p:ext uri="{BB962C8B-B14F-4D97-AF65-F5344CB8AC3E}">
        <p14:creationId xmlns:p14="http://schemas.microsoft.com/office/powerpoint/2010/main" val="99058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4372168"/>
            <a:ext cx="7696200" cy="12666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Technique &amp; positions of breastfeeding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"/>
            <a:ext cx="5715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865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43768"/>
            <a:ext cx="7772400" cy="11904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Expression of </a:t>
            </a:r>
            <a:r>
              <a:rPr lang="en-US" sz="4000" dirty="0" err="1"/>
              <a:t>breastmilk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http://www.cartinafinland.fi/en/imagebank/image/15/15377/expressing+milk+15377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8241083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Contraindications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important to look at the entities that put the mother or infant at significant risk and are not remedial.</a:t>
            </a:r>
          </a:p>
          <a:p>
            <a:pPr algn="just"/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Infectious Diseases: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 Life – threatening illnesses in the mother:</a:t>
            </a:r>
          </a:p>
          <a:p>
            <a:pPr algn="just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Medications: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40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4478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mtClean="0"/>
              <a:t>THANK YOU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66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Breastfeeding definitions</a:t>
            </a:r>
          </a:p>
          <a:p>
            <a:r>
              <a:rPr lang="en-US" dirty="0" smtClean="0"/>
              <a:t>Breast milk contents</a:t>
            </a:r>
          </a:p>
          <a:p>
            <a:r>
              <a:rPr lang="en-US" dirty="0" smtClean="0"/>
              <a:t>Advantages of breastfeeding</a:t>
            </a:r>
          </a:p>
          <a:p>
            <a:r>
              <a:rPr lang="en-US" dirty="0" smtClean="0"/>
              <a:t>Preparation of the prospective mother</a:t>
            </a:r>
          </a:p>
          <a:p>
            <a:r>
              <a:rPr lang="en-US" dirty="0" smtClean="0"/>
              <a:t>Establishing and maintaining the milk supply</a:t>
            </a:r>
          </a:p>
          <a:p>
            <a:r>
              <a:rPr lang="en-US" dirty="0" smtClean="0"/>
              <a:t>Technique of breastfeeding</a:t>
            </a:r>
          </a:p>
          <a:p>
            <a:r>
              <a:rPr lang="en-US" dirty="0" smtClean="0"/>
              <a:t>Expression of </a:t>
            </a:r>
            <a:r>
              <a:rPr lang="en-US" dirty="0" err="1" smtClean="0"/>
              <a:t>breastmilk</a:t>
            </a:r>
            <a:endParaRPr lang="en-US" dirty="0" smtClean="0"/>
          </a:p>
          <a:p>
            <a:r>
              <a:rPr lang="en-US" dirty="0" smtClean="0"/>
              <a:t>Contraindications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458200" cy="5791200"/>
          </a:xfrm>
        </p:spPr>
        <p:txBody>
          <a:bodyPr/>
          <a:lstStyle/>
          <a:p>
            <a:pPr algn="justLow" rtl="1"/>
            <a:endParaRPr lang="ar-SA" b="1" dirty="0" smtClean="0">
              <a:solidFill>
                <a:srgbClr val="000000"/>
              </a:solidFill>
              <a:cs typeface="Simplified Arabic" pitchFamily="2" charset="-78"/>
            </a:endParaRPr>
          </a:p>
          <a:p>
            <a:pPr algn="justLow" rtl="1"/>
            <a:endParaRPr lang="ar-SA" b="1" dirty="0" smtClean="0">
              <a:solidFill>
                <a:srgbClr val="000000"/>
              </a:solidFill>
              <a:cs typeface="Simplified Arabic" pitchFamily="2" charset="-78"/>
            </a:endParaRPr>
          </a:p>
          <a:p>
            <a:pPr algn="justLow" rtl="1"/>
            <a:endParaRPr lang="ar-SA" b="1" dirty="0" smtClean="0">
              <a:solidFill>
                <a:srgbClr val="000000"/>
              </a:solidFill>
              <a:cs typeface="Simplified Arabic" pitchFamily="2" charset="-78"/>
            </a:endParaRPr>
          </a:p>
          <a:p>
            <a:pPr algn="justLow" rtl="1"/>
            <a:r>
              <a:rPr lang="ar-SA" sz="4800" b="1" dirty="0" smtClean="0">
                <a:solidFill>
                  <a:srgbClr val="FFC000"/>
                </a:solidFill>
                <a:cs typeface="Simplified Arabic" pitchFamily="2" charset="-78"/>
              </a:rPr>
              <a:t>قال الحق تبارك وتعالى: </a:t>
            </a:r>
            <a:r>
              <a:rPr lang="ar-SA" sz="4800" b="1" dirty="0" smtClean="0">
                <a:solidFill>
                  <a:srgbClr val="0000FF"/>
                </a:solidFill>
                <a:cs typeface="Simplified Arabic" pitchFamily="2" charset="-78"/>
              </a:rPr>
              <a:t>(وَالْوَالِدَاتُ يُرْضِعْنَ أَوْلَادَهُنَّ حَوْلَيْنِ كَامِلَيْنِ لِمَنْ أَرَادَ أَنْ يُتِمَّ الرَّضَاعَةَ) [البقرة :233 ]</a:t>
            </a:r>
            <a:r>
              <a:rPr lang="ar-SA" sz="4800" b="1" dirty="0" smtClean="0">
                <a:solidFill>
                  <a:srgbClr val="000000"/>
                </a:solidFill>
                <a:cs typeface="Simplified Arabic" pitchFamily="2" charset="-7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Breastfeeding is the normal feeding for infants during the first months of life which can ‘t be replicated .</a:t>
            </a:r>
          </a:p>
          <a:p>
            <a:r>
              <a:rPr lang="en-US" dirty="0" smtClean="0"/>
              <a:t>It contains over 200 known component.</a:t>
            </a:r>
          </a:p>
          <a:p>
            <a:r>
              <a:rPr lang="en-US" dirty="0" smtClean="0"/>
              <a:t>Breast milk bring both </a:t>
            </a:r>
            <a:r>
              <a:rPr lang="en-US" dirty="0" smtClean="0"/>
              <a:t>nutritive&amp; </a:t>
            </a:r>
            <a:r>
              <a:rPr lang="en-US" dirty="0" smtClean="0"/>
              <a:t>non nutritive signals to the neonate .</a:t>
            </a:r>
          </a:p>
          <a:p>
            <a:r>
              <a:rPr lang="en-US" dirty="0" smtClean="0"/>
              <a:t>It contain fat ,carbohydrate, proteins, </a:t>
            </a:r>
            <a:r>
              <a:rPr lang="en-US" dirty="0" err="1" smtClean="0"/>
              <a:t>menirals,vitamins,hormons</a:t>
            </a:r>
            <a:r>
              <a:rPr lang="en-US" dirty="0" smtClean="0"/>
              <a:t>, living cells, complements, enzymes, </a:t>
            </a:r>
          </a:p>
          <a:p>
            <a:r>
              <a:rPr lang="en-US" dirty="0" smtClean="0"/>
              <a:t>Colostrum:</a:t>
            </a:r>
          </a:p>
          <a:p>
            <a:pPr marL="45720" indent="0">
              <a:buNone/>
            </a:pPr>
            <a:r>
              <a:rPr lang="en-US" dirty="0" smtClean="0"/>
              <a:t>	definition &amp; contents.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309" y="5029200"/>
            <a:ext cx="25908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24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25" y="47625"/>
            <a:ext cx="7448550" cy="676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562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741111" cy="1419032"/>
          </a:xfrm>
        </p:spPr>
        <p:txBody>
          <a:bodyPr/>
          <a:lstStyle/>
          <a:p>
            <a:pPr algn="l"/>
            <a:r>
              <a:rPr lang="en-US" sz="4000" dirty="0"/>
              <a:t>Breastfeeding Definitions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Exclusive breast milk</a:t>
            </a:r>
          </a:p>
          <a:p>
            <a:endParaRPr lang="en-US" dirty="0"/>
          </a:p>
          <a:p>
            <a:r>
              <a:rPr lang="en-US" dirty="0"/>
              <a:t>Total breast milk</a:t>
            </a:r>
          </a:p>
          <a:p>
            <a:endParaRPr lang="en-US" dirty="0"/>
          </a:p>
          <a:p>
            <a:r>
              <a:rPr lang="en-US" dirty="0"/>
              <a:t>Predominant breast milk</a:t>
            </a:r>
          </a:p>
          <a:p>
            <a:endParaRPr lang="en-US" dirty="0"/>
          </a:p>
          <a:p>
            <a:r>
              <a:rPr lang="en-US" dirty="0"/>
              <a:t>Partial</a:t>
            </a:r>
          </a:p>
          <a:p>
            <a:endParaRPr lang="en-US" dirty="0"/>
          </a:p>
          <a:p>
            <a:r>
              <a:rPr lang="en-US" dirty="0"/>
              <a:t>No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79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867400"/>
            <a:ext cx="7620000" cy="1571432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Advantages </a:t>
            </a:r>
            <a:r>
              <a:rPr lang="en-US" sz="4000" dirty="0" smtClean="0"/>
              <a:t>of breastfeeding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3312651"/>
              </p:ext>
            </p:extLst>
          </p:nvPr>
        </p:nvGraphicFramePr>
        <p:xfrm>
          <a:off x="1447800" y="152400"/>
          <a:ext cx="6400800" cy="534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Superior</a:t>
                      </a:r>
                      <a:r>
                        <a:rPr lang="en-US" sz="2400" baseline="0" dirty="0" smtClean="0"/>
                        <a:t> health outcomes in breastfed infant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Protection  during breastfeeding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Protection after weaning in early childhood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Protection later in childhood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Gastrointestinal and respiratory</a:t>
                      </a:r>
                      <a:r>
                        <a:rPr lang="en-US" sz="1400" baseline="0" dirty="0" smtClean="0"/>
                        <a:t> infections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Gastrointestinal and respiratory infections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Obesity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Urinary infections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Wheezing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Types I and II diabetes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Sepsis and meningitis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Celiac disease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Leukemia/</a:t>
                      </a:r>
                      <a:r>
                        <a:rPr lang="en-US" sz="1400" dirty="0" err="1" smtClean="0"/>
                        <a:t>lyphomas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Atopic dermatitis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Growth faltering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Crohn</a:t>
                      </a:r>
                      <a:r>
                        <a:rPr lang="en-US" sz="1400" dirty="0" smtClean="0"/>
                        <a:t> disease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Food allergies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Cognition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Cognition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Wheezing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Visual acuity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Strong,</a:t>
                      </a:r>
                      <a:r>
                        <a:rPr lang="en-US" sz="1400" baseline="0" dirty="0" smtClean="0"/>
                        <a:t> secured personality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Necrotizing </a:t>
                      </a:r>
                      <a:r>
                        <a:rPr lang="en-US" sz="1400" baseline="0" dirty="0" err="1" smtClean="0"/>
                        <a:t>enterocolitis</a:t>
                      </a:r>
                      <a:endParaRPr lang="en-US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Celiac </a:t>
                      </a:r>
                      <a:r>
                        <a:rPr lang="en-US" sz="1400" baseline="0" dirty="0" err="1" smtClean="0"/>
                        <a:t>diseas</a:t>
                      </a:r>
                      <a:endParaRPr lang="en-US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Growth faltering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Visual acuity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68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Benefits For Mothers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Medical: postpartum recovery</a:t>
            </a:r>
          </a:p>
          <a:p>
            <a:r>
              <a:rPr lang="en-US" dirty="0" err="1" smtClean="0"/>
              <a:t>Impowerment</a:t>
            </a:r>
            <a:r>
              <a:rPr lang="en-US" dirty="0" smtClean="0"/>
              <a:t> (psychological benefits).</a:t>
            </a:r>
          </a:p>
          <a:p>
            <a:r>
              <a:rPr lang="en-US" dirty="0" smtClean="0"/>
              <a:t>Improved health risks: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  decrease risk of osteoporosis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  Protection against ovarian censer.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 reduced incidence of breast cancer.</a:t>
            </a:r>
          </a:p>
          <a:p>
            <a:pPr marL="4572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64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0"/>
            <a:ext cx="7848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Preparation of the prospective mother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7162800" cy="347472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Most women are physically capable of breastfeeding, provided the receive sufficient encouragement and are protected from discouraging experiences and comments while the secretion of breast milk is becoming established.</a:t>
            </a:r>
            <a:endParaRPr lang="en-US" dirty="0"/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Physical Factors:  </a:t>
            </a:r>
            <a:r>
              <a:rPr lang="en-US" dirty="0" smtClean="0"/>
              <a:t>leading to a good breastfeeding include:  good health, having enough rest, freedom of worry, treatment of any disease, and adequate nutrition. 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Retracted &amp; inverted nipples.  </a:t>
            </a:r>
          </a:p>
          <a:p>
            <a:pPr marL="45720" indent="0" algn="just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39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1654</TotalTime>
  <Words>429</Words>
  <Application>Microsoft Office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BREASTFEEDING</vt:lpstr>
      <vt:lpstr>contents</vt:lpstr>
      <vt:lpstr>PowerPoint Presentation</vt:lpstr>
      <vt:lpstr>introduction</vt:lpstr>
      <vt:lpstr>PowerPoint Presentation</vt:lpstr>
      <vt:lpstr>Breastfeeding Definitions </vt:lpstr>
      <vt:lpstr>Advantages of breastfeeding </vt:lpstr>
      <vt:lpstr>Benefits For Mothers</vt:lpstr>
      <vt:lpstr>Preparation of the prospective mother </vt:lpstr>
      <vt:lpstr>Establishing and maintaining the milk supply </vt:lpstr>
      <vt:lpstr>Technique &amp; positions of breastfeeding </vt:lpstr>
      <vt:lpstr>Expression of breastmilk </vt:lpstr>
      <vt:lpstr>Contraindications </vt:lpstr>
      <vt:lpstr>THANK YOU ALL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DR-RUBANA</dc:creator>
  <cp:lastModifiedBy>DR-RUBANA</cp:lastModifiedBy>
  <cp:revision>39</cp:revision>
  <dcterms:created xsi:type="dcterms:W3CDTF">2006-08-16T00:00:00Z</dcterms:created>
  <dcterms:modified xsi:type="dcterms:W3CDTF">2014-04-29T09:12:11Z</dcterms:modified>
</cp:coreProperties>
</file>