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9"/>
  </p:notesMasterIdLst>
  <p:sldIdLst>
    <p:sldId id="257" r:id="rId2"/>
    <p:sldId id="293" r:id="rId3"/>
    <p:sldId id="258" r:id="rId4"/>
    <p:sldId id="264" r:id="rId5"/>
    <p:sldId id="291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92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F7DE188-48CD-4BFA-90CA-1830E48BBF79}" type="datetimeFigureOut">
              <a:rPr lang="ar-SA" smtClean="0"/>
              <a:pPr/>
              <a:t>02/06/1435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23F7D98-7463-485E-8AB9-D0315A6D6A4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385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7CBD9C-AAA5-4925-A1C9-05D7ADD93C2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0DD87-325A-4F1B-890E-2AB1CF683B5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40BEF-64C3-417F-BCCB-8621D8E5CB6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21422B-1705-43C1-AEB6-EF3FD2C90E0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E6039-5866-4A8D-8CBA-E5189A59124B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9A24E-C18E-44B6-976B-FB2AAD3AB32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4DCFA-443F-4A42-A3C7-96AAE145C93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E423F3-869F-4CAC-8C95-1851A4E80CA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Normal spermatogenesis on left, </a:t>
            </a:r>
            <a:r>
              <a:rPr lang="en-US" dirty="0" err="1" smtClean="0"/>
              <a:t>seminoma</a:t>
            </a:r>
            <a:r>
              <a:rPr lang="en-US" dirty="0" smtClean="0"/>
              <a:t> on right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1A20F-9F10-45B6-B284-789CCB3EE16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9B4DE-23B5-43A5-8EE9-88DC05CBB93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B2F00-F27C-458B-8E88-442204A6147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F677B-EC92-4CD9-9535-E0C422D77CF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Normal testis shows tubules with active spermatogenesis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B8805-4673-4438-A410-BF231CC2228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D552E9-50C3-479E-AF17-C3155B49ADC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9D0F5-0E0B-477F-B349-D6857063A85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52F8D-7757-4125-BF97-D4566087062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3E92B-D53F-4A27-9152-555D1734AE7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EE30E-00FC-4091-AB4B-28605CE67420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97F10-CCC8-42E8-8EBF-7CA1DD983E7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7110F-2BDF-449F-B19C-D749A7099028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92C7FA-2E46-408B-A1E5-027662BBDA0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9634E-C141-4EC6-8A81-B76F0CD3C03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BA1EA-8783-4D22-B439-E50715D7432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AAE6B-800A-4282-86F4-52B9C444CDFF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6E6E9-25FC-46BF-AEC6-431231B4767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23654-4354-406A-8B15-4C4CB3487442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A76894-783F-424D-AB14-F3682673A9E1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E6971-ECAC-4CB2-B7F2-431B288E23F5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9AE99A-B47B-4462-A96E-35F34552646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61820-C3B5-4FA6-B58B-1251A81CCDF8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B80A4-68DB-4FC6-B668-A2F8CC83A1E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601CA-E1D6-4DD5-B041-AB55CE10282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</p:spPr>
        <p:txBody>
          <a:bodyPr/>
          <a:lstStyle/>
          <a:p>
            <a:fld id="{EB4B9D68-2DE0-4063-835C-BB2723083EEC}" type="datetimeFigureOut">
              <a:rPr lang="ar-SA" smtClean="0"/>
              <a:pPr/>
              <a:t>02/06/1435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8CE60-7430-401D-8B09-D795F6AB59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EB4B9D68-2DE0-4063-835C-BB2723083EEC}" type="datetimeFigureOut">
              <a:rPr lang="ar-SA" smtClean="0"/>
              <a:pPr/>
              <a:t>02/06/1435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A488CE60-7430-401D-8B09-D795F6AB59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EB4B9D68-2DE0-4063-835C-BB2723083EEC}" type="datetimeFigureOut">
              <a:rPr lang="ar-SA" smtClean="0"/>
              <a:pPr/>
              <a:t>02/06/1435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A488CE60-7430-401D-8B09-D795F6AB59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EB4B9D68-2DE0-4063-835C-BB2723083EEC}" type="datetimeFigureOut">
              <a:rPr lang="ar-SA" smtClean="0"/>
              <a:pPr/>
              <a:t>02/06/1435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A488CE60-7430-401D-8B09-D795F6AB59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EB4B9D68-2DE0-4063-835C-BB2723083EEC}" type="datetimeFigureOut">
              <a:rPr lang="ar-SA" smtClean="0"/>
              <a:pPr/>
              <a:t>02/06/1435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A488CE60-7430-401D-8B09-D795F6AB59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EB4B9D68-2DE0-4063-835C-BB2723083EEC}" type="datetimeFigureOut">
              <a:rPr lang="ar-SA" smtClean="0"/>
              <a:pPr/>
              <a:t>02/06/1435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A488CE60-7430-401D-8B09-D795F6AB59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EB4B9D68-2DE0-4063-835C-BB2723083EEC}" type="datetimeFigureOut">
              <a:rPr lang="ar-SA" smtClean="0"/>
              <a:pPr/>
              <a:t>02/06/1435</a:t>
            </a:fld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rtlCol="0"/>
          <a:lstStyle/>
          <a:p>
            <a:fld id="{A488CE60-7430-401D-8B09-D795F6AB595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EB4B9D68-2DE0-4063-835C-BB2723083EEC}" type="datetimeFigureOut">
              <a:rPr lang="ar-SA" smtClean="0"/>
              <a:pPr/>
              <a:t>02/06/1435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A488CE60-7430-401D-8B09-D795F6AB59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EB4B9D68-2DE0-4063-835C-BB2723083EEC}" type="datetimeFigureOut">
              <a:rPr lang="ar-SA" smtClean="0"/>
              <a:pPr/>
              <a:t>02/06/1435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A488CE60-7430-401D-8B09-D795F6AB59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EB4B9D68-2DE0-4063-835C-BB2723083EEC}" type="datetimeFigureOut">
              <a:rPr lang="ar-SA" smtClean="0"/>
              <a:pPr/>
              <a:t>02/06/1435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A488CE60-7430-401D-8B09-D795F6AB59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EB4B9D68-2DE0-4063-835C-BB2723083EEC}" type="datetimeFigureOut">
              <a:rPr lang="ar-SA" smtClean="0"/>
              <a:pPr/>
              <a:t>02/06/1435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A488CE60-7430-401D-8B09-D795F6AB59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32656"/>
            <a:ext cx="9144000" cy="84407"/>
          </a:xfrm>
          <a:prstGeom prst="rect">
            <a:avLst/>
          </a:prstGeom>
          <a:solidFill>
            <a:srgbClr val="FF000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8458200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600" b="1" dirty="0" smtClean="0">
                <a:solidFill>
                  <a:schemeClr val="tx2">
                    <a:satMod val="130000"/>
                  </a:schemeClr>
                </a:solidFill>
              </a:rPr>
              <a:t>Testicular Pathology</a:t>
            </a:r>
            <a:endParaRPr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146" name="Subtitle 4"/>
          <p:cNvSpPr>
            <a:spLocks noGrp="1"/>
          </p:cNvSpPr>
          <p:nvPr>
            <p:ph type="subTitle" idx="1"/>
          </p:nvPr>
        </p:nvSpPr>
        <p:spPr>
          <a:xfrm>
            <a:off x="395536" y="4412704"/>
            <a:ext cx="8686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err="1"/>
              <a:t>Emad</a:t>
            </a:r>
            <a:r>
              <a:rPr lang="en-US" sz="2400" b="1" dirty="0"/>
              <a:t> </a:t>
            </a:r>
            <a:r>
              <a:rPr lang="en-US" sz="2400" b="1" dirty="0" err="1"/>
              <a:t>Raddaoui</a:t>
            </a:r>
            <a:r>
              <a:rPr lang="en-US" sz="2400" b="1" dirty="0"/>
              <a:t>, MD, FCAP, </a:t>
            </a:r>
            <a:r>
              <a:rPr lang="en-US" sz="2400" b="1" dirty="0" smtClean="0"/>
              <a:t>FASC</a:t>
            </a:r>
          </a:p>
          <a:p>
            <a:r>
              <a:rPr lang="en-US" sz="2400" b="1" dirty="0" smtClean="0"/>
              <a:t>Associate Professor &amp; Consultant</a:t>
            </a:r>
          </a:p>
          <a:p>
            <a:endParaRPr lang="en-US" b="1" dirty="0" smtClean="0"/>
          </a:p>
          <a:p>
            <a:r>
              <a:rPr lang="en-US" sz="2400" b="1" dirty="0" err="1" smtClean="0"/>
              <a:t>Maha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Arafah</a:t>
            </a:r>
            <a:r>
              <a:rPr lang="en-US" b="1" dirty="0" smtClean="0"/>
              <a:t>, MD</a:t>
            </a:r>
          </a:p>
          <a:p>
            <a:r>
              <a:rPr lang="en-US" b="1" dirty="0" smtClean="0"/>
              <a:t>Associate Professor &amp; Consultant Pathologist</a:t>
            </a:r>
          </a:p>
          <a:p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371BC-5447-40FD-9843-68F5E779BA3D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504066" y="1054477"/>
            <a:ext cx="217239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Reproductive Block</a:t>
            </a:r>
          </a:p>
          <a:p>
            <a:pPr algn="ctr"/>
            <a:r>
              <a:rPr lang="en-US" dirty="0" smtClean="0"/>
              <a:t>2014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lnSpcReduction="10000"/>
          </a:bodyPr>
          <a:lstStyle/>
          <a:p>
            <a:pPr algn="ctr" eaLnBrk="1" hangingPunct="1">
              <a:buNone/>
            </a:pPr>
            <a:endParaRPr lang="en-US" sz="2400" b="1" dirty="0" smtClean="0"/>
          </a:p>
          <a:p>
            <a:pPr eaLnBrk="1" hangingPunct="1"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Gonorrhea</a:t>
            </a:r>
            <a:r>
              <a:rPr lang="en-US" sz="2400" b="1" dirty="0" smtClean="0"/>
              <a:t>:</a:t>
            </a:r>
          </a:p>
          <a:p>
            <a:pPr eaLnBrk="1" hangingPunct="1">
              <a:buNone/>
            </a:pPr>
            <a:r>
              <a:rPr lang="en-US" sz="2400" b="1" dirty="0" smtClean="0"/>
              <a:t> Extension of infection from the posterior urethra </a:t>
            </a:r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 smtClean="0"/>
              <a:t>prostate </a:t>
            </a:r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 smtClean="0"/>
              <a:t>seminal vesicles </a:t>
            </a:r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 smtClean="0"/>
              <a:t>epididymis is the usual course of  a neglected </a:t>
            </a:r>
            <a:r>
              <a:rPr lang="en-US" sz="2400" b="1" dirty="0" err="1" smtClean="0"/>
              <a:t>gonococcal</a:t>
            </a:r>
            <a:r>
              <a:rPr lang="en-US" sz="2400" b="1" dirty="0" smtClean="0"/>
              <a:t> infection.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 eaLnBrk="1" hangingPunct="1"/>
            <a:r>
              <a:rPr lang="en-US" sz="2400" b="1" dirty="0" smtClean="0"/>
              <a:t>Can lead to frank abscess may spread to testis and can produce a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supurative</a:t>
            </a:r>
            <a:r>
              <a:rPr lang="en-US" sz="2400" b="1" u="sng" dirty="0" smtClean="0">
                <a:solidFill>
                  <a:srgbClr val="7030A0"/>
                </a:solidFill>
              </a:rPr>
              <a:t>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orchitis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eaLnBrk="1" hangingPunct="1"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Tuberculosis:</a:t>
            </a:r>
            <a:endParaRPr lang="en-US" sz="2400" b="1" u="sng" dirty="0" smtClean="0"/>
          </a:p>
          <a:p>
            <a:r>
              <a:rPr lang="en-US" sz="2400" b="1" dirty="0" smtClean="0"/>
              <a:t>Almost invariably </a:t>
            </a:r>
            <a:r>
              <a:rPr lang="en-US" sz="2400" b="1" dirty="0" smtClean="0">
                <a:solidFill>
                  <a:srgbClr val="C00000"/>
                </a:solidFill>
              </a:rPr>
              <a:t>begins </a:t>
            </a:r>
            <a:r>
              <a:rPr lang="en-US" sz="2400" b="1" dirty="0" smtClean="0"/>
              <a:t>in the </a:t>
            </a:r>
            <a:r>
              <a:rPr lang="en-US" sz="2400" b="1" dirty="0" err="1" smtClean="0"/>
              <a:t>epididymis</a:t>
            </a:r>
            <a:r>
              <a:rPr lang="en-US" sz="2400" b="1" dirty="0" smtClean="0"/>
              <a:t> and may spread to the testis.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In many of these cases ,there is associated </a:t>
            </a:r>
            <a:r>
              <a:rPr lang="en-US" sz="2400" b="1" dirty="0" err="1" smtClean="0"/>
              <a:t>tuberculous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prostatitis</a:t>
            </a:r>
            <a:r>
              <a:rPr lang="en-US" sz="2400" b="1" dirty="0" smtClean="0"/>
              <a:t> and seminal </a:t>
            </a:r>
            <a:r>
              <a:rPr lang="en-US" sz="2400" b="1" dirty="0" err="1" smtClean="0"/>
              <a:t>vesiculitis</a:t>
            </a:r>
            <a:r>
              <a:rPr lang="en-US" sz="2400" b="1" dirty="0" smtClean="0"/>
              <a:t> 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Microscopy: </a:t>
            </a:r>
            <a:r>
              <a:rPr lang="en-US" sz="2400" b="1" dirty="0" err="1" smtClean="0"/>
              <a:t>Caseating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Granulomatous</a:t>
            </a:r>
            <a:r>
              <a:rPr lang="en-US" sz="2400" b="1" dirty="0" smtClean="0"/>
              <a:t>  inflammation.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051720" y="404664"/>
            <a:ext cx="4617033" cy="80021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Specific Inflammations: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 flipV="1">
            <a:off x="0" y="3527298"/>
            <a:ext cx="9144000" cy="1177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sz="24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9512" y="4005064"/>
            <a:ext cx="5626968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tx2">
                    <a:satMod val="130000"/>
                  </a:schemeClr>
                </a:solidFill>
              </a:rPr>
              <a:t>Testicular Tumors</a:t>
            </a:r>
            <a:endParaRPr lang="ar-S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tx2">
                    <a:satMod val="130000"/>
                  </a:schemeClr>
                </a:solidFill>
              </a:rPr>
              <a:t>Testicular Tumors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Complex </a:t>
            </a:r>
            <a:r>
              <a:rPr lang="en-US" sz="2400" b="1" dirty="0" smtClean="0">
                <a:solidFill>
                  <a:srgbClr val="C00000"/>
                </a:solidFill>
              </a:rPr>
              <a:t>mixture</a:t>
            </a:r>
            <a:r>
              <a:rPr lang="en-US" sz="2400" b="1" dirty="0" smtClean="0"/>
              <a:t> of anatomic types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 eaLnBrk="1" hangingPunct="1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95% </a:t>
            </a:r>
            <a:r>
              <a:rPr lang="en-US" sz="2400" b="1" dirty="0" smtClean="0"/>
              <a:t>of them originate from </a:t>
            </a:r>
            <a:r>
              <a:rPr lang="en-US" sz="2400" b="1" u="sng" dirty="0" smtClean="0">
                <a:solidFill>
                  <a:schemeClr val="accent4">
                    <a:lumMod val="50000"/>
                  </a:schemeClr>
                </a:solidFill>
              </a:rPr>
              <a:t>germ cells, 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Age group</a:t>
            </a:r>
            <a:r>
              <a:rPr lang="en-US" sz="2400" b="1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2400" b="1" dirty="0" smtClean="0">
                <a:solidFill>
                  <a:srgbClr val="C00000"/>
                </a:solidFill>
              </a:rPr>
              <a:t>15-30 years, whites&gt; blacks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 eaLnBrk="1" hangingPunct="1"/>
            <a:r>
              <a:rPr lang="en-US" sz="2400" b="1" dirty="0" smtClean="0"/>
              <a:t>Most of germ cell tumors are </a:t>
            </a:r>
            <a:r>
              <a:rPr lang="en-US" sz="2400" b="1" dirty="0" smtClean="0">
                <a:solidFill>
                  <a:srgbClr val="C00000"/>
                </a:solidFill>
              </a:rPr>
              <a:t>highly aggressive cancers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 eaLnBrk="1" hangingPunct="1"/>
            <a:r>
              <a:rPr lang="en-US" sz="2400" b="1" dirty="0" smtClean="0"/>
              <a:t>Capable of wide, extensive </a:t>
            </a:r>
            <a:r>
              <a:rPr lang="en-US" sz="2400" b="1" dirty="0" smtClean="0">
                <a:solidFill>
                  <a:srgbClr val="7030A0"/>
                </a:solidFill>
              </a:rPr>
              <a:t>dissemination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 eaLnBrk="1" hangingPunct="1"/>
            <a:r>
              <a:rPr lang="en-US" sz="2400" b="1" dirty="0" smtClean="0"/>
              <a:t>Current therapy, most of them can be </a:t>
            </a:r>
            <a:r>
              <a:rPr lang="en-US" sz="2400" b="1" dirty="0" smtClean="0">
                <a:solidFill>
                  <a:srgbClr val="00B050"/>
                </a:solidFill>
              </a:rPr>
              <a:t>cured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 eaLnBrk="1" hangingPunct="1"/>
            <a:r>
              <a:rPr lang="en-US" sz="2400" b="1" dirty="0" smtClean="0"/>
              <a:t>Non germinal tumors are </a:t>
            </a:r>
            <a:r>
              <a:rPr lang="en-US" sz="2400" b="1" dirty="0" smtClean="0">
                <a:solidFill>
                  <a:srgbClr val="FF0000"/>
                </a:solidFill>
              </a:rPr>
              <a:t>generally benign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0040"/>
            <a:ext cx="8229600" cy="83671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Testicular Tumors</a:t>
            </a:r>
            <a:b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400" b="1" u="sng" dirty="0" smtClean="0">
                <a:solidFill>
                  <a:srgbClr val="C00000"/>
                </a:solidFill>
              </a:rPr>
              <a:t>Classification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u="sng" dirty="0" smtClean="0">
                <a:solidFill>
                  <a:srgbClr val="C00000"/>
                </a:solidFill>
              </a:rPr>
              <a:t>Germ cell tumors </a:t>
            </a:r>
            <a:r>
              <a:rPr lang="en-US" sz="2400" b="1" dirty="0" smtClean="0"/>
              <a:t>:</a:t>
            </a:r>
          </a:p>
          <a:p>
            <a:pPr eaLnBrk="1" hangingPunct="1">
              <a:buNone/>
            </a:pPr>
            <a:r>
              <a:rPr lang="en-US" sz="2400" b="1" u="sng" dirty="0" err="1" smtClean="0">
                <a:solidFill>
                  <a:srgbClr val="7030A0"/>
                </a:solidFill>
              </a:rPr>
              <a:t>Seminomatous</a:t>
            </a:r>
            <a:r>
              <a:rPr lang="en-US" sz="2400" b="1" u="sng" dirty="0" smtClean="0">
                <a:solidFill>
                  <a:srgbClr val="7030A0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err="1" smtClean="0"/>
              <a:t>Seminoma</a:t>
            </a:r>
            <a:endParaRPr lang="en-US" sz="24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err="1" smtClean="0"/>
              <a:t>Spermatocytic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seminoma</a:t>
            </a:r>
            <a:endParaRPr lang="en-US" sz="2400" b="1" dirty="0" smtClean="0"/>
          </a:p>
          <a:p>
            <a:pPr eaLnBrk="1" hangingPunct="1">
              <a:buNone/>
            </a:pPr>
            <a:endParaRPr lang="en-US" sz="2400" b="1" u="sng" dirty="0" smtClean="0">
              <a:solidFill>
                <a:srgbClr val="7030A0"/>
              </a:solidFill>
            </a:endParaRPr>
          </a:p>
          <a:p>
            <a:pPr eaLnBrk="1" hangingPunct="1">
              <a:buNone/>
            </a:pPr>
            <a:r>
              <a:rPr lang="en-US" sz="2400" b="1" u="sng" dirty="0" smtClean="0">
                <a:solidFill>
                  <a:srgbClr val="7030A0"/>
                </a:solidFill>
              </a:rPr>
              <a:t>Non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Seminomatous</a:t>
            </a:r>
            <a:endParaRPr lang="en-US" sz="2400" b="1" u="sng" dirty="0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err="1" smtClean="0"/>
              <a:t>Embryonal</a:t>
            </a:r>
            <a:r>
              <a:rPr lang="en-US" sz="2400" b="1" dirty="0" smtClean="0"/>
              <a:t> carcinoma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smtClean="0"/>
              <a:t>Yolk sac (</a:t>
            </a:r>
            <a:r>
              <a:rPr lang="en-US" sz="2400" b="1" dirty="0" err="1" smtClean="0"/>
              <a:t>endodermal</a:t>
            </a:r>
            <a:r>
              <a:rPr lang="en-US" sz="2400" b="1" dirty="0" smtClean="0"/>
              <a:t> Sinus) tumor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err="1" smtClean="0"/>
              <a:t>Choriocarcinoma</a:t>
            </a:r>
            <a:endParaRPr lang="en-US" sz="24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err="1" smtClean="0"/>
              <a:t>Teratoma</a:t>
            </a:r>
            <a:endParaRPr lang="en-US" sz="2400" b="1" dirty="0" smtClean="0"/>
          </a:p>
          <a:p>
            <a:pPr eaLnBrk="1" hangingPunct="1">
              <a:buNone/>
            </a:pPr>
            <a:endParaRPr lang="en-US" sz="2400" b="1" dirty="0" smtClean="0"/>
          </a:p>
          <a:p>
            <a:r>
              <a:rPr lang="en-US" sz="2400" b="1" u="sng" dirty="0" smtClean="0">
                <a:solidFill>
                  <a:srgbClr val="C00000"/>
                </a:solidFill>
              </a:rPr>
              <a:t>Sex Cord Tumors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	</a:t>
            </a:r>
            <a:r>
              <a:rPr lang="en-US" sz="2400" b="1" dirty="0" err="1" smtClean="0"/>
              <a:t>Leydig</a:t>
            </a:r>
            <a:r>
              <a:rPr lang="en-US" sz="2400" b="1" dirty="0" smtClean="0"/>
              <a:t> cell tumor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	</a:t>
            </a:r>
            <a:r>
              <a:rPr lang="en-US" sz="2400" b="1" dirty="0" err="1" smtClean="0"/>
              <a:t>Sertoli</a:t>
            </a:r>
            <a:r>
              <a:rPr lang="en-US" sz="2400" b="1" dirty="0" smtClean="0"/>
              <a:t> cell tumor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8032"/>
            <a:ext cx="8229600" cy="112474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Testicular Tumors: Pathogenesis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u="sng" dirty="0">
                <a:solidFill>
                  <a:srgbClr val="C00000"/>
                </a:solidFill>
              </a:rPr>
              <a:t>P</a:t>
            </a:r>
            <a:r>
              <a:rPr lang="en-US" sz="2400" b="1" u="sng" dirty="0" smtClean="0">
                <a:solidFill>
                  <a:srgbClr val="C00000"/>
                </a:solidFill>
              </a:rPr>
              <a:t>redisposing factors</a:t>
            </a:r>
            <a:r>
              <a:rPr lang="en-US" sz="2400" b="1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/>
              <a:t>	-</a:t>
            </a:r>
            <a:r>
              <a:rPr lang="en-US" sz="2400" b="1" dirty="0" err="1" smtClean="0"/>
              <a:t>Cryptorchidism</a:t>
            </a:r>
            <a:r>
              <a:rPr lang="en-US" sz="2400" b="1" dirty="0" smtClean="0"/>
              <a:t> :10% of testicular tumors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/>
              <a:t>	-Testicular </a:t>
            </a:r>
            <a:r>
              <a:rPr lang="en-US" sz="2400" b="1" dirty="0" err="1" smtClean="0"/>
              <a:t>dysgenesis</a:t>
            </a:r>
            <a:endParaRPr lang="en-US" sz="24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/>
              <a:t>	-Genetic factors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06686"/>
            <a:ext cx="8229600" cy="7060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u="sng" dirty="0" err="1" smtClean="0">
                <a:solidFill>
                  <a:srgbClr val="C00000"/>
                </a:solidFill>
              </a:rPr>
              <a:t>Seminoma</a:t>
            </a:r>
            <a:endParaRPr lang="en-US" sz="2400" b="1" u="sng" dirty="0" smtClean="0">
              <a:solidFill>
                <a:srgbClr val="C0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The most common type of germ cell tumors (50%)</a:t>
            </a:r>
          </a:p>
          <a:p>
            <a:r>
              <a:rPr lang="en-US" sz="2400" b="1" dirty="0" smtClean="0"/>
              <a:t>Peak incidence in thirties (Almost never occur in infants)</a:t>
            </a:r>
          </a:p>
          <a:p>
            <a:pPr eaLnBrk="1" hangingPunct="1"/>
            <a:r>
              <a:rPr lang="en-US" sz="2400" b="1" dirty="0" smtClean="0"/>
              <a:t>Identical one occurs in the ovary(</a:t>
            </a:r>
            <a:r>
              <a:rPr lang="en-US" sz="2400" b="1" dirty="0" err="1" smtClean="0"/>
              <a:t>Dysgerminoma</a:t>
            </a:r>
            <a:r>
              <a:rPr lang="en-US" sz="2400" b="1" dirty="0" smtClean="0"/>
              <a:t>)</a:t>
            </a:r>
          </a:p>
          <a:p>
            <a:pPr eaLnBrk="1" hangingPunct="1"/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C:\Users\Toshiba\Pictures\MALE08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47864" y="1008112"/>
            <a:ext cx="5816774" cy="5301208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323528" y="1412776"/>
            <a:ext cx="30963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000" b="1" dirty="0" smtClean="0"/>
              <a:t>Bulky masses</a:t>
            </a:r>
          </a:p>
          <a:p>
            <a:pPr algn="l" rtl="0" eaLnBrk="1" hangingPunct="1">
              <a:lnSpc>
                <a:spcPct val="90000"/>
              </a:lnSpc>
            </a:pPr>
            <a:endParaRPr lang="en-US" sz="2000" b="1" dirty="0" smtClean="0"/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 dirty="0" smtClean="0"/>
              <a:t>Homogenous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 dirty="0" smtClean="0"/>
              <a:t>Gray-white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 dirty="0" smtClean="0"/>
              <a:t> </a:t>
            </a:r>
            <a:r>
              <a:rPr lang="en-US" sz="2000" b="1" dirty="0" err="1" smtClean="0"/>
              <a:t>Lobulated</a:t>
            </a:r>
            <a:r>
              <a:rPr lang="en-US" sz="2000" b="1" dirty="0" smtClean="0"/>
              <a:t> cut surface</a:t>
            </a:r>
          </a:p>
          <a:p>
            <a:pPr algn="l" rtl="0" eaLnBrk="1" hangingPunct="1">
              <a:lnSpc>
                <a:spcPct val="90000"/>
              </a:lnSpc>
            </a:pPr>
            <a:endParaRPr lang="en-US" sz="2000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2000" b="1" dirty="0" smtClean="0"/>
              <a:t>Usually no necrosis or hemorrhage</a:t>
            </a:r>
          </a:p>
          <a:p>
            <a:pPr algn="l" rtl="0" eaLnBrk="1" hangingPunct="1">
              <a:lnSpc>
                <a:spcPct val="90000"/>
              </a:lnSpc>
            </a:pPr>
            <a:endParaRPr lang="en-US" sz="2000" b="1" dirty="0" smtClean="0"/>
          </a:p>
          <a:p>
            <a:pPr algn="l" rtl="0" eaLnBrk="1" hangingPunct="1">
              <a:lnSpc>
                <a:spcPct val="90000"/>
              </a:lnSpc>
            </a:pPr>
            <a:endParaRPr lang="en-US" sz="2000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2000" b="1" dirty="0" smtClean="0"/>
              <a:t>In 50%, the entire testis is involved</a:t>
            </a:r>
          </a:p>
          <a:p>
            <a:pPr algn="l" rtl="0" eaLnBrk="1" hangingPunct="1">
              <a:lnSpc>
                <a:spcPct val="90000"/>
              </a:lnSpc>
            </a:pPr>
            <a:endParaRPr lang="en-US" sz="2000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2000" b="1" dirty="0" smtClean="0"/>
              <a:t>Occasionally extends to the epididymis, spermatic cord, or scrotal sa</a:t>
            </a:r>
            <a:r>
              <a:rPr lang="en-US" b="1" dirty="0" smtClean="0"/>
              <a:t>c</a:t>
            </a:r>
          </a:p>
        </p:txBody>
      </p:sp>
      <p:sp>
        <p:nvSpPr>
          <p:cNvPr id="6" name="Rectangle 5"/>
          <p:cNvSpPr/>
          <p:nvPr/>
        </p:nvSpPr>
        <p:spPr>
          <a:xfrm>
            <a:off x="5017130" y="5909210"/>
            <a:ext cx="216918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2">
                    <a:satMod val="130000"/>
                  </a:schemeClr>
                </a:solidFill>
              </a:rPr>
              <a:t>S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</a:rPr>
              <a:t>eminoma</a:t>
            </a:r>
            <a:r>
              <a:rPr lang="en-US" sz="2000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py (2) of MALE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644008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23528" y="4365104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Seminoma of the testis appears as a fairly well-circumscribed, pale, fleshy, homogeneous mass</a:t>
            </a:r>
            <a:endParaRPr lang="en-IN" dirty="0"/>
          </a:p>
        </p:txBody>
      </p:sp>
      <p:sp>
        <p:nvSpPr>
          <p:cNvPr id="5" name="AutoShape 2" descr="mk:@MSITStore:C:\Users\Shaesta\Desktop\Robbins%20&amp;%20Cotran%20Pathologic%20Basis%20of%20Disease%20-%208th%20Ed.chm::/f4-u1.0-b978-1-4377-0792-2..50026-2..gr23.jpg"/>
          <p:cNvSpPr>
            <a:spLocks noChangeAspect="1" noChangeArrowheads="1"/>
          </p:cNvSpPr>
          <p:nvPr/>
        </p:nvSpPr>
        <p:spPr bwMode="auto">
          <a:xfrm>
            <a:off x="155575" y="-1714500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8133"/>
            <a:ext cx="4562025" cy="345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 , Morphology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Microscopically,  sheets of </a:t>
            </a:r>
            <a:r>
              <a:rPr lang="en-US" sz="2400" b="1" u="sng" dirty="0" smtClean="0">
                <a:solidFill>
                  <a:srgbClr val="FF0000"/>
                </a:solidFill>
              </a:rPr>
              <a:t>uniform cells </a:t>
            </a:r>
          </a:p>
          <a:p>
            <a:pPr eaLnBrk="1" hangingPunct="1"/>
            <a:r>
              <a:rPr lang="en-US" sz="2400" b="1" dirty="0" smtClean="0"/>
              <a:t>Lobules separated by delicate </a:t>
            </a:r>
            <a:r>
              <a:rPr lang="en-US" sz="2400" b="1" u="sng" dirty="0" smtClean="0">
                <a:solidFill>
                  <a:srgbClr val="7030A0"/>
                </a:solidFill>
              </a:rPr>
              <a:t>fibrous septa </a:t>
            </a:r>
            <a:r>
              <a:rPr lang="en-US" sz="2400" b="1" dirty="0" smtClean="0"/>
              <a:t>with many </a:t>
            </a:r>
            <a:r>
              <a:rPr lang="en-US" sz="2400" b="1" u="sng" dirty="0" smtClean="0"/>
              <a:t>lymphocytes</a:t>
            </a:r>
          </a:p>
          <a:p>
            <a:pPr eaLnBrk="1" hangingPunct="1"/>
            <a:r>
              <a:rPr lang="en-US" sz="2400" b="1" dirty="0" smtClean="0"/>
              <a:t>Cells are large, round , has </a:t>
            </a:r>
            <a:r>
              <a:rPr lang="en-US" sz="2400" b="1" dirty="0" smtClean="0">
                <a:solidFill>
                  <a:srgbClr val="002060"/>
                </a:solidFill>
              </a:rPr>
              <a:t>distinct cell membrane</a:t>
            </a:r>
          </a:p>
          <a:p>
            <a:pPr eaLnBrk="1" hangingPunct="1"/>
            <a:r>
              <a:rPr lang="en-US" sz="2400" b="1" dirty="0" smtClean="0"/>
              <a:t>Large nucleus with prominent nucleoli</a:t>
            </a:r>
          </a:p>
          <a:p>
            <a:pPr eaLnBrk="1" hangingPunct="1"/>
            <a:r>
              <a:rPr lang="en-US" sz="2400" b="1" dirty="0" smtClean="0"/>
              <a:t>Positive for </a:t>
            </a:r>
            <a:r>
              <a:rPr lang="en-US" sz="2400" b="1" u="sng" dirty="0" smtClean="0">
                <a:solidFill>
                  <a:srgbClr val="FF0000"/>
                </a:solidFill>
              </a:rPr>
              <a:t>PLAP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Copy (2) of MALE0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119075"/>
            <a:ext cx="5055249" cy="526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60040" y="1208941"/>
            <a:ext cx="32758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eaLnBrk="1" hangingPunct="1">
              <a:buFont typeface="Wingdings" pitchFamily="2" charset="2"/>
              <a:buChar char="Ø"/>
            </a:pPr>
            <a:r>
              <a:rPr lang="en-US" sz="2000" b="1" dirty="0" smtClean="0"/>
              <a:t>Sheets of uniform cells 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000" b="1" dirty="0" smtClean="0"/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b="1" dirty="0" smtClean="0"/>
              <a:t>Lobules separated by delicate fibrous septa with many lymphocytes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000" b="1" dirty="0" smtClean="0"/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b="1" dirty="0" smtClean="0"/>
              <a:t>Cells are large, round, has distinct cell membrane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000" b="1" dirty="0" smtClean="0"/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b="1" dirty="0" smtClean="0"/>
              <a:t>Large nucleus with prominent nucleoli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000" b="1" dirty="0" smtClean="0"/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b="1" dirty="0" smtClean="0"/>
              <a:t>Positive for PLAP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2765554" y="548680"/>
            <a:ext cx="245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5112"/>
          </a:xfrm>
        </p:spPr>
        <p:txBody>
          <a:bodyPr/>
          <a:lstStyle/>
          <a:p>
            <a:r>
              <a:rPr lang="en-US" dirty="0" smtClean="0"/>
              <a:t>At the end of the lecture, the student are expected to be able to:</a:t>
            </a:r>
          </a:p>
          <a:p>
            <a:pPr lvl="1"/>
            <a:r>
              <a:rPr lang="en-US" dirty="0" smtClean="0"/>
              <a:t>List the causes, clinical features and morphology of acute and chronic </a:t>
            </a:r>
            <a:r>
              <a:rPr lang="en-US" dirty="0" err="1" smtClean="0"/>
              <a:t>orchitis</a:t>
            </a:r>
            <a:r>
              <a:rPr lang="en-US" dirty="0" smtClean="0"/>
              <a:t> and </a:t>
            </a:r>
            <a:r>
              <a:rPr lang="en-US" dirty="0" err="1" smtClean="0"/>
              <a:t>epididymitis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Mention  the different types of tumors affecting the testis, their presentation, morphological features and outcome.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opy (2) of Copy of MALE0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04664"/>
            <a:ext cx="6468161" cy="638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4016" y="476672"/>
            <a:ext cx="269979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algn="l"/>
            <a:r>
              <a:rPr lang="en-US" sz="2000" b="1" dirty="0" smtClean="0"/>
              <a:t>Large cells with distinct cell borders, pale nuclei, prominent nucleoli, and a sparse lymphocytic infiltrate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tx2">
                    <a:satMod val="130000"/>
                  </a:schemeClr>
                </a:solidFill>
              </a:rPr>
              <a:t>Spermatocytic</a:t>
            </a: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  <a:endParaRPr lang="en-US" sz="24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Distinctive  tumor , </a:t>
            </a:r>
            <a:r>
              <a:rPr lang="en-US" sz="2400" b="1" dirty="0" smtClean="0"/>
              <a:t>clinically and </a:t>
            </a:r>
            <a:r>
              <a:rPr lang="en-US" sz="2400" b="1" dirty="0" err="1" smtClean="0"/>
              <a:t>histologically</a:t>
            </a:r>
            <a:endParaRPr lang="en-US" sz="2400" b="1" dirty="0" smtClean="0"/>
          </a:p>
          <a:p>
            <a:pPr eaLnBrk="1" hangingPunct="1"/>
            <a:r>
              <a:rPr lang="en-US" sz="2400" b="1" dirty="0" smtClean="0">
                <a:solidFill>
                  <a:srgbClr val="7030A0"/>
                </a:solidFill>
              </a:rPr>
              <a:t>1-2 % </a:t>
            </a:r>
            <a:r>
              <a:rPr lang="en-US" sz="2400" b="1" dirty="0" smtClean="0"/>
              <a:t>of testicular tumors</a:t>
            </a:r>
          </a:p>
          <a:p>
            <a:pPr eaLnBrk="1" hangingPunct="1"/>
            <a:r>
              <a:rPr lang="en-US" sz="2400" b="1" dirty="0" smtClean="0"/>
              <a:t>Over age </a:t>
            </a:r>
            <a:r>
              <a:rPr lang="en-US" sz="2400" b="1" dirty="0" smtClean="0">
                <a:solidFill>
                  <a:srgbClr val="FF0000"/>
                </a:solidFill>
              </a:rPr>
              <a:t>65</a:t>
            </a:r>
          </a:p>
          <a:p>
            <a:pPr eaLnBrk="1" hangingPunct="1"/>
            <a:r>
              <a:rPr lang="en-US" sz="2400" b="1" dirty="0" smtClean="0">
                <a:solidFill>
                  <a:srgbClr val="0070C0"/>
                </a:solidFill>
              </a:rPr>
              <a:t>Slow growing </a:t>
            </a:r>
            <a:r>
              <a:rPr lang="en-US" sz="2400" b="1" dirty="0" smtClean="0"/>
              <a:t>tumor, rarely </a:t>
            </a:r>
            <a:r>
              <a:rPr lang="en-US" sz="2400" b="1" dirty="0" err="1" smtClean="0"/>
              <a:t>metastasise</a:t>
            </a:r>
            <a:endParaRPr lang="en-US" sz="2400" b="1" dirty="0" smtClean="0"/>
          </a:p>
          <a:p>
            <a:pPr eaLnBrk="1" hangingPunct="1"/>
            <a:r>
              <a:rPr lang="en-US" sz="2400" b="1" dirty="0" smtClean="0"/>
              <a:t>Prognosis is </a:t>
            </a:r>
            <a:r>
              <a:rPr lang="en-US" sz="2400" b="1" dirty="0" smtClean="0">
                <a:solidFill>
                  <a:srgbClr val="00B050"/>
                </a:solidFill>
              </a:rPr>
              <a:t>excellent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276872"/>
            <a:ext cx="8458200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0"/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ar-SA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Non </a:t>
            </a:r>
            <a:r>
              <a:rPr lang="en-US" b="1" dirty="0" err="1" smtClean="0">
                <a:solidFill>
                  <a:srgbClr val="7030A0"/>
                </a:solidFill>
              </a:rPr>
              <a:t>Seminomatous</a:t>
            </a:r>
            <a:r>
              <a:rPr lang="en-US" b="1" dirty="0" smtClean="0">
                <a:solidFill>
                  <a:srgbClr val="7030A0"/>
                </a:solidFill>
              </a:rPr>
              <a:t> Germ cell Tumor</a:t>
            </a:r>
            <a:endParaRPr lang="ar-S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5536" y="4124672"/>
            <a:ext cx="4953000" cy="1752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/>
              <a:t>Embryonal</a:t>
            </a:r>
            <a:r>
              <a:rPr lang="en-US" b="1" dirty="0" smtClean="0"/>
              <a:t> carcinoma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Yolk sac (</a:t>
            </a:r>
            <a:r>
              <a:rPr lang="en-US" b="1" dirty="0" err="1" smtClean="0"/>
              <a:t>endodermal</a:t>
            </a:r>
            <a:r>
              <a:rPr lang="en-US" b="1" dirty="0" smtClean="0"/>
              <a:t> Sinus) tumor</a:t>
            </a:r>
          </a:p>
          <a:p>
            <a:pPr>
              <a:buFont typeface="Wingdings" pitchFamily="2" charset="2"/>
              <a:buChar char="Ø"/>
            </a:pPr>
            <a:r>
              <a:rPr lang="en-US" b="1" dirty="0" err="1" smtClean="0"/>
              <a:t>Choriocarcinoma</a:t>
            </a: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err="1" smtClean="0"/>
              <a:t>Teratoma</a:t>
            </a:r>
            <a:endParaRPr lang="en-US" b="1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1. </a:t>
            </a:r>
            <a:r>
              <a:rPr lang="en-US" sz="2400" b="1" dirty="0" err="1" smtClean="0">
                <a:solidFill>
                  <a:schemeClr val="tx2">
                    <a:satMod val="130000"/>
                  </a:schemeClr>
                </a:solidFill>
              </a:rPr>
              <a:t>Embryonal</a:t>
            </a: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 Carcinoma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20 to 30 year age group</a:t>
            </a:r>
          </a:p>
          <a:p>
            <a:pPr eaLnBrk="1" hangingPunct="1"/>
            <a:r>
              <a:rPr lang="en-US" sz="2400" b="1" dirty="0" smtClean="0">
                <a:solidFill>
                  <a:srgbClr val="00B050"/>
                </a:solidFill>
              </a:rPr>
              <a:t>More aggressive </a:t>
            </a:r>
            <a:r>
              <a:rPr lang="en-US" sz="2400" b="1" dirty="0" smtClean="0"/>
              <a:t>than </a:t>
            </a:r>
            <a:r>
              <a:rPr lang="en-US" sz="2400" b="1" dirty="0" err="1" smtClean="0"/>
              <a:t>seminomas</a:t>
            </a:r>
            <a:endParaRPr lang="en-US" sz="2400" b="1" dirty="0" smtClean="0"/>
          </a:p>
          <a:p>
            <a:pPr eaLnBrk="1" hangingPunct="1"/>
            <a:r>
              <a:rPr lang="en-US" sz="2400" b="1" dirty="0" smtClean="0"/>
              <a:t>Smaller than </a:t>
            </a:r>
            <a:r>
              <a:rPr lang="en-US" sz="2400" b="1" dirty="0" err="1" smtClean="0"/>
              <a:t>seminoma</a:t>
            </a:r>
            <a:endParaRPr lang="en-US" sz="2400" b="1" dirty="0" smtClean="0"/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Grossly, shows foci of </a:t>
            </a:r>
            <a:r>
              <a:rPr lang="en-US" sz="2400" b="1" u="sng" dirty="0" smtClean="0">
                <a:solidFill>
                  <a:srgbClr val="C00000"/>
                </a:solidFill>
              </a:rPr>
              <a:t>necrosis and hemorrhage</a:t>
            </a:r>
          </a:p>
          <a:p>
            <a:r>
              <a:rPr lang="en-IN" sz="2400" b="1" dirty="0" smtClean="0"/>
              <a:t>Microscopically, shows </a:t>
            </a:r>
            <a:r>
              <a:rPr lang="en-IN" sz="2400" b="1" dirty="0"/>
              <a:t>sheets of undifferentiated cells as well as primitive glandular </a:t>
            </a:r>
            <a:r>
              <a:rPr lang="en-IN" sz="2400" b="1" dirty="0" smtClean="0"/>
              <a:t>differentiation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sz="2400" b="1" dirty="0" smtClean="0"/>
              <a:t>Cells grow in </a:t>
            </a:r>
            <a:r>
              <a:rPr lang="en-US" sz="2400" b="1" dirty="0" smtClean="0">
                <a:solidFill>
                  <a:srgbClr val="FF0000"/>
                </a:solidFill>
              </a:rPr>
              <a:t>alveolar</a:t>
            </a:r>
            <a:r>
              <a:rPr lang="en-US" sz="2400" b="1" dirty="0" smtClean="0"/>
              <a:t> or </a:t>
            </a:r>
            <a:r>
              <a:rPr lang="en-US" sz="2400" b="1" dirty="0" smtClean="0">
                <a:solidFill>
                  <a:srgbClr val="0070C0"/>
                </a:solidFill>
              </a:rPr>
              <a:t>tubular </a:t>
            </a:r>
            <a:r>
              <a:rPr lang="en-US" sz="2400" b="1" dirty="0" smtClean="0"/>
              <a:t>pattern, sometimes with papillary convolutions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Could be present with other neoplasm in 45%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20" y="1412776"/>
            <a:ext cx="6313884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404664"/>
            <a:ext cx="69847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b="1" dirty="0" err="1" smtClean="0"/>
              <a:t>Embryonal</a:t>
            </a:r>
            <a:r>
              <a:rPr lang="en-IN" sz="3200" b="1" dirty="0" smtClean="0"/>
              <a:t> </a:t>
            </a:r>
            <a:r>
              <a:rPr lang="en-IN" sz="3200" b="1" dirty="0"/>
              <a:t>carcinoma </a:t>
            </a:r>
          </a:p>
          <a:p>
            <a:endParaRPr lang="en-IN" b="1" dirty="0" smtClean="0"/>
          </a:p>
          <a:p>
            <a:endParaRPr lang="en-IN" b="1" dirty="0"/>
          </a:p>
          <a:p>
            <a:pPr algn="l"/>
            <a:endParaRPr lang="ar-SA" b="1" dirty="0" smtClean="0"/>
          </a:p>
          <a:p>
            <a:pPr algn="l"/>
            <a:r>
              <a:rPr lang="en-IN" b="1" dirty="0" smtClean="0"/>
              <a:t> hemorrhagic </a:t>
            </a:r>
            <a:r>
              <a:rPr lang="en-IN" b="1" dirty="0"/>
              <a:t>mass. 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28507"/>
            <a:ext cx="2880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err="1"/>
              <a:t>Embryonal</a:t>
            </a:r>
            <a:r>
              <a:rPr lang="en-IN" b="1" dirty="0"/>
              <a:t> carcinoma shows sheets of undifferentiated cells as well as primitive glandular differentiation</a:t>
            </a:r>
            <a:r>
              <a:rPr lang="en-IN" b="1" dirty="0" smtClean="0"/>
              <a:t>.</a:t>
            </a:r>
          </a:p>
          <a:p>
            <a:endParaRPr lang="en-IN" b="1" dirty="0" smtClean="0"/>
          </a:p>
          <a:p>
            <a:r>
              <a:rPr lang="en-IN" b="1" dirty="0" smtClean="0"/>
              <a:t> </a:t>
            </a:r>
            <a:r>
              <a:rPr lang="en-IN" b="1" dirty="0"/>
              <a:t>The nuclei are large and </a:t>
            </a:r>
            <a:r>
              <a:rPr lang="en-IN" b="1" dirty="0" err="1" smtClean="0"/>
              <a:t>hyperchromatic</a:t>
            </a:r>
            <a:endParaRPr lang="en-IN" b="1" dirty="0" smtClean="0"/>
          </a:p>
          <a:p>
            <a:endParaRPr lang="en-IN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880" y="497976"/>
            <a:ext cx="5888592" cy="582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2. Yolk Sac Tumor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Also known as </a:t>
            </a:r>
            <a:r>
              <a:rPr lang="en-US" sz="2400" b="1" dirty="0" smtClean="0">
                <a:solidFill>
                  <a:srgbClr val="C00000"/>
                </a:solidFill>
              </a:rPr>
              <a:t>Endodermal sinus tumor</a:t>
            </a:r>
          </a:p>
          <a:p>
            <a:pPr eaLnBrk="1" hangingPunct="1"/>
            <a:r>
              <a:rPr lang="en-US" sz="2400" b="1" dirty="0" smtClean="0"/>
              <a:t>The </a:t>
            </a:r>
            <a:r>
              <a:rPr lang="en-US" sz="2400" b="1" dirty="0" smtClean="0">
                <a:solidFill>
                  <a:srgbClr val="00B050"/>
                </a:solidFill>
              </a:rPr>
              <a:t>most common tumor in infant </a:t>
            </a:r>
            <a:r>
              <a:rPr lang="en-US" sz="2400" b="1" dirty="0" smtClean="0"/>
              <a:t>and children up to 3 years of age</a:t>
            </a:r>
          </a:p>
          <a:p>
            <a:pPr eaLnBrk="1" hangingPunct="1"/>
            <a:r>
              <a:rPr lang="en-US" sz="2400" b="1" dirty="0" smtClean="0"/>
              <a:t>Has a </a:t>
            </a:r>
            <a:r>
              <a:rPr lang="en-US" sz="2400" b="1" dirty="0" smtClean="0">
                <a:solidFill>
                  <a:srgbClr val="C00000"/>
                </a:solidFill>
              </a:rPr>
              <a:t>very good prognosis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Non encapsulated 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rgbClr val="0070C0"/>
                </a:solidFill>
              </a:rPr>
              <a:t>homogenous</a:t>
            </a:r>
            <a:r>
              <a:rPr lang="en-US" sz="2400" b="1" dirty="0" smtClean="0"/>
              <a:t> ,  </a:t>
            </a:r>
            <a:r>
              <a:rPr lang="en-US" sz="2400" b="1" dirty="0" err="1" smtClean="0">
                <a:solidFill>
                  <a:srgbClr val="FFC000"/>
                </a:solidFill>
              </a:rPr>
              <a:t>mucinous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/>
              <a:t>appearance</a:t>
            </a:r>
          </a:p>
          <a:p>
            <a:pPr eaLnBrk="1" hangingPunct="1"/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501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5776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/>
              <a:t>Mixed germ cell </a:t>
            </a:r>
            <a:r>
              <a:rPr lang="en-IN" b="1" dirty="0" err="1"/>
              <a:t>tumor</a:t>
            </a:r>
            <a:r>
              <a:rPr lang="en-IN" dirty="0"/>
              <a:t> of testes, with </a:t>
            </a:r>
            <a:r>
              <a:rPr lang="en-IN" dirty="0" err="1"/>
              <a:t>embryonal</a:t>
            </a:r>
            <a:r>
              <a:rPr lang="en-IN" dirty="0"/>
              <a:t> carcinoma, </a:t>
            </a:r>
            <a:r>
              <a:rPr lang="en-IN" dirty="0" smtClean="0"/>
              <a:t> </a:t>
            </a:r>
            <a:r>
              <a:rPr lang="en-IN" b="1" dirty="0" smtClean="0"/>
              <a:t>yolk </a:t>
            </a:r>
            <a:r>
              <a:rPr lang="en-IN" b="1" dirty="0"/>
              <a:t>sac </a:t>
            </a:r>
            <a:r>
              <a:rPr lang="en-IN" b="1" dirty="0" err="1"/>
              <a:t>tumor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tx2">
                    <a:satMod val="130000"/>
                  </a:schemeClr>
                </a:solidFill>
              </a:rPr>
              <a:t>Yolk Sac Tumor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Microscopically, structures resemble </a:t>
            </a:r>
            <a:r>
              <a:rPr lang="en-US" sz="2400" b="1" dirty="0" err="1" smtClean="0"/>
              <a:t>endodermal</a:t>
            </a:r>
            <a:r>
              <a:rPr lang="en-US" sz="2400" b="1" dirty="0" smtClean="0"/>
              <a:t> sinuses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u="sng" dirty="0" smtClean="0"/>
              <a:t>Schiller-Duval</a:t>
            </a:r>
            <a:r>
              <a:rPr lang="en-US" sz="2400" b="1" dirty="0" smtClean="0"/>
              <a:t> bodies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smtClean="0"/>
              <a:t>Hyaline –</a:t>
            </a:r>
            <a:r>
              <a:rPr lang="en-US" sz="2400" b="1" u="sng" dirty="0" smtClean="0"/>
              <a:t>pink globules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u="sng" dirty="0" smtClean="0"/>
              <a:t>AFP positive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webpathology.com/slides/slides/Testes_GCT_YST5_SchillerDuv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48006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479715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IN" dirty="0"/>
              <a:t>Schiller-Duval body is a structure seen in </a:t>
            </a:r>
            <a:r>
              <a:rPr lang="en-IN" dirty="0" smtClean="0"/>
              <a:t>yolk </a:t>
            </a:r>
            <a:r>
              <a:rPr lang="en-IN" dirty="0"/>
              <a:t>sac </a:t>
            </a:r>
            <a:r>
              <a:rPr lang="en-IN" dirty="0" err="1"/>
              <a:t>tumor</a:t>
            </a:r>
            <a:r>
              <a:rPr lang="en-IN" dirty="0" smtClean="0"/>
              <a:t>.</a:t>
            </a:r>
          </a:p>
          <a:p>
            <a:pPr algn="l"/>
            <a:r>
              <a:rPr lang="en-IN" dirty="0" smtClean="0"/>
              <a:t> </a:t>
            </a:r>
            <a:r>
              <a:rPr lang="en-IN" dirty="0"/>
              <a:t>It consists of a central vessel surrounded by </a:t>
            </a:r>
            <a:r>
              <a:rPr lang="en-IN" dirty="0" err="1"/>
              <a:t>tumor</a:t>
            </a:r>
            <a:r>
              <a:rPr lang="en-IN" dirty="0"/>
              <a:t> cells – the whole structure being contained in a cystic space often lined by flattened </a:t>
            </a:r>
            <a:r>
              <a:rPr lang="en-IN" dirty="0" err="1"/>
              <a:t>tumor</a:t>
            </a:r>
            <a:r>
              <a:rPr lang="en-IN" dirty="0"/>
              <a:t> cells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7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Normal Anatomy</a:t>
            </a:r>
          </a:p>
        </p:txBody>
      </p:sp>
      <p:pic>
        <p:nvPicPr>
          <p:cNvPr id="8195" name="Picture 2" descr="C:\Users\Toshiba\Pictures\MALE1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600200"/>
            <a:ext cx="3202819" cy="487680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68610" name="Picture 2" descr="epididyme: human testis, epididymis, and ductus deferens"/>
          <p:cNvPicPr>
            <a:picLocks noChangeAspect="1" noChangeArrowheads="1"/>
          </p:cNvPicPr>
          <p:nvPr/>
        </p:nvPicPr>
        <p:blipFill>
          <a:blip r:embed="rId4" cstate="print"/>
          <a:srcRect b="4167"/>
          <a:stretch>
            <a:fillRect/>
          </a:stretch>
        </p:blipFill>
        <p:spPr bwMode="auto">
          <a:xfrm>
            <a:off x="4161334" y="1340768"/>
            <a:ext cx="4536504" cy="49685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Copy (2) of MALE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02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16024" y="5934670"/>
            <a:ext cx="867645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IN" dirty="0"/>
              <a:t>An endodermal sinus </a:t>
            </a:r>
            <a:r>
              <a:rPr lang="en-IN" dirty="0" err="1"/>
              <a:t>tumor</a:t>
            </a:r>
            <a:r>
              <a:rPr lang="en-IN" dirty="0"/>
              <a:t> (yolk sac </a:t>
            </a:r>
            <a:r>
              <a:rPr lang="en-IN" dirty="0" err="1"/>
              <a:t>tumor</a:t>
            </a:r>
            <a:r>
              <a:rPr lang="en-IN" dirty="0"/>
              <a:t>) of the testis is shown composed of primitive germ cells that form </a:t>
            </a:r>
            <a:r>
              <a:rPr lang="en-IN" dirty="0" err="1"/>
              <a:t>glomeruloid</a:t>
            </a:r>
            <a:r>
              <a:rPr lang="en-IN" dirty="0"/>
              <a:t> or </a:t>
            </a:r>
            <a:r>
              <a:rPr lang="en-IN" dirty="0" err="1"/>
              <a:t>embryonal</a:t>
            </a:r>
            <a:r>
              <a:rPr lang="en-IN" dirty="0"/>
              <a:t>-like structures. These </a:t>
            </a:r>
            <a:r>
              <a:rPr lang="en-IN" dirty="0" err="1"/>
              <a:t>tumors</a:t>
            </a:r>
            <a:r>
              <a:rPr lang="en-IN" dirty="0"/>
              <a:t> are most frequent in children, but overall they are rare.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3. </a:t>
            </a:r>
            <a:r>
              <a:rPr lang="en-US" sz="2400" b="1" dirty="0" err="1" smtClean="0">
                <a:solidFill>
                  <a:schemeClr val="tx2">
                    <a:satMod val="130000"/>
                  </a:schemeClr>
                </a:solidFill>
              </a:rPr>
              <a:t>Choriocarcinoma</a:t>
            </a:r>
            <a:endParaRPr lang="en-US" sz="24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Highly malignant </a:t>
            </a:r>
            <a:r>
              <a:rPr lang="en-US" sz="2400" b="1" dirty="0" smtClean="0"/>
              <a:t>tumor</a:t>
            </a:r>
          </a:p>
          <a:p>
            <a:pPr eaLnBrk="1" hangingPunct="1"/>
            <a:r>
              <a:rPr lang="en-US" sz="2400" b="1" dirty="0" err="1" smtClean="0">
                <a:solidFill>
                  <a:srgbClr val="7030A0"/>
                </a:solidFill>
              </a:rPr>
              <a:t>Cytotrophoblastic</a:t>
            </a:r>
            <a:r>
              <a:rPr lang="en-US" sz="2400" b="1" dirty="0" smtClean="0">
                <a:solidFill>
                  <a:srgbClr val="7030A0"/>
                </a:solidFill>
              </a:rPr>
              <a:t> and </a:t>
            </a:r>
            <a:r>
              <a:rPr lang="en-US" sz="2400" b="1" dirty="0" err="1" smtClean="0">
                <a:solidFill>
                  <a:srgbClr val="7030A0"/>
                </a:solidFill>
              </a:rPr>
              <a:t>syncytiotroblastic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/>
              <a:t>cells</a:t>
            </a:r>
          </a:p>
          <a:p>
            <a:pPr eaLnBrk="1" hangingPunct="1"/>
            <a:r>
              <a:rPr lang="en-US" sz="2400" b="1" dirty="0" smtClean="0"/>
              <a:t>Small lesions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HCG positive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4. </a:t>
            </a:r>
            <a:r>
              <a:rPr lang="en-US" sz="2400" b="1" dirty="0" err="1" smtClean="0">
                <a:solidFill>
                  <a:schemeClr val="tx2">
                    <a:satMod val="130000"/>
                  </a:schemeClr>
                </a:solidFill>
              </a:rPr>
              <a:t>Teratoma</a:t>
            </a:r>
            <a:endParaRPr lang="en-US" sz="24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Various cellular or </a:t>
            </a:r>
            <a:r>
              <a:rPr lang="en-US" sz="2400" b="1" dirty="0" err="1" smtClean="0">
                <a:solidFill>
                  <a:srgbClr val="C00000"/>
                </a:solidFill>
              </a:rPr>
              <a:t>organoid</a:t>
            </a:r>
            <a:r>
              <a:rPr lang="en-US" sz="2400" b="1" dirty="0" smtClean="0"/>
              <a:t> components</a:t>
            </a:r>
          </a:p>
          <a:p>
            <a:pPr eaLnBrk="1" hangingPunct="1"/>
            <a:r>
              <a:rPr lang="en-US" sz="2400" b="1" dirty="0" smtClean="0">
                <a:solidFill>
                  <a:srgbClr val="7030A0"/>
                </a:solidFill>
              </a:rPr>
              <a:t>Any age</a:t>
            </a:r>
            <a:r>
              <a:rPr lang="en-US" sz="2400" b="1" dirty="0" smtClean="0"/>
              <a:t>, infancy to adult life</a:t>
            </a:r>
          </a:p>
          <a:p>
            <a:pPr eaLnBrk="1" hangingPunct="1"/>
            <a:r>
              <a:rPr lang="en-US" sz="2400" b="1" dirty="0" smtClean="0">
                <a:solidFill>
                  <a:srgbClr val="0070C0"/>
                </a:solidFill>
              </a:rPr>
              <a:t>Mature forms are common in infants and children</a:t>
            </a:r>
          </a:p>
          <a:p>
            <a:pPr eaLnBrk="1" hangingPunct="1"/>
            <a:r>
              <a:rPr lang="en-US" sz="2400" b="1" dirty="0" smtClean="0"/>
              <a:t>Adult forms are rare </a:t>
            </a:r>
          </a:p>
          <a:p>
            <a:pPr eaLnBrk="1" hangingPunct="1"/>
            <a:r>
              <a:rPr lang="en-US" sz="2400" b="1" dirty="0" smtClean="0"/>
              <a:t>As a component with other type in 45%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4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21667"/>
            </a:avLst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tx2">
                    <a:satMod val="130000"/>
                  </a:schemeClr>
                </a:solidFill>
              </a:rPr>
              <a:t>Teratoma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Usually large 5 -10 cm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 smtClean="0">
                <a:solidFill>
                  <a:srgbClr val="C00000"/>
                </a:solidFill>
              </a:rPr>
              <a:t>Heterogenous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/>
              <a:t>appearance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Hemorrhage and necrosis</a:t>
            </a:r>
            <a:r>
              <a:rPr lang="en-US" sz="2400" b="1" dirty="0" smtClean="0"/>
              <a:t> indicate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embryonal</a:t>
            </a:r>
            <a:r>
              <a:rPr lang="en-US" sz="2400" b="1" dirty="0" smtClean="0"/>
              <a:t> component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Composed of </a:t>
            </a:r>
            <a:r>
              <a:rPr lang="en-US" sz="2400" b="1" u="sng" dirty="0" err="1" smtClean="0"/>
              <a:t>heterogenous</a:t>
            </a:r>
            <a:r>
              <a:rPr lang="en-US" sz="2400" b="1" u="sng" dirty="0" smtClean="0"/>
              <a:t> collection of cells or </a:t>
            </a:r>
            <a:r>
              <a:rPr lang="en-US" sz="2400" b="1" u="sng" dirty="0" err="1" smtClean="0"/>
              <a:t>organoid</a:t>
            </a:r>
            <a:r>
              <a:rPr lang="en-US" sz="2400" b="1" u="sng" dirty="0" smtClean="0"/>
              <a:t> structures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Neural tissue, cartilage, </a:t>
            </a:r>
            <a:r>
              <a:rPr lang="en-US" sz="2400" b="1" dirty="0" err="1" smtClean="0"/>
              <a:t>squamous</a:t>
            </a:r>
            <a:r>
              <a:rPr lang="en-US" sz="2400" b="1" dirty="0" smtClean="0"/>
              <a:t> epithelium, glandular components….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2">
                    <a:satMod val="130000"/>
                  </a:schemeClr>
                </a:solidFill>
              </a:rPr>
              <a:t>T</a:t>
            </a:r>
            <a:r>
              <a:rPr lang="en-US" sz="2400" b="1" dirty="0" err="1" smtClean="0">
                <a:solidFill>
                  <a:schemeClr val="tx2">
                    <a:satMod val="130000"/>
                  </a:schemeClr>
                </a:solidFill>
              </a:rPr>
              <a:t>eratoma</a:t>
            </a:r>
            <a:endParaRPr lang="en-US" sz="24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Germ cell tumors could arise from </a:t>
            </a:r>
            <a:r>
              <a:rPr lang="en-US" sz="2400" b="1" dirty="0" err="1" smtClean="0"/>
              <a:t>teratoma</a:t>
            </a:r>
            <a:endParaRPr lang="en-US" sz="2400" b="1" dirty="0" smtClean="0"/>
          </a:p>
          <a:p>
            <a:pPr eaLnBrk="1" hangingPunct="1"/>
            <a:r>
              <a:rPr lang="en-US" sz="2400" b="1" dirty="0" smtClean="0"/>
              <a:t>In </a:t>
            </a:r>
            <a:r>
              <a:rPr lang="en-US" sz="2400" b="1" dirty="0" smtClean="0">
                <a:solidFill>
                  <a:srgbClr val="7030A0"/>
                </a:solidFill>
              </a:rPr>
              <a:t>children</a:t>
            </a:r>
            <a:r>
              <a:rPr lang="en-US" sz="2400" b="1" dirty="0" smtClean="0"/>
              <a:t>,  </a:t>
            </a:r>
            <a:r>
              <a:rPr lang="en-US" sz="2400" b="1" dirty="0" smtClean="0">
                <a:solidFill>
                  <a:srgbClr val="00B050"/>
                </a:solidFill>
              </a:rPr>
              <a:t>mature </a:t>
            </a:r>
            <a:r>
              <a:rPr lang="en-US" sz="2400" b="1" dirty="0" err="1" smtClean="0">
                <a:solidFill>
                  <a:srgbClr val="00B050"/>
                </a:solidFill>
              </a:rPr>
              <a:t>teratomas</a:t>
            </a:r>
            <a:r>
              <a:rPr lang="en-US" sz="2400" b="1" dirty="0" smtClean="0">
                <a:solidFill>
                  <a:srgbClr val="00B050"/>
                </a:solidFill>
              </a:rPr>
              <a:t> behave benign</a:t>
            </a:r>
          </a:p>
          <a:p>
            <a:pPr eaLnBrk="1" hangingPunct="1">
              <a:buNone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eaLnBrk="1" hangingPunct="1"/>
            <a:r>
              <a:rPr lang="en-US" sz="2400" b="1" dirty="0" smtClean="0"/>
              <a:t>In </a:t>
            </a:r>
            <a:r>
              <a:rPr lang="en-US" sz="2400" b="1" dirty="0" smtClean="0">
                <a:solidFill>
                  <a:srgbClr val="C00000"/>
                </a:solidFill>
              </a:rPr>
              <a:t>post pubertal </a:t>
            </a:r>
            <a:r>
              <a:rPr lang="en-US" sz="2400" b="1" dirty="0" smtClean="0"/>
              <a:t>male, all </a:t>
            </a:r>
            <a:r>
              <a:rPr lang="en-US" sz="2400" b="1" dirty="0" err="1" smtClean="0"/>
              <a:t>teratomas</a:t>
            </a:r>
            <a:r>
              <a:rPr lang="en-US" sz="2400" b="1" dirty="0" smtClean="0"/>
              <a:t> regarded </a:t>
            </a:r>
            <a:r>
              <a:rPr lang="en-US" sz="2400" b="1" dirty="0" smtClean="0">
                <a:solidFill>
                  <a:srgbClr val="C00000"/>
                </a:solidFill>
              </a:rPr>
              <a:t>malignant</a:t>
            </a:r>
            <a:r>
              <a:rPr lang="en-US" sz="2400" b="1" dirty="0" smtClean="0"/>
              <a:t>, and capable of metastasis, regardless of whether the elements are mature or not.</a:t>
            </a:r>
          </a:p>
          <a:p>
            <a:pPr eaLnBrk="1" hangingPunct="1"/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Copy (2) of MALE0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5899725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IN" dirty="0"/>
              <a:t>A small testicular carcinoma is shown here. There is a mixture of bluish cartilage with red and white </a:t>
            </a:r>
            <a:r>
              <a:rPr lang="en-IN" dirty="0" err="1"/>
              <a:t>tumor</a:t>
            </a:r>
            <a:r>
              <a:rPr lang="en-IN" dirty="0"/>
              <a:t> tissue. This neoplasm microscopically contained mainly </a:t>
            </a:r>
            <a:r>
              <a:rPr lang="en-IN" dirty="0" err="1"/>
              <a:t>teratoma</a:t>
            </a:r>
            <a:r>
              <a:rPr lang="en-IN" dirty="0"/>
              <a:t>, but areas of </a:t>
            </a:r>
            <a:r>
              <a:rPr lang="en-IN" dirty="0" err="1"/>
              <a:t>embryonal</a:t>
            </a:r>
            <a:r>
              <a:rPr lang="en-IN" dirty="0"/>
              <a:t> carcinoma were also present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733256"/>
            <a:ext cx="8784976" cy="896963"/>
          </a:xfrm>
        </p:spPr>
        <p:txBody>
          <a:bodyPr>
            <a:normAutofit fontScale="62500" lnSpcReduction="20000"/>
          </a:bodyPr>
          <a:lstStyle/>
          <a:p>
            <a:r>
              <a:rPr lang="en-IN" dirty="0"/>
              <a:t>At the bottom is a focus of cartilage. Above this is a primitive </a:t>
            </a:r>
            <a:r>
              <a:rPr lang="en-IN" dirty="0" err="1"/>
              <a:t>mesenchymal</a:t>
            </a:r>
            <a:r>
              <a:rPr lang="en-IN" dirty="0"/>
              <a:t> </a:t>
            </a:r>
            <a:r>
              <a:rPr lang="en-IN" dirty="0" err="1"/>
              <a:t>stroma</a:t>
            </a:r>
            <a:r>
              <a:rPr lang="en-IN" dirty="0"/>
              <a:t> and to the left a focus of primitive cells most characteristic for </a:t>
            </a:r>
            <a:r>
              <a:rPr lang="en-IN" dirty="0" err="1"/>
              <a:t>embryonal</a:t>
            </a:r>
            <a:r>
              <a:rPr lang="en-IN" dirty="0"/>
              <a:t> carcinoma. This is </a:t>
            </a:r>
            <a:r>
              <a:rPr lang="en-IN" dirty="0" err="1"/>
              <a:t>embryonal</a:t>
            </a:r>
            <a:r>
              <a:rPr lang="en-IN" dirty="0"/>
              <a:t> carcinoma mixed with </a:t>
            </a:r>
            <a:r>
              <a:rPr lang="en-IN" dirty="0" err="1"/>
              <a:t>teratoma</a:t>
            </a:r>
            <a:r>
              <a:rPr lang="en-IN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32"/>
            <a:ext cx="914400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Testicular tumors</a:t>
            </a:r>
            <a:b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Clinical Features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640960" cy="4785395"/>
          </a:xfrm>
        </p:spPr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Biopsy of a testicular tumor is  associated with a </a:t>
            </a:r>
            <a:r>
              <a:rPr lang="en-US" sz="2400" b="1" u="sng" dirty="0" smtClean="0">
                <a:solidFill>
                  <a:srgbClr val="7030A0"/>
                </a:solidFill>
              </a:rPr>
              <a:t>risk of tumor spillage</a:t>
            </a:r>
          </a:p>
          <a:p>
            <a:pPr eaLnBrk="1" hangingPunct="1"/>
            <a:r>
              <a:rPr lang="en-US" sz="2400" b="1" dirty="0" smtClean="0"/>
              <a:t>The standard management of solid tumors is </a:t>
            </a:r>
            <a:r>
              <a:rPr lang="en-US" sz="2400" b="1" dirty="0" smtClean="0">
                <a:solidFill>
                  <a:srgbClr val="C00000"/>
                </a:solidFill>
              </a:rPr>
              <a:t>radical </a:t>
            </a:r>
            <a:r>
              <a:rPr lang="en-US" sz="2400" b="1" dirty="0" err="1" smtClean="0">
                <a:solidFill>
                  <a:srgbClr val="C00000"/>
                </a:solidFill>
              </a:rPr>
              <a:t>orchiectomy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rgbClr val="00B050"/>
                </a:solidFill>
              </a:rPr>
              <a:t>Lymphatic</a:t>
            </a:r>
            <a:r>
              <a:rPr lang="en-US" sz="2400" b="1" dirty="0" smtClean="0"/>
              <a:t> spread is </a:t>
            </a:r>
            <a:r>
              <a:rPr lang="en-US" sz="2400" b="1" dirty="0" smtClean="0">
                <a:solidFill>
                  <a:srgbClr val="002060"/>
                </a:solidFill>
              </a:rPr>
              <a:t>common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Retroperitoneal and </a:t>
            </a:r>
            <a:r>
              <a:rPr lang="en-US" sz="2400" b="1" dirty="0" err="1" smtClean="0">
                <a:solidFill>
                  <a:srgbClr val="FF0000"/>
                </a:solidFill>
              </a:rPr>
              <a:t>para</a:t>
            </a:r>
            <a:r>
              <a:rPr lang="en-US" sz="2400" b="1" dirty="0" smtClean="0">
                <a:solidFill>
                  <a:srgbClr val="FF0000"/>
                </a:solidFill>
              </a:rPr>
              <a:t>-aortic nodes </a:t>
            </a:r>
            <a:r>
              <a:rPr lang="en-US" sz="2400" b="1" dirty="0" smtClean="0"/>
              <a:t>are first to be involved</a:t>
            </a:r>
          </a:p>
          <a:p>
            <a:pPr eaLnBrk="1" hangingPunct="1"/>
            <a:r>
              <a:rPr lang="en-US" sz="2400" b="1" dirty="0" err="1" smtClean="0"/>
              <a:t>Hematogenous</a:t>
            </a:r>
            <a:r>
              <a:rPr lang="en-US" sz="2400" b="1" dirty="0" smtClean="0"/>
              <a:t> spread to </a:t>
            </a:r>
            <a:r>
              <a:rPr lang="en-US" sz="2400" b="1" u="sng" dirty="0" smtClean="0">
                <a:solidFill>
                  <a:srgbClr val="7030A0"/>
                </a:solidFill>
              </a:rPr>
              <a:t>Lung, liver, Brain, and bones</a:t>
            </a:r>
            <a:r>
              <a:rPr lang="en-US" sz="2400" b="1" dirty="0" smtClean="0"/>
              <a:t>.</a:t>
            </a:r>
          </a:p>
          <a:p>
            <a:pPr eaLnBrk="1" hangingPunct="1"/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opy (2) of Copy of MALE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34672" y="4941168"/>
            <a:ext cx="3608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6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struction.cvhs.okstate.edu/histology/images/20epididymis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67247"/>
            <a:ext cx="8462128" cy="6390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14400" y="144016"/>
            <a:ext cx="7772400" cy="98072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Testicular disease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496944" cy="576064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endParaRPr lang="en-US" sz="2400" b="1" u="sng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Epididymitis  And 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Orchitis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b="1" dirty="0" smtClean="0"/>
              <a:t>  Inflammatory conditions are generally </a:t>
            </a:r>
            <a:r>
              <a:rPr lang="en-US" sz="2400" b="1" dirty="0" smtClean="0">
                <a:solidFill>
                  <a:srgbClr val="FF0000"/>
                </a:solidFill>
              </a:rPr>
              <a:t>more common </a:t>
            </a:r>
            <a:r>
              <a:rPr lang="en-US" sz="2400" b="1" dirty="0" smtClean="0"/>
              <a:t>in the </a:t>
            </a:r>
          </a:p>
          <a:p>
            <a:pPr marL="0" indent="0" eaLnBrk="1" hangingPunct="1">
              <a:buNone/>
            </a:pPr>
            <a:r>
              <a:rPr lang="en-US" sz="2400" b="1" dirty="0" smtClean="0"/>
              <a:t>       </a:t>
            </a:r>
            <a:r>
              <a:rPr lang="en-US" sz="2400" b="1" dirty="0" smtClean="0">
                <a:solidFill>
                  <a:srgbClr val="7030A0"/>
                </a:solidFill>
              </a:rPr>
              <a:t>epididymis</a:t>
            </a:r>
            <a:r>
              <a:rPr lang="en-US" sz="2400" b="1" dirty="0" smtClean="0"/>
              <a:t> than in the testis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4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smtClean="0"/>
              <a:t> However, some infections, notably </a:t>
            </a:r>
            <a:r>
              <a:rPr lang="en-US" sz="2400" b="1" dirty="0" smtClean="0">
                <a:solidFill>
                  <a:srgbClr val="FF0000"/>
                </a:solidFill>
              </a:rPr>
              <a:t>syphilis</a:t>
            </a:r>
            <a:r>
              <a:rPr lang="en-US" sz="2400" b="1" dirty="0" smtClean="0"/>
              <a:t>, </a:t>
            </a:r>
            <a:r>
              <a:rPr lang="en-US" sz="2400" b="1" u="sng" dirty="0" smtClean="0"/>
              <a:t>may begin in the testis </a:t>
            </a:r>
            <a:r>
              <a:rPr lang="en-US" sz="2400" b="1" dirty="0" smtClean="0"/>
              <a:t>with secondary involvement of the epididymis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 Epididymitis and possible subsequent </a:t>
            </a:r>
            <a:r>
              <a:rPr lang="en-US" sz="2400" b="1" dirty="0" err="1" smtClean="0"/>
              <a:t>orchitis</a:t>
            </a:r>
            <a:r>
              <a:rPr lang="en-US" sz="2400" b="1" dirty="0" smtClean="0"/>
              <a:t> are commonly related to infections in the urinary tract (cystitis, urethritis, </a:t>
            </a:r>
            <a:r>
              <a:rPr lang="en-US" sz="2400" b="1" dirty="0" err="1" smtClean="0"/>
              <a:t>genitoprostatitis</a:t>
            </a:r>
            <a:r>
              <a:rPr lang="en-US" sz="2400" b="1" dirty="0" smtClean="0"/>
              <a:t>)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These infections reach the  </a:t>
            </a:r>
            <a:r>
              <a:rPr lang="en-US" sz="2400" b="1" dirty="0" err="1" smtClean="0"/>
              <a:t>epididymis</a:t>
            </a:r>
            <a:r>
              <a:rPr lang="en-US" sz="2400" b="1" dirty="0" smtClean="0"/>
              <a:t>/testis through either the vas deference or the </a:t>
            </a:r>
            <a:r>
              <a:rPr lang="en-US" sz="2400" b="1" dirty="0" err="1" smtClean="0"/>
              <a:t>lymphatics</a:t>
            </a:r>
            <a:r>
              <a:rPr lang="en-US" sz="2400" b="1" dirty="0" smtClean="0"/>
              <a:t> of the spermatic cord</a:t>
            </a:r>
          </a:p>
          <a:p>
            <a:pPr marL="0" indent="0" eaLnBrk="1" hangingPunct="1">
              <a:buNone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u="sng" dirty="0" err="1" smtClean="0">
                <a:solidFill>
                  <a:schemeClr val="tx2">
                    <a:satMod val="130000"/>
                  </a:schemeClr>
                </a:solidFill>
              </a:rPr>
              <a:t>Epididymitis</a:t>
            </a:r>
            <a:r>
              <a:rPr lang="en-US" sz="2400" b="1" u="sng" dirty="0" smtClean="0">
                <a:solidFill>
                  <a:schemeClr val="tx2">
                    <a:satMod val="130000"/>
                  </a:schemeClr>
                </a:solidFill>
              </a:rPr>
              <a:t>  And  </a:t>
            </a:r>
            <a:r>
              <a:rPr lang="en-US" sz="2400" b="1" u="sng" dirty="0" err="1" smtClean="0">
                <a:solidFill>
                  <a:schemeClr val="tx2">
                    <a:satMod val="130000"/>
                  </a:schemeClr>
                </a:solidFill>
              </a:rPr>
              <a:t>Orchitis</a:t>
            </a:r>
            <a:endParaRPr lang="en-US" sz="24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4525963"/>
          </a:xfrm>
        </p:spPr>
        <p:txBody>
          <a:bodyPr>
            <a:normAutofit/>
          </a:bodyPr>
          <a:lstStyle/>
          <a:p>
            <a:pPr marL="365125" indent="-282575" eaLnBrk="1" hangingPunct="1">
              <a:buFont typeface="Wingdings" pitchFamily="2" charset="2"/>
              <a:buNone/>
            </a:pPr>
            <a:r>
              <a:rPr lang="en-US" sz="2400" b="1" dirty="0" smtClean="0"/>
              <a:t>                                     </a:t>
            </a:r>
            <a:r>
              <a:rPr lang="en-US" sz="2400" b="1" u="sng" dirty="0" err="1" smtClean="0"/>
              <a:t>Epididymitis</a:t>
            </a:r>
            <a:endParaRPr lang="en-US" sz="2400" b="1" u="sng" dirty="0" smtClean="0"/>
          </a:p>
          <a:p>
            <a:pPr marL="365125" indent="-282575" eaLnBrk="1" hangingPunct="1">
              <a:buFont typeface="Wingdings" pitchFamily="2" charset="2"/>
              <a:buNone/>
            </a:pPr>
            <a:endParaRPr lang="en-US" sz="2400" b="1" u="sng" dirty="0" smtClean="0"/>
          </a:p>
          <a:p>
            <a:pPr marL="365125" indent="-282575" eaLnBrk="1" hangingPunct="1">
              <a:buFont typeface="Wingdings" pitchFamily="2" charset="2"/>
              <a:buNone/>
            </a:pPr>
            <a:r>
              <a:rPr lang="en-US" sz="2400" b="1" u="sng" dirty="0" smtClean="0"/>
              <a:t>CAUSES:</a:t>
            </a:r>
            <a:r>
              <a:rPr lang="en-US" sz="2400" b="1" dirty="0" smtClean="0"/>
              <a:t>    Varies with age</a:t>
            </a:r>
          </a:p>
          <a:p>
            <a:pPr marL="425450" eaLnBrk="1" hangingPunct="1">
              <a:buFont typeface="Wingdings" pitchFamily="2" charset="2"/>
              <a:buChar char="v"/>
            </a:pPr>
            <a:r>
              <a:rPr lang="en-US" sz="2400" b="1" u="sng" dirty="0" smtClean="0"/>
              <a:t>Children</a:t>
            </a:r>
            <a:r>
              <a:rPr lang="en-US" sz="2400" b="1" dirty="0" smtClean="0"/>
              <a:t>:</a:t>
            </a:r>
            <a:r>
              <a:rPr lang="en-US" sz="2400" b="1" dirty="0" smtClean="0">
                <a:solidFill>
                  <a:srgbClr val="002060"/>
                </a:solidFill>
              </a:rPr>
              <a:t> uncommon</a:t>
            </a:r>
            <a:r>
              <a:rPr lang="en-US" sz="2400" b="1" dirty="0" smtClean="0"/>
              <a:t>, usually associated with a </a:t>
            </a:r>
            <a:r>
              <a:rPr lang="en-US" sz="2400" b="1" dirty="0" smtClean="0">
                <a:solidFill>
                  <a:srgbClr val="FF0000"/>
                </a:solidFill>
              </a:rPr>
              <a:t>congenital genitourinary abnormality </a:t>
            </a:r>
            <a:r>
              <a:rPr lang="en-US" sz="2400" b="1" dirty="0" smtClean="0"/>
              <a:t>and infection with </a:t>
            </a:r>
            <a:r>
              <a:rPr lang="en-US" sz="2400" b="1" dirty="0" smtClean="0">
                <a:solidFill>
                  <a:srgbClr val="FF0000"/>
                </a:solidFill>
              </a:rPr>
              <a:t>Gram –</a:t>
            </a:r>
            <a:r>
              <a:rPr lang="en-US" sz="2400" b="1" dirty="0" err="1" smtClean="0">
                <a:solidFill>
                  <a:srgbClr val="FF0000"/>
                </a:solidFill>
              </a:rPr>
              <a:t>ve</a:t>
            </a:r>
            <a:r>
              <a:rPr lang="en-US" sz="2400" b="1" dirty="0" smtClean="0">
                <a:solidFill>
                  <a:srgbClr val="FF0000"/>
                </a:solidFill>
              </a:rPr>
              <a:t> rods.</a:t>
            </a:r>
          </a:p>
          <a:p>
            <a:pPr marL="425450" eaLnBrk="1" hangingPunct="1">
              <a:buFont typeface="Wingdings" pitchFamily="2" charset="2"/>
              <a:buChar char="v"/>
            </a:pPr>
            <a:endParaRPr lang="en-US" sz="2400" b="1" dirty="0" smtClean="0"/>
          </a:p>
          <a:p>
            <a:pPr marL="425450" eaLnBrk="1" hangingPunct="1">
              <a:buFont typeface="Wingdings" pitchFamily="2" charset="2"/>
              <a:buChar char="v"/>
            </a:pPr>
            <a:r>
              <a:rPr lang="en-US" sz="2400" b="1" dirty="0" smtClean="0"/>
              <a:t>In sexually active men </a:t>
            </a:r>
            <a:r>
              <a:rPr lang="en-US" sz="2400" b="1" u="sng" dirty="0" smtClean="0"/>
              <a:t>&lt; 35 years </a:t>
            </a:r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 smtClean="0">
                <a:solidFill>
                  <a:srgbClr val="FF0000"/>
                </a:solidFill>
              </a:rPr>
              <a:t>Chlamydia </a:t>
            </a:r>
            <a:r>
              <a:rPr lang="en-US" sz="2400" b="1" dirty="0" err="1" smtClean="0">
                <a:solidFill>
                  <a:srgbClr val="FF0000"/>
                </a:solidFill>
              </a:rPr>
              <a:t>trachomatis</a:t>
            </a:r>
            <a:r>
              <a:rPr lang="en-US" sz="2400" b="1" dirty="0" smtClean="0">
                <a:solidFill>
                  <a:srgbClr val="FF0000"/>
                </a:solidFill>
              </a:rPr>
              <a:t>  and Neisseria</a:t>
            </a:r>
          </a:p>
          <a:p>
            <a:pPr marL="425450" eaLnBrk="1" hangingPunct="1">
              <a:buFont typeface="Wingdings" pitchFamily="2" charset="2"/>
              <a:buChar char="v"/>
            </a:pPr>
            <a:endParaRPr lang="en-US" sz="2400" b="1" dirty="0" smtClean="0"/>
          </a:p>
          <a:p>
            <a:pPr marL="425450" eaLnBrk="1" hangingPunct="1">
              <a:buFont typeface="Wingdings" pitchFamily="2" charset="2"/>
              <a:buChar char="v"/>
            </a:pPr>
            <a:r>
              <a:rPr lang="en-US" sz="2400" b="1" dirty="0" smtClean="0"/>
              <a:t>Older than </a:t>
            </a:r>
            <a:r>
              <a:rPr lang="en-US" sz="2400" b="1" u="sng" dirty="0" smtClean="0"/>
              <a:t>35 Years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</a:rPr>
              <a:t>E.Coli</a:t>
            </a:r>
            <a:r>
              <a:rPr lang="en-US" sz="2400" b="1" dirty="0" smtClean="0">
                <a:solidFill>
                  <a:srgbClr val="FF0000"/>
                </a:solidFill>
              </a:rPr>
              <a:t> and Pseudomonas.</a:t>
            </a:r>
          </a:p>
          <a:p>
            <a:pPr marL="365125" indent="-282575" eaLnBrk="1" hangingPunct="1">
              <a:buFont typeface="Wingdings" pitchFamily="2" charset="2"/>
              <a:buNone/>
            </a:pPr>
            <a:endParaRPr lang="en-US" sz="2400" b="1" dirty="0" smtClean="0"/>
          </a:p>
          <a:p>
            <a:pPr marL="365125" indent="-282575" eaLnBrk="1" hangingPunct="1">
              <a:buFont typeface="Wingdings" pitchFamily="2" charset="2"/>
              <a:buNone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u="sng" dirty="0" err="1" smtClean="0">
                <a:solidFill>
                  <a:schemeClr val="tx2">
                    <a:satMod val="130000"/>
                  </a:schemeClr>
                </a:solidFill>
              </a:rPr>
              <a:t>Epididymitis</a:t>
            </a:r>
            <a:r>
              <a:rPr lang="en-US" sz="2400" b="1" u="sng" dirty="0" smtClean="0">
                <a:solidFill>
                  <a:schemeClr val="tx2">
                    <a:satMod val="130000"/>
                  </a:schemeClr>
                </a:solidFill>
              </a:rPr>
              <a:t>  And  </a:t>
            </a:r>
            <a:r>
              <a:rPr lang="en-US" sz="2400" b="1" u="sng" dirty="0" err="1" smtClean="0">
                <a:solidFill>
                  <a:schemeClr val="tx2">
                    <a:satMod val="130000"/>
                  </a:schemeClr>
                </a:solidFill>
              </a:rPr>
              <a:t>Orchitis</a:t>
            </a:r>
            <a:endParaRPr lang="en-US" sz="24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939336" cy="4929411"/>
          </a:xfrm>
        </p:spPr>
        <p:txBody>
          <a:bodyPr>
            <a:normAutofit/>
          </a:bodyPr>
          <a:lstStyle/>
          <a:p>
            <a:pPr marL="365125" indent="-282575" algn="ctr" eaLnBrk="1" hangingPunct="1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Microscopic findings:</a:t>
            </a:r>
          </a:p>
          <a:p>
            <a:pPr marL="365125" indent="-282575"/>
            <a:r>
              <a:rPr lang="en-US" sz="2400" b="1" u="sng" dirty="0" smtClean="0"/>
              <a:t>Non specific acute inflammation </a:t>
            </a:r>
            <a:r>
              <a:rPr lang="en-US" sz="2400" b="1" dirty="0" smtClean="0"/>
              <a:t>characterized by congestion, edema and infiltration by </a:t>
            </a:r>
            <a:r>
              <a:rPr lang="en-US" sz="2400" b="1" dirty="0" err="1" smtClean="0"/>
              <a:t>neutrophils</a:t>
            </a:r>
            <a:r>
              <a:rPr lang="en-US" sz="2400" b="1" dirty="0"/>
              <a:t> </a:t>
            </a:r>
            <a:r>
              <a:rPr lang="en-US" sz="2400" b="1" dirty="0" smtClean="0"/>
              <a:t>, macrophages and lymphocytes</a:t>
            </a:r>
          </a:p>
          <a:p>
            <a:pPr marL="365125" indent="-282575"/>
            <a:endParaRPr lang="en-US" sz="2400" b="1" dirty="0" smtClean="0"/>
          </a:p>
          <a:p>
            <a:pPr marL="365125" indent="-282575" eaLnBrk="1" hangingPunct="1"/>
            <a:r>
              <a:rPr lang="en-US" sz="2400" b="1" dirty="0" smtClean="0"/>
              <a:t>  Initially involves the interstitial connective tissue</a:t>
            </a:r>
            <a:r>
              <a:rPr lang="en-US" sz="2400" b="1" dirty="0" smtClean="0">
                <a:sym typeface="Wingdings" pitchFamily="2" charset="2"/>
              </a:rPr>
              <a:t></a:t>
            </a:r>
          </a:p>
          <a:p>
            <a:pPr marL="365125" indent="-282575" eaLnBrk="1" hangingPunct="1">
              <a:buNone/>
            </a:pP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 smtClean="0">
                <a:sym typeface="Wingdings" pitchFamily="2" charset="2"/>
              </a:rPr>
              <a:t>    </a:t>
            </a:r>
            <a:r>
              <a:rPr lang="en-US" sz="2400" b="1" dirty="0" smtClean="0"/>
              <a:t> later involves  tubules </a:t>
            </a:r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dirty="0" smtClean="0"/>
              <a:t>may progress to frank abscess.</a:t>
            </a:r>
          </a:p>
          <a:p>
            <a:pPr marL="365125" indent="-282575" eaLnBrk="1" hangingPunct="1">
              <a:buNone/>
            </a:pPr>
            <a:endParaRPr lang="en-US" sz="2400" b="1" dirty="0"/>
          </a:p>
          <a:p>
            <a:r>
              <a:rPr lang="en-US" sz="2400" b="1" dirty="0" smtClean="0"/>
              <a:t> Often followed by fibrous scarring</a:t>
            </a:r>
          </a:p>
          <a:p>
            <a:pPr>
              <a:buNone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   </a:t>
            </a:r>
            <a:r>
              <a:rPr lang="en-US" sz="2400" b="1" dirty="0" err="1" smtClean="0"/>
              <a:t>Leydig</a:t>
            </a:r>
            <a:r>
              <a:rPr lang="en-US" sz="2400" b="1" dirty="0" smtClean="0"/>
              <a:t> cells are </a:t>
            </a:r>
            <a:r>
              <a:rPr lang="en-US" sz="2400" b="1" u="sng" dirty="0" smtClean="0">
                <a:solidFill>
                  <a:schemeClr val="accent4"/>
                </a:solidFill>
              </a:rPr>
              <a:t>not</a:t>
            </a:r>
            <a:r>
              <a:rPr lang="en-US" sz="2400" b="1" dirty="0" smtClean="0"/>
              <a:t> usually destroyed</a:t>
            </a:r>
          </a:p>
          <a:p>
            <a:pPr marL="365125" indent="-282575" eaLnBrk="1" hangingPunct="1"/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Granulomatous (Autoimmune) </a:t>
            </a:r>
            <a:r>
              <a:rPr lang="en-US" sz="2400" b="1" dirty="0" err="1" smtClean="0">
                <a:solidFill>
                  <a:schemeClr val="tx2">
                    <a:satMod val="130000"/>
                  </a:schemeClr>
                </a:solidFill>
              </a:rPr>
              <a:t>Orchitis</a:t>
            </a:r>
            <a:endParaRPr lang="en-US" sz="24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lnSpcReduction="10000"/>
          </a:bodyPr>
          <a:lstStyle/>
          <a:p>
            <a:pPr marL="365125" indent="-282575" eaLnBrk="1" hangingPunct="1">
              <a:buFont typeface="Wingdings" pitchFamily="2" charset="2"/>
              <a:buChar char="§"/>
            </a:pPr>
            <a:r>
              <a:rPr lang="en-US" sz="2400" b="1" dirty="0" smtClean="0"/>
              <a:t> Usually middle –aged men, unilateral testicular mass. </a:t>
            </a:r>
          </a:p>
          <a:p>
            <a:pPr marL="365125" indent="-282575" eaLnBrk="1" hangingPunct="1">
              <a:buFont typeface="Wingdings" pitchFamily="2" charset="2"/>
              <a:buChar char="§"/>
            </a:pPr>
            <a:r>
              <a:rPr lang="en-US" sz="2400" b="1" u="sng" dirty="0" smtClean="0"/>
              <a:t>Moderately tender </a:t>
            </a:r>
            <a:r>
              <a:rPr lang="en-US" sz="2400" b="1" dirty="0" smtClean="0"/>
              <a:t>but sometimes may present as painless testicular mass; mimicking a testicular tumor.</a:t>
            </a:r>
          </a:p>
          <a:p>
            <a:pPr marL="365125" indent="-282575">
              <a:buFont typeface="Wingdings" pitchFamily="2" charset="2"/>
              <a:buChar char="§"/>
            </a:pPr>
            <a:r>
              <a:rPr lang="en-US" sz="2400" b="1" dirty="0" smtClean="0"/>
              <a:t>Although an autoimmune basis is suspected, the cause of these lesions remain </a:t>
            </a:r>
            <a:r>
              <a:rPr lang="en-US" sz="2400" b="1" u="sng" dirty="0" smtClean="0">
                <a:solidFill>
                  <a:srgbClr val="7030A0"/>
                </a:solidFill>
              </a:rPr>
              <a:t>unknown.</a:t>
            </a:r>
          </a:p>
          <a:p>
            <a:pPr marL="365125" indent="-282575">
              <a:buFont typeface="Wingdings" pitchFamily="2" charset="2"/>
              <a:buChar char="§"/>
            </a:pPr>
            <a:r>
              <a:rPr lang="en-US" sz="2400" b="1" dirty="0" smtClean="0"/>
              <a:t>May be a response to</a:t>
            </a:r>
          </a:p>
          <a:p>
            <a:pPr marL="657733" lvl="1" indent="-282575"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FF0000"/>
                </a:solidFill>
              </a:rPr>
              <a:t>acid-fast products of disintegrated sperm</a:t>
            </a:r>
          </a:p>
          <a:p>
            <a:pPr marL="657733" lvl="1" indent="-282575"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FF0000"/>
                </a:solidFill>
              </a:rPr>
              <a:t>post-infectious</a:t>
            </a:r>
          </a:p>
          <a:p>
            <a:pPr marL="657733" lvl="1" indent="-282575"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FF0000"/>
                </a:solidFill>
              </a:rPr>
              <a:t>trauma </a:t>
            </a:r>
          </a:p>
          <a:p>
            <a:pPr marL="657733" lvl="1" indent="-282575">
              <a:buFont typeface="Wingdings" pitchFamily="2" charset="2"/>
              <a:buChar char="§"/>
            </a:pPr>
            <a:r>
              <a:rPr lang="en-US" sz="2200" b="1" dirty="0" err="1" smtClean="0">
                <a:solidFill>
                  <a:srgbClr val="FF0000"/>
                </a:solidFill>
              </a:rPr>
              <a:t>sarcoidosis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365125" indent="-282575" eaLnBrk="1" hangingPunct="1">
              <a:buNone/>
            </a:pPr>
            <a:endParaRPr lang="en-US" sz="2400" b="1" dirty="0" smtClean="0"/>
          </a:p>
          <a:p>
            <a:pPr marL="365125" indent="-282575" eaLnBrk="1" hangingPunct="1"/>
            <a:r>
              <a:rPr lang="en-US" sz="2400" b="1" u="sng" dirty="0" smtClean="0">
                <a:solidFill>
                  <a:srgbClr val="C00000"/>
                </a:solidFill>
              </a:rPr>
              <a:t>Microscopically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granulomas</a:t>
            </a:r>
            <a:r>
              <a:rPr lang="en-US" sz="2400" b="1" dirty="0" smtClean="0"/>
              <a:t>, restricted within the spermatic tubules.</a:t>
            </a:r>
          </a:p>
          <a:p>
            <a:pPr marL="365125" indent="-282575" eaLnBrk="1" hangingPunct="1">
              <a:buNone/>
            </a:pPr>
            <a:endParaRPr lang="en-US" sz="2400" b="1" dirty="0" smtClean="0"/>
          </a:p>
          <a:p>
            <a:pPr marL="365125" indent="-282575" eaLnBrk="1" hangingPunct="1">
              <a:buNone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222</TotalTime>
  <Words>1272</Words>
  <Application>Microsoft Office PowerPoint</Application>
  <PresentationFormat>On-screen Show (4:3)</PresentationFormat>
  <Paragraphs>293</Paragraphs>
  <Slides>37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Urban</vt:lpstr>
      <vt:lpstr>Testicular Pathology</vt:lpstr>
      <vt:lpstr>Objectives:</vt:lpstr>
      <vt:lpstr>Normal Anatomy</vt:lpstr>
      <vt:lpstr>PowerPoint Presentation</vt:lpstr>
      <vt:lpstr>PowerPoint Presentation</vt:lpstr>
      <vt:lpstr>Testicular disease</vt:lpstr>
      <vt:lpstr>Epididymitis  And  Orchitis</vt:lpstr>
      <vt:lpstr>Epididymitis  And  Orchitis</vt:lpstr>
      <vt:lpstr>Granulomatous (Autoimmune) Orchitis</vt:lpstr>
      <vt:lpstr>PowerPoint Presentation</vt:lpstr>
      <vt:lpstr> </vt:lpstr>
      <vt:lpstr>Testicular Tumors</vt:lpstr>
      <vt:lpstr>Testicular Tumors  Classification</vt:lpstr>
      <vt:lpstr>Testicular Tumors: Pathogenesis</vt:lpstr>
      <vt:lpstr>Seminoma</vt:lpstr>
      <vt:lpstr>PowerPoint Presentation</vt:lpstr>
      <vt:lpstr>PowerPoint Presentation</vt:lpstr>
      <vt:lpstr>Seminoma , Morphology</vt:lpstr>
      <vt:lpstr>PowerPoint Presentation</vt:lpstr>
      <vt:lpstr>PowerPoint Presentation</vt:lpstr>
      <vt:lpstr>Spermatocytic Seminoma</vt:lpstr>
      <vt:lpstr>  Non Seminomatous Germ cell Tumor</vt:lpstr>
      <vt:lpstr>1. Embryonal Carcinoma</vt:lpstr>
      <vt:lpstr>PowerPoint Presentation</vt:lpstr>
      <vt:lpstr>PowerPoint Presentation</vt:lpstr>
      <vt:lpstr>2. Yolk Sac Tumor</vt:lpstr>
      <vt:lpstr>PowerPoint Presentation</vt:lpstr>
      <vt:lpstr>Yolk Sac Tumor</vt:lpstr>
      <vt:lpstr>PowerPoint Presentation</vt:lpstr>
      <vt:lpstr>PowerPoint Presentation</vt:lpstr>
      <vt:lpstr>3. Choriocarcinoma</vt:lpstr>
      <vt:lpstr>4. Teratoma</vt:lpstr>
      <vt:lpstr>Teratoma</vt:lpstr>
      <vt:lpstr>Teratoma</vt:lpstr>
      <vt:lpstr>PowerPoint Presentation</vt:lpstr>
      <vt:lpstr>PowerPoint Presentation</vt:lpstr>
      <vt:lpstr>Testicular tumors Clinical Features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Testicular Pathology</dc:title>
  <dc:creator>Dr.Maha</dc:creator>
  <cp:lastModifiedBy>3422</cp:lastModifiedBy>
  <cp:revision>8</cp:revision>
  <dcterms:created xsi:type="dcterms:W3CDTF">2014-03-31T19:00:22Z</dcterms:created>
  <dcterms:modified xsi:type="dcterms:W3CDTF">2014-04-02T05:55:10Z</dcterms:modified>
</cp:coreProperties>
</file>