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5" r:id="rId1"/>
  </p:sldMasterIdLst>
  <p:notesMasterIdLst>
    <p:notesMasterId r:id="rId45"/>
  </p:notesMasterIdLst>
  <p:sldIdLst>
    <p:sldId id="404" r:id="rId2"/>
    <p:sldId id="397" r:id="rId3"/>
    <p:sldId id="335" r:id="rId4"/>
    <p:sldId id="334" r:id="rId5"/>
    <p:sldId id="407" r:id="rId6"/>
    <p:sldId id="301" r:id="rId7"/>
    <p:sldId id="302" r:id="rId8"/>
    <p:sldId id="312" r:id="rId9"/>
    <p:sldId id="314" r:id="rId10"/>
    <p:sldId id="315" r:id="rId11"/>
    <p:sldId id="399" r:id="rId12"/>
    <p:sldId id="316" r:id="rId13"/>
    <p:sldId id="317" r:id="rId14"/>
    <p:sldId id="400" r:id="rId15"/>
    <p:sldId id="401" r:id="rId16"/>
    <p:sldId id="402" r:id="rId17"/>
    <p:sldId id="318" r:id="rId18"/>
    <p:sldId id="319" r:id="rId19"/>
    <p:sldId id="339" r:id="rId20"/>
    <p:sldId id="256" r:id="rId21"/>
    <p:sldId id="344" r:id="rId22"/>
    <p:sldId id="341" r:id="rId23"/>
    <p:sldId id="261" r:id="rId24"/>
    <p:sldId id="323" r:id="rId25"/>
    <p:sldId id="345" r:id="rId26"/>
    <p:sldId id="324" r:id="rId27"/>
    <p:sldId id="326" r:id="rId28"/>
    <p:sldId id="406" r:id="rId29"/>
    <p:sldId id="347" r:id="rId30"/>
    <p:sldId id="265" r:id="rId31"/>
    <p:sldId id="336" r:id="rId32"/>
    <p:sldId id="328" r:id="rId33"/>
    <p:sldId id="348" r:id="rId34"/>
    <p:sldId id="405" r:id="rId35"/>
    <p:sldId id="350" r:id="rId36"/>
    <p:sldId id="403" r:id="rId37"/>
    <p:sldId id="351" r:id="rId38"/>
    <p:sldId id="352" r:id="rId39"/>
    <p:sldId id="278" r:id="rId40"/>
    <p:sldId id="280" r:id="rId41"/>
    <p:sldId id="266" r:id="rId42"/>
    <p:sldId id="284" r:id="rId43"/>
    <p:sldId id="286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629" autoAdjust="0"/>
    <p:restoredTop sz="86391" autoAdjust="0"/>
  </p:normalViewPr>
  <p:slideViewPr>
    <p:cSldViewPr>
      <p:cViewPr>
        <p:scale>
          <a:sx n="100" d="100"/>
          <a:sy n="100" d="100"/>
        </p:scale>
        <p:origin x="198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546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0D9A1-A0B4-4829-B31D-DCA9E535760B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1FC45-CA42-4960-98C4-013C44128E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059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1FC45-CA42-4960-98C4-013C44128EE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5612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Proliferative </a:t>
            </a:r>
            <a:r>
              <a:rPr lang="en-US" dirty="0" err="1" smtClean="0"/>
              <a:t>endomertium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1FC45-CA42-4960-98C4-013C44128EE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Secretary </a:t>
            </a:r>
            <a:r>
              <a:rPr lang="en-US" dirty="0" err="1" smtClean="0"/>
              <a:t>Endometrium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1FC45-CA42-4960-98C4-013C44128EE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1FC45-CA42-4960-98C4-013C44128EE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5392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1FC45-CA42-4960-98C4-013C44128EE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1FC45-CA42-4960-98C4-013C44128EE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9160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1FC45-CA42-4960-98C4-013C44128EE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AFEE2-5525-473F-9312-483DA634F1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AA525B-DF9F-4479-AD4B-EB725F076A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7313C9-905E-4604-94B1-882786E4D9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1C767-B290-48BF-BDB1-5DEC888F22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A5A741-71F4-4AA3-83A4-78A0BFB54D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DFFBB2-3435-4847-890D-036BE20679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437F0-0CE5-48A0-86C2-391B38D2EC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83656-EEDA-4D68-A992-C5B1F1CB4F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EE71BD-65F5-4FAF-BECE-345018DA9B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F7893F-F942-476C-A708-4B6B798005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B38792B-B74C-499C-8A90-4B24DCBF25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The Uterine Corpus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6400800" cy="1752600"/>
          </a:xfrm>
        </p:spPr>
        <p:txBody>
          <a:bodyPr/>
          <a:lstStyle/>
          <a:p>
            <a:r>
              <a:rPr lang="en-US" sz="2400" b="1" dirty="0" err="1" smtClean="0"/>
              <a:t>Emad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Raddaoui</a:t>
            </a:r>
            <a:r>
              <a:rPr lang="en-US" sz="2400" b="1" dirty="0" smtClean="0"/>
              <a:t>, MD, FCAP, </a:t>
            </a:r>
            <a:r>
              <a:rPr lang="en-US" sz="2400" b="1" dirty="0" smtClean="0"/>
              <a:t>FASC</a:t>
            </a:r>
          </a:p>
          <a:p>
            <a:r>
              <a:rPr lang="en-US" b="1" dirty="0" err="1" smtClean="0">
                <a:latin typeface="Calibri" pitchFamily="34" charset="0"/>
              </a:rPr>
              <a:t>Hala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</a:rPr>
              <a:t>Kfoury</a:t>
            </a:r>
            <a:r>
              <a:rPr lang="en-US" b="1" smtClean="0">
                <a:latin typeface="Calibri" pitchFamily="34" charset="0"/>
              </a:rPr>
              <a:t>, FRCPA, KSUF</a:t>
            </a:r>
            <a:endParaRPr lang="en-US" dirty="0" smtClean="0"/>
          </a:p>
          <a:p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AFEE2-5525-473F-9312-483DA634F19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Endometrial polyp </a:t>
            </a:r>
            <a:br>
              <a:rPr lang="en-US" sz="2400" b="1" dirty="0" smtClean="0"/>
            </a:br>
            <a:endParaRPr lang="en-US" sz="2400" b="1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467600" cy="5277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400" b="1" dirty="0" smtClean="0"/>
              <a:t>Histology</a:t>
            </a:r>
          </a:p>
          <a:p>
            <a:r>
              <a:rPr lang="en-US" sz="2400" b="1" dirty="0" smtClean="0"/>
              <a:t>Composed of glands of variable size and shape, fibrotic </a:t>
            </a:r>
            <a:r>
              <a:rPr lang="en-US" sz="2400" b="1" dirty="0" err="1" smtClean="0"/>
              <a:t>stroma</a:t>
            </a:r>
            <a:r>
              <a:rPr lang="en-US" sz="2400" b="1" dirty="0" smtClean="0"/>
              <a:t> and thick-walled blood vessels. </a:t>
            </a:r>
          </a:p>
          <a:p>
            <a:pPr>
              <a:buNone/>
            </a:pPr>
            <a:endParaRPr lang="en-US" sz="2400" b="1" dirty="0" smtClean="0"/>
          </a:p>
          <a:p>
            <a:pPr>
              <a:buFont typeface="Arial" charset="0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Clinical behavior:</a:t>
            </a:r>
          </a:p>
          <a:p>
            <a:r>
              <a:rPr lang="en-US" sz="2400" b="1" dirty="0" smtClean="0"/>
              <a:t>Endometrial polyps are benign with no malignant potential but </a:t>
            </a:r>
            <a:r>
              <a:rPr lang="en-US" b="1" dirty="0" smtClean="0"/>
              <a:t>S</a:t>
            </a:r>
            <a:r>
              <a:rPr lang="en-US" sz="2400" b="1" dirty="0" smtClean="0"/>
              <a:t>ometimes malignant tumors may be found in them.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FEM0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83656-EEDA-4D68-A992-C5B1F1CB4F0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67600" cy="69269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err="1" smtClean="0"/>
              <a:t>Leiomyoma</a:t>
            </a:r>
            <a:r>
              <a:rPr lang="en-US" sz="2400" b="1" dirty="0" smtClean="0"/>
              <a:t> (Fibroid) </a:t>
            </a:r>
            <a:br>
              <a:rPr lang="en-US" sz="2400" b="1" dirty="0" smtClean="0"/>
            </a:br>
            <a:endParaRPr lang="en-US" sz="24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5709248"/>
          </a:xfrm>
        </p:spPr>
        <p:txBody>
          <a:bodyPr rtlCol="0"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err="1" smtClean="0"/>
              <a:t>Leiomyoma</a:t>
            </a:r>
            <a:r>
              <a:rPr lang="en-US" sz="2400" b="1" dirty="0" smtClean="0"/>
              <a:t> is a benign tumor of smooth muscle origin.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It is the most common neoplasm of the female genital tract and probably the most common neoplasm in women.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Is more common in women of African lineage.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u="sng" dirty="0" smtClean="0">
                <a:solidFill>
                  <a:srgbClr val="FF0000"/>
                </a:solidFill>
              </a:rPr>
              <a:t>Clinical and gross appearances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Patients may present with irregular bleeding, pelvic pain, pelvic mass, infertility.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The tumor is estrogen responsive and often increases in size during pregnancy and decreases in size during menopause.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It can be single or multiple. Mostly it is multiple.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50405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err="1" smtClean="0"/>
              <a:t>Leiomyoma</a:t>
            </a:r>
            <a:r>
              <a:rPr lang="en-US" sz="2400" b="1" dirty="0" smtClean="0"/>
              <a:t> (Fibroid) </a:t>
            </a:r>
            <a:br>
              <a:rPr lang="en-US" sz="2400" b="1" dirty="0" smtClean="0"/>
            </a:br>
            <a:endParaRPr lang="en-US" sz="24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92696"/>
            <a:ext cx="8712968" cy="6165304"/>
          </a:xfrm>
        </p:spPr>
        <p:txBody>
          <a:bodyPr rtlCol="0"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u="sng" dirty="0" smtClean="0">
                <a:solidFill>
                  <a:srgbClr val="7030A0"/>
                </a:solidFill>
              </a:rPr>
              <a:t>Leiomyoma may be located anywhere in the myometrium</a:t>
            </a:r>
            <a:r>
              <a:rPr lang="en-US" sz="2000" dirty="0" smtClean="0"/>
              <a:t>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u="sng" dirty="0" err="1" smtClean="0">
                <a:solidFill>
                  <a:srgbClr val="FF0000"/>
                </a:solidFill>
              </a:rPr>
              <a:t>Submucosal</a:t>
            </a:r>
            <a:r>
              <a:rPr lang="en-US" sz="2000" u="sng" dirty="0" smtClean="0">
                <a:solidFill>
                  <a:srgbClr val="FF0000"/>
                </a:solidFill>
              </a:rPr>
              <a:t> tumors </a:t>
            </a:r>
            <a:r>
              <a:rPr lang="en-US" sz="2000" dirty="0" smtClean="0"/>
              <a:t>are present immediately below the </a:t>
            </a:r>
            <a:r>
              <a:rPr lang="en-US" sz="2000" dirty="0" err="1" smtClean="0"/>
              <a:t>endometrium</a:t>
            </a:r>
            <a:r>
              <a:rPr lang="en-US" sz="2000" dirty="0" smtClean="0"/>
              <a:t>, may be </a:t>
            </a:r>
            <a:r>
              <a:rPr lang="en-US" sz="2000" dirty="0" err="1" smtClean="0"/>
              <a:t>pedunculated</a:t>
            </a:r>
            <a:r>
              <a:rPr lang="en-US" sz="2000" dirty="0" smtClean="0"/>
              <a:t> and occasionally protrude though the cervix.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u="sng" dirty="0" smtClean="0">
                <a:solidFill>
                  <a:srgbClr val="FF0000"/>
                </a:solidFill>
              </a:rPr>
              <a:t>Intramural tumors, </a:t>
            </a:r>
            <a:r>
              <a:rPr lang="en-US" sz="2000" dirty="0" smtClean="0"/>
              <a:t>the most common, lie within the myometrium.</a:t>
            </a:r>
          </a:p>
          <a:p>
            <a:pPr marL="109728" indent="0" fontAlgn="auto">
              <a:spcAft>
                <a:spcPts val="0"/>
              </a:spcAft>
              <a:buNone/>
              <a:defRPr/>
            </a:pPr>
            <a:endParaRPr lang="en-US" sz="2000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u="sng" dirty="0" err="1" smtClean="0">
                <a:solidFill>
                  <a:srgbClr val="FF0000"/>
                </a:solidFill>
              </a:rPr>
              <a:t>Subserosal</a:t>
            </a:r>
            <a:r>
              <a:rPr lang="en-US" sz="2000" u="sng" dirty="0" smtClean="0">
                <a:solidFill>
                  <a:srgbClr val="FF0000"/>
                </a:solidFill>
              </a:rPr>
              <a:t> fibroids </a:t>
            </a:r>
            <a:r>
              <a:rPr lang="en-US" sz="2000" dirty="0" smtClean="0"/>
              <a:t>lie beneath the </a:t>
            </a:r>
            <a:r>
              <a:rPr lang="en-US" sz="2000" dirty="0" err="1" smtClean="0"/>
              <a:t>serosal</a:t>
            </a:r>
            <a:r>
              <a:rPr lang="en-US" sz="2000" dirty="0" smtClean="0"/>
              <a:t> covering of the uterus or are </a:t>
            </a:r>
            <a:r>
              <a:rPr lang="en-US" sz="2000" dirty="0" err="1" smtClean="0"/>
              <a:t>pedunculated</a:t>
            </a:r>
            <a:r>
              <a:rPr lang="en-US" sz="2000" dirty="0" smtClean="0"/>
              <a:t> and attached to the serosa. </a:t>
            </a:r>
          </a:p>
          <a:p>
            <a:pPr marL="109728" indent="0" fontAlgn="auto">
              <a:spcAft>
                <a:spcPts val="0"/>
              </a:spcAft>
              <a:buNone/>
              <a:defRPr/>
            </a:pPr>
            <a:endParaRPr lang="en-US" sz="2000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err="1" smtClean="0"/>
              <a:t>Pedunculated</a:t>
            </a:r>
            <a:r>
              <a:rPr lang="en-US" sz="2000" dirty="0" smtClean="0"/>
              <a:t> ones may undergo torsion and infarction or loose their connection to the uterus and become attached to another pelvic organ forming a "parasitic leiomyoma". </a:t>
            </a:r>
          </a:p>
          <a:p>
            <a:pPr marL="109728" indent="0" fontAlgn="auto">
              <a:spcAft>
                <a:spcPts val="0"/>
              </a:spcAft>
              <a:buNone/>
              <a:defRPr/>
            </a:pPr>
            <a:endParaRPr lang="en-US" sz="2000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u="sng" dirty="0" smtClean="0">
                <a:solidFill>
                  <a:srgbClr val="7030A0"/>
                </a:solidFill>
              </a:rPr>
              <a:t>Grossly </a:t>
            </a:r>
            <a:r>
              <a:rPr lang="en-US" sz="2000" dirty="0" smtClean="0"/>
              <a:t>: the tumors appear as well circumscribed, spherical, dense and firm-to-hard masses with whorled, tan-white cut surfaces.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err="1" smtClean="0"/>
              <a:t>Leiomyoma</a:t>
            </a:r>
            <a:r>
              <a:rPr lang="en-US" sz="2400" b="1" dirty="0" smtClean="0"/>
              <a:t>. Note whorled cut surface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437F0-0CE5-48A0-86C2-391B38D2EC7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6388" name="Picture 4" descr="C:\Users\EMAD\Desktop\New folder\Pictur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428736"/>
            <a:ext cx="6929486" cy="5161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library.med.utah.edu/WebPath/jpeg4/FEM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51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83656-EEDA-4D68-A992-C5B1F1CB4F0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u="sng" dirty="0" err="1" smtClean="0"/>
              <a:t>Leiomyoma</a:t>
            </a:r>
            <a:r>
              <a:rPr lang="en-US" sz="2400" b="1" u="sng" dirty="0" smtClean="0"/>
              <a:t>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composed of interlacing fibers of bland smooth muscle with </a:t>
            </a:r>
            <a:r>
              <a:rPr lang="en-US" sz="2400" b="1" dirty="0" err="1" smtClean="0"/>
              <a:t>collagenous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stroma</a:t>
            </a:r>
            <a:r>
              <a:rPr lang="en-US" sz="2400" b="1" dirty="0" smtClean="0"/>
              <a:t> between bundles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437F0-0CE5-48A0-86C2-391B38D2EC7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9459" name="Picture 2" descr="http://www.med-ed.virginia.edu/mmdbObjects/medium/p/path00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95551"/>
            <a:ext cx="8280920" cy="51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93610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err="1" smtClean="0"/>
              <a:t>Leiomyoma</a:t>
            </a:r>
            <a:r>
              <a:rPr lang="en-US" sz="2400" b="1" dirty="0" smtClean="0"/>
              <a:t> (Fibroid) Degenerative changes </a:t>
            </a:r>
            <a:br>
              <a:rPr lang="en-US" sz="2400" b="1" dirty="0" smtClean="0"/>
            </a:br>
            <a:endParaRPr lang="en-US" sz="24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04736"/>
            <a:ext cx="8964488" cy="5853264"/>
          </a:xfrm>
        </p:spPr>
        <p:txBody>
          <a:bodyPr rtlCol="0"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u="sng" dirty="0" smtClean="0">
                <a:solidFill>
                  <a:srgbClr val="7030A0"/>
                </a:solidFill>
              </a:rPr>
              <a:t>Atrophy</a:t>
            </a:r>
            <a:r>
              <a:rPr lang="en-US" sz="2400" b="1" dirty="0" smtClean="0"/>
              <a:t> — the tumor reduces in size at menopause or after pregnancy following drop in estrogen level.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u="sng" dirty="0" smtClean="0">
                <a:solidFill>
                  <a:srgbClr val="7030A0"/>
                </a:solidFill>
              </a:rPr>
              <a:t>Hyaline change </a:t>
            </a:r>
            <a:r>
              <a:rPr lang="en-US" sz="2400" b="1" dirty="0" smtClean="0"/>
              <a:t>(hyalinization) — Usually occurs as the tumor "ages".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u="sng" dirty="0" err="1" smtClean="0">
                <a:solidFill>
                  <a:srgbClr val="7030A0"/>
                </a:solidFill>
              </a:rPr>
              <a:t>Myxoid</a:t>
            </a:r>
            <a:r>
              <a:rPr lang="en-US" sz="2400" b="1" u="sng" dirty="0" smtClean="0">
                <a:solidFill>
                  <a:srgbClr val="7030A0"/>
                </a:solidFill>
              </a:rPr>
              <a:t> and cystic change</a:t>
            </a:r>
            <a:r>
              <a:rPr lang="en-US" sz="2400" b="1" dirty="0" smtClean="0"/>
              <a:t>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u="sng" dirty="0" smtClean="0">
                <a:solidFill>
                  <a:srgbClr val="7030A0"/>
                </a:solidFill>
              </a:rPr>
              <a:t>Calcification</a:t>
            </a:r>
            <a:r>
              <a:rPr lang="en-US" sz="2400" b="1" dirty="0" smtClean="0"/>
              <a:t> — common in menopausal women.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u="sng" dirty="0" smtClean="0">
                <a:solidFill>
                  <a:srgbClr val="7030A0"/>
                </a:solidFill>
              </a:rPr>
              <a:t>Septic  with necrosis </a:t>
            </a:r>
            <a:r>
              <a:rPr lang="en-US" sz="2400" b="1" dirty="0" smtClean="0"/>
              <a:t>of the center due to circulatory inadequacy.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u="sng" dirty="0" smtClean="0">
                <a:solidFill>
                  <a:srgbClr val="7030A0"/>
                </a:solidFill>
              </a:rPr>
              <a:t>Red degeneration</a:t>
            </a:r>
            <a:r>
              <a:rPr lang="en-US" sz="2400" b="1" dirty="0" smtClean="0"/>
              <a:t>— venous thrombosis and congestion with interstitial hemorrhage may occur, most commonly in pregnancy. This is usually accompanied by pain, which may produce a clinical picture of acute abdomen.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err="1" smtClean="0"/>
              <a:t>Leiomyoma</a:t>
            </a:r>
            <a:r>
              <a:rPr lang="en-US" sz="2400" b="1" dirty="0" smtClean="0"/>
              <a:t> (Fibroid)  Clinical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277200"/>
          </a:xfrm>
        </p:spPr>
        <p:txBody>
          <a:bodyPr rtlCol="0"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This is a benign tumor with no appreciable malignant potential (</a:t>
            </a:r>
            <a:r>
              <a:rPr lang="en-US" sz="2400" b="1" dirty="0" smtClean="0">
                <a:solidFill>
                  <a:srgbClr val="7030A0"/>
                </a:solidFill>
              </a:rPr>
              <a:t>incidence of malignant transformation is 0.1-0.5%).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It may cause anemia from heavy bleeding, or urinary or bowel obstruction (</a:t>
            </a:r>
            <a:r>
              <a:rPr lang="en-US" sz="2400" b="1" dirty="0" err="1" smtClean="0"/>
              <a:t>subserosal</a:t>
            </a:r>
            <a:r>
              <a:rPr lang="en-US" sz="2400" b="1" dirty="0" smtClean="0"/>
              <a:t> or parasitic tumors)</a:t>
            </a:r>
          </a:p>
          <a:p>
            <a:pPr marL="365760" indent="-256032" fontAlgn="auto">
              <a:spcAft>
                <a:spcPts val="0"/>
              </a:spcAft>
              <a:buNone/>
              <a:defRPr/>
            </a:pPr>
            <a:endParaRPr lang="en-US" sz="2400" b="1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In pregnant women </a:t>
            </a:r>
            <a:r>
              <a:rPr lang="en-US" sz="2400" b="1" dirty="0" smtClean="0"/>
              <a:t>it may cause spontaneous abortion, precipitate labor, obstructed labor ,post partum hemorrhage (due to interference with uterine contraction), and red degeneration.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Endometrial Hyperplasia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AFEE2-5525-473F-9312-483DA634F19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FEM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83656-EEDA-4D68-A992-C5B1F1CB4F0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en-US" sz="2400" b="1" dirty="0" smtClean="0"/>
              <a:t>Endometrial Hyperplasia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7355160" cy="534920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It refers to a process in which there is a </a:t>
            </a:r>
            <a:r>
              <a:rPr lang="en-US" sz="2400" b="1" u="sng" dirty="0" smtClean="0">
                <a:solidFill>
                  <a:srgbClr val="FF0000"/>
                </a:solidFill>
              </a:rPr>
              <a:t>proliferation</a:t>
            </a:r>
            <a:r>
              <a:rPr lang="en-US" sz="2400" b="1" dirty="0" smtClean="0"/>
              <a:t> of endometrial glands.</a:t>
            </a:r>
          </a:p>
          <a:p>
            <a:pPr>
              <a:lnSpc>
                <a:spcPct val="90000"/>
              </a:lnSpc>
            </a:pP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 The glands are </a:t>
            </a:r>
            <a:r>
              <a:rPr lang="en-US" sz="2400" b="1" u="sng" dirty="0" smtClean="0">
                <a:solidFill>
                  <a:srgbClr val="FF0000"/>
                </a:solidFill>
              </a:rPr>
              <a:t>irregular size and shape </a:t>
            </a:r>
            <a:r>
              <a:rPr lang="en-US" sz="2400" b="1" dirty="0" smtClean="0"/>
              <a:t>with an increase in gland/</a:t>
            </a:r>
            <a:r>
              <a:rPr lang="en-US" sz="2400" b="1" dirty="0" err="1" smtClean="0"/>
              <a:t>stroma</a:t>
            </a:r>
            <a:r>
              <a:rPr lang="en-US" sz="2400" b="1" dirty="0" smtClean="0"/>
              <a:t> ratio </a:t>
            </a:r>
            <a:r>
              <a:rPr lang="en-US" sz="2400" b="1" dirty="0" smtClean="0">
                <a:solidFill>
                  <a:srgbClr val="7030A0"/>
                </a:solidFill>
              </a:rPr>
              <a:t>compared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to proliferative </a:t>
            </a:r>
            <a:r>
              <a:rPr lang="en-US" sz="2400" b="1" dirty="0" err="1" smtClean="0">
                <a:solidFill>
                  <a:srgbClr val="7030A0"/>
                </a:solidFill>
              </a:rPr>
              <a:t>endometrium</a:t>
            </a:r>
            <a:r>
              <a:rPr lang="en-US" sz="2400" b="1" dirty="0" smtClean="0">
                <a:solidFill>
                  <a:srgbClr val="7030A0"/>
                </a:solidFill>
              </a:rPr>
              <a:t>. </a:t>
            </a:r>
          </a:p>
          <a:p>
            <a:pPr>
              <a:lnSpc>
                <a:spcPct val="90000"/>
              </a:lnSpc>
              <a:buNone/>
            </a:pP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It is induced by persistent, prolonged estrogenic stimulation of the </a:t>
            </a:r>
            <a:r>
              <a:rPr lang="en-US" sz="2400" b="1" dirty="0" err="1" smtClean="0"/>
              <a:t>endometrium</a:t>
            </a:r>
            <a:r>
              <a:rPr lang="en-US" sz="2400" b="1" dirty="0" smtClean="0"/>
              <a:t>. </a:t>
            </a:r>
          </a:p>
          <a:p>
            <a:pPr>
              <a:lnSpc>
                <a:spcPct val="90000"/>
              </a:lnSpc>
            </a:pPr>
            <a:endParaRPr lang="en-US" sz="2400" b="1" dirty="0" smtClean="0"/>
          </a:p>
          <a:p>
            <a:pPr>
              <a:lnSpc>
                <a:spcPct val="90000"/>
              </a:lnSpc>
            </a:pPr>
            <a:endParaRPr lang="en-US" sz="2400" b="1" dirty="0" smtClean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en-US" sz="2400" b="1" dirty="0" smtClean="0"/>
              <a:t>Endometrial Hyperplasia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980728"/>
            <a:ext cx="7067128" cy="5493224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The endometrial hyperplasia </a:t>
            </a:r>
            <a:r>
              <a:rPr lang="en-US" sz="2400" b="1" dirty="0" smtClean="0">
                <a:solidFill>
                  <a:srgbClr val="C00000"/>
                </a:solidFill>
              </a:rPr>
              <a:t>may progress to </a:t>
            </a:r>
            <a:r>
              <a:rPr lang="en-US" sz="2400" b="1" u="sng" dirty="0" smtClean="0">
                <a:solidFill>
                  <a:srgbClr val="C00000"/>
                </a:solidFill>
              </a:rPr>
              <a:t>endometrial carcinoma</a:t>
            </a:r>
            <a:r>
              <a:rPr lang="en-US" sz="2400" b="1" dirty="0" smtClean="0">
                <a:solidFill>
                  <a:srgbClr val="C00000"/>
                </a:solidFill>
              </a:rPr>
              <a:t>.</a:t>
            </a:r>
          </a:p>
          <a:p>
            <a:pPr>
              <a:lnSpc>
                <a:spcPct val="90000"/>
              </a:lnSpc>
              <a:buNone/>
            </a:pP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The development of cancer is based on the level and duration of the estrogen excess.</a:t>
            </a:r>
          </a:p>
          <a:p>
            <a:pPr>
              <a:lnSpc>
                <a:spcPct val="90000"/>
              </a:lnSpc>
              <a:buNone/>
            </a:pP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The risk depends on the </a:t>
            </a:r>
            <a:r>
              <a:rPr lang="en-US" sz="2400" b="1" dirty="0" smtClean="0">
                <a:solidFill>
                  <a:srgbClr val="C00000"/>
                </a:solidFill>
              </a:rPr>
              <a:t>severity</a:t>
            </a:r>
            <a:r>
              <a:rPr lang="en-US" sz="2400" b="1" dirty="0" smtClean="0"/>
              <a:t> of the </a:t>
            </a:r>
            <a:r>
              <a:rPr lang="en-US" sz="2400" b="1" dirty="0" err="1" smtClean="0"/>
              <a:t>hyperplastic</a:t>
            </a:r>
            <a:r>
              <a:rPr lang="en-US" sz="2400" b="1" dirty="0" smtClean="0"/>
              <a:t> changes and associated cellular </a:t>
            </a:r>
            <a:r>
              <a:rPr lang="en-US" sz="2400" b="1" dirty="0" err="1" smtClean="0">
                <a:solidFill>
                  <a:srgbClr val="C00000"/>
                </a:solidFill>
              </a:rPr>
              <a:t>atypia</a:t>
            </a:r>
            <a:r>
              <a:rPr lang="en-US" sz="2400" b="1" dirty="0" smtClean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7467600" cy="648072"/>
          </a:xfrm>
        </p:spPr>
        <p:txBody>
          <a:bodyPr/>
          <a:lstStyle/>
          <a:p>
            <a:r>
              <a:rPr lang="en-US" sz="2400" b="1" dirty="0" smtClean="0"/>
              <a:t>Endometrial Hyperplasia, causes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736"/>
            <a:ext cx="8363272" cy="5421216"/>
          </a:xfrm>
        </p:spPr>
        <p:txBody>
          <a:bodyPr rtlCol="0">
            <a:normAutofit/>
          </a:bodyPr>
          <a:lstStyle/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/>
              <a:t>A common cause is a succession of </a:t>
            </a:r>
            <a:r>
              <a:rPr lang="en-US" sz="2400" b="1" dirty="0" err="1" smtClean="0"/>
              <a:t>anovulatory</a:t>
            </a:r>
            <a:r>
              <a:rPr lang="en-US" sz="2400" b="1" dirty="0" smtClean="0"/>
              <a:t> cycles (failure of ovulation ). 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2400" b="1" dirty="0" smtClean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/>
              <a:t>It may also be caused by excessive </a:t>
            </a:r>
            <a:r>
              <a:rPr lang="en-US" sz="2400" b="1" dirty="0" smtClean="0">
                <a:solidFill>
                  <a:srgbClr val="7030A0"/>
                </a:solidFill>
              </a:rPr>
              <a:t>endogenously</a:t>
            </a:r>
            <a:r>
              <a:rPr lang="en-US" sz="2400" b="1" dirty="0" smtClean="0"/>
              <a:t> produced estrogen in 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dirty="0" smtClean="0"/>
              <a:t>      -</a:t>
            </a:r>
            <a:r>
              <a:rPr lang="en-US" sz="2400" b="1" dirty="0" smtClean="0">
                <a:solidFill>
                  <a:srgbClr val="7030A0"/>
                </a:solidFill>
              </a:rPr>
              <a:t>polycystic ovary sy</a:t>
            </a:r>
            <a:r>
              <a:rPr lang="en-US" sz="2400" b="1" dirty="0" smtClean="0"/>
              <a:t>ndrome including Stein-</a:t>
            </a:r>
            <a:r>
              <a:rPr lang="en-US" sz="2400" b="1" dirty="0" err="1" smtClean="0"/>
              <a:t>Leventhal</a:t>
            </a:r>
            <a:r>
              <a:rPr lang="en-US" sz="2400" b="1" dirty="0" smtClean="0"/>
              <a:t> syndrome,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dirty="0" smtClean="0"/>
              <a:t>      -</a:t>
            </a:r>
            <a:r>
              <a:rPr lang="en-US" sz="2400" b="1" dirty="0" err="1" smtClean="0">
                <a:solidFill>
                  <a:srgbClr val="7030A0"/>
                </a:solidFill>
              </a:rPr>
              <a:t>granulosa</a:t>
            </a:r>
            <a:r>
              <a:rPr lang="en-US" sz="2400" b="1" dirty="0" smtClean="0">
                <a:solidFill>
                  <a:srgbClr val="7030A0"/>
                </a:solidFill>
              </a:rPr>
              <a:t> cell tumors </a:t>
            </a:r>
            <a:r>
              <a:rPr lang="en-US" sz="2400" b="1" dirty="0" smtClean="0"/>
              <a:t>of the ovary 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dirty="0" smtClean="0"/>
              <a:t>      -excessive ovarian cortical function (</a:t>
            </a:r>
            <a:r>
              <a:rPr lang="en-US" sz="2400" b="1" dirty="0" smtClean="0">
                <a:solidFill>
                  <a:srgbClr val="7030A0"/>
                </a:solidFill>
              </a:rPr>
              <a:t>cortical </a:t>
            </a:r>
            <a:r>
              <a:rPr lang="en-US" sz="2400" b="1" dirty="0" err="1" smtClean="0">
                <a:solidFill>
                  <a:srgbClr val="7030A0"/>
                </a:solidFill>
              </a:rPr>
              <a:t>stromal</a:t>
            </a:r>
            <a:r>
              <a:rPr lang="en-US" sz="2400" b="1" dirty="0" smtClean="0">
                <a:solidFill>
                  <a:srgbClr val="7030A0"/>
                </a:solidFill>
              </a:rPr>
              <a:t> hyperplasia)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2400" b="1" dirty="0" smtClean="0">
              <a:solidFill>
                <a:srgbClr val="7030A0"/>
              </a:solidFill>
            </a:endParaRP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/>
              <a:t>Prolonged exogenous administration of estrogenic steroids without counter balancing </a:t>
            </a:r>
            <a:r>
              <a:rPr lang="en-US" sz="2400" b="1" dirty="0" err="1" smtClean="0"/>
              <a:t>progestins</a:t>
            </a:r>
            <a:endParaRPr lang="en-US" sz="2400" b="1" dirty="0" smtClean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dirty="0" smtClean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en-US" sz="2400" b="1" dirty="0" smtClean="0"/>
              <a:t>Endometrial Hyperplasia ,Clinical 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0728"/>
            <a:ext cx="8219256" cy="549322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Milder forms of hyperplasia tends to occur in younger patients 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The great majority of mild hyperplasia regress , either spontaneously or after treatment .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The more severe forms ,occur predominantly in </a:t>
            </a:r>
            <a:r>
              <a:rPr lang="en-US" sz="2400" b="1" dirty="0" err="1" smtClean="0"/>
              <a:t>peri</a:t>
            </a:r>
            <a:r>
              <a:rPr lang="en-US" sz="2400" b="1" dirty="0" smtClean="0"/>
              <a:t>- and postmenopausal women .This form has a significant premalignant potential.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Patients usually present with abnormal uterine bleeding . </a:t>
            </a:r>
          </a:p>
          <a:p>
            <a:pPr fontAlgn="auto">
              <a:spcAft>
                <a:spcPts val="0"/>
              </a:spcAft>
              <a:defRPr/>
            </a:pPr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05273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Endometrial Hyperplasia: microscopy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49322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  Characterized by proliferation of both glands and </a:t>
            </a:r>
            <a:r>
              <a:rPr lang="en-US" sz="2400" b="1" dirty="0" err="1" smtClean="0"/>
              <a:t>stroma</a:t>
            </a:r>
            <a:r>
              <a:rPr lang="en-US" sz="2400" b="1" dirty="0" smtClean="0"/>
              <a:t>. </a:t>
            </a:r>
          </a:p>
          <a:p>
            <a:pPr>
              <a:buFont typeface="Wingdings" pitchFamily="2" charset="2"/>
              <a:buChar char="Ø"/>
            </a:pPr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  </a:t>
            </a:r>
            <a:r>
              <a:rPr lang="en-US" sz="2400" b="1" dirty="0" smtClean="0"/>
              <a:t>In spite of proliferation of both components,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glandular overcrowding </a:t>
            </a:r>
            <a:r>
              <a:rPr lang="en-US" sz="2400" b="1" dirty="0" smtClean="0"/>
              <a:t>occurs. </a:t>
            </a:r>
          </a:p>
          <a:p>
            <a:pPr>
              <a:buFont typeface="Wingdings" pitchFamily="2" charset="2"/>
              <a:buChar char="Ø"/>
            </a:pPr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  </a:t>
            </a:r>
            <a:r>
              <a:rPr lang="en-US" sz="2400" b="1" dirty="0" smtClean="0"/>
              <a:t>Endometrial hyperplasia is </a:t>
            </a:r>
            <a:r>
              <a:rPr lang="en-US" sz="2400" b="1" dirty="0" err="1" smtClean="0">
                <a:solidFill>
                  <a:srgbClr val="7030A0"/>
                </a:solidFill>
              </a:rPr>
              <a:t>histologically</a:t>
            </a:r>
            <a:r>
              <a:rPr lang="en-US" sz="2400" b="1" dirty="0" smtClean="0">
                <a:solidFill>
                  <a:srgbClr val="7030A0"/>
                </a:solidFill>
              </a:rPr>
              <a:t> classified</a:t>
            </a:r>
            <a:r>
              <a:rPr lang="en-US" sz="2400" b="1" dirty="0" smtClean="0"/>
              <a:t> according to:</a:t>
            </a:r>
          </a:p>
          <a:p>
            <a:pPr algn="ctr">
              <a:buFont typeface="Arial" charset="0"/>
              <a:buNone/>
            </a:pPr>
            <a:r>
              <a:rPr lang="en-US" sz="2400" b="1" dirty="0" smtClean="0"/>
              <a:t>1) </a:t>
            </a:r>
            <a:r>
              <a:rPr lang="en-US" sz="2400" b="1" u="sng" dirty="0" smtClean="0">
                <a:solidFill>
                  <a:srgbClr val="7030A0"/>
                </a:solidFill>
              </a:rPr>
              <a:t>Architecture</a:t>
            </a:r>
            <a:r>
              <a:rPr lang="en-US" sz="2400" b="1" dirty="0" smtClean="0"/>
              <a:t> as: simple or complex depending on the degree of glandular complexity and crowding, and</a:t>
            </a:r>
          </a:p>
          <a:p>
            <a:pPr>
              <a:buFont typeface="Arial" charset="0"/>
              <a:buNone/>
            </a:pPr>
            <a:r>
              <a:rPr lang="en-US" sz="2400" b="1" dirty="0" smtClean="0"/>
              <a:t>2) </a:t>
            </a:r>
            <a:r>
              <a:rPr lang="en-US" sz="2400" b="1" u="sng" dirty="0" err="1" smtClean="0">
                <a:solidFill>
                  <a:srgbClr val="7030A0"/>
                </a:solidFill>
              </a:rPr>
              <a:t>Cytologic</a:t>
            </a:r>
            <a:r>
              <a:rPr lang="en-US" sz="2400" b="1" u="sng" dirty="0" smtClean="0">
                <a:solidFill>
                  <a:srgbClr val="7030A0"/>
                </a:solidFill>
              </a:rPr>
              <a:t> features </a:t>
            </a:r>
            <a:r>
              <a:rPr lang="en-US" sz="2400" b="1" dirty="0" smtClean="0"/>
              <a:t>as: with or without </a:t>
            </a:r>
            <a:r>
              <a:rPr lang="en-US" sz="2400" b="1" dirty="0" err="1" smtClean="0"/>
              <a:t>atypia</a:t>
            </a:r>
            <a:r>
              <a:rPr lang="en-US" sz="2400" b="1" dirty="0" smtClean="0"/>
              <a:t>.</a:t>
            </a:r>
          </a:p>
          <a:p>
            <a:endParaRPr lang="en-US" sz="2400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Endometrial Hyperplasia: classification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                                                    With </a:t>
            </a:r>
            <a:r>
              <a:rPr lang="en-US" b="1" dirty="0" err="1" smtClean="0"/>
              <a:t>atypia</a:t>
            </a:r>
            <a:endParaRPr lang="en-US" sz="2400" b="1" dirty="0" smtClean="0"/>
          </a:p>
          <a:p>
            <a:r>
              <a:rPr lang="en-US" b="1" dirty="0" smtClean="0"/>
              <a:t>S</a:t>
            </a:r>
            <a:r>
              <a:rPr lang="en-US" sz="2400" b="1" dirty="0" smtClean="0"/>
              <a:t>imple hyperplasia</a:t>
            </a:r>
          </a:p>
          <a:p>
            <a:endParaRPr lang="en-US" b="1" dirty="0" smtClean="0"/>
          </a:p>
          <a:p>
            <a:pPr>
              <a:buNone/>
            </a:pPr>
            <a:r>
              <a:rPr lang="en-US" b="1" dirty="0" smtClean="0"/>
              <a:t>                                                    Without </a:t>
            </a:r>
            <a:r>
              <a:rPr lang="en-US" b="1" dirty="0" err="1" smtClean="0"/>
              <a:t>atypia</a:t>
            </a:r>
            <a:endParaRPr lang="en-US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                                                    With </a:t>
            </a:r>
            <a:r>
              <a:rPr lang="en-US" b="1" dirty="0" err="1" smtClean="0"/>
              <a:t>atypia</a:t>
            </a:r>
            <a:endParaRPr lang="en-US" sz="2400" b="1" dirty="0" smtClean="0"/>
          </a:p>
          <a:p>
            <a:r>
              <a:rPr lang="en-US" b="1" dirty="0" smtClean="0"/>
              <a:t>C</a:t>
            </a:r>
            <a:r>
              <a:rPr lang="en-US" sz="2400" b="1" dirty="0" smtClean="0"/>
              <a:t>omplex hyperplasia</a:t>
            </a:r>
          </a:p>
          <a:p>
            <a:pPr>
              <a:buNone/>
            </a:pPr>
            <a:r>
              <a:rPr lang="en-US" sz="2400" b="1" dirty="0" smtClean="0"/>
              <a:t>				</a:t>
            </a:r>
            <a:r>
              <a:rPr lang="en-US" b="1" dirty="0"/>
              <a:t>	</a:t>
            </a:r>
            <a:r>
              <a:rPr lang="en-US" b="1" dirty="0" smtClean="0"/>
              <a:t>          Without </a:t>
            </a:r>
            <a:r>
              <a:rPr lang="en-US" b="1" dirty="0" err="1"/>
              <a:t>atypia</a:t>
            </a:r>
            <a:r>
              <a:rPr lang="en-US" b="1" dirty="0"/>
              <a:t>.</a:t>
            </a:r>
          </a:p>
          <a:p>
            <a:pPr>
              <a:buFont typeface="Arial" charset="0"/>
              <a:buNone/>
            </a:pPr>
            <a:endParaRPr lang="en-US" sz="2400" b="1" dirty="0" smtClean="0"/>
          </a:p>
          <a:p>
            <a:pPr>
              <a:lnSpc>
                <a:spcPct val="90000"/>
              </a:lnSpc>
              <a:buNone/>
            </a:pPr>
            <a:r>
              <a:rPr lang="en-US" sz="2400" b="1" dirty="0" smtClean="0"/>
              <a:t>                                                </a:t>
            </a:r>
          </a:p>
          <a:p>
            <a:endParaRPr lang="en-US" sz="2400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923928" y="1844824"/>
            <a:ext cx="57606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923928" y="2348880"/>
            <a:ext cx="54006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833918" y="4581128"/>
            <a:ext cx="75608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887924" y="4869160"/>
            <a:ext cx="97210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93610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Endometrial Hyperplasia: microscopy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688632"/>
          </a:xfrm>
        </p:spPr>
        <p:txBody>
          <a:bodyPr rtlCol="0"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Simple hyperplasia </a:t>
            </a:r>
            <a:r>
              <a:rPr lang="en-US" sz="2400" b="1" dirty="0" smtClean="0"/>
              <a:t>(cystic hyperplasia) — glands are </a:t>
            </a:r>
            <a:r>
              <a:rPr lang="en-US" sz="2400" b="1" dirty="0" err="1" smtClean="0"/>
              <a:t>cystically</a:t>
            </a:r>
            <a:r>
              <a:rPr lang="en-US" sz="2400" b="1" dirty="0" smtClean="0"/>
              <a:t> dilated and dispersed within abundant cellular </a:t>
            </a:r>
            <a:r>
              <a:rPr lang="en-US" sz="2400" b="1" dirty="0" err="1" smtClean="0"/>
              <a:t>stroma</a:t>
            </a:r>
            <a:r>
              <a:rPr lang="en-US" sz="2400" b="1" dirty="0" smtClean="0"/>
              <a:t> and give a "Swiss Cheese" appearance.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Complex hyperplasia </a:t>
            </a:r>
            <a:r>
              <a:rPr lang="en-US" sz="2400" b="1" dirty="0" smtClean="0"/>
              <a:t>—characterized by complex crowded glands with </a:t>
            </a:r>
            <a:r>
              <a:rPr lang="en-US" sz="2400" b="1" dirty="0" smtClean="0">
                <a:solidFill>
                  <a:srgbClr val="7030A0"/>
                </a:solidFill>
              </a:rPr>
              <a:t>papillary </a:t>
            </a:r>
            <a:r>
              <a:rPr lang="en-US" sz="2400" b="1" dirty="0" err="1" smtClean="0">
                <a:solidFill>
                  <a:srgbClr val="7030A0"/>
                </a:solidFill>
              </a:rPr>
              <a:t>infoldings</a:t>
            </a:r>
            <a:r>
              <a:rPr lang="en-US" sz="2400" b="1" dirty="0" smtClean="0">
                <a:solidFill>
                  <a:srgbClr val="7030A0"/>
                </a:solidFill>
              </a:rPr>
              <a:t> and irregular shapes</a:t>
            </a:r>
            <a:r>
              <a:rPr lang="en-US" sz="2400" b="1" dirty="0" smtClean="0"/>
              <a:t>.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b="1" dirty="0" smtClean="0"/>
              <a:t> The crowded glands are back-to-back with very little intervening </a:t>
            </a:r>
            <a:r>
              <a:rPr lang="en-US" sz="2400" b="1" dirty="0" err="1" smtClean="0"/>
              <a:t>stroma</a:t>
            </a:r>
            <a:r>
              <a:rPr lang="en-US" sz="2400" b="1" dirty="0" smtClean="0"/>
              <a:t>.</a:t>
            </a:r>
          </a:p>
          <a:p>
            <a:pPr marL="365760" indent="-256032" fontAlgn="auto">
              <a:spcAft>
                <a:spcPts val="0"/>
              </a:spcAft>
              <a:buNone/>
              <a:defRPr/>
            </a:pPr>
            <a:endParaRPr lang="en-US" sz="2400" b="1" dirty="0" smtClean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b="1" dirty="0" smtClean="0"/>
              <a:t>Both simple and complex hyperplasia can be with or without </a:t>
            </a:r>
            <a:r>
              <a:rPr lang="en-US" sz="2400" b="1" dirty="0" err="1" smtClean="0"/>
              <a:t>atypia</a:t>
            </a:r>
            <a:r>
              <a:rPr lang="en-US" sz="2400" b="1" dirty="0" smtClean="0"/>
              <a:t>.</a:t>
            </a:r>
          </a:p>
          <a:p>
            <a:pPr marL="109728" indent="0" fontAlgn="auto">
              <a:spcAft>
                <a:spcPts val="0"/>
              </a:spcAft>
              <a:buNone/>
              <a:defRPr/>
            </a:pPr>
            <a:endParaRPr lang="en-US" sz="2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467600" cy="122413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2400" b="1" dirty="0"/>
              <a:t>Endometrial Hyperplasia: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Clinical </a:t>
            </a:r>
            <a:r>
              <a:rPr lang="en-US" sz="2400" b="1" dirty="0"/>
              <a:t>behavior    and premalignant potential</a:t>
            </a:r>
            <a:endParaRPr lang="en-US" sz="24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493224"/>
          </a:xfrm>
        </p:spPr>
        <p:txBody>
          <a:bodyPr rtlCol="0">
            <a:normAutofit/>
          </a:bodyPr>
          <a:lstStyle/>
          <a:p>
            <a:pPr marL="109728" indent="0" fontAlgn="auto">
              <a:spcAft>
                <a:spcPts val="0"/>
              </a:spcAft>
              <a:buNone/>
              <a:defRPr/>
            </a:pPr>
            <a:endParaRPr lang="en-US" sz="2400" b="1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Some endometrial hyperplasia revert to normal spontaneously or with medical treatment, others persist as hyperplasia, and </a:t>
            </a:r>
            <a:r>
              <a:rPr lang="en-US" sz="2400" b="1" dirty="0" smtClean="0">
                <a:solidFill>
                  <a:srgbClr val="7030A0"/>
                </a:solidFill>
              </a:rPr>
              <a:t>a few </a:t>
            </a:r>
            <a:r>
              <a:rPr lang="en-US" sz="2400" b="1" dirty="0" smtClean="0"/>
              <a:t>progresses to endometrial adenocarcinoma.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Generally, patients who have hyperplasia </a:t>
            </a:r>
            <a:r>
              <a:rPr lang="en-US" sz="2400" b="1" u="sng" dirty="0" smtClean="0">
                <a:solidFill>
                  <a:srgbClr val="7030A0"/>
                </a:solidFill>
              </a:rPr>
              <a:t>with </a:t>
            </a:r>
            <a:r>
              <a:rPr lang="en-US" sz="2400" b="1" u="sng" dirty="0" err="1" smtClean="0">
                <a:solidFill>
                  <a:srgbClr val="7030A0"/>
                </a:solidFill>
              </a:rPr>
              <a:t>atypia</a:t>
            </a:r>
            <a:r>
              <a:rPr lang="en-US" sz="2400" b="1" u="sng" dirty="0" smtClean="0">
                <a:solidFill>
                  <a:srgbClr val="7030A0"/>
                </a:solidFill>
              </a:rPr>
              <a:t> </a:t>
            </a:r>
            <a:r>
              <a:rPr lang="en-US" sz="2400" b="1" dirty="0" smtClean="0"/>
              <a:t>are more likely to develop carcinoma than those without </a:t>
            </a:r>
            <a:r>
              <a:rPr lang="en-US" sz="2400" b="1" dirty="0" err="1" smtClean="0"/>
              <a:t>atypia</a:t>
            </a:r>
            <a:r>
              <a:rPr lang="en-US" sz="2400" b="1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 </a:t>
            </a:r>
            <a:r>
              <a:rPr lang="en-US" sz="2400" b="1" dirty="0" smtClean="0"/>
              <a:t>Endometrial Hyperplasia: </a:t>
            </a:r>
            <a:br>
              <a:rPr lang="en-US" sz="2400" b="1" dirty="0" smtClean="0"/>
            </a:br>
            <a:r>
              <a:rPr lang="en-US" sz="2400" b="1" dirty="0" smtClean="0"/>
              <a:t>Clinical behavior    and premalignant potential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>
              <a:defRPr/>
            </a:pPr>
            <a:r>
              <a:rPr lang="en-US" sz="2600" b="1" dirty="0"/>
              <a:t>The risks for developing adenocarcinoma in each are as follows:</a:t>
            </a:r>
          </a:p>
          <a:p>
            <a:pPr marL="109728" indent="0" fontAlgn="auto">
              <a:spcAft>
                <a:spcPts val="0"/>
              </a:spcAft>
              <a:buNone/>
              <a:defRPr/>
            </a:pPr>
            <a:r>
              <a:rPr lang="en-US" sz="2600" b="1" dirty="0" smtClean="0"/>
              <a:t>- Complex </a:t>
            </a:r>
            <a:r>
              <a:rPr lang="en-US" sz="2600" b="1" dirty="0"/>
              <a:t>atypical — 30% </a:t>
            </a:r>
          </a:p>
          <a:p>
            <a:pPr marL="109728" indent="0" fontAlgn="auto">
              <a:spcAft>
                <a:spcPts val="0"/>
              </a:spcAft>
              <a:buNone/>
              <a:defRPr/>
            </a:pPr>
            <a:r>
              <a:rPr lang="en-US" sz="2600" b="1" dirty="0" smtClean="0"/>
              <a:t>- Simple </a:t>
            </a:r>
            <a:r>
              <a:rPr lang="en-US" sz="2600" b="1" dirty="0"/>
              <a:t>atypical — 10% </a:t>
            </a:r>
          </a:p>
          <a:p>
            <a:pPr marL="109728" indent="0" fontAlgn="auto">
              <a:spcAft>
                <a:spcPts val="0"/>
              </a:spcAft>
              <a:buNone/>
              <a:defRPr/>
            </a:pPr>
            <a:r>
              <a:rPr lang="en-US" sz="2600" b="1" dirty="0" smtClean="0"/>
              <a:t>- Complex </a:t>
            </a:r>
            <a:r>
              <a:rPr lang="en-US" sz="2600" b="1" dirty="0"/>
              <a:t>— 3% </a:t>
            </a:r>
          </a:p>
          <a:p>
            <a:pPr marL="109728" indent="0" fontAlgn="auto">
              <a:spcAft>
                <a:spcPts val="0"/>
              </a:spcAft>
              <a:buNone/>
              <a:defRPr/>
            </a:pPr>
            <a:r>
              <a:rPr lang="en-US" sz="2600" b="1" dirty="0" smtClean="0"/>
              <a:t>- Simple </a:t>
            </a:r>
            <a:r>
              <a:rPr lang="en-US" sz="2600" b="1" dirty="0"/>
              <a:t>— 1%</a:t>
            </a:r>
          </a:p>
          <a:p>
            <a:pPr marL="365760" indent="-256032" fontAlgn="auto">
              <a:spcAft>
                <a:spcPts val="0"/>
              </a:spcAft>
              <a:buNone/>
              <a:defRPr/>
            </a:pPr>
            <a:endParaRPr lang="en-US" sz="2600" b="1" dirty="0"/>
          </a:p>
          <a:p>
            <a:pPr marL="365760" indent="-256032">
              <a:defRPr/>
            </a:pPr>
            <a:r>
              <a:rPr lang="en-US" sz="2600" b="1" dirty="0"/>
              <a:t>Atypical hyperplasia in postmenopausal women appears to have a higher rate of progression to adenocarcinoma.</a:t>
            </a:r>
          </a:p>
          <a:p>
            <a:pPr marL="365760" indent="-256032">
              <a:defRPr/>
            </a:pPr>
            <a:endParaRPr lang="en-US" sz="26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776450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 smtClean="0"/>
              <a:t>Endometrial Hyperplasia,</a:t>
            </a:r>
            <a:br>
              <a:rPr lang="en-US" sz="2800" b="1" dirty="0" smtClean="0"/>
            </a:br>
            <a:r>
              <a:rPr lang="en-US" sz="2800" b="1" dirty="0" smtClean="0"/>
              <a:t>Risk Factors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Obesity</a:t>
            </a:r>
          </a:p>
          <a:p>
            <a:r>
              <a:rPr lang="en-US" sz="2400" b="1" dirty="0" smtClean="0"/>
              <a:t>Western diet</a:t>
            </a:r>
          </a:p>
          <a:p>
            <a:r>
              <a:rPr lang="en-US" sz="2400" b="1" dirty="0" err="1" smtClean="0"/>
              <a:t>Nulliparity</a:t>
            </a:r>
            <a:endParaRPr lang="en-US" sz="2400" b="1" dirty="0" smtClean="0"/>
          </a:p>
          <a:p>
            <a:r>
              <a:rPr lang="en-US" sz="2400" b="1" dirty="0" smtClean="0"/>
              <a:t>Diabetes Mellitus</a:t>
            </a:r>
          </a:p>
          <a:p>
            <a:r>
              <a:rPr lang="en-US" sz="2400" b="1" dirty="0" smtClean="0"/>
              <a:t>Hypertension</a:t>
            </a:r>
          </a:p>
          <a:p>
            <a:r>
              <a:rPr lang="en-US" sz="2400" b="1" dirty="0" err="1" smtClean="0"/>
              <a:t>Hyperestrinism</a:t>
            </a:r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FEM0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9100"/>
            <a:ext cx="8742808" cy="58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331640" y="0"/>
            <a:ext cx="6804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Proliferative </a:t>
            </a:r>
            <a:r>
              <a:rPr lang="en-US" sz="2400" dirty="0" err="1" smtClean="0"/>
              <a:t>Endomertium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83656-EEDA-4D68-A992-C5B1F1CB4F0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FEM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83656-EEDA-4D68-A992-C5B1F1CB4F0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Simple hyperplasia with dilated glands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437F0-0CE5-48A0-86C2-391B38D2EC7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33795" name="Picture 2" descr="http://www.med-ed.virginia.edu/mmdbObjects/medium/p/path0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407479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8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1472" y="1268760"/>
            <a:ext cx="450100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78098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 smtClean="0"/>
              <a:t>Complex atypical hyperplasia with back-to-back arrangement of glands and papillary tufting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437F0-0CE5-48A0-86C2-391B38D2EC7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36867" name="Picture 2" descr="http://www.med-ed.virginia.edu/mmdbObjects/medium/p/path0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96752"/>
            <a:ext cx="4571999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32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196752"/>
            <a:ext cx="4932040" cy="5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Endometrial </a:t>
            </a:r>
            <a:r>
              <a:rPr lang="en-US" sz="2400" b="1" dirty="0" err="1" smtClean="0"/>
              <a:t>adenocarcinoma</a:t>
            </a:r>
            <a:endParaRPr lang="en-US" sz="24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7467600" cy="5421216"/>
          </a:xfrm>
        </p:spPr>
        <p:txBody>
          <a:bodyPr rtlCol="0">
            <a:no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sz="2400" b="1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800" b="1" dirty="0" smtClean="0"/>
              <a:t>Epidemiology: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It is the most common invasive tumor of the female genital tract in the U.S.</a:t>
            </a:r>
          </a:p>
          <a:p>
            <a:pPr marL="365760" indent="-256032" fontAlgn="auto">
              <a:spcAft>
                <a:spcPts val="0"/>
              </a:spcAft>
              <a:buNone/>
              <a:defRPr/>
            </a:pPr>
            <a:endParaRPr lang="en-US" sz="2400" b="1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 Worldwide, it is the </a:t>
            </a:r>
            <a:r>
              <a:rPr lang="en-US" sz="2400" b="1" u="sng" dirty="0" smtClean="0">
                <a:solidFill>
                  <a:srgbClr val="7030A0"/>
                </a:solidFill>
              </a:rPr>
              <a:t>fifth</a:t>
            </a:r>
            <a:r>
              <a:rPr lang="en-US" sz="2400" b="1" dirty="0" smtClean="0"/>
              <a:t> commonest cancer in women.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8072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Risk Factors, </a:t>
            </a:r>
            <a:r>
              <a:rPr lang="en-US" sz="2400" b="1" dirty="0" err="1" smtClean="0"/>
              <a:t>Adenocarcinoma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565232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/>
              <a:t>Obesity (women with upper body fat have </a:t>
            </a:r>
            <a:r>
              <a:rPr lang="en-US" sz="2400" b="1" dirty="0" smtClean="0">
                <a:solidFill>
                  <a:srgbClr val="7030A0"/>
                </a:solidFill>
              </a:rPr>
              <a:t>3 times </a:t>
            </a:r>
            <a:r>
              <a:rPr lang="en-US" sz="2400" b="1" dirty="0" smtClean="0"/>
              <a:t>the risk of women with lower body fat), 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/>
              <a:t>Estrogen therapy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err="1" smtClean="0"/>
              <a:t>Nulliparity</a:t>
            </a:r>
            <a:r>
              <a:rPr lang="en-US" sz="2400" b="1" dirty="0" smtClean="0"/>
              <a:t> (as a result of infertility due to chronic </a:t>
            </a:r>
            <a:r>
              <a:rPr lang="en-US" sz="2400" b="1" dirty="0" err="1" smtClean="0"/>
              <a:t>anovulation</a:t>
            </a:r>
            <a:r>
              <a:rPr lang="en-US" sz="2400" b="1" dirty="0" smtClean="0"/>
              <a:t>), 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/>
              <a:t>Chronic </a:t>
            </a:r>
            <a:r>
              <a:rPr lang="en-US" sz="2400" b="1" dirty="0" err="1" smtClean="0"/>
              <a:t>anovulation</a:t>
            </a:r>
            <a:r>
              <a:rPr lang="en-US" sz="2400" b="1" dirty="0" smtClean="0"/>
              <a:t> 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dirty="0" smtClean="0"/>
              <a:t>L</a:t>
            </a:r>
            <a:r>
              <a:rPr lang="en-US" sz="2400" b="1" dirty="0" smtClean="0"/>
              <a:t>ate menopause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/>
              <a:t>Hypertension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/>
              <a:t>Diabetes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err="1" smtClean="0"/>
              <a:t>Tamoxifen</a:t>
            </a:r>
            <a:r>
              <a:rPr lang="en-US" sz="2400" b="1" dirty="0" smtClean="0"/>
              <a:t> therapy 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/>
              <a:t>High socioeconomic status.</a:t>
            </a:r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en-US" sz="2400" b="1" dirty="0" smtClean="0"/>
              <a:t> The disease may follow atypical hyperplasia but may occur independently of it especially in older patients. </a:t>
            </a:r>
          </a:p>
          <a:p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en-US" sz="2400" b="1" dirty="0" smtClean="0"/>
              <a:t>Endometrial </a:t>
            </a:r>
            <a:r>
              <a:rPr lang="en-US" sz="2400" b="1" dirty="0" err="1" smtClean="0"/>
              <a:t>adenocarcinoma</a:t>
            </a:r>
            <a:endParaRPr lang="en-US" sz="24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7467600" cy="5421216"/>
          </a:xfrm>
        </p:spPr>
        <p:txBody>
          <a:bodyPr rtlCol="0"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400" b="1" u="sng" dirty="0" smtClean="0">
                <a:solidFill>
                  <a:srgbClr val="C00000"/>
                </a:solidFill>
              </a:rPr>
              <a:t>Clinical presentation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Most patients are between </a:t>
            </a:r>
            <a:r>
              <a:rPr lang="en-US" sz="2400" b="1" dirty="0" smtClean="0">
                <a:solidFill>
                  <a:srgbClr val="C00000"/>
                </a:solidFill>
              </a:rPr>
              <a:t>50 and 59 </a:t>
            </a:r>
            <a:r>
              <a:rPr lang="en-US" sz="2400" b="1" dirty="0" smtClean="0"/>
              <a:t>years.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 marL="365760" indent="-256032">
              <a:defRPr/>
            </a:pPr>
            <a:r>
              <a:rPr lang="en-US" sz="2400" b="1" dirty="0" smtClean="0"/>
              <a:t>Endometrial adenocarcinoma manifests as  </a:t>
            </a:r>
            <a:r>
              <a:rPr lang="en-US" sz="2400" dirty="0"/>
              <a:t>marked </a:t>
            </a:r>
            <a:r>
              <a:rPr lang="en-US" sz="2400" b="1" dirty="0" err="1" smtClean="0">
                <a:solidFill>
                  <a:srgbClr val="FF0000"/>
                </a:solidFill>
              </a:rPr>
              <a:t>leukorrhea</a:t>
            </a:r>
            <a:r>
              <a:rPr lang="en-US" sz="2400" b="1" dirty="0" smtClean="0">
                <a:solidFill>
                  <a:srgbClr val="FF0000"/>
                </a:solidFill>
              </a:rPr>
              <a:t> and</a:t>
            </a:r>
            <a:r>
              <a:rPr lang="en-US" sz="2400" dirty="0" smtClean="0"/>
              <a:t> 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abnormal vaginal bleeding</a:t>
            </a:r>
            <a:r>
              <a:rPr lang="en-US" sz="2400" b="1" dirty="0" smtClean="0"/>
              <a:t>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The tumor may grow in a </a:t>
            </a:r>
            <a:r>
              <a:rPr lang="en-US" sz="2400" b="1" dirty="0" smtClean="0">
                <a:solidFill>
                  <a:srgbClr val="7030A0"/>
                </a:solidFill>
              </a:rPr>
              <a:t>diffuse</a:t>
            </a:r>
            <a:r>
              <a:rPr lang="en-US" sz="2400" b="1" dirty="0" smtClean="0"/>
              <a:t> or </a:t>
            </a:r>
            <a:r>
              <a:rPr lang="en-US" sz="2400" b="1" dirty="0" err="1" smtClean="0">
                <a:solidFill>
                  <a:srgbClr val="7030A0"/>
                </a:solidFill>
              </a:rPr>
              <a:t>polypoid</a:t>
            </a:r>
            <a:r>
              <a:rPr lang="en-US" sz="2400" b="1" dirty="0" smtClean="0"/>
              <a:t> pattern.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It often involves multiple areas of the </a:t>
            </a:r>
            <a:r>
              <a:rPr lang="en-US" sz="2400" b="1" dirty="0" err="1" smtClean="0"/>
              <a:t>endometrium</a:t>
            </a:r>
            <a:endParaRPr lang="en-US" sz="2400" b="1" dirty="0" smtClean="0"/>
          </a:p>
          <a:p>
            <a:pPr marL="109728" indent="0" fontAlgn="auto">
              <a:spcAft>
                <a:spcPts val="0"/>
              </a:spcAft>
              <a:buNone/>
              <a:defRPr/>
            </a:pPr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 smtClean="0"/>
              <a:t>Endometrial Adenocarcinoma :morphology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z="2400" b="1" dirty="0" smtClean="0"/>
          </a:p>
          <a:p>
            <a:r>
              <a:rPr lang="en-US" sz="2400" b="1" dirty="0" smtClean="0"/>
              <a:t>May closely resemble normal endometrium</a:t>
            </a:r>
          </a:p>
          <a:p>
            <a:pPr marL="0" indent="0">
              <a:buNone/>
            </a:pPr>
            <a:r>
              <a:rPr lang="en-US" sz="2400" b="1" dirty="0" smtClean="0"/>
              <a:t> </a:t>
            </a:r>
          </a:p>
          <a:p>
            <a:r>
              <a:rPr lang="en-US" sz="2400" b="1" dirty="0" smtClean="0"/>
              <a:t>May be </a:t>
            </a:r>
            <a:r>
              <a:rPr lang="en-US" sz="2400" b="1" dirty="0" err="1" smtClean="0"/>
              <a:t>exophytic</a:t>
            </a:r>
            <a:r>
              <a:rPr lang="en-US" sz="2400" b="1" dirty="0" smtClean="0"/>
              <a:t> </a:t>
            </a:r>
          </a:p>
          <a:p>
            <a:pPr marL="0" indent="0">
              <a:buNone/>
            </a:pPr>
            <a:endParaRPr lang="en-US" sz="2400" b="1" dirty="0" smtClean="0"/>
          </a:p>
          <a:p>
            <a:r>
              <a:rPr lang="en-US" sz="2400" b="1" dirty="0" smtClean="0"/>
              <a:t>May be Infiltrative</a:t>
            </a:r>
          </a:p>
          <a:p>
            <a:pPr marL="0" indent="0">
              <a:buNone/>
            </a:pPr>
            <a:endParaRPr lang="en-US" sz="2400" b="1" dirty="0" smtClean="0"/>
          </a:p>
          <a:p>
            <a:r>
              <a:rPr lang="en-US" sz="2400" b="1" dirty="0" smtClean="0"/>
              <a:t>May be </a:t>
            </a:r>
            <a:r>
              <a:rPr lang="en-US" sz="2400" b="1" dirty="0" err="1" smtClean="0"/>
              <a:t>polypoid</a:t>
            </a:r>
            <a:endParaRPr lang="en-US" sz="2400" b="1" dirty="0" smtClean="0"/>
          </a:p>
          <a:p>
            <a:pPr>
              <a:buFontTx/>
              <a:buNone/>
            </a:pPr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Endometrial </a:t>
            </a:r>
            <a:r>
              <a:rPr lang="en-US" sz="2400" b="1" dirty="0" err="1" smtClean="0"/>
              <a:t>adenocarcinoma</a:t>
            </a:r>
            <a:r>
              <a:rPr lang="en-US" sz="2400" b="1" dirty="0" smtClean="0"/>
              <a:t>, histology: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9361040" cy="5544616"/>
          </a:xfrm>
        </p:spPr>
        <p:txBody>
          <a:bodyPr rtlCol="0"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/>
              <a:t>The commonest type is </a:t>
            </a:r>
            <a:r>
              <a:rPr lang="en-US" sz="2000" b="1" dirty="0" smtClean="0"/>
              <a:t>: </a:t>
            </a:r>
          </a:p>
          <a:p>
            <a:pPr marL="109728" indent="0" fontAlgn="auto">
              <a:spcAft>
                <a:spcPts val="0"/>
              </a:spcAft>
              <a:buNone/>
              <a:defRPr/>
            </a:pPr>
            <a:r>
              <a:rPr lang="en-US" sz="2400" b="1" dirty="0" smtClean="0"/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Endometrioid</a:t>
            </a:r>
            <a:r>
              <a:rPr lang="en-US" sz="2800" b="1" dirty="0" smtClean="0">
                <a:solidFill>
                  <a:srgbClr val="7030A0"/>
                </a:solidFill>
              </a:rPr>
              <a:t> adenocarcinoma</a:t>
            </a:r>
            <a:r>
              <a:rPr lang="en-US" sz="2400" b="1" dirty="0" smtClean="0">
                <a:solidFill>
                  <a:srgbClr val="7030A0"/>
                </a:solidFill>
              </a:rPr>
              <a:t>.</a:t>
            </a:r>
          </a:p>
          <a:p>
            <a:pPr marL="365760" indent="-256032" fontAlgn="auto">
              <a:spcAft>
                <a:spcPts val="0"/>
              </a:spcAft>
              <a:buNone/>
              <a:defRPr/>
            </a:pPr>
            <a:endParaRPr lang="en-US" sz="2400" b="1" dirty="0" smtClean="0"/>
          </a:p>
          <a:p>
            <a:pPr marL="109728" indent="0" fontAlgn="auto">
              <a:spcAft>
                <a:spcPts val="0"/>
              </a:spcAft>
              <a:buNone/>
              <a:defRPr/>
            </a:pPr>
            <a:r>
              <a:rPr lang="en-US" sz="2400" b="1" dirty="0" smtClean="0"/>
              <a:t> Other types include: 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smtClean="0"/>
              <a:t>Clear cell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err="1" smtClean="0"/>
              <a:t>Adeno-squamous</a:t>
            </a:r>
            <a:endParaRPr lang="en-US" sz="2000" b="1" dirty="0" smtClean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smtClean="0"/>
              <a:t>Papillary serous carcinoma</a:t>
            </a:r>
            <a:r>
              <a:rPr lang="en-US" sz="2400" b="1" dirty="0" smtClean="0"/>
              <a:t>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err="1" smtClean="0"/>
              <a:t>Endometrioid</a:t>
            </a:r>
            <a:r>
              <a:rPr lang="en-US" sz="2400" b="1" dirty="0" smtClean="0"/>
              <a:t> carcinoma may show areas of benign looking </a:t>
            </a:r>
            <a:r>
              <a:rPr lang="en-US" sz="2400" b="1" dirty="0" err="1" smtClean="0"/>
              <a:t>squamous</a:t>
            </a:r>
            <a:r>
              <a:rPr lang="en-US" sz="2400" b="1" dirty="0" smtClean="0"/>
              <a:t> epithelium ( </a:t>
            </a:r>
            <a:r>
              <a:rPr lang="en-US" sz="2400" b="1" u="sng" dirty="0" err="1" smtClean="0">
                <a:solidFill>
                  <a:srgbClr val="7030A0"/>
                </a:solidFill>
              </a:rPr>
              <a:t>adenoacanthoma</a:t>
            </a:r>
            <a:r>
              <a:rPr lang="en-US" sz="2400" b="1" u="sng" dirty="0" smtClean="0">
                <a:solidFill>
                  <a:srgbClr val="7030A0"/>
                </a:solidFill>
              </a:rPr>
              <a:t>).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 In </a:t>
            </a:r>
            <a:r>
              <a:rPr lang="en-US" sz="2400" b="1" dirty="0" err="1" smtClean="0"/>
              <a:t>adenosquamous</a:t>
            </a:r>
            <a:r>
              <a:rPr lang="en-US" sz="2400" b="1" dirty="0" smtClean="0"/>
              <a:t> carcinoma </a:t>
            </a:r>
            <a:r>
              <a:rPr lang="en-US" sz="2400" b="1" dirty="0" smtClean="0">
                <a:solidFill>
                  <a:srgbClr val="7030A0"/>
                </a:solidFill>
              </a:rPr>
              <a:t>both glandular and </a:t>
            </a:r>
            <a:r>
              <a:rPr lang="en-US" sz="2400" b="1" dirty="0" err="1" smtClean="0">
                <a:solidFill>
                  <a:srgbClr val="7030A0"/>
                </a:solidFill>
              </a:rPr>
              <a:t>squamous</a:t>
            </a:r>
            <a:r>
              <a:rPr lang="en-US" sz="2400" b="1" dirty="0" smtClean="0"/>
              <a:t> components appear </a:t>
            </a:r>
            <a:r>
              <a:rPr lang="en-US" sz="2400" b="1" dirty="0" smtClean="0">
                <a:solidFill>
                  <a:srgbClr val="C00000"/>
                </a:solidFill>
              </a:rPr>
              <a:t>malignant</a:t>
            </a:r>
            <a:r>
              <a:rPr lang="en-US" sz="2400" b="1" dirty="0" smtClean="0"/>
              <a:t>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052736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Endometrial </a:t>
            </a:r>
            <a:r>
              <a:rPr lang="en-US" sz="2400" b="1" dirty="0" err="1" smtClean="0"/>
              <a:t>adenocarcinoma</a:t>
            </a:r>
            <a:r>
              <a:rPr lang="en-US" sz="2400" b="1" dirty="0" smtClean="0"/>
              <a:t>, prognosis: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5421216"/>
          </a:xfrm>
        </p:spPr>
        <p:txBody>
          <a:bodyPr rtlCol="0"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Clinical behavior depends on the </a:t>
            </a:r>
            <a:r>
              <a:rPr lang="en-US" sz="2400" b="1" dirty="0" err="1" smtClean="0">
                <a:solidFill>
                  <a:srgbClr val="C00000"/>
                </a:solidFill>
              </a:rPr>
              <a:t>histologic</a:t>
            </a:r>
            <a:r>
              <a:rPr lang="en-US" sz="2400" b="1" dirty="0" smtClean="0">
                <a:solidFill>
                  <a:srgbClr val="C00000"/>
                </a:solidFill>
              </a:rPr>
              <a:t> type, the grade </a:t>
            </a:r>
            <a:r>
              <a:rPr lang="en-US" sz="2400" b="1" dirty="0" smtClean="0"/>
              <a:t>(degree of differentiation) and </a:t>
            </a:r>
            <a:r>
              <a:rPr lang="en-US" sz="2400" b="1" dirty="0" smtClean="0">
                <a:solidFill>
                  <a:srgbClr val="C00000"/>
                </a:solidFill>
              </a:rPr>
              <a:t>the stage </a:t>
            </a:r>
            <a:r>
              <a:rPr lang="en-US" sz="2400" b="1" dirty="0" smtClean="0"/>
              <a:t>(extent of spread).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err="1" smtClean="0">
                <a:solidFill>
                  <a:srgbClr val="C00000"/>
                </a:solidFill>
              </a:rPr>
              <a:t>Endometrioid</a:t>
            </a:r>
            <a:r>
              <a:rPr lang="en-US" sz="2400" b="1" dirty="0" smtClean="0">
                <a:solidFill>
                  <a:srgbClr val="C00000"/>
                </a:solidFill>
              </a:rPr>
              <a:t> carcinoma </a:t>
            </a:r>
            <a:r>
              <a:rPr lang="en-US" sz="2400" b="1" dirty="0" smtClean="0"/>
              <a:t>has a better prognosis than the other histological types, which tend to occur at a higher stage. </a:t>
            </a:r>
          </a:p>
          <a:p>
            <a:pPr marL="109728" indent="0" fontAlgn="auto">
              <a:spcAft>
                <a:spcPts val="0"/>
              </a:spcAft>
              <a:buNone/>
              <a:defRPr/>
            </a:pPr>
            <a:endParaRPr lang="en-US" sz="2400" b="1" dirty="0" smtClean="0"/>
          </a:p>
          <a:p>
            <a:pPr marL="109728" indent="0" fontAlgn="auto">
              <a:spcAft>
                <a:spcPts val="0"/>
              </a:spcAft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Staging is based on: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 </a:t>
            </a:r>
            <a:r>
              <a:rPr lang="en-US" b="1" dirty="0">
                <a:solidFill>
                  <a:srgbClr val="C00000"/>
                </a:solidFill>
              </a:rPr>
              <a:t>D</a:t>
            </a:r>
            <a:r>
              <a:rPr lang="en-US" sz="2400" b="1" dirty="0" smtClean="0">
                <a:solidFill>
                  <a:srgbClr val="C00000"/>
                </a:solidFill>
              </a:rPr>
              <a:t>egree</a:t>
            </a:r>
            <a:r>
              <a:rPr lang="en-US" sz="2400" b="1" dirty="0" smtClean="0"/>
              <a:t> of </a:t>
            </a:r>
            <a:r>
              <a:rPr lang="en-US" sz="2400" b="1" dirty="0" err="1" smtClean="0"/>
              <a:t>myometrial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invasion,</a:t>
            </a:r>
            <a:r>
              <a:rPr lang="en-US" sz="2400" b="1" dirty="0" smtClean="0"/>
              <a:t> cervical, adnexal and adjacent pelvic organ invasion,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R</a:t>
            </a:r>
            <a:r>
              <a:rPr lang="en-US" sz="2400" b="1" dirty="0" smtClean="0"/>
              <a:t>esult of </a:t>
            </a:r>
            <a:r>
              <a:rPr lang="en-US" sz="2400" b="1" dirty="0" smtClean="0">
                <a:solidFill>
                  <a:srgbClr val="7030A0"/>
                </a:solidFill>
              </a:rPr>
              <a:t>peritoneal fluid cytology </a:t>
            </a:r>
            <a:r>
              <a:rPr lang="en-US" sz="2400" b="1" dirty="0" smtClean="0"/>
              <a:t>and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D</a:t>
            </a:r>
            <a:r>
              <a:rPr lang="en-US" sz="2400" b="1" dirty="0" smtClean="0"/>
              <a:t>istant organ </a:t>
            </a:r>
            <a:r>
              <a:rPr lang="en-US" sz="2400" b="1" dirty="0" smtClean="0">
                <a:solidFill>
                  <a:srgbClr val="7030A0"/>
                </a:solidFill>
              </a:rPr>
              <a:t>metastasis</a:t>
            </a:r>
            <a:r>
              <a:rPr lang="en-US" sz="2400" b="1" dirty="0" smtClean="0"/>
              <a:t>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Lymph node status is an important prognostic factor.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sz="2400" b="1" dirty="0" smtClean="0"/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/>
          <a:lstStyle/>
          <a:p>
            <a:r>
              <a:rPr lang="en-US" sz="2400" b="1" dirty="0" smtClean="0"/>
              <a:t>Endometrial </a:t>
            </a:r>
            <a:r>
              <a:rPr lang="en-US" sz="2400" b="1" dirty="0" err="1" smtClean="0"/>
              <a:t>Carcinoma,prognosis</a:t>
            </a:r>
            <a:r>
              <a:rPr lang="en-US" sz="2400" b="1" dirty="0" smtClean="0"/>
              <a:t>: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0728"/>
            <a:ext cx="8291264" cy="5493224"/>
          </a:xfrm>
        </p:spPr>
        <p:txBody>
          <a:bodyPr rtlCol="0"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>
                <a:solidFill>
                  <a:srgbClr val="7030A0"/>
                </a:solidFill>
              </a:rPr>
              <a:t>75%</a:t>
            </a:r>
            <a:r>
              <a:rPr lang="en-US" sz="2400" b="1" dirty="0" smtClean="0"/>
              <a:t> of patients present with stage I disease and these have </a:t>
            </a:r>
            <a:r>
              <a:rPr lang="en-US" sz="2400" b="1" dirty="0" smtClean="0">
                <a:solidFill>
                  <a:srgbClr val="7030A0"/>
                </a:solidFill>
              </a:rPr>
              <a:t>95% 5-year survival</a:t>
            </a:r>
            <a:r>
              <a:rPr lang="en-US" sz="2400" b="1" dirty="0" smtClean="0"/>
              <a:t>.</a:t>
            </a:r>
          </a:p>
          <a:p>
            <a:pPr marL="365760" indent="-256032" fontAlgn="auto">
              <a:spcAft>
                <a:spcPts val="0"/>
              </a:spcAft>
              <a:buNone/>
              <a:defRPr/>
            </a:pPr>
            <a:r>
              <a:rPr lang="en-US" sz="2400" b="1" dirty="0" smtClean="0"/>
              <a:t>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/>
              <a:t>The tumors associated with unopposed estrogen tend to have low </a:t>
            </a:r>
            <a:r>
              <a:rPr lang="en-US" sz="2400" b="1" dirty="0" err="1" smtClean="0"/>
              <a:t>histologic</a:t>
            </a:r>
            <a:r>
              <a:rPr lang="en-US" sz="2400" b="1" dirty="0" smtClean="0"/>
              <a:t> grade and clinical stage, hence tend to have better prognosis.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b="1" dirty="0" smtClean="0"/>
              <a:t>These usually occur in young women.</a:t>
            </a:r>
          </a:p>
          <a:p>
            <a:pPr marL="365760" indent="-256032" fontAlgn="auto">
              <a:spcAft>
                <a:spcPts val="0"/>
              </a:spcAft>
              <a:buNone/>
              <a:defRPr/>
            </a:pPr>
            <a:endParaRPr lang="en-US" sz="2400" b="1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>
                <a:solidFill>
                  <a:srgbClr val="7030A0"/>
                </a:solidFill>
              </a:rPr>
              <a:t>20%</a:t>
            </a:r>
            <a:r>
              <a:rPr lang="en-US" sz="2400" b="1" dirty="0" smtClean="0"/>
              <a:t> of endometrial carcinoma there is no association with </a:t>
            </a:r>
            <a:r>
              <a:rPr lang="en-US" sz="2400" b="1" dirty="0" err="1" smtClean="0"/>
              <a:t>hyperestrinism</a:t>
            </a:r>
            <a:r>
              <a:rPr lang="en-US" sz="2400" b="1" dirty="0" smtClean="0"/>
              <a:t> or preexisting hyperplasia ,these cancers tend to occur late in life and have a poor prognosis.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FEM0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Secretary </a:t>
            </a:r>
            <a:r>
              <a:rPr lang="en-US" sz="2800" dirty="0" err="1" smtClean="0"/>
              <a:t>Endometrium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83656-EEDA-4D68-A992-C5B1F1CB4F0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75240" cy="70609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Endometrial Carcinoma , Grading and staging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7467600" cy="5205192"/>
          </a:xfrm>
        </p:spPr>
        <p:txBody>
          <a:bodyPr/>
          <a:lstStyle/>
          <a:p>
            <a:endParaRPr lang="en-US" sz="2400" b="1" dirty="0" smtClean="0"/>
          </a:p>
          <a:p>
            <a:r>
              <a:rPr lang="en-US" sz="2800" b="1" dirty="0" smtClean="0">
                <a:solidFill>
                  <a:srgbClr val="7030A0"/>
                </a:solidFill>
              </a:rPr>
              <a:t>Grading</a:t>
            </a:r>
            <a:r>
              <a:rPr lang="en-US" sz="2800" b="1" dirty="0" smtClean="0"/>
              <a:t> is from 1 to 3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Staging</a:t>
            </a:r>
            <a:r>
              <a:rPr lang="en-US" sz="2800" b="1" dirty="0" smtClean="0"/>
              <a:t> is from 1 to 4</a:t>
            </a:r>
          </a:p>
          <a:p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Stage 1 : Confined to uterus corpus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Stage 2 : Cervix involvement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Stage 3 : beyond the uterus ,but within the true pelvis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Stage 4 : Distant metastasis/ </a:t>
            </a:r>
            <a:r>
              <a:rPr lang="en-US" sz="2400" b="1" dirty="0" err="1" smtClean="0"/>
              <a:t>extrapelvic</a:t>
            </a:r>
            <a:r>
              <a:rPr lang="en-US" sz="2400" b="1" dirty="0" smtClean="0"/>
              <a:t> extension.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FEM0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070992" y="1070992"/>
            <a:ext cx="6858000" cy="471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FEM0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83656-EEDA-4D68-A992-C5B1F1CB4F0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33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423163" y="540811"/>
            <a:ext cx="651369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83656-EEDA-4D68-A992-C5B1F1CB4F0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FEM0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83656-EEDA-4D68-A992-C5B1F1CB4F0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end of this lecture, the student should be able to:</a:t>
            </a:r>
          </a:p>
          <a:p>
            <a:r>
              <a:rPr lang="en-US" dirty="0" smtClean="0"/>
              <a:t>Recognize acute and chronic </a:t>
            </a:r>
            <a:r>
              <a:rPr lang="en-US" dirty="0" err="1" smtClean="0"/>
              <a:t>endometritis</a:t>
            </a:r>
            <a:endParaRPr lang="en-US" dirty="0" smtClean="0"/>
          </a:p>
          <a:p>
            <a:r>
              <a:rPr lang="en-US" dirty="0" smtClean="0"/>
              <a:t>Know the risk factors, clinical presentation, macroscopic and histological features of endometrial hyperplasia and carcinoma.</a:t>
            </a:r>
          </a:p>
          <a:p>
            <a:r>
              <a:rPr lang="en-US" dirty="0" smtClean="0"/>
              <a:t>Understand the pathology and clinical features of uterine </a:t>
            </a:r>
            <a:r>
              <a:rPr lang="en-US" dirty="0" err="1" smtClean="0"/>
              <a:t>leiomyomas</a:t>
            </a:r>
            <a:r>
              <a:rPr lang="en-US" dirty="0" smtClean="0"/>
              <a:t>.</a:t>
            </a:r>
          </a:p>
          <a:p>
            <a:r>
              <a:rPr lang="en-US" smtClean="0"/>
              <a:t>Appreciate that </a:t>
            </a:r>
            <a:r>
              <a:rPr lang="en-US" dirty="0" err="1" smtClean="0"/>
              <a:t>leiomyoma</a:t>
            </a:r>
            <a:r>
              <a:rPr lang="en-US" dirty="0" smtClean="0"/>
              <a:t> (fibroid) is the commonest neoplasm arising in the female genital tract.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Acute </a:t>
            </a:r>
            <a:r>
              <a:rPr lang="en-US" sz="2400" b="1" dirty="0" err="1" smtClean="0"/>
              <a:t>endometritis</a:t>
            </a:r>
            <a:r>
              <a:rPr lang="en-US" sz="2400" b="1" dirty="0" smtClean="0"/>
              <a:t> 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Is most often related to </a:t>
            </a:r>
            <a:r>
              <a:rPr lang="en-US" sz="2400" b="1" dirty="0" err="1" smtClean="0"/>
              <a:t>intrautreine</a:t>
            </a:r>
            <a:r>
              <a:rPr lang="en-US" sz="2400" b="1" dirty="0" smtClean="0"/>
              <a:t> trauma  e.g. after an abortion either spontaneous or induced, complications of pregnancy, medical instrumentation or intrauterine contraceptive devices.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400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Is most often caused by </a:t>
            </a:r>
            <a:r>
              <a:rPr lang="en-US" sz="2400" b="1" u="sng" dirty="0" smtClean="0">
                <a:solidFill>
                  <a:srgbClr val="FF0000"/>
                </a:solidFill>
              </a:rPr>
              <a:t>Staphylococci, Streptococci.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400" b="1" u="sng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 </a:t>
            </a:r>
            <a:r>
              <a:rPr lang="en-US" sz="2000" b="1" dirty="0" smtClean="0"/>
              <a:t>Others like N. </a:t>
            </a:r>
            <a:r>
              <a:rPr lang="en-US" sz="2000" b="1" dirty="0" err="1" smtClean="0"/>
              <a:t>gonorrhoeae</a:t>
            </a:r>
            <a:r>
              <a:rPr lang="en-US" sz="2000" b="1" dirty="0" smtClean="0"/>
              <a:t>, gram-negative bacilli and occasionally fungi and viruses can also cause infection</a:t>
            </a:r>
            <a:r>
              <a:rPr lang="en-US" sz="2400" b="1" dirty="0" smtClean="0"/>
              <a:t>. </a:t>
            </a:r>
          </a:p>
          <a:p>
            <a:pPr fontAlgn="auto">
              <a:spcAft>
                <a:spcPts val="0"/>
              </a:spcAft>
              <a:defRPr/>
            </a:pPr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smtClean="0"/>
              <a:t>Chronic endometritis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8229600" cy="4572000"/>
          </a:xfrm>
        </p:spPr>
        <p:txBody>
          <a:bodyPr/>
          <a:lstStyle/>
          <a:p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Chronic </a:t>
            </a:r>
            <a:r>
              <a:rPr lang="en-US" sz="2400" b="1" dirty="0" err="1" smtClean="0"/>
              <a:t>endometritis</a:t>
            </a:r>
            <a:r>
              <a:rPr lang="en-US" sz="2400" b="1" dirty="0" smtClean="0"/>
              <a:t> is associated with :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Intrauterine contraceptive device use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 pelvic inflammatory disease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 retained products of conception following an abortion or delivery.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 smtClean="0"/>
              <a:t>The etiologic agent is often not apparent and the patient is said to have </a:t>
            </a:r>
            <a:r>
              <a:rPr lang="en-US" sz="2400" b="1" dirty="0" smtClean="0">
                <a:solidFill>
                  <a:srgbClr val="FF0000"/>
                </a:solidFill>
              </a:rPr>
              <a:t>non-specific chronic </a:t>
            </a:r>
            <a:r>
              <a:rPr lang="en-US" sz="2400" b="1" dirty="0" err="1" smtClean="0">
                <a:solidFill>
                  <a:srgbClr val="FF0000"/>
                </a:solidFill>
              </a:rPr>
              <a:t>endometritis</a:t>
            </a:r>
            <a:r>
              <a:rPr lang="en-US" sz="2400" b="1" dirty="0" smtClean="0">
                <a:solidFill>
                  <a:srgbClr val="FF0000"/>
                </a:solidFill>
              </a:rPr>
              <a:t>. </a:t>
            </a:r>
          </a:p>
          <a:p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Chronic </a:t>
            </a:r>
            <a:r>
              <a:rPr lang="en-US" sz="2400" b="1" dirty="0" err="1" smtClean="0"/>
              <a:t>endometritis</a:t>
            </a:r>
            <a:r>
              <a:rPr lang="en-US" sz="2400" b="1" dirty="0" smtClean="0"/>
              <a:t>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Patients present with irregular bleeding.</a:t>
            </a:r>
          </a:p>
          <a:p>
            <a:pPr>
              <a:buNone/>
            </a:pPr>
            <a:endParaRPr lang="en-US" sz="2400" b="1" dirty="0" smtClean="0"/>
          </a:p>
          <a:p>
            <a:r>
              <a:rPr lang="en-US" sz="2400" b="1" dirty="0" err="1" smtClean="0"/>
              <a:t>Histologically</a:t>
            </a:r>
            <a:r>
              <a:rPr lang="en-US" sz="2400" b="1" dirty="0" smtClean="0"/>
              <a:t>, the presence of plasma cells in the </a:t>
            </a:r>
            <a:r>
              <a:rPr lang="en-US" sz="2400" b="1" dirty="0" err="1" smtClean="0"/>
              <a:t>endometrium</a:t>
            </a:r>
            <a:r>
              <a:rPr lang="en-US" sz="2400" b="1" dirty="0" smtClean="0"/>
              <a:t> is diagnostic.  The </a:t>
            </a:r>
            <a:r>
              <a:rPr lang="en-US" sz="2400" b="1" dirty="0" err="1" smtClean="0"/>
              <a:t>stromal</a:t>
            </a:r>
            <a:r>
              <a:rPr lang="en-US" sz="2400" b="1" dirty="0" smtClean="0"/>
              <a:t> cells become spindled and swirl around the glands.</a:t>
            </a:r>
          </a:p>
          <a:p>
            <a:pPr>
              <a:buNone/>
            </a:pPr>
            <a:endParaRPr lang="en-US" sz="2400" b="1" dirty="0" smtClean="0"/>
          </a:p>
          <a:p>
            <a:r>
              <a:rPr lang="en-US" sz="2400" b="1" dirty="0" smtClean="0"/>
              <a:t>Sometimes </a:t>
            </a:r>
            <a:r>
              <a:rPr lang="en-US" sz="2400" b="1" dirty="0" err="1" smtClean="0"/>
              <a:t>granulomatous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endometritis</a:t>
            </a:r>
            <a:r>
              <a:rPr lang="en-US" sz="2400" b="1" dirty="0" smtClean="0"/>
              <a:t> is noted in patients with tuberculosis.</a:t>
            </a:r>
          </a:p>
          <a:p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Endometrial polyp </a:t>
            </a:r>
            <a:br>
              <a:rPr lang="en-US" sz="2400" b="1" dirty="0" smtClean="0"/>
            </a:br>
            <a:endParaRPr lang="en-US" sz="24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2160"/>
            <a:ext cx="9011344" cy="5665840"/>
          </a:xfrm>
        </p:spPr>
        <p:txBody>
          <a:bodyPr rtlCol="0"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Is a localized benign overgrowth of endometrial tissue covered by epithelium.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Endometrial polyps are most common in women between 40 and 50 years.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The polyp may cause irregular bleeding.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 It may be broad-based and sessile, </a:t>
            </a:r>
            <a:r>
              <a:rPr lang="en-US" sz="2400" b="1" dirty="0" err="1" smtClean="0"/>
              <a:t>pedunculated</a:t>
            </a:r>
            <a:r>
              <a:rPr lang="en-US" sz="2400" b="1" dirty="0" smtClean="0"/>
              <a:t> or attached to the </a:t>
            </a:r>
            <a:r>
              <a:rPr lang="en-US" sz="2400" b="1" dirty="0" err="1" smtClean="0"/>
              <a:t>endometrium</a:t>
            </a:r>
            <a:r>
              <a:rPr lang="en-US" sz="2400" b="1" dirty="0" smtClean="0"/>
              <a:t> by a slender stalk.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The size is variable from 1mm to a mass that fills the endometrial cavity.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Occasionally a polyp may protrude through the external </a:t>
            </a:r>
            <a:r>
              <a:rPr lang="en-US" sz="2400" b="1" dirty="0" err="1" smtClean="0"/>
              <a:t>os</a:t>
            </a:r>
            <a:r>
              <a:rPr lang="en-US" sz="2400" b="1" dirty="0" smtClean="0"/>
              <a:t>.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685-1F7A-4AF4-AFC2-C79E4018E84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873</TotalTime>
  <Words>1705</Words>
  <Application>Microsoft Office PowerPoint</Application>
  <PresentationFormat>On-screen Show (4:3)</PresentationFormat>
  <Paragraphs>283</Paragraphs>
  <Slides>43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Clarity</vt:lpstr>
      <vt:lpstr>The Uterine Corpus</vt:lpstr>
      <vt:lpstr>Slide 2</vt:lpstr>
      <vt:lpstr>Slide 3</vt:lpstr>
      <vt:lpstr>Slide 4</vt:lpstr>
      <vt:lpstr>Objectives </vt:lpstr>
      <vt:lpstr>Acute endometritis </vt:lpstr>
      <vt:lpstr>Chronic endometritis </vt:lpstr>
      <vt:lpstr>Chronic endometritis </vt:lpstr>
      <vt:lpstr> Endometrial polyp  </vt:lpstr>
      <vt:lpstr>Endometrial polyp  </vt:lpstr>
      <vt:lpstr>Slide 11</vt:lpstr>
      <vt:lpstr>Leiomyoma (Fibroid)  </vt:lpstr>
      <vt:lpstr>Leiomyoma (Fibroid)  </vt:lpstr>
      <vt:lpstr>Leiomyoma. Note whorled cut surface</vt:lpstr>
      <vt:lpstr>Slide 15</vt:lpstr>
      <vt:lpstr>Leiomyoma  composed of interlacing fibers of bland smooth muscle with collagenous  stroma between bundles</vt:lpstr>
      <vt:lpstr>Leiomyoma (Fibroid) Degenerative changes  </vt:lpstr>
      <vt:lpstr>  Leiomyoma (Fibroid)  Clinical behavior</vt:lpstr>
      <vt:lpstr>Endometrial Hyperplasia</vt:lpstr>
      <vt:lpstr>Endometrial Hyperplasia</vt:lpstr>
      <vt:lpstr>Endometrial Hyperplasia</vt:lpstr>
      <vt:lpstr>Endometrial Hyperplasia, causes</vt:lpstr>
      <vt:lpstr>Endometrial Hyperplasia ,Clinical </vt:lpstr>
      <vt:lpstr>Endometrial Hyperplasia: microscopy</vt:lpstr>
      <vt:lpstr>Endometrial Hyperplasia: classification</vt:lpstr>
      <vt:lpstr>Endometrial Hyperplasia: microscopy</vt:lpstr>
      <vt:lpstr>Endometrial Hyperplasia:  Clinical behavior    and premalignant potential</vt:lpstr>
      <vt:lpstr> Endometrial Hyperplasia:  Clinical behavior    and premalignant potential</vt:lpstr>
      <vt:lpstr>Endometrial Hyperplasia, Risk Factors</vt:lpstr>
      <vt:lpstr>Slide 30</vt:lpstr>
      <vt:lpstr>Simple hyperplasia with dilated glands</vt:lpstr>
      <vt:lpstr>Complex atypical hyperplasia with back-to-back arrangement of glands and papillary tufting</vt:lpstr>
      <vt:lpstr>Endometrial adenocarcinoma</vt:lpstr>
      <vt:lpstr>Risk Factors, Adenocarcinoma</vt:lpstr>
      <vt:lpstr>Endometrial adenocarcinoma</vt:lpstr>
      <vt:lpstr>Endometrial Adenocarcinoma :morphology</vt:lpstr>
      <vt:lpstr>Endometrial adenocarcinoma, histology:</vt:lpstr>
      <vt:lpstr>Endometrial adenocarcinoma, prognosis:</vt:lpstr>
      <vt:lpstr>Endometrial Carcinoma,prognosis:</vt:lpstr>
      <vt:lpstr>Endometrial Carcinoma , Grading and staging</vt:lpstr>
      <vt:lpstr>Slide 41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Endometrial Hyperplasia</dc:title>
  <dc:creator>Emad</dc:creator>
  <cp:lastModifiedBy>Dr.Hala</cp:lastModifiedBy>
  <cp:revision>92</cp:revision>
  <dcterms:created xsi:type="dcterms:W3CDTF">2005-02-23T11:15:07Z</dcterms:created>
  <dcterms:modified xsi:type="dcterms:W3CDTF">2014-04-03T10:26:41Z</dcterms:modified>
</cp:coreProperties>
</file>