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84" r:id="rId1"/>
  </p:sldMasterIdLst>
  <p:notesMasterIdLst>
    <p:notesMasterId r:id="rId47"/>
  </p:notesMasterIdLst>
  <p:sldIdLst>
    <p:sldId id="256" r:id="rId2"/>
    <p:sldId id="429" r:id="rId3"/>
    <p:sldId id="260" r:id="rId4"/>
    <p:sldId id="261" r:id="rId5"/>
    <p:sldId id="262" r:id="rId6"/>
    <p:sldId id="264" r:id="rId7"/>
    <p:sldId id="267" r:id="rId8"/>
    <p:sldId id="388" r:id="rId9"/>
    <p:sldId id="389" r:id="rId10"/>
    <p:sldId id="362" r:id="rId11"/>
    <p:sldId id="345" r:id="rId12"/>
    <p:sldId id="281" r:id="rId13"/>
    <p:sldId id="391" r:id="rId14"/>
    <p:sldId id="393" r:id="rId15"/>
    <p:sldId id="394" r:id="rId16"/>
    <p:sldId id="395" r:id="rId17"/>
    <p:sldId id="397" r:id="rId18"/>
    <p:sldId id="398" r:id="rId19"/>
    <p:sldId id="427" r:id="rId20"/>
    <p:sldId id="404" r:id="rId21"/>
    <p:sldId id="405" r:id="rId22"/>
    <p:sldId id="416" r:id="rId23"/>
    <p:sldId id="406" r:id="rId24"/>
    <p:sldId id="407" r:id="rId25"/>
    <p:sldId id="408" r:id="rId26"/>
    <p:sldId id="409" r:id="rId27"/>
    <p:sldId id="411" r:id="rId28"/>
    <p:sldId id="352" r:id="rId29"/>
    <p:sldId id="418" r:id="rId30"/>
    <p:sldId id="419" r:id="rId31"/>
    <p:sldId id="420" r:id="rId32"/>
    <p:sldId id="421" r:id="rId33"/>
    <p:sldId id="417" r:id="rId34"/>
    <p:sldId id="422" r:id="rId35"/>
    <p:sldId id="387" r:id="rId36"/>
    <p:sldId id="329" r:id="rId37"/>
    <p:sldId id="423" r:id="rId38"/>
    <p:sldId id="338" r:id="rId39"/>
    <p:sldId id="370" r:id="rId40"/>
    <p:sldId id="330" r:id="rId41"/>
    <p:sldId id="382" r:id="rId42"/>
    <p:sldId id="428" r:id="rId43"/>
    <p:sldId id="383" r:id="rId44"/>
    <p:sldId id="424" r:id="rId45"/>
    <p:sldId id="386" r:id="rId4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159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horzBarState="maximized">
    <p:restoredLeft sz="34615" autoAdjust="0"/>
    <p:restoredTop sz="87922" autoAdjust="0"/>
  </p:normalViewPr>
  <p:slideViewPr>
    <p:cSldViewPr>
      <p:cViewPr>
        <p:scale>
          <a:sx n="100" d="100"/>
          <a:sy n="100" d="100"/>
        </p:scale>
        <p:origin x="354" y="0"/>
      </p:cViewPr>
      <p:guideLst>
        <p:guide orient="horz" pos="2160"/>
        <p:guide pos="2880"/>
      </p:guideLst>
    </p:cSldViewPr>
  </p:slideViewPr>
  <p:outlineViewPr>
    <p:cViewPr>
      <p:scale>
        <a:sx n="33" d="100"/>
        <a:sy n="33" d="100"/>
      </p:scale>
      <p:origin x="30" y="34542"/>
    </p:cViewPr>
  </p:outlineViewPr>
  <p:notesTextViewPr>
    <p:cViewPr>
      <p:scale>
        <a:sx n="100" d="100"/>
        <a:sy n="100" d="100"/>
      </p:scale>
      <p:origin x="0" y="0"/>
    </p:cViewPr>
  </p:notesTextViewPr>
  <p:sorterViewPr>
    <p:cViewPr>
      <p:scale>
        <a:sx n="100" d="100"/>
        <a:sy n="100" d="100"/>
      </p:scale>
      <p:origin x="0" y="7506"/>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BCC27D2-1F0F-478B-8A88-4661DDBB0AEB}" type="datetimeFigureOut">
              <a:rPr lang="en-US"/>
              <a:pPr>
                <a:defRPr/>
              </a:pPr>
              <a:t>4/3/2014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2B772259-7541-46AA-8901-01BAC28CC017}" type="slidenum">
              <a:rPr lang="en-US"/>
              <a:pPr>
                <a:defRPr/>
              </a:pPr>
              <a:t>‹#›</a:t>
            </a:fld>
            <a:endParaRPr lang="en-US"/>
          </a:p>
        </p:txBody>
      </p:sp>
    </p:spTree>
    <p:extLst>
      <p:ext uri="{BB962C8B-B14F-4D97-AF65-F5344CB8AC3E}">
        <p14:creationId xmlns:p14="http://schemas.microsoft.com/office/powerpoint/2010/main" xmlns="" val="14118059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17F1FA0-50A7-40CD-86EC-F541C199152C}" type="slidenum">
              <a:rPr lang="en-US" smtClean="0"/>
              <a:pPr fontAlgn="base">
                <a:spcBef>
                  <a:spcPct val="0"/>
                </a:spcBef>
                <a:spcAft>
                  <a:spcPct val="0"/>
                </a:spcAft>
                <a:defRPr/>
              </a:pPr>
              <a:t>3</a:t>
            </a:fld>
            <a:endParaRPr lang="en-US" smtClean="0"/>
          </a:p>
        </p:txBody>
      </p:sp>
      <p:sp>
        <p:nvSpPr>
          <p:cNvPr id="890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909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EBA7A58-2FA8-463C-8F6B-ACA026CDB903}" type="slidenum">
              <a:rPr lang="en-US" smtClean="0"/>
              <a:pPr fontAlgn="base">
                <a:spcBef>
                  <a:spcPct val="0"/>
                </a:spcBef>
                <a:spcAft>
                  <a:spcPct val="0"/>
                </a:spcAft>
                <a:defRPr/>
              </a:pPr>
              <a:t>28</a:t>
            </a:fld>
            <a:endParaRPr lang="en-US" smtClean="0"/>
          </a:p>
        </p:txBody>
      </p:sp>
      <p:sp>
        <p:nvSpPr>
          <p:cNvPr id="1116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162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alibri" pitchFamily="34" charset="0"/>
              </a:rPr>
              <a:t>Pure theca cell tumors also occur. They are functional tumors producing estrogen and occur in postmenopausal women. </a:t>
            </a:r>
          </a:p>
          <a:p>
            <a:r>
              <a:rPr lang="en-US" sz="1200" b="1" dirty="0" err="1" smtClean="0">
                <a:latin typeface="Calibri" pitchFamily="34" charset="0"/>
              </a:rPr>
              <a:t>Thecomas</a:t>
            </a:r>
            <a:r>
              <a:rPr lang="en-US" sz="1200" b="1" dirty="0" smtClean="0">
                <a:latin typeface="Calibri" pitchFamily="34" charset="0"/>
              </a:rPr>
              <a:t> vary in size from small to large,  solid tumors, and vary in color from yellow to orange depending on the amount of lipid content.</a:t>
            </a:r>
          </a:p>
          <a:p>
            <a:r>
              <a:rPr lang="en-US" sz="1200" b="1" dirty="0" err="1" smtClean="0">
                <a:latin typeface="Calibri" pitchFamily="34" charset="0"/>
              </a:rPr>
              <a:t>Fibrothecomas</a:t>
            </a:r>
            <a:r>
              <a:rPr lang="en-US" sz="1200" b="1" dirty="0" smtClean="0">
                <a:latin typeface="Calibri" pitchFamily="34" charset="0"/>
              </a:rPr>
              <a:t> are a mixture of fibromas and </a:t>
            </a:r>
            <a:r>
              <a:rPr lang="en-US" sz="1200" b="1" dirty="0" err="1" smtClean="0">
                <a:latin typeface="Calibri" pitchFamily="34" charset="0"/>
              </a:rPr>
              <a:t>thecomas</a:t>
            </a: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31</a:t>
            </a:fld>
            <a:endParaRPr lang="en-US"/>
          </a:p>
        </p:txBody>
      </p:sp>
    </p:spTree>
    <p:extLst>
      <p:ext uri="{BB962C8B-B14F-4D97-AF65-F5344CB8AC3E}">
        <p14:creationId xmlns:p14="http://schemas.microsoft.com/office/powerpoint/2010/main" xmlns="" val="3230618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E864091-5D8A-4FDD-9D52-44991C1E8348}" type="slidenum">
              <a:rPr lang="en-US" smtClean="0"/>
              <a:pPr fontAlgn="base">
                <a:spcBef>
                  <a:spcPct val="0"/>
                </a:spcBef>
                <a:spcAft>
                  <a:spcPct val="0"/>
                </a:spcAft>
                <a:defRPr/>
              </a:pPr>
              <a:t>38</a:t>
            </a:fld>
            <a:endParaRPr lang="en-US" smtClean="0"/>
          </a:p>
        </p:txBody>
      </p:sp>
      <p:sp>
        <p:nvSpPr>
          <p:cNvPr id="128003" name="Rectangle 2"/>
          <p:cNvSpPr>
            <a:spLocks noGrp="1" noRot="1" noChangeAspect="1" noChangeArrowheads="1" noTextEdit="1"/>
          </p:cNvSpPr>
          <p:nvPr>
            <p:ph type="sldImg"/>
          </p:nvPr>
        </p:nvSpPr>
        <p:spPr bwMode="auto">
          <a:noFill/>
          <a:ln w="9525">
            <a:noFill/>
          </a:ln>
        </p:spPr>
      </p:sp>
      <p:sp>
        <p:nvSpPr>
          <p:cNvPr id="12800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7DFBD52-C52F-41D5-B8B6-B19099F68A83}" type="slidenum">
              <a:rPr lang="en-US" smtClean="0"/>
              <a:pPr fontAlgn="base">
                <a:spcBef>
                  <a:spcPct val="0"/>
                </a:spcBef>
                <a:spcAft>
                  <a:spcPct val="0"/>
                </a:spcAft>
                <a:defRPr/>
              </a:pPr>
              <a:t>40</a:t>
            </a:fld>
            <a:endParaRPr lang="en-US" smtClean="0"/>
          </a:p>
        </p:txBody>
      </p:sp>
      <p:sp>
        <p:nvSpPr>
          <p:cNvPr id="1198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98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Slide Image Placeholder 1"/>
          <p:cNvSpPr>
            <a:spLocks noGrp="1" noRot="1" noChangeAspect="1" noTextEdit="1"/>
          </p:cNvSpPr>
          <p:nvPr>
            <p:ph type="sldImg"/>
          </p:nvPr>
        </p:nvSpPr>
        <p:spPr bwMode="auto">
          <a:noFill/>
          <a:ln>
            <a:solidFill>
              <a:srgbClr val="000000"/>
            </a:solidFill>
            <a:miter lim="800000"/>
            <a:headEnd/>
            <a:tailEnd/>
          </a:ln>
        </p:spPr>
      </p:sp>
      <p:sp>
        <p:nvSpPr>
          <p:cNvPr id="174083"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smtClean="0"/>
              <a:t>Complications of </a:t>
            </a:r>
            <a:r>
              <a:rPr lang="en-US" dirty="0" err="1" smtClean="0"/>
              <a:t>dermoid</a:t>
            </a:r>
            <a:r>
              <a:rPr lang="en-US" baseline="0" dirty="0" smtClean="0"/>
              <a:t> cyst</a:t>
            </a:r>
            <a:r>
              <a:rPr lang="en-US" dirty="0" smtClean="0"/>
              <a:t>- Torsion , infarction , </a:t>
            </a:r>
            <a:r>
              <a:rPr lang="en-US" dirty="0" err="1" smtClean="0"/>
              <a:t>struma</a:t>
            </a:r>
            <a:r>
              <a:rPr lang="en-US" dirty="0" smtClean="0"/>
              <a:t> </a:t>
            </a:r>
            <a:r>
              <a:rPr lang="en-US" dirty="0" err="1" smtClean="0"/>
              <a:t>ovarii</a:t>
            </a:r>
            <a:r>
              <a:rPr lang="en-US" dirty="0" smtClean="0"/>
              <a:t> and immature </a:t>
            </a:r>
            <a:r>
              <a:rPr lang="en-US" dirty="0" err="1" smtClean="0"/>
              <a:t>teratoma</a:t>
            </a:r>
            <a:r>
              <a:rPr lang="en-US" dirty="0" smtClean="0"/>
              <a:t> .</a:t>
            </a:r>
          </a:p>
          <a:p>
            <a:pPr>
              <a:spcBef>
                <a:spcPct val="0"/>
              </a:spcBef>
            </a:pPr>
            <a:endParaRPr lang="en-US" dirty="0" smtClean="0"/>
          </a:p>
        </p:txBody>
      </p:sp>
      <p:sp>
        <p:nvSpPr>
          <p:cNvPr id="1740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A182FE0-E962-4146-A2F8-823DF8D45663}" type="slidenum">
              <a:rPr lang="en-US"/>
              <a:pPr fontAlgn="base">
                <a:spcBef>
                  <a:spcPct val="0"/>
                </a:spcBef>
                <a:spcAft>
                  <a:spcPct val="0"/>
                </a:spcAft>
              </a:pPr>
              <a:t>42</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alibri" pitchFamily="34" charset="0"/>
              </a:rPr>
              <a:t>In metastatic </a:t>
            </a:r>
            <a:r>
              <a:rPr lang="en-US" sz="1200" b="1" dirty="0" err="1" smtClean="0">
                <a:latin typeface="Calibri" pitchFamily="34" charset="0"/>
              </a:rPr>
              <a:t>Ca</a:t>
            </a:r>
            <a:r>
              <a:rPr lang="en-US" sz="1200" b="1" dirty="0" smtClean="0">
                <a:latin typeface="Calibri" pitchFamily="34" charset="0"/>
              </a:rPr>
              <a:t>, primaries are Breast ,lung, G.I.T. and hematopoietic system.</a:t>
            </a:r>
          </a:p>
          <a:p>
            <a:r>
              <a:rPr lang="en-US" sz="1200" b="1" dirty="0" smtClean="0">
                <a:latin typeface="Calibri" pitchFamily="34" charset="0"/>
              </a:rPr>
              <a:t>Features suggesting the metastatic nature of an ovarian neoplasm include </a:t>
            </a:r>
            <a:r>
              <a:rPr lang="en-US" sz="1200" b="1" dirty="0" err="1" smtClean="0">
                <a:latin typeface="Calibri" pitchFamily="34" charset="0"/>
              </a:rPr>
              <a:t>bilaterality</a:t>
            </a:r>
            <a:r>
              <a:rPr lang="en-US" sz="1200" b="1" dirty="0" smtClean="0">
                <a:latin typeface="Calibri" pitchFamily="34" charset="0"/>
              </a:rPr>
              <a:t>, presence of multiple nodules of tumor, involvement of the surface and superficial cortex of the ovary, smaller tumor size.</a:t>
            </a:r>
          </a:p>
          <a:p>
            <a:pPr>
              <a:buFont typeface="Arial" charset="0"/>
              <a:buNone/>
            </a:pP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45</a:t>
            </a:fld>
            <a:endParaRPr lang="en-US"/>
          </a:p>
        </p:txBody>
      </p:sp>
    </p:spTree>
    <p:extLst>
      <p:ext uri="{BB962C8B-B14F-4D97-AF65-F5344CB8AC3E}">
        <p14:creationId xmlns:p14="http://schemas.microsoft.com/office/powerpoint/2010/main" xmlns="" val="13889185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3ED177A-430B-4399-8329-F6FC1A308202}" type="slidenum">
              <a:rPr lang="en-US" smtClean="0"/>
              <a:pPr fontAlgn="base">
                <a:spcBef>
                  <a:spcPct val="0"/>
                </a:spcBef>
                <a:spcAft>
                  <a:spcPct val="0"/>
                </a:spcAft>
                <a:defRPr/>
              </a:pPr>
              <a:t>4</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CAF1102-4F51-4F8F-B83E-A8ECB9324BE1}" type="slidenum">
              <a:rPr lang="en-US" smtClean="0"/>
              <a:pPr fontAlgn="base">
                <a:spcBef>
                  <a:spcPct val="0"/>
                </a:spcBef>
                <a:spcAft>
                  <a:spcPct val="0"/>
                </a:spcAft>
                <a:defRPr/>
              </a:pPr>
              <a:t>5</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6D2E480-C971-4872-94E5-8190574767D3}" type="slidenum">
              <a:rPr lang="en-US" smtClean="0"/>
              <a:pPr fontAlgn="base">
                <a:spcBef>
                  <a:spcPct val="0"/>
                </a:spcBef>
                <a:spcAft>
                  <a:spcPct val="0"/>
                </a:spcAft>
                <a:defRPr/>
              </a:pPr>
              <a:t>12</a:t>
            </a:fld>
            <a:endParaRPr lang="en-US" smtClean="0"/>
          </a:p>
        </p:txBody>
      </p:sp>
      <p:sp>
        <p:nvSpPr>
          <p:cNvPr id="9523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523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dirty="0" smtClean="0"/>
              <a:t>Derivation of various ovarian neoplasms and some data on their frequency and age distribution</a:t>
            </a:r>
            <a:endParaRPr lang="en-GB"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dirty="0" smtClean="0">
                <a:latin typeface="Calibri" pitchFamily="34" charset="0"/>
              </a:rPr>
              <a:t>Benign Tumors : are NOT cancer. Benign tumors are very rarely life-threatening. They do not spread and invade other tissues. Benign tumors can usually be removed and only infrequently grow back.</a:t>
            </a:r>
          </a:p>
          <a:p>
            <a:pPr eaLnBrk="1" hangingPunct="1">
              <a:lnSpc>
                <a:spcPct val="90000"/>
              </a:lnSpc>
            </a:pPr>
            <a:r>
              <a:rPr lang="en-US" sz="1200" b="1" dirty="0" smtClean="0">
                <a:latin typeface="Calibri" pitchFamily="34" charset="0"/>
              </a:rPr>
              <a:t>Borderline/ LMP Tumors :are a borderline form of cancer that may eventually spread and invade other tissues. This is a gray zone. Most of these tumors are benign but a few spread and progress. There are certain features that allow the pathologist to predict with some degree of confidence how one of these tumors will behave. These appear to be low grade cancers with limited invasive potential. They have better prognosis than malignant. Between the clearly benign and the solid malignant tumors we can see the tumors of low malignant potential. LMP tumors may seed the peritoneum, the implants of tumors are non invasive. Sometimes may behave as invasive peritoneal implants</a:t>
            </a:r>
          </a:p>
          <a:p>
            <a:pPr eaLnBrk="1" hangingPunct="1"/>
            <a:r>
              <a:rPr lang="en-US" sz="1200" b="1" dirty="0" smtClean="0">
                <a:latin typeface="Calibri" pitchFamily="34" charset="0"/>
              </a:rPr>
              <a:t>Malignant Tumors :are cancer. Malignant cancer will spread beyond the ovary, invading and damaging other organs of the body. The spread of cancer beyond its tissue of origin is called metastasis.</a:t>
            </a:r>
            <a:br>
              <a:rPr lang="en-US" sz="1200" b="1" dirty="0" smtClean="0">
                <a:latin typeface="Calibri" pitchFamily="34" charset="0"/>
              </a:rPr>
            </a:b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14</a:t>
            </a:fld>
            <a:endParaRPr lang="en-US"/>
          </a:p>
        </p:txBody>
      </p:sp>
    </p:spTree>
    <p:extLst>
      <p:ext uri="{BB962C8B-B14F-4D97-AF65-F5344CB8AC3E}">
        <p14:creationId xmlns:p14="http://schemas.microsoft.com/office/powerpoint/2010/main" xmlns="" val="3985206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b="1" dirty="0" smtClean="0">
                <a:latin typeface="Calibri" pitchFamily="34" charset="0"/>
              </a:rPr>
              <a:t>May be solid ,usually cystic </a:t>
            </a:r>
          </a:p>
          <a:p>
            <a:pPr eaLnBrk="1" hangingPunct="1"/>
            <a:r>
              <a:rPr lang="en-US" sz="1200" b="1" dirty="0" smtClean="0">
                <a:latin typeface="Calibri" pitchFamily="34" charset="0"/>
              </a:rPr>
              <a:t>The tumors are subdivided into benign (60%), borderline (15%) and malignant (25%). </a:t>
            </a:r>
          </a:p>
          <a:p>
            <a:pPr eaLnBrk="1" hangingPunct="1"/>
            <a:r>
              <a:rPr lang="en-US" sz="1200" b="1" dirty="0" smtClean="0">
                <a:latin typeface="Calibri" pitchFamily="34" charset="0"/>
              </a:rPr>
              <a:t>Serous tumors are often bilateral. The more malignant the lesion, the more likely it is to be bilateral.  The tumors are often cystic and filled with a clear serous fluid but sometimes may be </a:t>
            </a:r>
            <a:r>
              <a:rPr lang="en-US" sz="1200" b="1" dirty="0" err="1" smtClean="0">
                <a:latin typeface="Calibri" pitchFamily="34" charset="0"/>
              </a:rPr>
              <a:t>mucoid</a:t>
            </a:r>
            <a:r>
              <a:rPr lang="en-US" sz="1200" b="1" dirty="0" smtClean="0">
                <a:latin typeface="Calibri" pitchFamily="34" charset="0"/>
              </a:rPr>
              <a:t>.</a:t>
            </a:r>
          </a:p>
          <a:p>
            <a:pPr eaLnBrk="1" hangingPunct="1">
              <a:buFont typeface="Arial" charset="0"/>
              <a:buNone/>
            </a:pP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15</a:t>
            </a:fld>
            <a:endParaRPr lang="en-US"/>
          </a:p>
        </p:txBody>
      </p:sp>
    </p:spTree>
    <p:extLst>
      <p:ext uri="{BB962C8B-B14F-4D97-AF65-F5344CB8AC3E}">
        <p14:creationId xmlns:p14="http://schemas.microsoft.com/office/powerpoint/2010/main" xmlns="" val="3641574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latin typeface="Calibri" pitchFamily="34" charset="0"/>
              </a:rPr>
              <a:t>Benign Tumors : are NOT cancer. Benign tumors are very rarely life-threatening. They do not spread and invade other tissues. Benign tumors can usually be removed and only infrequently grow back</a:t>
            </a:r>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17</a:t>
            </a:fld>
            <a:endParaRPr lang="en-US"/>
          </a:p>
        </p:txBody>
      </p:sp>
    </p:spTree>
    <p:extLst>
      <p:ext uri="{BB962C8B-B14F-4D97-AF65-F5344CB8AC3E}">
        <p14:creationId xmlns:p14="http://schemas.microsoft.com/office/powerpoint/2010/main" xmlns="" val="952326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Calibri" pitchFamily="34" charset="0"/>
              </a:rPr>
              <a:t>Benign serous tumors, called serous </a:t>
            </a:r>
            <a:r>
              <a:rPr lang="en-US" sz="1200" b="1" dirty="0" err="1" smtClean="0">
                <a:latin typeface="Calibri" pitchFamily="34" charset="0"/>
              </a:rPr>
              <a:t>cystadenomas</a:t>
            </a:r>
            <a:r>
              <a:rPr lang="en-US" sz="1200" b="1" dirty="0" smtClean="0">
                <a:latin typeface="Calibri" pitchFamily="34" charset="0"/>
              </a:rPr>
              <a:t>, are frequently large, entirely cystic and thin-walled, and commonly </a:t>
            </a:r>
            <a:r>
              <a:rPr lang="en-US" sz="1200" b="1" dirty="0" err="1" smtClean="0">
                <a:latin typeface="Calibri" pitchFamily="34" charset="0"/>
              </a:rPr>
              <a:t>unilocular</a:t>
            </a:r>
            <a:r>
              <a:rPr lang="en-US" sz="1200" b="1" dirty="0" smtClean="0">
                <a:latin typeface="Calibri" pitchFamily="34" charset="0"/>
              </a:rPr>
              <a:t>. They are lined by smooth epithelial surface and contain thin, clear yellow fluid.</a:t>
            </a: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18</a:t>
            </a:fld>
            <a:endParaRPr lang="en-US"/>
          </a:p>
        </p:txBody>
      </p:sp>
    </p:spTree>
    <p:extLst>
      <p:ext uri="{BB962C8B-B14F-4D97-AF65-F5344CB8AC3E}">
        <p14:creationId xmlns:p14="http://schemas.microsoft.com/office/powerpoint/2010/main" xmlns="" val="586892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smtClean="0">
                <a:latin typeface="Calibri" pitchFamily="34" charset="0"/>
              </a:rPr>
              <a:t>Malignant Tumors :are cancer. Malignant cancer will spread beyond the ovary, invading and damaging other organs of the body. The spread of cancer beyond its tissue of origin is called metastasis.</a:t>
            </a:r>
            <a:br>
              <a:rPr lang="en-US" sz="1200" b="1" dirty="0" smtClean="0">
                <a:latin typeface="Calibri" pitchFamily="34" charset="0"/>
              </a:rPr>
            </a:br>
            <a:endParaRPr lang="en-US" sz="1200" b="1" dirty="0" smtClean="0">
              <a:latin typeface="Calibri" pitchFamily="34" charset="0"/>
            </a:endParaRPr>
          </a:p>
          <a:p>
            <a:endParaRPr lang="en-IN" dirty="0"/>
          </a:p>
        </p:txBody>
      </p:sp>
      <p:sp>
        <p:nvSpPr>
          <p:cNvPr id="4" name="Slide Number Placeholder 3"/>
          <p:cNvSpPr>
            <a:spLocks noGrp="1"/>
          </p:cNvSpPr>
          <p:nvPr>
            <p:ph type="sldNum" sz="quarter" idx="10"/>
          </p:nvPr>
        </p:nvSpPr>
        <p:spPr/>
        <p:txBody>
          <a:bodyPr/>
          <a:lstStyle/>
          <a:p>
            <a:pPr>
              <a:defRPr/>
            </a:pPr>
            <a:fld id="{2B772259-7541-46AA-8901-01BAC28CC017}" type="slidenum">
              <a:rPr lang="en-US" smtClean="0"/>
              <a:pPr>
                <a:defRPr/>
              </a:pPr>
              <a:t>25</a:t>
            </a:fld>
            <a:endParaRPr lang="en-US"/>
          </a:p>
        </p:txBody>
      </p:sp>
    </p:spTree>
    <p:extLst>
      <p:ext uri="{BB962C8B-B14F-4D97-AF65-F5344CB8AC3E}">
        <p14:creationId xmlns:p14="http://schemas.microsoft.com/office/powerpoint/2010/main" xmlns="" val="29147440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fld id="{34275057-1916-41FB-B803-FFF1BD44BD01}" type="datetime1">
              <a:rPr lang="en-US" smtClean="0"/>
              <a:pPr>
                <a:defRPr/>
              </a:pPr>
              <a:t>4/3/2014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32293CF-5915-4876-9657-944CA82D76E2}"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169DBE22-24B6-43F4-93E3-215F117B58DA}" type="datetime1">
              <a:rPr lang="en-US" smtClean="0"/>
              <a:pPr>
                <a:defRPr/>
              </a:pPr>
              <a:t>4/3/2014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799DA6-174C-4862-A24C-D8977C2A13DD}"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fld id="{49F22BE8-2BEA-4F2B-B5A2-24A8781A6B39}" type="datetime1">
              <a:rPr lang="en-US" smtClean="0"/>
              <a:pPr>
                <a:defRPr/>
              </a:pPr>
              <a:t>4/3/2014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49E07-D452-4884-A7F1-1845F62C9B1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DB86343D-327E-4B74-BD09-C59962D2FD61}" type="datetime1">
              <a:rPr lang="en-US" smtClean="0"/>
              <a:pPr>
                <a:defRPr/>
              </a:pPr>
              <a:t>4/3/2014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866C280-24D0-462E-879A-D6356837DD5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509D3EBC-E62C-4E17-9A79-091E1FD68503}" type="datetime1">
              <a:rPr lang="en-US" smtClean="0"/>
              <a:pPr>
                <a:defRPr/>
              </a:pPr>
              <a:t>4/3/2014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47BDBC8-E354-454E-9418-ACAAC80FA391}"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fld id="{621BA976-96D9-433B-AF2B-0EBC817C581A}" type="datetime1">
              <a:rPr lang="en-US" smtClean="0"/>
              <a:pPr>
                <a:defRPr/>
              </a:pPr>
              <a:t>4/3/2014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DDA83C-ECE2-487B-91FF-E851BB2240E7}"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fld id="{ED009A7F-45DC-4CC3-AD05-624677553DF9}" type="datetime1">
              <a:rPr lang="en-US" smtClean="0"/>
              <a:pPr>
                <a:defRPr/>
              </a:pPr>
              <a:t>4/3/2014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82168A2-E8DC-4F57-AE08-55516EFFC3D7}"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42239BE0-6D07-428F-B3BC-9662590D8057}" type="datetime1">
              <a:rPr lang="en-US" smtClean="0"/>
              <a:pPr>
                <a:defRPr/>
              </a:pPr>
              <a:t>4/3/2014</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6AE4058-0D73-4FC9-A244-44E490E5FB22}"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D82599A-94A9-445C-A056-0B2D90FFD533}" type="datetime1">
              <a:rPr lang="en-US" smtClean="0"/>
              <a:pPr>
                <a:defRPr/>
              </a:pPr>
              <a:t>4/3/2014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11A13FF-E165-431E-82B7-51681AB4707B}"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2FE2AEEB-7D67-4914-8909-16F566D64203}" type="datetime1">
              <a:rPr lang="en-US" smtClean="0"/>
              <a:pPr>
                <a:defRPr/>
              </a:pPr>
              <a:t>4/3/2014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120BB63-FA61-42D8-9AEE-2B8B1529E507}"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6620BA93-4F0E-4D59-8E4E-4ACFD684471A}" type="datetime1">
              <a:rPr lang="en-US" smtClean="0"/>
              <a:pPr>
                <a:defRPr/>
              </a:pPr>
              <a:t>4/3/2014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4CFE9C2-5969-42BF-8E1B-5EB75D32CB7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7F464159-6E34-4744-854E-FD9724D321A4}" type="datetime1">
              <a:rPr lang="en-US" smtClean="0"/>
              <a:pPr>
                <a:defRPr/>
              </a:pPr>
              <a:t>4/3/2014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3CEABC8B-872F-4C47-A0C6-04DB53B60A0F}"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sz="2400" b="1" dirty="0" smtClean="0">
                <a:latin typeface="Calibri" pitchFamily="34" charset="0"/>
              </a:rPr>
              <a:t>Reproductive System, Ovarian Cysts and Tumors</a:t>
            </a:r>
            <a:br>
              <a:rPr lang="en-US" sz="2400" b="1" dirty="0" smtClean="0">
                <a:latin typeface="Calibri" pitchFamily="34" charset="0"/>
              </a:rPr>
            </a:br>
            <a:r>
              <a:rPr lang="en-US" sz="2400" b="1" dirty="0" err="1" smtClean="0">
                <a:latin typeface="Calibri" pitchFamily="34" charset="0"/>
              </a:rPr>
              <a:t>Emad</a:t>
            </a:r>
            <a:r>
              <a:rPr lang="en-US" sz="2400" b="1" dirty="0" smtClean="0">
                <a:latin typeface="Calibri" pitchFamily="34" charset="0"/>
              </a:rPr>
              <a:t> </a:t>
            </a:r>
            <a:r>
              <a:rPr lang="en-US" sz="2400" b="1" dirty="0" err="1" smtClean="0">
                <a:latin typeface="Calibri" pitchFamily="34" charset="0"/>
              </a:rPr>
              <a:t>Raddaoui</a:t>
            </a:r>
            <a:r>
              <a:rPr lang="en-US" sz="2400" b="1" dirty="0" smtClean="0">
                <a:latin typeface="Calibri" pitchFamily="34" charset="0"/>
              </a:rPr>
              <a:t>, FCAP, </a:t>
            </a:r>
            <a:r>
              <a:rPr lang="en-US" sz="2400" b="1" dirty="0" smtClean="0">
                <a:latin typeface="Calibri" pitchFamily="34" charset="0"/>
              </a:rPr>
              <a:t>FASC</a:t>
            </a:r>
            <a:br>
              <a:rPr lang="en-US" sz="2400" b="1" dirty="0" smtClean="0">
                <a:latin typeface="Calibri" pitchFamily="34" charset="0"/>
              </a:rPr>
            </a:br>
            <a:r>
              <a:rPr lang="en-US" sz="2400" b="1" dirty="0" err="1" smtClean="0">
                <a:latin typeface="Calibri" pitchFamily="34" charset="0"/>
              </a:rPr>
              <a:t>hala</a:t>
            </a:r>
            <a:r>
              <a:rPr lang="en-US" sz="2400" b="1" dirty="0" smtClean="0">
                <a:latin typeface="Calibri" pitchFamily="34" charset="0"/>
              </a:rPr>
              <a:t> </a:t>
            </a:r>
            <a:r>
              <a:rPr lang="en-US" sz="2400" b="1" dirty="0" err="1" smtClean="0">
                <a:latin typeface="Calibri" pitchFamily="34" charset="0"/>
              </a:rPr>
              <a:t>kfoury</a:t>
            </a:r>
            <a:r>
              <a:rPr lang="en-US" sz="2400" b="1" dirty="0" smtClean="0">
                <a:latin typeface="Calibri" pitchFamily="34" charset="0"/>
              </a:rPr>
              <a:t>,  FRCPA, </a:t>
            </a:r>
            <a:r>
              <a:rPr lang="en-US" sz="2400" b="1" dirty="0" err="1" smtClean="0">
                <a:latin typeface="Calibri" pitchFamily="34" charset="0"/>
              </a:rPr>
              <a:t>ksuf</a:t>
            </a:r>
            <a:endParaRPr lang="en-US" sz="2400" b="1" dirty="0">
              <a:latin typeface="Calibri" pitchFamily="34" charset="0"/>
            </a:endParaRPr>
          </a:p>
        </p:txBody>
      </p:sp>
      <p:sp>
        <p:nvSpPr>
          <p:cNvPr id="5" name="Subtitle 4"/>
          <p:cNvSpPr>
            <a:spLocks noGrp="1"/>
          </p:cNvSpPr>
          <p:nvPr>
            <p:ph type="subTitle" idx="1"/>
          </p:nvPr>
        </p:nvSpPr>
        <p:spPr>
          <a:xfrm>
            <a:off x="2743200" y="-152400"/>
            <a:ext cx="6400800" cy="1600200"/>
          </a:xfrm>
        </p:spPr>
        <p:txBody>
          <a:bodyPr/>
          <a:lstStyle/>
          <a:p>
            <a:endParaRPr lang="en-US" sz="2400" b="1" dirty="0" smtClean="0">
              <a:latin typeface="Calibri" pitchFamily="34" charset="0"/>
            </a:endParaRPr>
          </a:p>
          <a:p>
            <a:endParaRPr lang="en-US" sz="2400" b="1"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732293CF-5915-4876-9657-944CA82D76E2}" type="slidenum">
              <a:rPr lang="en-US" smtClean="0"/>
              <a:pPr>
                <a:defRPr/>
              </a:pPr>
              <a:t>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914400" y="274638"/>
            <a:ext cx="7772400" cy="411162"/>
          </a:xfrm>
        </p:spPr>
        <p:txBody>
          <a:bodyPr>
            <a:normAutofit fontScale="90000"/>
          </a:bodyPr>
          <a:lstStyle/>
          <a:p>
            <a:pPr eaLnBrk="1" hangingPunct="1"/>
            <a:r>
              <a:rPr lang="en-US" sz="2400" b="1" dirty="0" smtClean="0">
                <a:latin typeface="Calibri" pitchFamily="34" charset="0"/>
              </a:rPr>
              <a:t>Ovarian Tumors</a:t>
            </a:r>
          </a:p>
        </p:txBody>
      </p:sp>
      <p:sp>
        <p:nvSpPr>
          <p:cNvPr id="3" name="Slide Number Placeholder 2"/>
          <p:cNvSpPr>
            <a:spLocks noGrp="1"/>
          </p:cNvSpPr>
          <p:nvPr>
            <p:ph type="sldNum" sz="quarter" idx="12"/>
          </p:nvPr>
        </p:nvSpPr>
        <p:spPr/>
        <p:txBody>
          <a:bodyPr/>
          <a:lstStyle/>
          <a:p>
            <a:pPr>
              <a:defRPr/>
            </a:pPr>
            <a:fld id="{C6AE4058-0D73-4FC9-A244-44E490E5FB22}" type="slidenum">
              <a:rPr lang="en-US" smtClean="0"/>
              <a:pPr>
                <a:defRPr/>
              </a:pPr>
              <a:t>10</a:t>
            </a:fld>
            <a:endParaRPr lang="en-US"/>
          </a:p>
        </p:txBody>
      </p:sp>
      <p:pic>
        <p:nvPicPr>
          <p:cNvPr id="19459" name="Picture 2" descr="http://ovariancancer.jhmi.edu/images/ovca_types.gif"/>
          <p:cNvPicPr>
            <a:picLocks noChangeAspect="1" noChangeArrowheads="1"/>
          </p:cNvPicPr>
          <p:nvPr/>
        </p:nvPicPr>
        <p:blipFill>
          <a:blip r:embed="rId2" cstate="print"/>
          <a:srcRect/>
          <a:stretch>
            <a:fillRect/>
          </a:stretch>
        </p:blipFill>
        <p:spPr bwMode="auto">
          <a:xfrm>
            <a:off x="381000" y="685800"/>
            <a:ext cx="8458200" cy="5334000"/>
          </a:xfrm>
          <a:prstGeom prst="rect">
            <a:avLst/>
          </a:prstGeom>
          <a:noFill/>
          <a:ln w="9525">
            <a:noFill/>
            <a:miter lim="800000"/>
            <a:headEnd/>
            <a:tailEnd/>
          </a:ln>
        </p:spPr>
      </p:pic>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10101" y="-77499"/>
            <a:ext cx="4533900" cy="37350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Rectangle 1"/>
          <p:cNvSpPr/>
          <p:nvPr/>
        </p:nvSpPr>
        <p:spPr>
          <a:xfrm>
            <a:off x="0" y="6045690"/>
            <a:ext cx="9144001" cy="830997"/>
          </a:xfrm>
          <a:prstGeom prst="rect">
            <a:avLst/>
          </a:prstGeom>
          <a:solidFill>
            <a:schemeClr val="accent2">
              <a:lumMod val="60000"/>
              <a:lumOff val="40000"/>
            </a:schemeClr>
          </a:solidFill>
        </p:spPr>
        <p:txBody>
          <a:bodyPr wrap="square">
            <a:spAutoFit/>
          </a:bodyPr>
          <a:lstStyle/>
          <a:p>
            <a:pPr lvl="1">
              <a:buFontTx/>
              <a:buNone/>
            </a:pPr>
            <a:r>
              <a:rPr lang="en-US" sz="2400" b="1" dirty="0">
                <a:latin typeface="Calibri" pitchFamily="34" charset="0"/>
              </a:rPr>
              <a:t>Because the three major cell types make up the normal ovary, there are &gt;</a:t>
            </a:r>
            <a:r>
              <a:rPr lang="en-US" sz="2400" b="1" dirty="0" smtClean="0">
                <a:latin typeface="Calibri" pitchFamily="34" charset="0"/>
              </a:rPr>
              <a:t> </a:t>
            </a:r>
            <a:r>
              <a:rPr lang="en-US" sz="2400" b="1" dirty="0">
                <a:latin typeface="Calibri" pitchFamily="34" charset="0"/>
              </a:rPr>
              <a:t>25 types of ovarian tumors each with many variants</a:t>
            </a:r>
            <a:endParaRPr lang="en-US" sz="24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914400" y="274638"/>
            <a:ext cx="7772400" cy="411162"/>
          </a:xfrm>
        </p:spPr>
        <p:txBody>
          <a:bodyPr>
            <a:normAutofit fontScale="90000"/>
          </a:bodyPr>
          <a:lstStyle/>
          <a:p>
            <a:pPr algn="ctr" eaLnBrk="1" hangingPunct="1"/>
            <a:r>
              <a:rPr lang="en-US" sz="2800" b="1" dirty="0" smtClean="0">
                <a:latin typeface="Calibri" pitchFamily="34" charset="0"/>
              </a:rPr>
              <a:t>Ovarian Tumors classification</a:t>
            </a:r>
          </a:p>
        </p:txBody>
      </p:sp>
      <p:sp>
        <p:nvSpPr>
          <p:cNvPr id="3" name="Content Placeholder 2"/>
          <p:cNvSpPr>
            <a:spLocks noGrp="1"/>
          </p:cNvSpPr>
          <p:nvPr>
            <p:ph idx="1"/>
          </p:nvPr>
        </p:nvSpPr>
        <p:spPr>
          <a:xfrm>
            <a:off x="304800" y="762000"/>
            <a:ext cx="8382000" cy="5791200"/>
          </a:xfrm>
        </p:spPr>
        <p:txBody>
          <a:bodyPr>
            <a:normAutofit/>
          </a:bodyPr>
          <a:lstStyle/>
          <a:p>
            <a:pPr eaLnBrk="1" hangingPunct="1">
              <a:buFont typeface="Arial" charset="0"/>
              <a:buNone/>
              <a:defRPr/>
            </a:pPr>
            <a:r>
              <a:rPr lang="en-US" sz="2400" b="1" dirty="0" smtClean="0">
                <a:latin typeface="Calibri" pitchFamily="34" charset="0"/>
              </a:rPr>
              <a:t>There are THREE main types of primary ovarian tumors: </a:t>
            </a:r>
          </a:p>
          <a:p>
            <a:pPr marL="514350" indent="-514350" eaLnBrk="1" hangingPunct="1">
              <a:buFont typeface="+mj-lt"/>
              <a:buAutoNum type="arabicParenR"/>
              <a:defRPr/>
            </a:pPr>
            <a:r>
              <a:rPr lang="en-US" sz="2400" b="1" u="sng" dirty="0" smtClean="0">
                <a:solidFill>
                  <a:srgbClr val="7030A0"/>
                </a:solidFill>
                <a:latin typeface="Calibri" pitchFamily="34" charset="0"/>
              </a:rPr>
              <a:t>Epithelial Surface Tm : </a:t>
            </a:r>
            <a:r>
              <a:rPr lang="en-US" sz="2400" b="1" dirty="0" smtClean="0">
                <a:latin typeface="Calibri" pitchFamily="34" charset="0"/>
              </a:rPr>
              <a:t>are</a:t>
            </a:r>
            <a:r>
              <a:rPr lang="en-US" sz="2400" b="1" u="sng" dirty="0" smtClean="0">
                <a:solidFill>
                  <a:srgbClr val="7030A0"/>
                </a:solidFill>
                <a:latin typeface="Calibri" pitchFamily="34" charset="0"/>
              </a:rPr>
              <a:t> </a:t>
            </a:r>
            <a:r>
              <a:rPr lang="en-US" sz="2000" b="1" dirty="0" smtClean="0">
                <a:latin typeface="Calibri" pitchFamily="34" charset="0"/>
              </a:rPr>
              <a:t>derived from the cells on the surface of the ovary. This is the </a:t>
            </a:r>
            <a:r>
              <a:rPr lang="en-US" sz="2000" b="1" u="sng" dirty="0" smtClean="0">
                <a:latin typeface="Calibri" pitchFamily="34" charset="0"/>
              </a:rPr>
              <a:t>most common form </a:t>
            </a:r>
            <a:r>
              <a:rPr lang="en-US" sz="2000" b="1" dirty="0" smtClean="0">
                <a:latin typeface="Calibri" pitchFamily="34" charset="0"/>
              </a:rPr>
              <a:t>of ovarian cancer and occurs primarily in adults. </a:t>
            </a:r>
          </a:p>
          <a:p>
            <a:pPr marL="457200" indent="-457200" eaLnBrk="1" hangingPunct="1">
              <a:buFont typeface="+mj-lt"/>
              <a:buAutoNum type="arabicParenR"/>
              <a:defRPr/>
            </a:pPr>
            <a:endParaRPr lang="en-US" sz="2000" b="1" dirty="0" smtClean="0">
              <a:latin typeface="Calibri" pitchFamily="34" charset="0"/>
            </a:endParaRPr>
          </a:p>
          <a:p>
            <a:pPr marL="514350" indent="-514350" eaLnBrk="1" hangingPunct="1">
              <a:buFont typeface="+mj-lt"/>
              <a:buAutoNum type="arabicParenR"/>
              <a:defRPr/>
            </a:pPr>
            <a:r>
              <a:rPr lang="en-US" sz="2400" b="1" u="sng" dirty="0" smtClean="0">
                <a:solidFill>
                  <a:srgbClr val="7030A0"/>
                </a:solidFill>
                <a:latin typeface="Calibri" pitchFamily="34" charset="0"/>
              </a:rPr>
              <a:t>Germ Cell Tm </a:t>
            </a:r>
            <a:r>
              <a:rPr lang="en-US" sz="2400" b="1" dirty="0" smtClean="0">
                <a:latin typeface="Calibri" pitchFamily="34" charset="0"/>
              </a:rPr>
              <a:t>:</a:t>
            </a:r>
            <a:r>
              <a:rPr lang="en-US" sz="2000" b="1" dirty="0" smtClean="0">
                <a:latin typeface="Calibri" pitchFamily="34" charset="0"/>
              </a:rPr>
              <a:t>ovarian tumors are derived from the egg producing cells within the body of the ovary. This occurs primarily in </a:t>
            </a:r>
            <a:r>
              <a:rPr lang="en-US" sz="2000" b="1" u="sng" dirty="0" smtClean="0">
                <a:latin typeface="Calibri" pitchFamily="34" charset="0"/>
              </a:rPr>
              <a:t>children and teens </a:t>
            </a:r>
            <a:r>
              <a:rPr lang="en-US" sz="2000" b="1" dirty="0" smtClean="0">
                <a:latin typeface="Calibri" pitchFamily="34" charset="0"/>
              </a:rPr>
              <a:t>and is rare by comparison to epithelial ovarian tumors</a:t>
            </a:r>
            <a:r>
              <a:rPr lang="en-US" sz="2400" b="1" dirty="0" smtClean="0">
                <a:latin typeface="Calibri" pitchFamily="34" charset="0"/>
              </a:rPr>
              <a:t>.</a:t>
            </a:r>
          </a:p>
          <a:p>
            <a:pPr marL="457200" indent="-457200" eaLnBrk="1" hangingPunct="1">
              <a:buFont typeface="+mj-lt"/>
              <a:buAutoNum type="arabicParenR"/>
              <a:defRPr/>
            </a:pPr>
            <a:endParaRPr lang="en-US" sz="2400" b="1" dirty="0" smtClean="0">
              <a:latin typeface="Calibri" pitchFamily="34" charset="0"/>
            </a:endParaRPr>
          </a:p>
          <a:p>
            <a:pPr marL="514350" indent="-514350" eaLnBrk="1" hangingPunct="1">
              <a:buFont typeface="+mj-lt"/>
              <a:buAutoNum type="arabicParenR"/>
              <a:defRPr/>
            </a:pPr>
            <a:r>
              <a:rPr lang="en-US" sz="2400" b="1" u="sng" dirty="0" smtClean="0">
                <a:solidFill>
                  <a:srgbClr val="7030A0"/>
                </a:solidFill>
                <a:latin typeface="Calibri" pitchFamily="34" charset="0"/>
              </a:rPr>
              <a:t>Sex Cord Tm </a:t>
            </a:r>
            <a:r>
              <a:rPr lang="en-US" sz="2400" b="1" dirty="0" smtClean="0">
                <a:latin typeface="Calibri" pitchFamily="34" charset="0"/>
              </a:rPr>
              <a:t>:</a:t>
            </a:r>
            <a:r>
              <a:rPr lang="en-US" sz="2000" b="1" dirty="0" smtClean="0">
                <a:latin typeface="Calibri" pitchFamily="34" charset="0"/>
              </a:rPr>
              <a:t>ovarian tumors are also rare in comparison to epithelial tumors and this class of tumors often produces </a:t>
            </a:r>
            <a:r>
              <a:rPr lang="en-US" sz="2000" b="1" u="sng" dirty="0" smtClean="0">
                <a:latin typeface="Calibri" pitchFamily="34" charset="0"/>
              </a:rPr>
              <a:t>steroid hormones</a:t>
            </a:r>
            <a:r>
              <a:rPr lang="en-US" sz="2000" b="1" dirty="0" smtClean="0">
                <a:latin typeface="Calibri" pitchFamily="34" charset="0"/>
              </a:rPr>
              <a:t>.</a:t>
            </a:r>
            <a:r>
              <a:rPr lang="en-US" sz="2400" b="1" dirty="0" smtClean="0">
                <a:latin typeface="Calibri" pitchFamily="34" charset="0"/>
              </a:rPr>
              <a:t> </a:t>
            </a:r>
          </a:p>
          <a:p>
            <a:pPr marL="0" indent="0" eaLnBrk="1" hangingPunct="1">
              <a:buNone/>
              <a:defRPr/>
            </a:pPr>
            <a:endParaRPr lang="en-US" sz="2400" b="1" dirty="0" smtClean="0">
              <a:latin typeface="Calibri" pitchFamily="34" charset="0"/>
            </a:endParaRPr>
          </a:p>
          <a:p>
            <a:pPr marL="514350" indent="-514350" eaLnBrk="1" hangingPunct="1">
              <a:buFont typeface="Arial" charset="0"/>
              <a:buNone/>
              <a:defRPr/>
            </a:pPr>
            <a:r>
              <a:rPr lang="en-US" sz="2400" b="1" dirty="0" smtClean="0">
                <a:latin typeface="Calibri" pitchFamily="34" charset="0"/>
              </a:rPr>
              <a:t>In addition cancers derived from other organs can also spread to the ovaries Secondary /Metastatic Tumors</a:t>
            </a:r>
          </a:p>
          <a:p>
            <a:pPr marL="514350" indent="-514350" eaLnBrk="1" hangingPunct="1">
              <a:buFont typeface="+mj-lt"/>
              <a:buAutoNum type="arabicPeriod"/>
              <a:defRPr/>
            </a:pPr>
            <a:endParaRPr lang="en-US" sz="2400" b="1" dirty="0" smtClean="0">
              <a:latin typeface="Calibri" pitchFamily="34" charset="0"/>
            </a:endParaRPr>
          </a:p>
          <a:p>
            <a:pPr marL="514350" indent="-514350" eaLnBrk="1" hangingPunct="1">
              <a:buFont typeface="+mj-lt"/>
              <a:buAutoNum type="arabicPeriod"/>
              <a:defRPr/>
            </a:pPr>
            <a:endParaRPr lang="en-US" sz="2400" b="1" dirty="0" smtClean="0">
              <a:latin typeface="Calibri" pitchFamily="34" charset="0"/>
            </a:endParaRPr>
          </a:p>
          <a:p>
            <a:pPr eaLnBrk="1" hangingPunct="1">
              <a:defRPr/>
            </a:pPr>
            <a:endParaRPr lang="en-US" sz="2400" b="1" dirty="0">
              <a:latin typeface="Calibri" pitchFamily="34" charset="0"/>
            </a:endParaRP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2"/>
          </p:nvPr>
        </p:nvSpPr>
        <p:spPr/>
        <p:txBody>
          <a:bodyPr/>
          <a:lstStyle/>
          <a:p>
            <a:pPr>
              <a:defRPr/>
            </a:pPr>
            <a:fld id="{3EF67078-D148-4286-99AD-A597806CC741}" type="slidenum">
              <a:rPr lang="en-US">
                <a:latin typeface="Tahoma" pitchFamily="34" charset="0"/>
              </a:rPr>
              <a:pPr>
                <a:defRPr/>
              </a:pPr>
              <a:t>12</a:t>
            </a:fld>
            <a:endParaRPr lang="en-US">
              <a:latin typeface="Tahoma" pitchFamily="34" charset="0"/>
            </a:endParaRPr>
          </a:p>
        </p:txBody>
      </p:sp>
      <p:pic>
        <p:nvPicPr>
          <p:cNvPr id="22531" name="Picture 2" descr="S01871-022-f037"/>
          <p:cNvPicPr>
            <a:picLocks noChangeAspect="1" noChangeArrowheads="1"/>
          </p:cNvPicPr>
          <p:nvPr/>
        </p:nvPicPr>
        <p:blipFill>
          <a:blip r:embed="rId3" cstate="print"/>
          <a:srcRect/>
          <a:stretch>
            <a:fillRect/>
          </a:stretch>
        </p:blipFill>
        <p:spPr bwMode="auto">
          <a:xfrm>
            <a:off x="93990" y="0"/>
            <a:ext cx="9136717" cy="6855826"/>
          </a:xfrm>
          <a:prstGeom prst="rect">
            <a:avLst/>
          </a:prstGeom>
          <a:noFill/>
          <a:ln w="9525">
            <a:solidFill>
              <a:schemeClr val="tx1"/>
            </a:solidFill>
            <a:miter lim="800000"/>
            <a:headEnd/>
            <a:tailEnd/>
          </a:ln>
        </p:spPr>
      </p:pic>
      <p:pic>
        <p:nvPicPr>
          <p:cNvPr id="22535"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8600" y="228600"/>
            <a:ext cx="8686800" cy="1143000"/>
          </a:xfrm>
        </p:spPr>
        <p:txBody>
          <a:bodyPr/>
          <a:lstStyle/>
          <a:p>
            <a:r>
              <a:rPr lang="en-US" dirty="0"/>
              <a:t>Surface Epithelial tumors:</a:t>
            </a:r>
          </a:p>
        </p:txBody>
      </p:sp>
      <p:sp>
        <p:nvSpPr>
          <p:cNvPr id="14339" name="Rectangle 3"/>
          <p:cNvSpPr>
            <a:spLocks noGrp="1" noChangeArrowheads="1"/>
          </p:cNvSpPr>
          <p:nvPr>
            <p:ph idx="1"/>
          </p:nvPr>
        </p:nvSpPr>
        <p:spPr>
          <a:xfrm>
            <a:off x="685800" y="1295400"/>
            <a:ext cx="8229600" cy="5105400"/>
          </a:xfrm>
        </p:spPr>
        <p:txBody>
          <a:bodyPr>
            <a:normAutofit/>
          </a:bodyPr>
          <a:lstStyle/>
          <a:p>
            <a:pPr>
              <a:lnSpc>
                <a:spcPct val="90000"/>
              </a:lnSpc>
            </a:pPr>
            <a:r>
              <a:rPr lang="en-US" sz="2800" dirty="0">
                <a:solidFill>
                  <a:schemeClr val="tx2"/>
                </a:solidFill>
              </a:rPr>
              <a:t>Most common primary neoplasms</a:t>
            </a:r>
          </a:p>
          <a:p>
            <a:pPr>
              <a:lnSpc>
                <a:spcPct val="90000"/>
              </a:lnSpc>
            </a:pPr>
            <a:r>
              <a:rPr lang="en-US" sz="2800" dirty="0">
                <a:solidFill>
                  <a:schemeClr val="tx2"/>
                </a:solidFill>
              </a:rPr>
              <a:t>90% of malignant tumors of ovary</a:t>
            </a:r>
          </a:p>
          <a:p>
            <a:pPr>
              <a:buFont typeface="Wingdings" pitchFamily="2" charset="2"/>
              <a:buChar char="Ø"/>
            </a:pPr>
            <a:r>
              <a:rPr lang="en-US" sz="2800" b="1" dirty="0" smtClean="0">
                <a:solidFill>
                  <a:srgbClr val="FA5F2E"/>
                </a:solidFill>
              </a:rPr>
              <a:t>Serous </a:t>
            </a:r>
            <a:r>
              <a:rPr lang="en-US" sz="2800" dirty="0"/>
              <a:t>(tubal) </a:t>
            </a:r>
          </a:p>
          <a:p>
            <a:pPr>
              <a:buFont typeface="Wingdings" pitchFamily="2" charset="2"/>
              <a:buChar char="Ø"/>
            </a:pPr>
            <a:r>
              <a:rPr lang="en-US" sz="2800" b="1" dirty="0">
                <a:solidFill>
                  <a:srgbClr val="FA5F2E"/>
                </a:solidFill>
              </a:rPr>
              <a:t>Mucinous</a:t>
            </a:r>
            <a:r>
              <a:rPr lang="en-US" sz="2800" dirty="0"/>
              <a:t> (</a:t>
            </a:r>
            <a:r>
              <a:rPr lang="en-US" sz="2800" dirty="0" err="1" smtClean="0"/>
              <a:t>endocervical</a:t>
            </a:r>
            <a:r>
              <a:rPr lang="en-US" sz="2800" dirty="0" smtClean="0"/>
              <a:t> </a:t>
            </a:r>
            <a:r>
              <a:rPr lang="en-US" sz="2800" dirty="0"/>
              <a:t>&amp; intestinal)</a:t>
            </a:r>
          </a:p>
          <a:p>
            <a:pPr>
              <a:buFont typeface="Wingdings" pitchFamily="2" charset="2"/>
              <a:buChar char="Ø"/>
            </a:pPr>
            <a:r>
              <a:rPr lang="en-US" sz="2800" b="1" dirty="0" err="1">
                <a:solidFill>
                  <a:srgbClr val="FA5F2E"/>
                </a:solidFill>
              </a:rPr>
              <a:t>Endometrioid</a:t>
            </a:r>
            <a:endParaRPr lang="en-US" sz="2800" dirty="0"/>
          </a:p>
          <a:p>
            <a:pPr>
              <a:buFont typeface="Wingdings" pitchFamily="2" charset="2"/>
              <a:buChar char="Ø"/>
            </a:pPr>
            <a:r>
              <a:rPr lang="en-US" sz="2800" b="1" dirty="0">
                <a:solidFill>
                  <a:srgbClr val="FF0000"/>
                </a:solidFill>
              </a:rPr>
              <a:t>Transitional cell - </a:t>
            </a:r>
            <a:r>
              <a:rPr lang="en-US" sz="2800" b="1" dirty="0" err="1">
                <a:solidFill>
                  <a:srgbClr val="FF0000"/>
                </a:solidFill>
              </a:rPr>
              <a:t>Brenners</a:t>
            </a:r>
            <a:r>
              <a:rPr lang="en-US" sz="2800" dirty="0" smtClean="0">
                <a:solidFill>
                  <a:srgbClr val="FF0000"/>
                </a:solidFill>
              </a:rPr>
              <a:t>. </a:t>
            </a:r>
            <a:endParaRPr lang="en-US" sz="2800" dirty="0">
              <a:solidFill>
                <a:srgbClr val="FF0000"/>
              </a:solidFill>
            </a:endParaRPr>
          </a:p>
          <a:p>
            <a:pPr>
              <a:lnSpc>
                <a:spcPct val="90000"/>
              </a:lnSpc>
            </a:pPr>
            <a:r>
              <a:rPr lang="en-US" sz="2800" dirty="0" smtClean="0">
                <a:solidFill>
                  <a:schemeClr val="tx2"/>
                </a:solidFill>
              </a:rPr>
              <a:t>Morphologically</a:t>
            </a:r>
            <a:endParaRPr lang="en-US" sz="2800" dirty="0">
              <a:solidFill>
                <a:schemeClr val="tx2"/>
              </a:solidFill>
            </a:endParaRPr>
          </a:p>
          <a:p>
            <a:pPr lvl="1">
              <a:lnSpc>
                <a:spcPct val="90000"/>
              </a:lnSpc>
            </a:pPr>
            <a:r>
              <a:rPr lang="en-US" sz="2400" dirty="0"/>
              <a:t>Cystic – </a:t>
            </a:r>
            <a:r>
              <a:rPr lang="en-US" sz="2400" dirty="0" smtClean="0"/>
              <a:t> </a:t>
            </a:r>
            <a:r>
              <a:rPr lang="en-US" sz="2400" dirty="0" err="1" smtClean="0"/>
              <a:t>eg:Cystadenomas</a:t>
            </a:r>
            <a:endParaRPr lang="en-US" sz="2400" dirty="0"/>
          </a:p>
          <a:p>
            <a:pPr lvl="1">
              <a:lnSpc>
                <a:spcPct val="90000"/>
              </a:lnSpc>
            </a:pPr>
            <a:r>
              <a:rPr lang="en-US" sz="2400" dirty="0"/>
              <a:t>Solid/cystic </a:t>
            </a:r>
            <a:r>
              <a:rPr lang="en-US" sz="2400" dirty="0" smtClean="0"/>
              <a:t>–</a:t>
            </a:r>
            <a:r>
              <a:rPr lang="en-US" sz="2400" dirty="0" err="1" smtClean="0"/>
              <a:t>eg</a:t>
            </a:r>
            <a:r>
              <a:rPr lang="en-US" sz="2400" dirty="0" smtClean="0"/>
              <a:t>:  </a:t>
            </a:r>
            <a:r>
              <a:rPr lang="en-US" sz="2400" dirty="0" err="1"/>
              <a:t>Cystadenofibromas</a:t>
            </a:r>
            <a:endParaRPr lang="en-US" sz="2400" dirty="0"/>
          </a:p>
          <a:p>
            <a:pPr lvl="1">
              <a:lnSpc>
                <a:spcPct val="90000"/>
              </a:lnSpc>
            </a:pPr>
            <a:r>
              <a:rPr lang="en-US" sz="2400" dirty="0"/>
              <a:t>Solid </a:t>
            </a:r>
            <a:r>
              <a:rPr lang="en-US" sz="2400" dirty="0" smtClean="0"/>
              <a:t>– </a:t>
            </a:r>
            <a:r>
              <a:rPr lang="en-US" sz="2400" dirty="0" err="1" smtClean="0"/>
              <a:t>eg:adenofibromas</a:t>
            </a:r>
            <a:endParaRPr lang="en-US" sz="24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13</a:t>
            </a:fld>
            <a:endParaRPr lang="en-US"/>
          </a:p>
        </p:txBody>
      </p:sp>
    </p:spTree>
    <p:extLst>
      <p:ext uri="{BB962C8B-B14F-4D97-AF65-F5344CB8AC3E}">
        <p14:creationId xmlns:p14="http://schemas.microsoft.com/office/powerpoint/2010/main" xmlns="" val="23084547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914400" y="274638"/>
            <a:ext cx="7772400" cy="715962"/>
          </a:xfrm>
        </p:spPr>
        <p:txBody>
          <a:bodyPr>
            <a:normAutofit/>
          </a:bodyPr>
          <a:lstStyle/>
          <a:p>
            <a:r>
              <a:rPr lang="en-US" dirty="0"/>
              <a:t>Surface Epithelial tumors</a:t>
            </a:r>
          </a:p>
        </p:txBody>
      </p:sp>
      <p:sp>
        <p:nvSpPr>
          <p:cNvPr id="106499" name="Rectangle 3"/>
          <p:cNvSpPr>
            <a:spLocks noGrp="1" noChangeArrowheads="1"/>
          </p:cNvSpPr>
          <p:nvPr>
            <p:ph idx="1"/>
          </p:nvPr>
        </p:nvSpPr>
        <p:spPr>
          <a:xfrm>
            <a:off x="0" y="990600"/>
            <a:ext cx="9144000" cy="5715000"/>
          </a:xfrm>
          <a:noFill/>
        </p:spPr>
        <p:txBody>
          <a:bodyPr>
            <a:normAutofit lnSpcReduction="10000"/>
          </a:bodyPr>
          <a:lstStyle/>
          <a:p>
            <a:pPr marL="609600" indent="-609600">
              <a:lnSpc>
                <a:spcPct val="80000"/>
              </a:lnSpc>
              <a:buFont typeface="Wingdings" pitchFamily="2" charset="2"/>
              <a:buNone/>
            </a:pPr>
            <a:endParaRPr lang="en-US" sz="2800" dirty="0">
              <a:latin typeface="Times New Roman" pitchFamily="18" charset="0"/>
              <a:cs typeface="Times New Roman" pitchFamily="18" charset="0"/>
            </a:endParaRPr>
          </a:p>
          <a:p>
            <a:pPr marL="609600" indent="-609600">
              <a:lnSpc>
                <a:spcPct val="80000"/>
              </a:lnSpc>
              <a:buFont typeface="Wingdings" pitchFamily="2" charset="2"/>
              <a:buNone/>
            </a:pPr>
            <a:r>
              <a:rPr lang="en-US" sz="2800" b="1" dirty="0" smtClean="0">
                <a:latin typeface="Times New Roman" pitchFamily="18" charset="0"/>
                <a:cs typeface="Times New Roman" pitchFamily="18" charset="0"/>
              </a:rPr>
              <a:t>All </a:t>
            </a:r>
            <a:r>
              <a:rPr lang="en-US" sz="2800" b="1" dirty="0">
                <a:latin typeface="Times New Roman" pitchFamily="18" charset="0"/>
                <a:cs typeface="Times New Roman" pitchFamily="18" charset="0"/>
              </a:rPr>
              <a:t>types can be benign, borderline , or </a:t>
            </a:r>
            <a:r>
              <a:rPr lang="en-US" sz="2800" b="1" dirty="0" smtClean="0">
                <a:latin typeface="Times New Roman" pitchFamily="18" charset="0"/>
                <a:cs typeface="Times New Roman" pitchFamily="18" charset="0"/>
              </a:rPr>
              <a:t>malignant</a:t>
            </a:r>
            <a:endParaRPr lang="en-US" sz="2800" b="1" dirty="0">
              <a:latin typeface="Times New Roman" pitchFamily="18" charset="0"/>
              <a:cs typeface="Times New Roman" pitchFamily="18" charset="0"/>
            </a:endParaRPr>
          </a:p>
          <a:p>
            <a:pPr marL="609600" indent="-609600">
              <a:lnSpc>
                <a:spcPct val="80000"/>
              </a:lnSpc>
              <a:buFont typeface="Wingdings" pitchFamily="2" charset="2"/>
              <a:buNone/>
            </a:pPr>
            <a:endParaRPr lang="en-US" sz="2800" b="1" dirty="0">
              <a:latin typeface="Times New Roman" pitchFamily="18" charset="0"/>
              <a:cs typeface="Times New Roman" pitchFamily="18" charset="0"/>
            </a:endParaRPr>
          </a:p>
          <a:p>
            <a:pPr marL="609600" indent="-609600">
              <a:lnSpc>
                <a:spcPct val="80000"/>
              </a:lnSpc>
            </a:pPr>
            <a:r>
              <a:rPr lang="en-US" sz="2800" b="1" dirty="0">
                <a:latin typeface="Times New Roman" pitchFamily="18" charset="0"/>
                <a:cs typeface="Times New Roman" pitchFamily="18" charset="0"/>
              </a:rPr>
              <a:t>Benign </a:t>
            </a:r>
            <a:r>
              <a:rPr lang="en-US" sz="2800" dirty="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gross</a:t>
            </a:r>
            <a:r>
              <a:rPr lang="en-US" sz="2800" dirty="0">
                <a:latin typeface="Times New Roman" pitchFamily="18" charset="0"/>
                <a:cs typeface="Times New Roman" pitchFamily="18" charset="0"/>
              </a:rPr>
              <a:t>: mostly cystic   </a:t>
            </a:r>
            <a:endParaRPr lang="en-US" sz="2800" dirty="0" smtClean="0">
              <a:latin typeface="Times New Roman" pitchFamily="18" charset="0"/>
              <a:cs typeface="Times New Roman" pitchFamily="18" charset="0"/>
            </a:endParaRPr>
          </a:p>
          <a:p>
            <a:pPr marL="0" indent="0">
              <a:lnSpc>
                <a:spcPct val="80000"/>
              </a:lnSpc>
              <a:buNone/>
            </a:pP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microscopic:</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fine papillae, single layer covering (no stratification), no nuclear </a:t>
            </a:r>
            <a:r>
              <a:rPr lang="en-US" sz="2800" dirty="0" err="1">
                <a:latin typeface="Times New Roman" pitchFamily="18" charset="0"/>
                <a:cs typeface="Times New Roman" pitchFamily="18" charset="0"/>
              </a:rPr>
              <a:t>atypia</a:t>
            </a:r>
            <a:r>
              <a:rPr lang="en-US" sz="2800" dirty="0">
                <a:latin typeface="Times New Roman" pitchFamily="18" charset="0"/>
                <a:cs typeface="Times New Roman" pitchFamily="18" charset="0"/>
              </a:rPr>
              <a:t>, no stromal </a:t>
            </a:r>
            <a:r>
              <a:rPr lang="en-US" sz="2800" dirty="0" smtClean="0">
                <a:latin typeface="Times New Roman" pitchFamily="18" charset="0"/>
                <a:cs typeface="Times New Roman" pitchFamily="18" charset="0"/>
              </a:rPr>
              <a:t>invasion</a:t>
            </a:r>
          </a:p>
          <a:p>
            <a:pPr marL="609600" indent="-609600">
              <a:lnSpc>
                <a:spcPct val="80000"/>
              </a:lnSpc>
            </a:pPr>
            <a:endParaRPr lang="en-US" sz="2800" dirty="0">
              <a:latin typeface="Times New Roman" pitchFamily="18" charset="0"/>
              <a:cs typeface="Times New Roman" pitchFamily="18" charset="0"/>
            </a:endParaRPr>
          </a:p>
          <a:p>
            <a:pPr marL="609600" indent="-609600">
              <a:lnSpc>
                <a:spcPct val="80000"/>
              </a:lnSpc>
            </a:pPr>
            <a:r>
              <a:rPr lang="en-US" sz="2800" b="1" dirty="0">
                <a:latin typeface="Times New Roman" pitchFamily="18" charset="0"/>
                <a:cs typeface="Times New Roman" pitchFamily="18" charset="0"/>
              </a:rPr>
              <a:t>Borderline </a:t>
            </a:r>
            <a:r>
              <a:rPr lang="en-US" sz="2800" b="1"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gross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cystic / solid foci   </a:t>
            </a:r>
            <a:endParaRPr lang="en-US" sz="2800" dirty="0" smtClean="0">
              <a:latin typeface="Times New Roman" pitchFamily="18" charset="0"/>
              <a:cs typeface="Times New Roman" pitchFamily="18" charset="0"/>
            </a:endParaRPr>
          </a:p>
          <a:p>
            <a:pPr marL="0" indent="0">
              <a:lnSpc>
                <a:spcPct val="80000"/>
              </a:lnSpc>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microscopic</a:t>
            </a:r>
            <a:r>
              <a:rPr lang="en-US" sz="2800" dirty="0">
                <a:latin typeface="Times New Roman" pitchFamily="18" charset="0"/>
                <a:cs typeface="Times New Roman" pitchFamily="18" charset="0"/>
              </a:rPr>
              <a:t>; papillary complexity, stratification, nuclear </a:t>
            </a:r>
            <a:r>
              <a:rPr lang="en-US" sz="2800" dirty="0" err="1">
                <a:latin typeface="Times New Roman" pitchFamily="18" charset="0"/>
                <a:cs typeface="Times New Roman" pitchFamily="18" charset="0"/>
              </a:rPr>
              <a:t>atypia</a:t>
            </a:r>
            <a:r>
              <a:rPr lang="en-US" sz="2800" dirty="0">
                <a:latin typeface="Times New Roman" pitchFamily="18" charset="0"/>
                <a:cs typeface="Times New Roman" pitchFamily="18" charset="0"/>
              </a:rPr>
              <a:t>, no stromal </a:t>
            </a:r>
            <a:r>
              <a:rPr lang="en-US" sz="2800" dirty="0" smtClean="0">
                <a:latin typeface="Times New Roman" pitchFamily="18" charset="0"/>
                <a:cs typeface="Times New Roman" pitchFamily="18" charset="0"/>
              </a:rPr>
              <a:t>invasion</a:t>
            </a:r>
          </a:p>
          <a:p>
            <a:pPr marL="609600" indent="-609600">
              <a:lnSpc>
                <a:spcPct val="80000"/>
              </a:lnSpc>
            </a:pPr>
            <a:endParaRPr lang="en-US" sz="2800" dirty="0">
              <a:latin typeface="Times New Roman" pitchFamily="18" charset="0"/>
              <a:cs typeface="Times New Roman" pitchFamily="18" charset="0"/>
            </a:endParaRPr>
          </a:p>
          <a:p>
            <a:pPr marL="609600" indent="-609600">
              <a:lnSpc>
                <a:spcPct val="80000"/>
              </a:lnSpc>
            </a:pPr>
            <a:r>
              <a:rPr lang="en-US" sz="2800" b="1" dirty="0">
                <a:latin typeface="Times New Roman" pitchFamily="18" charset="0"/>
                <a:cs typeface="Times New Roman" pitchFamily="18" charset="0"/>
              </a:rPr>
              <a:t>Malignant</a:t>
            </a: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gross</a:t>
            </a:r>
            <a:r>
              <a:rPr lang="en-US" sz="2800" dirty="0" smtClean="0">
                <a:latin typeface="Times New Roman" pitchFamily="18" charset="0"/>
                <a:cs typeface="Times New Roman" pitchFamily="18" charset="0"/>
              </a:rPr>
              <a:t>: </a:t>
            </a:r>
            <a:r>
              <a:rPr lang="en-US" sz="2800" dirty="0">
                <a:latin typeface="Times New Roman" pitchFamily="18" charset="0"/>
                <a:cs typeface="Times New Roman" pitchFamily="18" charset="0"/>
              </a:rPr>
              <a:t>mostly solid &amp; hemorrhage / necrosis</a:t>
            </a:r>
          </a:p>
          <a:p>
            <a:pPr marL="609600" indent="-609600">
              <a:lnSpc>
                <a:spcPct val="80000"/>
              </a:lnSpc>
              <a:buFont typeface="Wingdings" pitchFamily="2" charset="2"/>
              <a:buNone/>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r>
              <a:rPr lang="en-US" sz="2800" b="1" dirty="0" smtClean="0">
                <a:solidFill>
                  <a:srgbClr val="C00000"/>
                </a:solidFill>
                <a:latin typeface="Times New Roman" pitchFamily="18" charset="0"/>
                <a:cs typeface="Times New Roman" pitchFamily="18" charset="0"/>
              </a:rPr>
              <a:t>microscopic</a:t>
            </a:r>
            <a:r>
              <a:rPr lang="en-US" sz="2800" b="1" dirty="0">
                <a:solidFill>
                  <a:srgbClr val="C00000"/>
                </a:solidFill>
                <a:latin typeface="Times New Roman" pitchFamily="18" charset="0"/>
                <a:cs typeface="Times New Roman" pitchFamily="18" charset="0"/>
              </a:rPr>
              <a:t>:</a:t>
            </a:r>
            <a:r>
              <a:rPr lang="en-US" sz="2800" b="1" dirty="0" smtClean="0">
                <a:solidFill>
                  <a:srgbClr val="C00000"/>
                </a:solidFill>
                <a:latin typeface="Times New Roman" pitchFamily="18" charset="0"/>
                <a:cs typeface="Times New Roman" pitchFamily="18" charset="0"/>
              </a:rPr>
              <a:t> </a:t>
            </a:r>
            <a:r>
              <a:rPr lang="en-US" sz="2800" dirty="0">
                <a:latin typeface="Times New Roman" pitchFamily="18" charset="0"/>
                <a:cs typeface="Times New Roman" pitchFamily="18" charset="0"/>
              </a:rPr>
              <a:t>papillary complexity, stratification, nuclear </a:t>
            </a:r>
            <a:r>
              <a:rPr lang="en-US" sz="2800" dirty="0" err="1">
                <a:latin typeface="Times New Roman" pitchFamily="18" charset="0"/>
                <a:cs typeface="Times New Roman" pitchFamily="18" charset="0"/>
              </a:rPr>
              <a:t>atypia</a:t>
            </a:r>
            <a:r>
              <a:rPr lang="en-US" sz="2800" dirty="0">
                <a:latin typeface="Times New Roman" pitchFamily="18" charset="0"/>
                <a:cs typeface="Times New Roman" pitchFamily="18" charset="0"/>
              </a:rPr>
              <a:t>, stromal invasion </a:t>
            </a:r>
          </a:p>
          <a:p>
            <a:pPr marL="609600" indent="-609600">
              <a:lnSpc>
                <a:spcPct val="80000"/>
              </a:lnSpc>
              <a:buFont typeface="Wingdings" pitchFamily="2" charset="2"/>
              <a:buNone/>
            </a:pPr>
            <a:endParaRPr lang="en-US" sz="2400" dirty="0">
              <a:solidFill>
                <a:srgbClr val="FFFFCC"/>
              </a:solidFill>
              <a:latin typeface="Times New Roman" pitchFamily="18" charset="0"/>
              <a:cs typeface="Times New Roman" pitchFamily="18" charset="0"/>
            </a:endParaRPr>
          </a:p>
          <a:p>
            <a:pPr marL="609600" indent="-609600">
              <a:lnSpc>
                <a:spcPct val="80000"/>
              </a:lnSpc>
            </a:pPr>
            <a:endParaRPr lang="en-US" sz="20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14</a:t>
            </a:fld>
            <a:endParaRPr lang="en-US"/>
          </a:p>
        </p:txBody>
      </p:sp>
    </p:spTree>
    <p:extLst>
      <p:ext uri="{BB962C8B-B14F-4D97-AF65-F5344CB8AC3E}">
        <p14:creationId xmlns:p14="http://schemas.microsoft.com/office/powerpoint/2010/main" xmlns="" val="25619393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228600" y="228600"/>
            <a:ext cx="8686800" cy="1143000"/>
          </a:xfrm>
        </p:spPr>
        <p:txBody>
          <a:bodyPr/>
          <a:lstStyle/>
          <a:p>
            <a:r>
              <a:rPr lang="en-US"/>
              <a:t>Serous Tumors:</a:t>
            </a:r>
          </a:p>
        </p:txBody>
      </p:sp>
      <p:sp>
        <p:nvSpPr>
          <p:cNvPr id="36867" name="Rectangle 3"/>
          <p:cNvSpPr>
            <a:spLocks noGrp="1" noChangeArrowheads="1"/>
          </p:cNvSpPr>
          <p:nvPr>
            <p:ph idx="1"/>
          </p:nvPr>
        </p:nvSpPr>
        <p:spPr>
          <a:xfrm>
            <a:off x="0" y="1524000"/>
            <a:ext cx="9296400" cy="4876800"/>
          </a:xfrm>
        </p:spPr>
        <p:txBody>
          <a:bodyPr>
            <a:normAutofit/>
          </a:bodyPr>
          <a:lstStyle/>
          <a:p>
            <a:pPr>
              <a:lnSpc>
                <a:spcPct val="90000"/>
              </a:lnSpc>
            </a:pPr>
            <a:r>
              <a:rPr lang="en-US" sz="2800" dirty="0">
                <a:solidFill>
                  <a:schemeClr val="tx2"/>
                </a:solidFill>
              </a:rPr>
              <a:t>Frequently bilateral (30-66%).</a:t>
            </a:r>
          </a:p>
          <a:p>
            <a:pPr>
              <a:lnSpc>
                <a:spcPct val="90000"/>
              </a:lnSpc>
            </a:pPr>
            <a:r>
              <a:rPr lang="en-US" sz="2800" dirty="0">
                <a:solidFill>
                  <a:schemeClr val="tx2"/>
                </a:solidFill>
              </a:rPr>
              <a:t>75% </a:t>
            </a:r>
            <a:r>
              <a:rPr lang="en-US" sz="2800" dirty="0" smtClean="0">
                <a:solidFill>
                  <a:schemeClr val="tx2"/>
                </a:solidFill>
              </a:rPr>
              <a:t>benign/borderline, </a:t>
            </a:r>
            <a:r>
              <a:rPr lang="en-US" sz="2800" dirty="0">
                <a:solidFill>
                  <a:schemeClr val="tx2"/>
                </a:solidFill>
              </a:rPr>
              <a:t>25% malignant</a:t>
            </a:r>
            <a:r>
              <a:rPr lang="en-US" sz="2800" dirty="0" smtClean="0">
                <a:solidFill>
                  <a:schemeClr val="tx2"/>
                </a:solidFill>
              </a:rPr>
              <a:t>.</a:t>
            </a:r>
          </a:p>
          <a:p>
            <a:pPr>
              <a:lnSpc>
                <a:spcPct val="90000"/>
              </a:lnSpc>
            </a:pPr>
            <a:r>
              <a:rPr lang="en-US" sz="2800" dirty="0" smtClean="0">
                <a:solidFill>
                  <a:schemeClr val="tx2"/>
                </a:solidFill>
              </a:rPr>
              <a:t>One </a:t>
            </a:r>
            <a:r>
              <a:rPr lang="en-US" sz="2800" dirty="0" err="1">
                <a:solidFill>
                  <a:schemeClr val="tx2"/>
                </a:solidFill>
              </a:rPr>
              <a:t>unilocular</a:t>
            </a:r>
            <a:r>
              <a:rPr lang="en-US" sz="2800" dirty="0">
                <a:solidFill>
                  <a:schemeClr val="tx2"/>
                </a:solidFill>
              </a:rPr>
              <a:t> cysts, papillary/less </a:t>
            </a:r>
            <a:r>
              <a:rPr lang="en-US" sz="2800" dirty="0" smtClean="0">
                <a:solidFill>
                  <a:schemeClr val="tx2"/>
                </a:solidFill>
              </a:rPr>
              <a:t>solid </a:t>
            </a:r>
            <a:r>
              <a:rPr lang="en-US" sz="2800" dirty="0" smtClean="0">
                <a:solidFill>
                  <a:schemeClr val="tx2"/>
                </a:solidFill>
                <a:sym typeface="Wingdings" pitchFamily="2" charset="2"/>
              </a:rPr>
              <a:t></a:t>
            </a:r>
            <a:r>
              <a:rPr lang="en-US" sz="2800" b="1" dirty="0" smtClean="0">
                <a:solidFill>
                  <a:srgbClr val="FA5F2E"/>
                </a:solidFill>
              </a:rPr>
              <a:t>benign/borderline</a:t>
            </a:r>
            <a:endParaRPr lang="en-US" sz="2800" b="1" dirty="0">
              <a:solidFill>
                <a:srgbClr val="FA5F2E"/>
              </a:solidFill>
            </a:endParaRPr>
          </a:p>
          <a:p>
            <a:pPr>
              <a:lnSpc>
                <a:spcPct val="90000"/>
              </a:lnSpc>
            </a:pPr>
            <a:r>
              <a:rPr lang="en-US" sz="2800" dirty="0">
                <a:solidFill>
                  <a:schemeClr val="tx2"/>
                </a:solidFill>
              </a:rPr>
              <a:t>Tall columnar ciliated epithelium</a:t>
            </a:r>
            <a:r>
              <a:rPr lang="en-US" sz="2800" dirty="0" smtClean="0">
                <a:solidFill>
                  <a:schemeClr val="tx2"/>
                </a:solidFill>
              </a:rPr>
              <a:t>.</a:t>
            </a:r>
          </a:p>
          <a:p>
            <a:pPr marL="0" indent="0">
              <a:lnSpc>
                <a:spcPct val="90000"/>
              </a:lnSpc>
              <a:buNone/>
            </a:pPr>
            <a:endParaRPr lang="en-US" sz="2800" dirty="0">
              <a:solidFill>
                <a:schemeClr val="tx2"/>
              </a:solidFill>
            </a:endParaRPr>
          </a:p>
          <a:p>
            <a:pPr>
              <a:lnSpc>
                <a:spcPct val="90000"/>
              </a:lnSpc>
            </a:pPr>
            <a:r>
              <a:rPr lang="en-US" sz="2800" dirty="0">
                <a:solidFill>
                  <a:schemeClr val="tx2"/>
                </a:solidFill>
              </a:rPr>
              <a:t>Papillary, solid, hemorrhage, necrosis or </a:t>
            </a:r>
            <a:r>
              <a:rPr lang="en-US" sz="2800" dirty="0" err="1" smtClean="0">
                <a:solidFill>
                  <a:schemeClr val="tx2"/>
                </a:solidFill>
              </a:rPr>
              <a:t>adhesions</a:t>
            </a:r>
            <a:r>
              <a:rPr lang="en-US" sz="2800" dirty="0" err="1" smtClean="0">
                <a:solidFill>
                  <a:schemeClr val="tx2"/>
                </a:solidFill>
                <a:sym typeface="Wingdings" pitchFamily="2" charset="2"/>
              </a:rPr>
              <a:t></a:t>
            </a:r>
            <a:r>
              <a:rPr lang="en-US" sz="2800" b="1" dirty="0" err="1" smtClean="0">
                <a:solidFill>
                  <a:srgbClr val="FA5F2E"/>
                </a:solidFill>
              </a:rPr>
              <a:t>malignancy</a:t>
            </a:r>
            <a:endParaRPr lang="en-US" sz="2800" b="1" dirty="0" smtClean="0">
              <a:solidFill>
                <a:srgbClr val="FA5F2E"/>
              </a:solidFill>
            </a:endParaRPr>
          </a:p>
          <a:p>
            <a:pPr marL="0" indent="0">
              <a:lnSpc>
                <a:spcPct val="90000"/>
              </a:lnSpc>
              <a:buNone/>
            </a:pPr>
            <a:r>
              <a:rPr lang="en-US" sz="2800" dirty="0" smtClean="0">
                <a:solidFill>
                  <a:schemeClr val="tx2"/>
                </a:solidFill>
              </a:rPr>
              <a:t>.</a:t>
            </a:r>
            <a:endParaRPr lang="en-US" sz="2800" dirty="0">
              <a:solidFill>
                <a:schemeClr val="tx2"/>
              </a:solidFill>
            </a:endParaRPr>
          </a:p>
          <a:p>
            <a:pPr>
              <a:lnSpc>
                <a:spcPct val="90000"/>
              </a:lnSpc>
            </a:pPr>
            <a:r>
              <a:rPr lang="en-US" sz="2800" dirty="0">
                <a:solidFill>
                  <a:schemeClr val="tx2"/>
                </a:solidFill>
              </a:rPr>
              <a:t>Extension to peritoneum – bad prognosis.</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15</a:t>
            </a:fld>
            <a:endParaRPr lang="en-US"/>
          </a:p>
        </p:txBody>
      </p:sp>
    </p:spTree>
    <p:extLst>
      <p:ext uri="{BB962C8B-B14F-4D97-AF65-F5344CB8AC3E}">
        <p14:creationId xmlns:p14="http://schemas.microsoft.com/office/powerpoint/2010/main" xmlns="" val="42863931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Serous Cystadenoma</a:t>
            </a:r>
          </a:p>
        </p:txBody>
      </p:sp>
      <p:sp>
        <p:nvSpPr>
          <p:cNvPr id="2" name="Slide Number Placeholder 1"/>
          <p:cNvSpPr>
            <a:spLocks noGrp="1"/>
          </p:cNvSpPr>
          <p:nvPr>
            <p:ph type="sldNum" sz="quarter" idx="12"/>
          </p:nvPr>
        </p:nvSpPr>
        <p:spPr/>
        <p:txBody>
          <a:bodyPr/>
          <a:lstStyle/>
          <a:p>
            <a:pPr>
              <a:defRPr/>
            </a:pPr>
            <a:fld id="{C6AE4058-0D73-4FC9-A244-44E490E5FB22}" type="slidenum">
              <a:rPr lang="en-US" smtClean="0"/>
              <a:pPr>
                <a:defRPr/>
              </a:pPr>
              <a:t>16</a:t>
            </a:fld>
            <a:endParaRPr lang="en-US"/>
          </a:p>
        </p:txBody>
      </p:sp>
      <p:pic>
        <p:nvPicPr>
          <p:cNvPr id="16387" name="Picture 3" descr="gross cystadenoma large"/>
          <p:cNvPicPr>
            <a:picLocks noChangeAspect="1" noChangeArrowheads="1"/>
          </p:cNvPicPr>
          <p:nvPr/>
        </p:nvPicPr>
        <p:blipFill>
          <a:blip r:embed="rId2" cstate="print">
            <a:extLst>
              <a:ext uri="{28A0092B-C50C-407E-A947-70E740481C1C}">
                <a14:useLocalDpi xmlns:a14="http://schemas.microsoft.com/office/drawing/2010/main" xmlns="" val="0"/>
              </a:ext>
            </a:extLst>
          </a:blip>
          <a:srcRect r="2499"/>
          <a:stretch>
            <a:fillRect/>
          </a:stretch>
        </p:blipFill>
        <p:spPr bwMode="auto">
          <a:xfrm>
            <a:off x="76200" y="1268413"/>
            <a:ext cx="9072563" cy="5589587"/>
          </a:xfrm>
          <a:prstGeom prst="rect">
            <a:avLst/>
          </a:prstGeom>
          <a:noFill/>
          <a:extLst>
            <a:ext uri="{909E8E84-426E-40DD-AFC4-6F175D3DCCD1}">
              <a14:hiddenFill xmlns:a14="http://schemas.microsoft.com/office/drawing/2010/main" xmlns="">
                <a:solidFill>
                  <a:srgbClr val="FFFFFF"/>
                </a:solidFill>
              </a14:hiddenFill>
            </a:ext>
          </a:extLst>
        </p:spPr>
      </p:pic>
      <p:sp>
        <p:nvSpPr>
          <p:cNvPr id="16388" name="AutoShape 4"/>
          <p:cNvSpPr>
            <a:spLocks noChangeArrowheads="1"/>
          </p:cNvSpPr>
          <p:nvPr/>
        </p:nvSpPr>
        <p:spPr bwMode="auto">
          <a:xfrm>
            <a:off x="533400" y="4343400"/>
            <a:ext cx="8077200" cy="685800"/>
          </a:xfrm>
          <a:prstGeom prst="leftRightArrow">
            <a:avLst>
              <a:gd name="adj1" fmla="val 50000"/>
              <a:gd name="adj2" fmla="val 235556"/>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16389" name="AutoShape 5"/>
          <p:cNvSpPr>
            <a:spLocks noChangeArrowheads="1"/>
          </p:cNvSpPr>
          <p:nvPr/>
        </p:nvSpPr>
        <p:spPr bwMode="auto">
          <a:xfrm>
            <a:off x="2971800" y="2971800"/>
            <a:ext cx="381000" cy="533400"/>
          </a:xfrm>
          <a:prstGeom prst="downArrow">
            <a:avLst>
              <a:gd name="adj1" fmla="val 50000"/>
              <a:gd name="adj2" fmla="val 35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388482477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500" fill="hold"/>
                                        <p:tgtEl>
                                          <p:spTgt spid="16387"/>
                                        </p:tgtEl>
                                        <p:attrNameLst>
                                          <p:attrName>ppt_w</p:attrName>
                                        </p:attrNameLst>
                                      </p:cBhvr>
                                      <p:tavLst>
                                        <p:tav tm="0">
                                          <p:val>
                                            <p:fltVal val="0"/>
                                          </p:val>
                                        </p:tav>
                                        <p:tav tm="100000">
                                          <p:val>
                                            <p:strVal val="#ppt_w"/>
                                          </p:val>
                                        </p:tav>
                                      </p:tavLst>
                                    </p:anim>
                                    <p:anim calcmode="lin" valueType="num">
                                      <p:cBhvr>
                                        <p:cTn id="8" dur="500" fill="hold"/>
                                        <p:tgtEl>
                                          <p:spTgt spid="1638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16388"/>
                                        </p:tgtEl>
                                        <p:attrNameLst>
                                          <p:attrName>style.visibility</p:attrName>
                                        </p:attrNameLst>
                                      </p:cBhvr>
                                      <p:to>
                                        <p:strVal val="visible"/>
                                      </p:to>
                                    </p:set>
                                    <p:anim calcmode="lin" valueType="num">
                                      <p:cBhvr>
                                        <p:cTn id="13" dur="500" fill="hold"/>
                                        <p:tgtEl>
                                          <p:spTgt spid="16388"/>
                                        </p:tgtEl>
                                        <p:attrNameLst>
                                          <p:attrName>ppt_w</p:attrName>
                                        </p:attrNameLst>
                                      </p:cBhvr>
                                      <p:tavLst>
                                        <p:tav tm="0">
                                          <p:val>
                                            <p:fltVal val="0"/>
                                          </p:val>
                                        </p:tav>
                                        <p:tav tm="100000">
                                          <p:val>
                                            <p:strVal val="#ppt_w"/>
                                          </p:val>
                                        </p:tav>
                                      </p:tavLst>
                                    </p:anim>
                                    <p:anim calcmode="lin" valueType="num">
                                      <p:cBhvr>
                                        <p:cTn id="14" dur="500" fill="hold"/>
                                        <p:tgtEl>
                                          <p:spTgt spid="16388"/>
                                        </p:tgtEl>
                                        <p:attrNameLst>
                                          <p:attrName>ppt_h</p:attrName>
                                        </p:attrNameLst>
                                      </p:cBhvr>
                                      <p:tavLst>
                                        <p:tav tm="0">
                                          <p:val>
                                            <p:strVal val="#ppt_h"/>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6389"/>
                                        </p:tgtEl>
                                        <p:attrNameLst>
                                          <p:attrName>style.visibility</p:attrName>
                                        </p:attrNameLst>
                                      </p:cBhvr>
                                      <p:to>
                                        <p:strVal val="visible"/>
                                      </p:to>
                                    </p:set>
                                    <p:anim calcmode="lin" valueType="num">
                                      <p:cBhvr additive="base">
                                        <p:cTn id="19" dur="500" fill="hold"/>
                                        <p:tgtEl>
                                          <p:spTgt spid="16389"/>
                                        </p:tgtEl>
                                        <p:attrNameLst>
                                          <p:attrName>ppt_x</p:attrName>
                                        </p:attrNameLst>
                                      </p:cBhvr>
                                      <p:tavLst>
                                        <p:tav tm="0">
                                          <p:val>
                                            <p:strVal val="0-#ppt_w/2"/>
                                          </p:val>
                                        </p:tav>
                                        <p:tav tm="100000">
                                          <p:val>
                                            <p:strVal val="#ppt_x"/>
                                          </p:val>
                                        </p:tav>
                                      </p:tavLst>
                                    </p:anim>
                                    <p:anim calcmode="lin" valueType="num">
                                      <p:cBhvr additive="base">
                                        <p:cTn id="20" dur="500" fill="hold"/>
                                        <p:tgtEl>
                                          <p:spTgt spid="163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8" grpId="0" animBg="1"/>
      <p:bldP spid="1638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228600"/>
            <a:ext cx="4419600" cy="1143000"/>
          </a:xfrm>
        </p:spPr>
        <p:txBody>
          <a:bodyPr>
            <a:normAutofit fontScale="90000"/>
          </a:bodyPr>
          <a:lstStyle/>
          <a:p>
            <a:r>
              <a:rPr lang="en-US" dirty="0"/>
              <a:t>Serous </a:t>
            </a:r>
            <a:r>
              <a:rPr lang="en-US" dirty="0" err="1"/>
              <a:t>Cystadenoma</a:t>
            </a:r>
            <a:r>
              <a:rPr lang="en-US" dirty="0"/>
              <a:t>:</a:t>
            </a:r>
          </a:p>
        </p:txBody>
      </p:sp>
      <p:sp>
        <p:nvSpPr>
          <p:cNvPr id="2" name="Slide Number Placeholder 1"/>
          <p:cNvSpPr>
            <a:spLocks noGrp="1"/>
          </p:cNvSpPr>
          <p:nvPr>
            <p:ph type="sldNum" sz="quarter" idx="12"/>
          </p:nvPr>
        </p:nvSpPr>
        <p:spPr/>
        <p:txBody>
          <a:bodyPr/>
          <a:lstStyle/>
          <a:p>
            <a:pPr>
              <a:defRPr/>
            </a:pPr>
            <a:fld id="{C6AE4058-0D73-4FC9-A244-44E490E5FB22}" type="slidenum">
              <a:rPr lang="en-US" smtClean="0"/>
              <a:pPr>
                <a:defRPr/>
              </a:pPr>
              <a:t>17</a:t>
            </a:fld>
            <a:endParaRPr lang="en-US"/>
          </a:p>
        </p:txBody>
      </p:sp>
      <p:pic>
        <p:nvPicPr>
          <p:cNvPr id="34819" name="Picture 3" descr="repr2-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5418" y="2057400"/>
            <a:ext cx="4821382" cy="4525963"/>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Picture 6" descr="repr2-11"/>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876800" y="2008909"/>
            <a:ext cx="4267200" cy="4470400"/>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2"/>
          <p:cNvSpPr txBox="1">
            <a:spLocks noChangeArrowheads="1"/>
          </p:cNvSpPr>
          <p:nvPr/>
        </p:nvSpPr>
        <p:spPr bwMode="auto">
          <a:xfrm>
            <a:off x="4876800" y="228600"/>
            <a:ext cx="4114800" cy="1143000"/>
          </a:xfrm>
          <a:prstGeom prst="rect">
            <a:avLst/>
          </a:prstGeom>
          <a:solidFill>
            <a:schemeClr val="bg1">
              <a:lumMod val="60000"/>
              <a:lumOff val="40000"/>
            </a:schemeClr>
          </a:solidFill>
          <a:ln>
            <a:noFill/>
          </a:ln>
          <a:effec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kumimoji="1" sz="4400" b="1">
                <a:solidFill>
                  <a:schemeClr val="tx2"/>
                </a:solidFill>
                <a:latin typeface="+mj-lt"/>
                <a:ea typeface="+mj-ea"/>
                <a:cs typeface="+mj-cs"/>
              </a:defRPr>
            </a:lvl1pPr>
            <a:lvl2pPr algn="ctr" rtl="0" eaLnBrk="0" fontAlgn="base" hangingPunct="0">
              <a:spcBef>
                <a:spcPct val="0"/>
              </a:spcBef>
              <a:spcAft>
                <a:spcPct val="0"/>
              </a:spcAft>
              <a:defRPr kumimoji="1" sz="4400" b="1">
                <a:solidFill>
                  <a:schemeClr val="tx2"/>
                </a:solidFill>
                <a:latin typeface="Arial" charset="0"/>
              </a:defRPr>
            </a:lvl2pPr>
            <a:lvl3pPr algn="ctr" rtl="0" eaLnBrk="0" fontAlgn="base" hangingPunct="0">
              <a:spcBef>
                <a:spcPct val="0"/>
              </a:spcBef>
              <a:spcAft>
                <a:spcPct val="0"/>
              </a:spcAft>
              <a:defRPr kumimoji="1" sz="4400" b="1">
                <a:solidFill>
                  <a:schemeClr val="tx2"/>
                </a:solidFill>
                <a:latin typeface="Arial" charset="0"/>
              </a:defRPr>
            </a:lvl3pPr>
            <a:lvl4pPr algn="ctr" rtl="0" eaLnBrk="0" fontAlgn="base" hangingPunct="0">
              <a:spcBef>
                <a:spcPct val="0"/>
              </a:spcBef>
              <a:spcAft>
                <a:spcPct val="0"/>
              </a:spcAft>
              <a:defRPr kumimoji="1" sz="4400" b="1">
                <a:solidFill>
                  <a:schemeClr val="tx2"/>
                </a:solidFill>
                <a:latin typeface="Arial" charset="0"/>
              </a:defRPr>
            </a:lvl4pPr>
            <a:lvl5pPr algn="ctr" rtl="0" eaLnBrk="0" fontAlgn="base" hangingPunct="0">
              <a:spcBef>
                <a:spcPct val="0"/>
              </a:spcBef>
              <a:spcAft>
                <a:spcPct val="0"/>
              </a:spcAft>
              <a:defRPr kumimoji="1" sz="4400" b="1">
                <a:solidFill>
                  <a:schemeClr val="tx2"/>
                </a:solidFill>
                <a:latin typeface="Arial" charset="0"/>
              </a:defRPr>
            </a:lvl5pPr>
            <a:lvl6pPr marL="457200" algn="ctr" rtl="0" eaLnBrk="0" fontAlgn="base" hangingPunct="0">
              <a:spcBef>
                <a:spcPct val="0"/>
              </a:spcBef>
              <a:spcAft>
                <a:spcPct val="0"/>
              </a:spcAft>
              <a:defRPr kumimoji="1" sz="4400" b="1">
                <a:solidFill>
                  <a:schemeClr val="tx2"/>
                </a:solidFill>
                <a:latin typeface="Arial" charset="0"/>
              </a:defRPr>
            </a:lvl6pPr>
            <a:lvl7pPr marL="914400" algn="ctr" rtl="0" eaLnBrk="0" fontAlgn="base" hangingPunct="0">
              <a:spcBef>
                <a:spcPct val="0"/>
              </a:spcBef>
              <a:spcAft>
                <a:spcPct val="0"/>
              </a:spcAft>
              <a:defRPr kumimoji="1" sz="4400" b="1">
                <a:solidFill>
                  <a:schemeClr val="tx2"/>
                </a:solidFill>
                <a:latin typeface="Arial" charset="0"/>
              </a:defRPr>
            </a:lvl7pPr>
            <a:lvl8pPr marL="1371600" algn="ctr" rtl="0" eaLnBrk="0" fontAlgn="base" hangingPunct="0">
              <a:spcBef>
                <a:spcPct val="0"/>
              </a:spcBef>
              <a:spcAft>
                <a:spcPct val="0"/>
              </a:spcAft>
              <a:defRPr kumimoji="1" sz="4400" b="1">
                <a:solidFill>
                  <a:schemeClr val="tx2"/>
                </a:solidFill>
                <a:latin typeface="Arial" charset="0"/>
              </a:defRPr>
            </a:lvl8pPr>
            <a:lvl9pPr marL="1828800" algn="ctr" rtl="0" eaLnBrk="0" fontAlgn="base" hangingPunct="0">
              <a:spcBef>
                <a:spcPct val="0"/>
              </a:spcBef>
              <a:spcAft>
                <a:spcPct val="0"/>
              </a:spcAft>
              <a:defRPr kumimoji="1" sz="4400" b="1">
                <a:solidFill>
                  <a:schemeClr val="tx2"/>
                </a:solidFill>
                <a:latin typeface="Arial" charset="0"/>
              </a:defRPr>
            </a:lvl9pPr>
          </a:lstStyle>
          <a:p>
            <a:r>
              <a:rPr lang="en-US" dirty="0" smtClean="0"/>
              <a:t>Bilateral </a:t>
            </a:r>
            <a:r>
              <a:rPr lang="en-US" dirty="0" err="1" smtClean="0"/>
              <a:t>cystadenoma</a:t>
            </a:r>
            <a:endParaRPr lang="en-US" dirty="0"/>
          </a:p>
        </p:txBody>
      </p:sp>
    </p:spTree>
    <p:extLst>
      <p:ext uri="{BB962C8B-B14F-4D97-AF65-F5344CB8AC3E}">
        <p14:creationId xmlns:p14="http://schemas.microsoft.com/office/powerpoint/2010/main" xmlns="" val="35167234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Serous Cystadenoma </a:t>
            </a:r>
          </a:p>
        </p:txBody>
      </p:sp>
      <p:sp>
        <p:nvSpPr>
          <p:cNvPr id="2" name="Slide Number Placeholder 1"/>
          <p:cNvSpPr>
            <a:spLocks noGrp="1"/>
          </p:cNvSpPr>
          <p:nvPr>
            <p:ph type="sldNum" sz="quarter" idx="12"/>
          </p:nvPr>
        </p:nvSpPr>
        <p:spPr/>
        <p:txBody>
          <a:bodyPr/>
          <a:lstStyle/>
          <a:p>
            <a:pPr>
              <a:defRPr/>
            </a:pPr>
            <a:fld id="{C6AE4058-0D73-4FC9-A244-44E490E5FB22}" type="slidenum">
              <a:rPr lang="en-US" smtClean="0"/>
              <a:pPr>
                <a:defRPr/>
              </a:pPr>
              <a:t>18</a:t>
            </a:fld>
            <a:endParaRPr lang="en-US"/>
          </a:p>
        </p:txBody>
      </p:sp>
      <p:pic>
        <p:nvPicPr>
          <p:cNvPr id="23555" name="Picture 3" descr="repr2-1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057400"/>
            <a:ext cx="4648200" cy="4800600"/>
          </a:xfrm>
          <a:prstGeom prst="rect">
            <a:avLst/>
          </a:prstGeom>
          <a:noFill/>
          <a:extLst>
            <a:ext uri="{909E8E84-426E-40DD-AFC4-6F175D3DCCD1}">
              <a14:hiddenFill xmlns:a14="http://schemas.microsoft.com/office/drawing/2010/main" xmlns="">
                <a:solidFill>
                  <a:srgbClr val="FFFFFF"/>
                </a:solidFill>
              </a14:hiddenFill>
            </a:ext>
          </a:extLst>
        </p:spPr>
      </p:pic>
      <p:pic>
        <p:nvPicPr>
          <p:cNvPr id="23557" name="Picture 5" descr="path0069"/>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495800" y="4114800"/>
            <a:ext cx="4648200" cy="274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558" name="AutoShape 6"/>
          <p:cNvSpPr>
            <a:spLocks noChangeArrowheads="1"/>
          </p:cNvSpPr>
          <p:nvPr/>
        </p:nvSpPr>
        <p:spPr bwMode="auto">
          <a:xfrm>
            <a:off x="2286000" y="3200400"/>
            <a:ext cx="762000" cy="228600"/>
          </a:xfrm>
          <a:prstGeom prst="rightArrow">
            <a:avLst>
              <a:gd name="adj1" fmla="val 50000"/>
              <a:gd name="adj2" fmla="val 83333"/>
            </a:avLst>
          </a:prstGeom>
          <a:solidFill>
            <a:srgbClr val="993300"/>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23559" name="AutoShape 7"/>
          <p:cNvSpPr>
            <a:spLocks noChangeArrowheads="1"/>
          </p:cNvSpPr>
          <p:nvPr/>
        </p:nvSpPr>
        <p:spPr bwMode="auto">
          <a:xfrm>
            <a:off x="5410200" y="4419600"/>
            <a:ext cx="228600" cy="914400"/>
          </a:xfrm>
          <a:prstGeom prst="upArrow">
            <a:avLst>
              <a:gd name="adj1" fmla="val 50000"/>
              <a:gd name="adj2" fmla="val 100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
        <p:nvSpPr>
          <p:cNvPr id="23560" name="Text Box 8"/>
          <p:cNvSpPr txBox="1">
            <a:spLocks noChangeArrowheads="1"/>
          </p:cNvSpPr>
          <p:nvPr/>
        </p:nvSpPr>
        <p:spPr bwMode="auto">
          <a:xfrm>
            <a:off x="5410200" y="2133600"/>
            <a:ext cx="3352800" cy="1587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kumimoji="1" lang="en-US" sz="2400" b="1" dirty="0" smtClean="0">
                <a:latin typeface="Times New Roman" pitchFamily="18" charset="0"/>
                <a:cs typeface="+mn-cs"/>
              </a:rPr>
              <a:t> </a:t>
            </a:r>
            <a:r>
              <a:rPr kumimoji="1" lang="en-US" sz="2800" b="1" dirty="0" smtClean="0">
                <a:latin typeface="Times New Roman" pitchFamily="18" charset="0"/>
                <a:cs typeface="+mn-cs"/>
              </a:rPr>
              <a:t>single layer of columnar ciliated</a:t>
            </a:r>
          </a:p>
          <a:p>
            <a:pPr eaLnBrk="0" hangingPunct="0">
              <a:spcBef>
                <a:spcPct val="50000"/>
              </a:spcBef>
              <a:buFontTx/>
              <a:buChar char="•"/>
            </a:pPr>
            <a:r>
              <a:rPr kumimoji="1" lang="en-US" sz="2800" b="1" dirty="0" smtClean="0">
                <a:latin typeface="Times New Roman" pitchFamily="18" charset="0"/>
                <a:cs typeface="+mn-cs"/>
              </a:rPr>
              <a:t>Fine papillae</a:t>
            </a:r>
          </a:p>
        </p:txBody>
      </p:sp>
    </p:spTree>
    <p:extLst>
      <p:ext uri="{BB962C8B-B14F-4D97-AF65-F5344CB8AC3E}">
        <p14:creationId xmlns:p14="http://schemas.microsoft.com/office/powerpoint/2010/main" xmlns="" val="5981063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normAutofit/>
          </a:bodyPr>
          <a:lstStyle/>
          <a:p>
            <a:pPr eaLnBrk="1" hangingPunct="1"/>
            <a:r>
              <a:rPr lang="en-US" sz="2800" b="1" dirty="0" smtClean="0">
                <a:latin typeface="Calibri" pitchFamily="34" charset="0"/>
              </a:rPr>
              <a:t>Malignant Serous Tumors</a:t>
            </a:r>
          </a:p>
        </p:txBody>
      </p:sp>
      <p:sp>
        <p:nvSpPr>
          <p:cNvPr id="28675" name="Content Placeholder 2"/>
          <p:cNvSpPr>
            <a:spLocks noGrp="1"/>
          </p:cNvSpPr>
          <p:nvPr>
            <p:ph idx="1"/>
          </p:nvPr>
        </p:nvSpPr>
        <p:spPr>
          <a:xfrm>
            <a:off x="304800" y="1447800"/>
            <a:ext cx="8839200" cy="4572000"/>
          </a:xfrm>
        </p:spPr>
        <p:txBody>
          <a:bodyPr/>
          <a:lstStyle/>
          <a:p>
            <a:pPr eaLnBrk="1" hangingPunct="1"/>
            <a:r>
              <a:rPr lang="en-US" sz="2400" b="1" dirty="0" smtClean="0">
                <a:latin typeface="Calibri" pitchFamily="34" charset="0"/>
              </a:rPr>
              <a:t>Malignant serous tumors (</a:t>
            </a:r>
            <a:r>
              <a:rPr lang="en-US" sz="2400" b="1" u="sng" dirty="0" smtClean="0">
                <a:solidFill>
                  <a:srgbClr val="C00000"/>
                </a:solidFill>
                <a:latin typeface="Calibri" pitchFamily="34" charset="0"/>
              </a:rPr>
              <a:t>serous </a:t>
            </a:r>
            <a:r>
              <a:rPr lang="en-US" sz="2400" b="1" u="sng" dirty="0" err="1" smtClean="0">
                <a:solidFill>
                  <a:srgbClr val="C00000"/>
                </a:solidFill>
                <a:latin typeface="Calibri" pitchFamily="34" charset="0"/>
              </a:rPr>
              <a:t>cystadenocarcinoma</a:t>
            </a:r>
            <a:r>
              <a:rPr lang="en-US" sz="2400" b="1" dirty="0" smtClean="0">
                <a:latin typeface="Calibri" pitchFamily="34" charset="0"/>
              </a:rPr>
              <a:t>) is the commonest malignant ovarian tumor, forming about a third of all cancers of the ovary. </a:t>
            </a:r>
          </a:p>
          <a:p>
            <a:pPr marL="0" indent="0" eaLnBrk="1" hangingPunct="1">
              <a:buNone/>
            </a:pPr>
            <a:endParaRPr lang="en-US" sz="2400" b="1" dirty="0" smtClean="0">
              <a:latin typeface="Calibri" pitchFamily="34" charset="0"/>
            </a:endParaRPr>
          </a:p>
          <a:p>
            <a:pPr eaLnBrk="1" hangingPunct="1"/>
            <a:r>
              <a:rPr lang="en-US" sz="2400" b="1" dirty="0" smtClean="0">
                <a:latin typeface="Calibri" pitchFamily="34" charset="0"/>
              </a:rPr>
              <a:t>The tumors are partly cystic and partly solid with exuberant excrescences, often with necrosis and hemorrhage.</a:t>
            </a:r>
          </a:p>
          <a:p>
            <a:pPr marL="0" indent="0" eaLnBrk="1" hangingPunct="1">
              <a:buNone/>
            </a:pPr>
            <a:r>
              <a:rPr lang="en-US" sz="2400" b="1" dirty="0" smtClean="0">
                <a:latin typeface="Calibri" pitchFamily="34" charset="0"/>
              </a:rPr>
              <a:t> </a:t>
            </a:r>
          </a:p>
          <a:p>
            <a:pPr eaLnBrk="1" hangingPunct="1"/>
            <a:r>
              <a:rPr lang="en-US" sz="2400" b="1" dirty="0" smtClean="0">
                <a:latin typeface="Calibri" pitchFamily="34" charset="0"/>
              </a:rPr>
              <a:t>Ovarian surface involvement may be present.</a:t>
            </a:r>
          </a:p>
          <a:p>
            <a:pPr marL="0" indent="0" eaLnBrk="1" hangingPunct="1">
              <a:buNone/>
            </a:pPr>
            <a:endParaRPr lang="en-US" sz="2400" b="1" dirty="0" smtClean="0">
              <a:latin typeface="Calibri" pitchFamily="34" charset="0"/>
            </a:endParaRPr>
          </a:p>
          <a:p>
            <a:pPr eaLnBrk="1" hangingPunct="1"/>
            <a:r>
              <a:rPr lang="en-US" sz="2400" b="1" dirty="0" smtClean="0">
                <a:latin typeface="Calibri" pitchFamily="34" charset="0"/>
              </a:rPr>
              <a:t>These tumors usually present with ascites due to abdominal metastases</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19</a:t>
            </a:fld>
            <a:endParaRPr lang="en-US"/>
          </a:p>
        </p:txBody>
      </p:sp>
    </p:spTree>
    <p:extLst>
      <p:ext uri="{BB962C8B-B14F-4D97-AF65-F5344CB8AC3E}">
        <p14:creationId xmlns:p14="http://schemas.microsoft.com/office/powerpoint/2010/main" xmlns="" val="1604716647"/>
      </p:ext>
    </p:extLst>
  </p:cSld>
  <p:clrMapOvr>
    <a:masterClrMapping/>
  </p:clrMapOvr>
  <p:transition>
    <p:wedg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 </a:t>
            </a:r>
            <a:endParaRPr lang="en-US" dirty="0"/>
          </a:p>
        </p:txBody>
      </p:sp>
      <p:sp>
        <p:nvSpPr>
          <p:cNvPr id="3" name="Content Placeholder 2"/>
          <p:cNvSpPr>
            <a:spLocks noGrp="1"/>
          </p:cNvSpPr>
          <p:nvPr>
            <p:ph idx="1"/>
          </p:nvPr>
        </p:nvSpPr>
        <p:spPr/>
        <p:txBody>
          <a:bodyPr/>
          <a:lstStyle/>
          <a:p>
            <a:r>
              <a:rPr lang="en-US" dirty="0" smtClean="0"/>
              <a:t>At the end of this lecture, the students should have a working knowledge of</a:t>
            </a:r>
            <a:r>
              <a:rPr lang="en-US" dirty="0" smtClean="0"/>
              <a:t>:</a:t>
            </a:r>
            <a:r>
              <a:rPr lang="en-US" dirty="0" smtClean="0"/>
              <a:t> </a:t>
            </a:r>
          </a:p>
          <a:p>
            <a:r>
              <a:rPr lang="en-US" dirty="0" smtClean="0"/>
              <a:t>The </a:t>
            </a:r>
            <a:r>
              <a:rPr lang="en-US" dirty="0" smtClean="0"/>
              <a:t>pathology of the major types of ovarian cysts (follicular and </a:t>
            </a:r>
            <a:r>
              <a:rPr lang="en-US" dirty="0" err="1" smtClean="0"/>
              <a:t>luteal</a:t>
            </a:r>
            <a:r>
              <a:rPr lang="en-US" dirty="0" smtClean="0"/>
              <a:t>).</a:t>
            </a:r>
          </a:p>
          <a:p>
            <a:r>
              <a:rPr lang="en-US" dirty="0" smtClean="0"/>
              <a:t>The </a:t>
            </a:r>
            <a:r>
              <a:rPr lang="en-US" dirty="0" smtClean="0"/>
              <a:t>classification and pathology of common ovarian </a:t>
            </a:r>
            <a:r>
              <a:rPr lang="en-US" dirty="0" err="1" smtClean="0"/>
              <a:t>tumours</a:t>
            </a:r>
            <a:r>
              <a:rPr lang="en-US" dirty="0" smtClean="0"/>
              <a:t> including surface epithelial, germ cell, </a:t>
            </a:r>
            <a:r>
              <a:rPr lang="en-US" dirty="0" err="1" smtClean="0"/>
              <a:t>stromal</a:t>
            </a:r>
            <a:r>
              <a:rPr lang="en-US" dirty="0" smtClean="0"/>
              <a:t> and metastatic </a:t>
            </a:r>
            <a:r>
              <a:rPr lang="en-US" dirty="0" err="1" smtClean="0"/>
              <a:t>neoplasms</a:t>
            </a:r>
            <a:r>
              <a:rPr lang="en-US" dirty="0" smtClean="0"/>
              <a:t>.</a:t>
            </a:r>
          </a:p>
          <a:p>
            <a:endParaRPr lang="en-US" dirty="0"/>
          </a:p>
        </p:txBody>
      </p:sp>
      <p:sp>
        <p:nvSpPr>
          <p:cNvPr id="4" name="Slide Number Placeholder 3"/>
          <p:cNvSpPr>
            <a:spLocks noGrp="1"/>
          </p:cNvSpPr>
          <p:nvPr>
            <p:ph type="sldNum" sz="quarter" idx="12"/>
          </p:nvPr>
        </p:nvSpPr>
        <p:spPr/>
        <p:txBody>
          <a:bodyPr/>
          <a:lstStyle/>
          <a:p>
            <a:pPr>
              <a:defRPr/>
            </a:pPr>
            <a:fld id="{7866C280-24D0-462E-879A-D6356837DD54}" type="slidenum">
              <a:rPr lang="en-US" smtClean="0"/>
              <a:pPr>
                <a:defRPr/>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76200" y="762000"/>
            <a:ext cx="3505200" cy="1143000"/>
          </a:xfrm>
        </p:spPr>
        <p:txBody>
          <a:bodyPr>
            <a:normAutofit/>
          </a:bodyPr>
          <a:lstStyle/>
          <a:p>
            <a:r>
              <a:rPr lang="en-US" sz="2000" dirty="0"/>
              <a:t>Serous </a:t>
            </a:r>
            <a:r>
              <a:rPr lang="en-US" sz="2000" dirty="0" err="1" smtClean="0"/>
              <a:t>cystadenocarcinoma</a:t>
            </a:r>
            <a:endParaRPr lang="en-US" sz="2000" dirty="0"/>
          </a:p>
        </p:txBody>
      </p:sp>
      <p:sp>
        <p:nvSpPr>
          <p:cNvPr id="2" name="Slide Number Placeholder 1"/>
          <p:cNvSpPr>
            <a:spLocks noGrp="1"/>
          </p:cNvSpPr>
          <p:nvPr>
            <p:ph type="sldNum" sz="quarter" idx="12"/>
          </p:nvPr>
        </p:nvSpPr>
        <p:spPr/>
        <p:txBody>
          <a:bodyPr/>
          <a:lstStyle/>
          <a:p>
            <a:pPr>
              <a:defRPr/>
            </a:pPr>
            <a:fld id="{C6AE4058-0D73-4FC9-A244-44E490E5FB22}" type="slidenum">
              <a:rPr lang="en-US" smtClean="0"/>
              <a:pPr>
                <a:defRPr/>
              </a:pPr>
              <a:t>20</a:t>
            </a:fld>
            <a:endParaRPr lang="en-US"/>
          </a:p>
        </p:txBody>
      </p:sp>
      <p:pic>
        <p:nvPicPr>
          <p:cNvPr id="30724" name="Picture 4" descr="path007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810000" y="2895600"/>
            <a:ext cx="5334000" cy="3962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0725" name="Text Box 5"/>
          <p:cNvSpPr txBox="1">
            <a:spLocks noChangeArrowheads="1"/>
          </p:cNvSpPr>
          <p:nvPr/>
        </p:nvSpPr>
        <p:spPr bwMode="auto">
          <a:xfrm>
            <a:off x="0" y="2667000"/>
            <a:ext cx="3657600" cy="30469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buFontTx/>
              <a:buChar char="•"/>
            </a:pPr>
            <a:r>
              <a:rPr kumimoji="1" lang="en-US" sz="2800" b="1" dirty="0" smtClean="0">
                <a:latin typeface="Times New Roman" pitchFamily="18" charset="0"/>
                <a:cs typeface="+mn-cs"/>
              </a:rPr>
              <a:t>Papillary complexity</a:t>
            </a:r>
          </a:p>
          <a:p>
            <a:pPr eaLnBrk="0" hangingPunct="0">
              <a:buFontTx/>
              <a:buChar char="•"/>
            </a:pPr>
            <a:r>
              <a:rPr kumimoji="1" lang="en-US" sz="2800" b="1" dirty="0" smtClean="0">
                <a:latin typeface="Times New Roman" pitchFamily="18" charset="0"/>
                <a:cs typeface="+mn-cs"/>
              </a:rPr>
              <a:t>Nuclear</a:t>
            </a:r>
          </a:p>
          <a:p>
            <a:pPr eaLnBrk="0" hangingPunct="0"/>
            <a:r>
              <a:rPr kumimoji="1" lang="en-US" sz="2800" b="1" dirty="0" smtClean="0">
                <a:latin typeface="Times New Roman" pitchFamily="18" charset="0"/>
                <a:cs typeface="+mn-cs"/>
              </a:rPr>
              <a:t> </a:t>
            </a:r>
            <a:r>
              <a:rPr kumimoji="1" lang="en-US" sz="2400" b="1" dirty="0" smtClean="0">
                <a:latin typeface="Times New Roman" pitchFamily="18" charset="0"/>
                <a:cs typeface="+mn-cs"/>
              </a:rPr>
              <a:t>stratification&amp; </a:t>
            </a:r>
            <a:r>
              <a:rPr kumimoji="1" lang="en-US" sz="2400" b="1" dirty="0" err="1" smtClean="0">
                <a:latin typeface="Times New Roman" pitchFamily="18" charset="0"/>
                <a:cs typeface="+mn-cs"/>
              </a:rPr>
              <a:t>atypia</a:t>
            </a:r>
            <a:endParaRPr kumimoji="1" lang="en-US" sz="2800" b="1" dirty="0">
              <a:latin typeface="Times New Roman" pitchFamily="18" charset="0"/>
              <a:cs typeface="+mn-cs"/>
            </a:endParaRPr>
          </a:p>
          <a:p>
            <a:pPr eaLnBrk="0" hangingPunct="0"/>
            <a:endParaRPr kumimoji="1" lang="en-US" sz="2800" b="1" dirty="0" smtClean="0">
              <a:latin typeface="Times New Roman" pitchFamily="18" charset="0"/>
              <a:cs typeface="+mn-cs"/>
            </a:endParaRPr>
          </a:p>
          <a:p>
            <a:pPr eaLnBrk="0" hangingPunct="0">
              <a:buFontTx/>
              <a:buChar char="•"/>
            </a:pPr>
            <a:r>
              <a:rPr kumimoji="1" lang="en-US" sz="2800" b="1" u="sng" dirty="0" smtClean="0">
                <a:latin typeface="Times New Roman" pitchFamily="18" charset="0"/>
                <a:cs typeface="+mn-cs"/>
              </a:rPr>
              <a:t>stromal invasion</a:t>
            </a:r>
          </a:p>
          <a:p>
            <a:pPr eaLnBrk="0" hangingPunct="0">
              <a:buFontTx/>
              <a:buChar char="•"/>
            </a:pPr>
            <a:endParaRPr kumimoji="1" lang="en-US" sz="2800" b="1" u="sng" dirty="0" smtClean="0">
              <a:latin typeface="Times New Roman" pitchFamily="18" charset="0"/>
              <a:cs typeface="+mn-cs"/>
            </a:endParaRPr>
          </a:p>
          <a:p>
            <a:pPr eaLnBrk="0" hangingPunct="0">
              <a:buFontTx/>
              <a:buChar char="•"/>
            </a:pPr>
            <a:r>
              <a:rPr kumimoji="1" lang="en-US" sz="2400" b="1" dirty="0" err="1" smtClean="0">
                <a:latin typeface="Times New Roman" pitchFamily="18" charset="0"/>
                <a:cs typeface="+mn-cs"/>
              </a:rPr>
              <a:t>Psammoma</a:t>
            </a:r>
            <a:r>
              <a:rPr kumimoji="1" lang="en-US" sz="2400" b="1" dirty="0" smtClean="0">
                <a:latin typeface="Times New Roman" pitchFamily="18" charset="0"/>
                <a:cs typeface="+mn-cs"/>
              </a:rPr>
              <a:t> bodies</a:t>
            </a:r>
          </a:p>
        </p:txBody>
      </p:sp>
      <p:pic>
        <p:nvPicPr>
          <p:cNvPr id="5" name="Picture 6" descr="specimen&#10;image"/>
          <p:cNvPicPr>
            <a:picLocks noChangeAspect="1" noChangeArrowheads="1"/>
          </p:cNvPicPr>
          <p:nvPr/>
        </p:nvPicPr>
        <p:blipFill>
          <a:blip r:embed="rId3" cstate="print">
            <a:lum bright="6000" contrast="6000"/>
            <a:extLst>
              <a:ext uri="{28A0092B-C50C-407E-A947-70E740481C1C}">
                <a14:useLocalDpi xmlns:a14="http://schemas.microsoft.com/office/drawing/2010/main" xmlns="" val="0"/>
              </a:ext>
            </a:extLst>
          </a:blip>
          <a:srcRect/>
          <a:stretch>
            <a:fillRect/>
          </a:stretch>
        </p:blipFill>
        <p:spPr bwMode="auto">
          <a:xfrm>
            <a:off x="3810000" y="-228600"/>
            <a:ext cx="5334000" cy="37750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1231686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228600" y="228600"/>
            <a:ext cx="8686800" cy="1143000"/>
          </a:xfrm>
        </p:spPr>
        <p:txBody>
          <a:bodyPr/>
          <a:lstStyle/>
          <a:p>
            <a:r>
              <a:rPr lang="en-US"/>
              <a:t>Mucinous Tumors:</a:t>
            </a:r>
          </a:p>
        </p:txBody>
      </p:sp>
      <p:sp>
        <p:nvSpPr>
          <p:cNvPr id="62467" name="Rectangle 3"/>
          <p:cNvSpPr>
            <a:spLocks noGrp="1" noChangeArrowheads="1"/>
          </p:cNvSpPr>
          <p:nvPr>
            <p:ph idx="1"/>
          </p:nvPr>
        </p:nvSpPr>
        <p:spPr>
          <a:xfrm>
            <a:off x="304800" y="2133600"/>
            <a:ext cx="8610600" cy="4267200"/>
          </a:xfrm>
        </p:spPr>
        <p:txBody>
          <a:bodyPr/>
          <a:lstStyle/>
          <a:p>
            <a:r>
              <a:rPr lang="en-US" b="1" dirty="0"/>
              <a:t>Less common 25%, very large.</a:t>
            </a:r>
          </a:p>
          <a:p>
            <a:r>
              <a:rPr lang="en-US" b="1" dirty="0"/>
              <a:t>Rarely malignant - 15%.</a:t>
            </a:r>
          </a:p>
          <a:p>
            <a:r>
              <a:rPr lang="en-US" b="1" dirty="0" err="1"/>
              <a:t>Multiloculated</a:t>
            </a:r>
            <a:r>
              <a:rPr lang="en-US" b="1" dirty="0"/>
              <a:t>, many small cysts.</a:t>
            </a:r>
          </a:p>
          <a:p>
            <a:r>
              <a:rPr lang="en-US" b="1" dirty="0"/>
              <a:t>Rarely bilateral – 5-20%.</a:t>
            </a:r>
          </a:p>
          <a:p>
            <a:r>
              <a:rPr lang="en-US" b="1" dirty="0"/>
              <a:t>Tall columnar, apical </a:t>
            </a:r>
            <a:r>
              <a:rPr lang="en-US" b="1" dirty="0" err="1"/>
              <a:t>mucin</a:t>
            </a:r>
            <a:r>
              <a:rPr lang="en-US" b="1" dirty="0"/>
              <a:t>.</a:t>
            </a:r>
          </a:p>
          <a:p>
            <a:r>
              <a:rPr lang="en-US" b="1" dirty="0" err="1"/>
              <a:t>Pseudomyxoma</a:t>
            </a:r>
            <a:r>
              <a:rPr lang="en-US" b="1" dirty="0"/>
              <a:t> </a:t>
            </a:r>
            <a:r>
              <a:rPr lang="en-US" b="1" dirty="0" err="1"/>
              <a:t>peritonei</a:t>
            </a:r>
            <a:r>
              <a:rPr lang="en-US" b="1" dirty="0"/>
              <a:t>.</a:t>
            </a:r>
          </a:p>
          <a:p>
            <a:endParaRPr lang="en-US" dirty="0">
              <a:solidFill>
                <a:schemeClr val="tx2"/>
              </a:solidFill>
            </a:endParaRP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21</a:t>
            </a:fld>
            <a:endParaRPr lang="en-US"/>
          </a:p>
        </p:txBody>
      </p:sp>
    </p:spTree>
    <p:extLst>
      <p:ext uri="{BB962C8B-B14F-4D97-AF65-F5344CB8AC3E}">
        <p14:creationId xmlns:p14="http://schemas.microsoft.com/office/powerpoint/2010/main" xmlns="" val="4426089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S01871-022-f044"/>
          <p:cNvPicPr>
            <a:picLocks noChangeAspect="1" noChangeArrowheads="1"/>
          </p:cNvPicPr>
          <p:nvPr/>
        </p:nvPicPr>
        <p:blipFill>
          <a:blip r:embed="rId2" cstate="print"/>
          <a:srcRect/>
          <a:stretch>
            <a:fillRect/>
          </a:stretch>
        </p:blipFill>
        <p:spPr bwMode="auto">
          <a:xfrm>
            <a:off x="76200" y="0"/>
            <a:ext cx="9067800" cy="6858000"/>
          </a:xfrm>
          <a:prstGeom prst="rect">
            <a:avLst/>
          </a:prstGeom>
          <a:noFill/>
          <a:ln w="9525">
            <a:solidFill>
              <a:schemeClr val="tx1"/>
            </a:solidFill>
            <a:miter lim="800000"/>
            <a:headEnd/>
            <a:tailEnd/>
          </a:ln>
        </p:spPr>
      </p:pic>
      <p:sp>
        <p:nvSpPr>
          <p:cNvPr id="3" name="Slide Number Placeholder 2"/>
          <p:cNvSpPr>
            <a:spLocks noGrp="1"/>
          </p:cNvSpPr>
          <p:nvPr>
            <p:ph type="sldNum" sz="quarter" idx="12"/>
          </p:nvPr>
        </p:nvSpPr>
        <p:spPr/>
        <p:txBody>
          <a:bodyPr/>
          <a:lstStyle/>
          <a:p>
            <a:pPr>
              <a:defRPr/>
            </a:pPr>
            <a:fld id="{311A13FF-E165-431E-82B7-51681AB4707B}" type="slidenum">
              <a:rPr lang="en-US" smtClean="0"/>
              <a:pPr>
                <a:defRPr/>
              </a:pPr>
              <a:t>22</a:t>
            </a:fld>
            <a:endParaRPr lang="en-US"/>
          </a:p>
        </p:txBody>
      </p:sp>
    </p:spTree>
    <p:extLst>
      <p:ext uri="{BB962C8B-B14F-4D97-AF65-F5344CB8AC3E}">
        <p14:creationId xmlns:p14="http://schemas.microsoft.com/office/powerpoint/2010/main" xmlns="" val="198195674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t>Mucinous cystadenoma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23</a:t>
            </a:fld>
            <a:endParaRPr lang="en-US"/>
          </a:p>
        </p:txBody>
      </p:sp>
      <p:pic>
        <p:nvPicPr>
          <p:cNvPr id="63492" name="Picture 4" descr="path0077"/>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057400"/>
            <a:ext cx="5029200" cy="441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3493" name="Picture 5" descr="path0078"/>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29200" y="3962400"/>
            <a:ext cx="3810000" cy="257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3494" name="Text Box 6"/>
          <p:cNvSpPr txBox="1">
            <a:spLocks noChangeArrowheads="1"/>
          </p:cNvSpPr>
          <p:nvPr/>
        </p:nvSpPr>
        <p:spPr bwMode="auto">
          <a:xfrm>
            <a:off x="5105400" y="2133600"/>
            <a:ext cx="37338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kumimoji="1" lang="en-US" sz="2400" b="1" dirty="0" err="1" smtClean="0">
                <a:latin typeface="Times New Roman" pitchFamily="18" charset="0"/>
                <a:cs typeface="+mn-cs"/>
              </a:rPr>
              <a:t>Multilocular</a:t>
            </a:r>
            <a:r>
              <a:rPr kumimoji="1" lang="en-US" sz="2400" b="1" dirty="0" smtClean="0">
                <a:latin typeface="Times New Roman" pitchFamily="18" charset="0"/>
                <a:cs typeface="+mn-cs"/>
              </a:rPr>
              <a:t> cyst lined by single layer of columnar cells with basally placed nuclei and apical </a:t>
            </a:r>
            <a:r>
              <a:rPr kumimoji="1" lang="en-US" sz="2400" b="1" dirty="0" err="1" smtClean="0">
                <a:latin typeface="Times New Roman" pitchFamily="18" charset="0"/>
                <a:cs typeface="+mn-cs"/>
              </a:rPr>
              <a:t>mucin</a:t>
            </a:r>
            <a:r>
              <a:rPr kumimoji="1" lang="en-US" sz="2400" dirty="0" smtClean="0">
                <a:solidFill>
                  <a:srgbClr val="CBCBCB"/>
                </a:solidFill>
                <a:latin typeface="Times New Roman" pitchFamily="18" charset="0"/>
                <a:cs typeface="+mn-cs"/>
              </a:rPr>
              <a:t>. </a:t>
            </a:r>
          </a:p>
        </p:txBody>
      </p:sp>
      <p:sp>
        <p:nvSpPr>
          <p:cNvPr id="63495" name="AutoShape 7"/>
          <p:cNvSpPr>
            <a:spLocks noChangeArrowheads="1"/>
          </p:cNvSpPr>
          <p:nvPr/>
        </p:nvSpPr>
        <p:spPr bwMode="auto">
          <a:xfrm>
            <a:off x="762000" y="3200400"/>
            <a:ext cx="914400" cy="152400"/>
          </a:xfrm>
          <a:prstGeom prst="rightArrow">
            <a:avLst>
              <a:gd name="adj1" fmla="val 50000"/>
              <a:gd name="adj2" fmla="val 150000"/>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63496" name="AutoShape 8"/>
          <p:cNvSpPr>
            <a:spLocks noChangeArrowheads="1"/>
          </p:cNvSpPr>
          <p:nvPr/>
        </p:nvSpPr>
        <p:spPr bwMode="auto">
          <a:xfrm>
            <a:off x="6096000" y="3962400"/>
            <a:ext cx="381000" cy="685800"/>
          </a:xfrm>
          <a:prstGeom prst="downArrow">
            <a:avLst>
              <a:gd name="adj1" fmla="val 50000"/>
              <a:gd name="adj2" fmla="val 45000"/>
            </a:avLst>
          </a:prstGeom>
          <a:solidFill>
            <a:srgbClr val="FA5F2E"/>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383264017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sz="4000"/>
              <a:t>Mucinous cystadenoma-borderline</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24</a:t>
            </a:fld>
            <a:endParaRPr lang="en-US"/>
          </a:p>
        </p:txBody>
      </p:sp>
      <p:pic>
        <p:nvPicPr>
          <p:cNvPr id="64516" name="Picture 4" descr="path007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191000" y="2514600"/>
            <a:ext cx="4953000" cy="4038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4517" name="Text Box 5"/>
          <p:cNvSpPr txBox="1">
            <a:spLocks noChangeArrowheads="1"/>
          </p:cNvSpPr>
          <p:nvPr/>
        </p:nvSpPr>
        <p:spPr bwMode="auto">
          <a:xfrm>
            <a:off x="762000" y="3200400"/>
            <a:ext cx="2362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endParaRPr kumimoji="1" lang="en-US" sz="2400" smtClean="0">
              <a:solidFill>
                <a:srgbClr val="CBCBCB"/>
              </a:solidFill>
              <a:latin typeface="Times New Roman" pitchFamily="18" charset="0"/>
              <a:cs typeface="+mn-cs"/>
            </a:endParaRPr>
          </a:p>
        </p:txBody>
      </p:sp>
      <p:sp>
        <p:nvSpPr>
          <p:cNvPr id="64518" name="Text Box 6"/>
          <p:cNvSpPr txBox="1">
            <a:spLocks noChangeArrowheads="1"/>
          </p:cNvSpPr>
          <p:nvPr/>
        </p:nvSpPr>
        <p:spPr bwMode="auto">
          <a:xfrm>
            <a:off x="533400" y="2743200"/>
            <a:ext cx="3200400" cy="15696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buFontTx/>
              <a:buChar char="•"/>
            </a:pPr>
            <a:r>
              <a:rPr kumimoji="1" lang="en-US" sz="2400" b="1" dirty="0" smtClean="0">
                <a:latin typeface="Times New Roman" pitchFamily="18" charset="0"/>
                <a:cs typeface="+mn-cs"/>
              </a:rPr>
              <a:t>Papillary complexity</a:t>
            </a:r>
          </a:p>
          <a:p>
            <a:pPr eaLnBrk="0" hangingPunct="0">
              <a:buFontTx/>
              <a:buChar char="•"/>
            </a:pPr>
            <a:r>
              <a:rPr kumimoji="1" lang="en-US" sz="2400" b="1" dirty="0" smtClean="0">
                <a:latin typeface="Times New Roman" pitchFamily="18" charset="0"/>
                <a:cs typeface="+mn-cs"/>
              </a:rPr>
              <a:t>Nuclear stratification&amp; </a:t>
            </a:r>
            <a:r>
              <a:rPr kumimoji="1" lang="en-US" sz="2400" b="1" dirty="0" err="1" smtClean="0">
                <a:latin typeface="Times New Roman" pitchFamily="18" charset="0"/>
                <a:cs typeface="+mn-cs"/>
              </a:rPr>
              <a:t>atypia</a:t>
            </a:r>
            <a:endParaRPr kumimoji="1" lang="en-US" sz="2400" b="1" dirty="0" smtClean="0">
              <a:latin typeface="Times New Roman" pitchFamily="18" charset="0"/>
              <a:cs typeface="+mn-cs"/>
            </a:endParaRPr>
          </a:p>
          <a:p>
            <a:pPr eaLnBrk="0" hangingPunct="0">
              <a:buFontTx/>
              <a:buChar char="•"/>
            </a:pPr>
            <a:r>
              <a:rPr kumimoji="1" lang="en-US" sz="2400" dirty="0" smtClean="0">
                <a:solidFill>
                  <a:srgbClr val="FA5F2E"/>
                </a:solidFill>
                <a:latin typeface="Times New Roman" pitchFamily="18" charset="0"/>
                <a:cs typeface="+mn-cs"/>
              </a:rPr>
              <a:t> No stromal invasion</a:t>
            </a:r>
          </a:p>
        </p:txBody>
      </p:sp>
      <p:sp>
        <p:nvSpPr>
          <p:cNvPr id="64519" name="AutoShape 7"/>
          <p:cNvSpPr>
            <a:spLocks noChangeArrowheads="1"/>
          </p:cNvSpPr>
          <p:nvPr/>
        </p:nvSpPr>
        <p:spPr bwMode="auto">
          <a:xfrm>
            <a:off x="4800600" y="3048000"/>
            <a:ext cx="304800" cy="990600"/>
          </a:xfrm>
          <a:prstGeom prst="downArrow">
            <a:avLst>
              <a:gd name="adj1" fmla="val 50000"/>
              <a:gd name="adj2" fmla="val 8125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425984594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sz="4000"/>
              <a:t>Mucinous cystadenocarcinoma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25</a:t>
            </a:fld>
            <a:endParaRPr lang="en-US"/>
          </a:p>
        </p:txBody>
      </p:sp>
      <p:pic>
        <p:nvPicPr>
          <p:cNvPr id="65540" name="Picture 4" descr="path008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91000" y="2133600"/>
            <a:ext cx="4953000" cy="449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5541" name="AutoShape 5"/>
          <p:cNvSpPr>
            <a:spLocks noChangeArrowheads="1"/>
          </p:cNvSpPr>
          <p:nvPr/>
        </p:nvSpPr>
        <p:spPr bwMode="auto">
          <a:xfrm>
            <a:off x="6172200" y="2819400"/>
            <a:ext cx="228600" cy="762000"/>
          </a:xfrm>
          <a:prstGeom prst="downArrow">
            <a:avLst>
              <a:gd name="adj1" fmla="val 50000"/>
              <a:gd name="adj2" fmla="val 83333"/>
            </a:avLst>
          </a:prstGeom>
          <a:solidFill>
            <a:schemeClr val="bg2"/>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
        <p:nvSpPr>
          <p:cNvPr id="65542" name="Text Box 6"/>
          <p:cNvSpPr txBox="1">
            <a:spLocks noChangeArrowheads="1"/>
          </p:cNvSpPr>
          <p:nvPr/>
        </p:nvSpPr>
        <p:spPr bwMode="auto">
          <a:xfrm>
            <a:off x="457200" y="3200400"/>
            <a:ext cx="3581400" cy="212365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buFontTx/>
              <a:buChar char="•"/>
            </a:pPr>
            <a:r>
              <a:rPr kumimoji="1" lang="en-US" sz="2400" dirty="0" smtClean="0">
                <a:latin typeface="Times New Roman" pitchFamily="18" charset="0"/>
                <a:cs typeface="+mn-cs"/>
              </a:rPr>
              <a:t>Papillary complexity</a:t>
            </a:r>
          </a:p>
          <a:p>
            <a:pPr eaLnBrk="0" hangingPunct="0">
              <a:buFontTx/>
              <a:buChar char="•"/>
            </a:pPr>
            <a:r>
              <a:rPr kumimoji="1" lang="en-US" sz="2400" dirty="0" smtClean="0">
                <a:latin typeface="Times New Roman" pitchFamily="18" charset="0"/>
                <a:cs typeface="+mn-cs"/>
              </a:rPr>
              <a:t>Nuclear stratification&amp; </a:t>
            </a:r>
            <a:r>
              <a:rPr kumimoji="1" lang="en-US" sz="2400" dirty="0" err="1" smtClean="0">
                <a:latin typeface="Times New Roman" pitchFamily="18" charset="0"/>
                <a:cs typeface="+mn-cs"/>
              </a:rPr>
              <a:t>atypia</a:t>
            </a:r>
            <a:endParaRPr kumimoji="1" lang="en-US" sz="2400" dirty="0" smtClean="0">
              <a:latin typeface="Times New Roman" pitchFamily="18" charset="0"/>
              <a:cs typeface="+mn-cs"/>
            </a:endParaRPr>
          </a:p>
          <a:p>
            <a:pPr eaLnBrk="0" hangingPunct="0">
              <a:buFontTx/>
              <a:buChar char="•"/>
            </a:pPr>
            <a:r>
              <a:rPr kumimoji="1" lang="en-US" sz="2400" dirty="0" smtClean="0">
                <a:solidFill>
                  <a:srgbClr val="FA5F2E"/>
                </a:solidFill>
                <a:latin typeface="Times New Roman" pitchFamily="18" charset="0"/>
                <a:cs typeface="+mn-cs"/>
              </a:rPr>
              <a:t>stromal invasion</a:t>
            </a:r>
          </a:p>
          <a:p>
            <a:pPr eaLnBrk="0" hangingPunct="0">
              <a:spcBef>
                <a:spcPct val="50000"/>
              </a:spcBef>
            </a:pPr>
            <a:endParaRPr kumimoji="1" lang="en-US" sz="2400" dirty="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395586921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r>
              <a:rPr lang="en-US"/>
              <a:t>Endometrioid tumors</a:t>
            </a:r>
          </a:p>
        </p:txBody>
      </p:sp>
      <p:sp>
        <p:nvSpPr>
          <p:cNvPr id="107523" name="Rectangle 3"/>
          <p:cNvSpPr>
            <a:spLocks noGrp="1" noChangeArrowheads="1"/>
          </p:cNvSpPr>
          <p:nvPr>
            <p:ph idx="1"/>
          </p:nvPr>
        </p:nvSpPr>
        <p:spPr/>
        <p:txBody>
          <a:bodyPr/>
          <a:lstStyle/>
          <a:p>
            <a:pPr marL="609600" indent="-609600">
              <a:lnSpc>
                <a:spcPct val="90000"/>
              </a:lnSpc>
            </a:pPr>
            <a:r>
              <a:rPr lang="en-US" sz="2800" dirty="0"/>
              <a:t>most are </a:t>
            </a:r>
            <a:r>
              <a:rPr lang="en-US" sz="2800" dirty="0">
                <a:solidFill>
                  <a:srgbClr val="FF0000"/>
                </a:solidFill>
              </a:rPr>
              <a:t>unilateral</a:t>
            </a:r>
            <a:r>
              <a:rPr lang="en-US" sz="2800" dirty="0"/>
              <a:t> (40% are bilateral)</a:t>
            </a:r>
          </a:p>
          <a:p>
            <a:pPr marL="609600" indent="-609600">
              <a:lnSpc>
                <a:spcPct val="90000"/>
              </a:lnSpc>
            </a:pPr>
            <a:r>
              <a:rPr lang="en-US" sz="2800" dirty="0"/>
              <a:t>cells look </a:t>
            </a:r>
            <a:r>
              <a:rPr lang="en-US" sz="2800" dirty="0">
                <a:solidFill>
                  <a:srgbClr val="A51590"/>
                </a:solidFill>
              </a:rPr>
              <a:t>like endometrium </a:t>
            </a:r>
            <a:r>
              <a:rPr lang="en-US" sz="2800" dirty="0"/>
              <a:t>even though they are coming </a:t>
            </a:r>
            <a:r>
              <a:rPr lang="en-US" sz="2800" dirty="0" smtClean="0"/>
              <a:t>from the </a:t>
            </a:r>
            <a:r>
              <a:rPr lang="en-US" sz="2800" dirty="0"/>
              <a:t>ovary.</a:t>
            </a:r>
          </a:p>
          <a:p>
            <a:pPr marL="609600" indent="-609600">
              <a:lnSpc>
                <a:spcPct val="90000"/>
              </a:lnSpc>
            </a:pPr>
            <a:r>
              <a:rPr lang="en-US" sz="2800" dirty="0" smtClean="0"/>
              <a:t>Most of them are </a:t>
            </a:r>
            <a:r>
              <a:rPr lang="en-US" sz="2800" u="sng" dirty="0"/>
              <a:t>malignant</a:t>
            </a:r>
          </a:p>
          <a:p>
            <a:pPr marL="609600" indent="-609600">
              <a:lnSpc>
                <a:spcPct val="90000"/>
              </a:lnSpc>
            </a:pPr>
            <a:r>
              <a:rPr lang="en-US" sz="2800" dirty="0"/>
              <a:t>about 20% of all ovarian tumors</a:t>
            </a:r>
          </a:p>
          <a:p>
            <a:pPr marL="609600" indent="-609600">
              <a:lnSpc>
                <a:spcPct val="90000"/>
              </a:lnSpc>
            </a:pPr>
            <a:r>
              <a:rPr lang="en-US" sz="2800" dirty="0">
                <a:solidFill>
                  <a:srgbClr val="FF0000"/>
                </a:solidFill>
              </a:rPr>
              <a:t>many </a:t>
            </a:r>
            <a:r>
              <a:rPr lang="en-US" sz="2800" dirty="0"/>
              <a:t>are associated with endometrial cancer (30%)</a:t>
            </a:r>
          </a:p>
          <a:p>
            <a:pPr marL="609600" indent="-609600">
              <a:lnSpc>
                <a:spcPct val="90000"/>
              </a:lnSpc>
            </a:pPr>
            <a:r>
              <a:rPr lang="en-US" sz="2800" dirty="0"/>
              <a:t>patient may have concurrent endometriosis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26</a:t>
            </a:fld>
            <a:endParaRPr lang="en-US"/>
          </a:p>
        </p:txBody>
      </p:sp>
    </p:spTree>
    <p:extLst>
      <p:ext uri="{BB962C8B-B14F-4D97-AF65-F5344CB8AC3E}">
        <p14:creationId xmlns:p14="http://schemas.microsoft.com/office/powerpoint/2010/main" xmlns="" val="39112960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a:xfrm>
            <a:off x="0" y="228600"/>
            <a:ext cx="4267200" cy="1143000"/>
          </a:xfrm>
        </p:spPr>
        <p:txBody>
          <a:bodyPr>
            <a:normAutofit fontScale="90000"/>
          </a:bodyPr>
          <a:lstStyle/>
          <a:p>
            <a:r>
              <a:rPr lang="en-US" sz="4000" dirty="0" err="1"/>
              <a:t>Endometrioid</a:t>
            </a:r>
            <a:r>
              <a:rPr lang="en-US" sz="4000" dirty="0"/>
              <a:t>  adenocarcinoma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27</a:t>
            </a:fld>
            <a:endParaRPr lang="en-US"/>
          </a:p>
        </p:txBody>
      </p:sp>
      <p:sp>
        <p:nvSpPr>
          <p:cNvPr id="110597" name="Text Box 5"/>
          <p:cNvSpPr txBox="1">
            <a:spLocks noChangeArrowheads="1"/>
          </p:cNvSpPr>
          <p:nvPr/>
        </p:nvSpPr>
        <p:spPr bwMode="auto">
          <a:xfrm>
            <a:off x="228600" y="1631372"/>
            <a:ext cx="3429000" cy="4339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pPr>
            <a:endParaRPr kumimoji="1" lang="en-US" sz="2400" dirty="0">
              <a:latin typeface="Times New Roman" pitchFamily="18" charset="0"/>
              <a:cs typeface="+mn-cs"/>
            </a:endParaRPr>
          </a:p>
          <a:p>
            <a:pPr eaLnBrk="0" hangingPunct="0">
              <a:spcBef>
                <a:spcPct val="50000"/>
              </a:spcBef>
            </a:pPr>
            <a:r>
              <a:rPr kumimoji="1" lang="en-US" sz="2400" dirty="0">
                <a:latin typeface="Times New Roman" pitchFamily="18" charset="0"/>
              </a:rPr>
              <a:t>Solid / cyst filled by hemorrhage &amp; necrosis</a:t>
            </a:r>
          </a:p>
          <a:p>
            <a:pPr eaLnBrk="0" hangingPunct="0">
              <a:spcBef>
                <a:spcPct val="50000"/>
              </a:spcBef>
            </a:pPr>
            <a:endParaRPr kumimoji="1" lang="en-US" sz="2400" dirty="0" smtClean="0">
              <a:latin typeface="Times New Roman" pitchFamily="18" charset="0"/>
              <a:cs typeface="+mn-cs"/>
            </a:endParaRPr>
          </a:p>
          <a:p>
            <a:pPr eaLnBrk="0" hangingPunct="0">
              <a:spcBef>
                <a:spcPct val="50000"/>
              </a:spcBef>
            </a:pPr>
            <a:endParaRPr kumimoji="1" lang="en-US" sz="2400" dirty="0">
              <a:latin typeface="Times New Roman" pitchFamily="18" charset="0"/>
              <a:cs typeface="+mn-cs"/>
            </a:endParaRPr>
          </a:p>
          <a:p>
            <a:pPr eaLnBrk="0" hangingPunct="0">
              <a:spcBef>
                <a:spcPct val="50000"/>
              </a:spcBef>
            </a:pPr>
            <a:endParaRPr kumimoji="1" lang="en-US" sz="2400" dirty="0" smtClean="0">
              <a:latin typeface="Times New Roman" pitchFamily="18" charset="0"/>
              <a:cs typeface="+mn-cs"/>
            </a:endParaRPr>
          </a:p>
          <a:p>
            <a:pPr eaLnBrk="0" hangingPunct="0">
              <a:spcBef>
                <a:spcPct val="50000"/>
              </a:spcBef>
            </a:pPr>
            <a:r>
              <a:rPr kumimoji="1" lang="en-US" sz="2400" dirty="0" smtClean="0">
                <a:latin typeface="Times New Roman" pitchFamily="18" charset="0"/>
                <a:cs typeface="+mn-cs"/>
              </a:rPr>
              <a:t> stromal invasion by irregular malignant endometrial glands</a:t>
            </a:r>
          </a:p>
        </p:txBody>
      </p:sp>
      <p:pic>
        <p:nvPicPr>
          <p:cNvPr id="5" name="Picture 4" descr="path008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62400" y="0"/>
            <a:ext cx="5181600" cy="32627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0596" name="Picture 4" descr="path008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62400" y="3262745"/>
            <a:ext cx="5181600" cy="3595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80695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rtlCol="0">
            <a:normAutofit/>
          </a:bodyPr>
          <a:lstStyle/>
          <a:p>
            <a:pPr eaLnBrk="1" fontAlgn="auto" hangingPunct="1">
              <a:spcAft>
                <a:spcPts val="0"/>
              </a:spcAft>
              <a:defRPr/>
            </a:pPr>
            <a:r>
              <a:rPr lang="en-US" sz="3200" b="1" dirty="0" smtClean="0">
                <a:latin typeface="Calibri" pitchFamily="34" charset="0"/>
              </a:rPr>
              <a:t>Sex Cord-</a:t>
            </a:r>
            <a:r>
              <a:rPr lang="en-US" sz="3200" b="1" dirty="0" err="1" smtClean="0">
                <a:latin typeface="Calibri" pitchFamily="34" charset="0"/>
              </a:rPr>
              <a:t>Stromal</a:t>
            </a:r>
            <a:r>
              <a:rPr lang="en-US" sz="3200" b="1" dirty="0" smtClean="0">
                <a:latin typeface="Calibri" pitchFamily="34" charset="0"/>
              </a:rPr>
              <a:t> tumors </a:t>
            </a:r>
          </a:p>
        </p:txBody>
      </p:sp>
      <p:sp>
        <p:nvSpPr>
          <p:cNvPr id="47108" name="Rectangle 3"/>
          <p:cNvSpPr>
            <a:spLocks noGrp="1" noChangeArrowheads="1"/>
          </p:cNvSpPr>
          <p:nvPr>
            <p:ph idx="1"/>
          </p:nvPr>
        </p:nvSpPr>
        <p:spPr/>
        <p:txBody>
          <a:bodyPr/>
          <a:lstStyle/>
          <a:p>
            <a:pPr eaLnBrk="1" hangingPunct="1">
              <a:buFontTx/>
              <a:buChar char="-"/>
            </a:pPr>
            <a:endParaRPr lang="en-US" sz="2400" b="1" dirty="0" smtClean="0">
              <a:latin typeface="Calibri" pitchFamily="34" charset="0"/>
            </a:endParaRPr>
          </a:p>
          <a:p>
            <a:pPr eaLnBrk="1" hangingPunct="1">
              <a:buFontTx/>
              <a:buChar char="-"/>
            </a:pPr>
            <a:r>
              <a:rPr lang="en-US" sz="2400" b="1" dirty="0" err="1" smtClean="0">
                <a:latin typeface="Calibri" pitchFamily="34" charset="0"/>
              </a:rPr>
              <a:t>Granulosa</a:t>
            </a:r>
            <a:r>
              <a:rPr lang="en-US" sz="2400" b="1" dirty="0" smtClean="0">
                <a:latin typeface="Calibri" pitchFamily="34" charset="0"/>
              </a:rPr>
              <a:t> Cell </a:t>
            </a:r>
            <a:r>
              <a:rPr lang="en-US" sz="2400" b="1" dirty="0" err="1" smtClean="0">
                <a:latin typeface="Calibri" pitchFamily="34" charset="0"/>
              </a:rPr>
              <a:t>tuomr</a:t>
            </a:r>
            <a:endParaRPr lang="en-US" sz="2400" b="1" dirty="0" smtClean="0">
              <a:latin typeface="Calibri" pitchFamily="34" charset="0"/>
            </a:endParaRPr>
          </a:p>
          <a:p>
            <a:pPr marL="0" indent="0" eaLnBrk="1" hangingPunct="1">
              <a:buNone/>
            </a:pPr>
            <a:endParaRPr lang="en-US" sz="2400" b="1" dirty="0" smtClean="0">
              <a:latin typeface="Calibri" pitchFamily="34" charset="0"/>
            </a:endParaRPr>
          </a:p>
          <a:p>
            <a:pPr eaLnBrk="1" hangingPunct="1">
              <a:buFontTx/>
              <a:buChar char="-"/>
            </a:pPr>
            <a:r>
              <a:rPr lang="en-US" sz="2400" b="1" dirty="0" err="1" smtClean="0">
                <a:latin typeface="Calibri" pitchFamily="34" charset="0"/>
              </a:rPr>
              <a:t>Thecoma</a:t>
            </a:r>
            <a:r>
              <a:rPr lang="en-US" sz="2400" b="1" dirty="0" smtClean="0">
                <a:latin typeface="Calibri" pitchFamily="34" charset="0"/>
              </a:rPr>
              <a:t> –Fibroma</a:t>
            </a:r>
          </a:p>
          <a:p>
            <a:pPr marL="0" indent="0" eaLnBrk="1" hangingPunct="1">
              <a:buNone/>
            </a:pPr>
            <a:endParaRPr lang="en-US" sz="2400" b="1" dirty="0" smtClean="0">
              <a:latin typeface="Calibri" pitchFamily="34" charset="0"/>
            </a:endParaRPr>
          </a:p>
          <a:p>
            <a:pPr eaLnBrk="1" hangingPunct="1">
              <a:buFontTx/>
              <a:buChar char="-"/>
            </a:pPr>
            <a:r>
              <a:rPr lang="en-US" sz="2400" b="1" dirty="0" err="1" smtClean="0">
                <a:latin typeface="Calibri" pitchFamily="34" charset="0"/>
              </a:rPr>
              <a:t>Sertoli-Leydig</a:t>
            </a:r>
            <a:r>
              <a:rPr lang="en-US" sz="2400" b="1" dirty="0" smtClean="0">
                <a:latin typeface="Calibri" pitchFamily="34" charset="0"/>
              </a:rPr>
              <a:t> cell tumor</a:t>
            </a:r>
          </a:p>
        </p:txBody>
      </p:sp>
      <p:sp>
        <p:nvSpPr>
          <p:cNvPr id="29698" name="Slide Number Placeholder 5"/>
          <p:cNvSpPr>
            <a:spLocks noGrp="1"/>
          </p:cNvSpPr>
          <p:nvPr>
            <p:ph type="sldNum" sz="quarter" idx="12"/>
          </p:nvPr>
        </p:nvSpPr>
        <p:spPr/>
        <p:txBody>
          <a:bodyPr/>
          <a:lstStyle/>
          <a:p>
            <a:pPr>
              <a:defRPr/>
            </a:pPr>
            <a:fld id="{B48081B9-F864-4E0D-B95E-6F0C50F511B0}" type="slidenum">
              <a:rPr lang="en-US">
                <a:latin typeface="Tahoma" pitchFamily="34" charset="0"/>
              </a:rPr>
              <a:pPr>
                <a:defRPr/>
              </a:pPr>
              <a:t>28</a:t>
            </a:fld>
            <a:endParaRPr lang="en-US">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normAutofit fontScale="90000"/>
          </a:bodyPr>
          <a:lstStyle/>
          <a:p>
            <a:r>
              <a:rPr lang="en-US" b="1" dirty="0">
                <a:latin typeface="Calibri" pitchFamily="34" charset="0"/>
              </a:rPr>
              <a:t>Sex Cord Tumors: </a:t>
            </a:r>
            <a:r>
              <a:rPr lang="en-US" b="1" dirty="0" smtClean="0">
                <a:latin typeface="Calibri" pitchFamily="34" charset="0"/>
              </a:rPr>
              <a:t/>
            </a:r>
            <a:br>
              <a:rPr lang="en-US" b="1" dirty="0" smtClean="0">
                <a:latin typeface="Calibri" pitchFamily="34" charset="0"/>
              </a:rPr>
            </a:br>
            <a:r>
              <a:rPr lang="en-US" sz="4000" dirty="0" err="1" smtClean="0"/>
              <a:t>Granulosa</a:t>
            </a:r>
            <a:r>
              <a:rPr lang="en-US" sz="4000" dirty="0" smtClean="0"/>
              <a:t> </a:t>
            </a:r>
            <a:r>
              <a:rPr lang="en-US" sz="4000" dirty="0"/>
              <a:t>Cell Tumor</a:t>
            </a:r>
          </a:p>
        </p:txBody>
      </p:sp>
      <p:sp>
        <p:nvSpPr>
          <p:cNvPr id="75779" name="Rectangle 3"/>
          <p:cNvSpPr>
            <a:spLocks noGrp="1" noChangeArrowheads="1"/>
          </p:cNvSpPr>
          <p:nvPr>
            <p:ph idx="1"/>
          </p:nvPr>
        </p:nvSpPr>
        <p:spPr/>
        <p:txBody>
          <a:bodyPr>
            <a:normAutofit fontScale="92500"/>
          </a:bodyPr>
          <a:lstStyle/>
          <a:p>
            <a:pPr algn="just"/>
            <a:r>
              <a:rPr lang="en-US" sz="2800" b="1" dirty="0">
                <a:latin typeface="Calibri" pitchFamily="34" charset="0"/>
              </a:rPr>
              <a:t>Unilateral, solid and cystic </a:t>
            </a:r>
          </a:p>
          <a:p>
            <a:pPr algn="just"/>
            <a:r>
              <a:rPr lang="en-US" sz="2800" dirty="0" smtClean="0"/>
              <a:t>Hormonally </a:t>
            </a:r>
            <a:r>
              <a:rPr lang="en-US" sz="2800" dirty="0"/>
              <a:t>active tumor</a:t>
            </a:r>
          </a:p>
          <a:p>
            <a:pPr algn="just"/>
            <a:r>
              <a:rPr lang="en-US" sz="2800" dirty="0"/>
              <a:t>The most common </a:t>
            </a:r>
            <a:r>
              <a:rPr lang="en-US" sz="2800" b="1" dirty="0">
                <a:solidFill>
                  <a:srgbClr val="FA5F2E"/>
                </a:solidFill>
              </a:rPr>
              <a:t>estrogenic ovarian neoplasm. </a:t>
            </a:r>
            <a:endParaRPr lang="en-US" sz="2800" b="1" dirty="0" smtClean="0">
              <a:solidFill>
                <a:srgbClr val="FA5F2E"/>
              </a:solidFill>
            </a:endParaRPr>
          </a:p>
          <a:p>
            <a:pPr algn="just"/>
            <a:r>
              <a:rPr lang="en-US" sz="2800" b="1" dirty="0">
                <a:latin typeface="Calibri" pitchFamily="34" charset="0"/>
              </a:rPr>
              <a:t>can be associated with </a:t>
            </a:r>
            <a:r>
              <a:rPr lang="en-US" sz="2800" b="1" u="sng" dirty="0">
                <a:latin typeface="Calibri" pitchFamily="34" charset="0"/>
              </a:rPr>
              <a:t>endometrial hyperplasia </a:t>
            </a:r>
            <a:r>
              <a:rPr lang="en-US" sz="2800" b="1" dirty="0">
                <a:latin typeface="Calibri" pitchFamily="34" charset="0"/>
              </a:rPr>
              <a:t>and carcinoma </a:t>
            </a:r>
          </a:p>
          <a:p>
            <a:pPr algn="just"/>
            <a:r>
              <a:rPr lang="en-US" sz="2800" b="1" dirty="0" smtClean="0"/>
              <a:t>The </a:t>
            </a:r>
            <a:r>
              <a:rPr lang="en-US" sz="2800" dirty="0">
                <a:solidFill>
                  <a:srgbClr val="FA5F2E"/>
                </a:solidFill>
              </a:rPr>
              <a:t>adult form</a:t>
            </a:r>
            <a:r>
              <a:rPr lang="en-US" sz="2800" b="1" dirty="0"/>
              <a:t> occurs mainly in postmenopausal women, associated with endometrial hyperplasia and carcinoma</a:t>
            </a:r>
            <a:r>
              <a:rPr lang="en-US" sz="2800" dirty="0"/>
              <a:t> </a:t>
            </a:r>
            <a:endParaRPr lang="en-US" sz="2800" b="1" dirty="0"/>
          </a:p>
          <a:p>
            <a:pPr algn="just"/>
            <a:r>
              <a:rPr lang="en-US" sz="2800" b="1" dirty="0"/>
              <a:t>The  </a:t>
            </a:r>
            <a:r>
              <a:rPr lang="en-US" sz="2800" dirty="0">
                <a:solidFill>
                  <a:srgbClr val="FA5F2E"/>
                </a:solidFill>
              </a:rPr>
              <a:t>juvenile type</a:t>
            </a:r>
            <a:r>
              <a:rPr lang="en-US" sz="2800" b="1" dirty="0"/>
              <a:t> occurs in the first two decades, cause precocious sexual development.</a:t>
            </a:r>
            <a:r>
              <a:rPr lang="en-US" sz="2800" dirty="0"/>
              <a:t>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29</a:t>
            </a:fld>
            <a:endParaRPr lang="en-US"/>
          </a:p>
        </p:txBody>
      </p:sp>
    </p:spTree>
    <p:extLst>
      <p:ext uri="{BB962C8B-B14F-4D97-AF65-F5344CB8AC3E}">
        <p14:creationId xmlns:p14="http://schemas.microsoft.com/office/powerpoint/2010/main" xmlns="" val="3155498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p:txBody>
          <a:bodyPr>
            <a:normAutofit/>
          </a:bodyPr>
          <a:lstStyle/>
          <a:p>
            <a:pPr eaLnBrk="1" hangingPunct="1"/>
            <a:r>
              <a:rPr lang="en-US" sz="3200" b="1" dirty="0" smtClean="0">
                <a:latin typeface="Calibri" pitchFamily="34" charset="0"/>
              </a:rPr>
              <a:t>Ovaries</a:t>
            </a:r>
          </a:p>
        </p:txBody>
      </p:sp>
      <p:sp>
        <p:nvSpPr>
          <p:cNvPr id="6148" name="Rectangle 3"/>
          <p:cNvSpPr>
            <a:spLocks noGrp="1" noChangeArrowheads="1"/>
          </p:cNvSpPr>
          <p:nvPr>
            <p:ph idx="1"/>
          </p:nvPr>
        </p:nvSpPr>
        <p:spPr/>
        <p:txBody>
          <a:bodyPr>
            <a:normAutofit fontScale="92500" lnSpcReduction="10000"/>
          </a:bodyPr>
          <a:lstStyle/>
          <a:p>
            <a:pPr eaLnBrk="1" hangingPunct="1"/>
            <a:endParaRPr lang="en-US" sz="2400" b="1" dirty="0" smtClean="0">
              <a:latin typeface="Calibri" pitchFamily="34" charset="0"/>
            </a:endParaRPr>
          </a:p>
          <a:p>
            <a:pPr marL="0" indent="0">
              <a:buNone/>
            </a:pPr>
            <a:r>
              <a:rPr lang="en-US" sz="2400" dirty="0"/>
              <a:t>Ovarian mass </a:t>
            </a:r>
            <a:r>
              <a:rPr lang="en-US" sz="2400" dirty="0" smtClean="0"/>
              <a:t>Can be </a:t>
            </a:r>
            <a:r>
              <a:rPr lang="en-US" sz="2400" b="1" dirty="0" smtClean="0"/>
              <a:t>either</a:t>
            </a:r>
            <a:r>
              <a:rPr lang="en-US" sz="2400" dirty="0" smtClean="0"/>
              <a:t> :  </a:t>
            </a:r>
          </a:p>
          <a:p>
            <a:pPr marL="0" indent="0">
              <a:buNone/>
            </a:pPr>
            <a:r>
              <a:rPr lang="en-US" sz="2400" dirty="0" smtClean="0"/>
              <a:t>  - Physiological or Neoplastic </a:t>
            </a:r>
          </a:p>
          <a:p>
            <a:pPr marL="0" indent="0">
              <a:buNone/>
            </a:pPr>
            <a:r>
              <a:rPr lang="en-US" sz="2400" dirty="0" smtClean="0"/>
              <a:t>  - Benign or</a:t>
            </a:r>
            <a:r>
              <a:rPr lang="en-US" sz="2400" dirty="0"/>
              <a:t> </a:t>
            </a:r>
            <a:r>
              <a:rPr lang="en-US" sz="2400" dirty="0" smtClean="0"/>
              <a:t>Malignant</a:t>
            </a:r>
            <a:r>
              <a:rPr lang="en-US" sz="2400" dirty="0"/>
              <a:t>			</a:t>
            </a:r>
            <a:br>
              <a:rPr lang="en-US" sz="2400" dirty="0"/>
            </a:br>
            <a:endParaRPr lang="en-US" sz="2400" b="1" dirty="0"/>
          </a:p>
          <a:p>
            <a:pPr eaLnBrk="1" hangingPunct="1"/>
            <a:r>
              <a:rPr lang="en-US" sz="2400" b="1" dirty="0" smtClean="0"/>
              <a:t>The most important medical problems in ovaries are the </a:t>
            </a:r>
            <a:r>
              <a:rPr lang="en-US" sz="2400" b="1" dirty="0" smtClean="0">
                <a:solidFill>
                  <a:srgbClr val="FF0000"/>
                </a:solidFill>
              </a:rPr>
              <a:t>neoplasms</a:t>
            </a:r>
          </a:p>
          <a:p>
            <a:pPr marL="0" indent="0" eaLnBrk="1" hangingPunct="1">
              <a:buNone/>
            </a:pPr>
            <a:endParaRPr lang="en-US" sz="2400" b="1" dirty="0" smtClean="0"/>
          </a:p>
          <a:p>
            <a:pPr eaLnBrk="1" hangingPunct="1"/>
            <a:r>
              <a:rPr lang="en-US" sz="2400" b="1" dirty="0" smtClean="0"/>
              <a:t>Death from ovarian cancers is more than that of cervix and uterus together</a:t>
            </a:r>
          </a:p>
          <a:p>
            <a:pPr marL="0" indent="0" eaLnBrk="1" hangingPunct="1">
              <a:buNone/>
            </a:pPr>
            <a:endParaRPr lang="en-US" sz="2400" b="1" dirty="0" smtClean="0"/>
          </a:p>
          <a:p>
            <a:pPr eaLnBrk="1" hangingPunct="1"/>
            <a:r>
              <a:rPr lang="en-US" sz="2400" b="1" dirty="0" smtClean="0">
                <a:solidFill>
                  <a:srgbClr val="FF0000"/>
                </a:solidFill>
              </a:rPr>
              <a:t>Silent growth </a:t>
            </a:r>
            <a:r>
              <a:rPr lang="en-US" sz="2400" b="1" dirty="0" smtClean="0"/>
              <a:t>of ovarian tumors is the rule ,which make them so dangerous</a:t>
            </a:r>
          </a:p>
          <a:p>
            <a:pPr eaLnBrk="1" hangingPunct="1"/>
            <a:endParaRPr lang="en-US" sz="2400" b="1" dirty="0" smtClean="0"/>
          </a:p>
        </p:txBody>
      </p:sp>
      <p:sp>
        <p:nvSpPr>
          <p:cNvPr id="6146" name="Slide Number Placeholder 5"/>
          <p:cNvSpPr>
            <a:spLocks noGrp="1"/>
          </p:cNvSpPr>
          <p:nvPr>
            <p:ph type="sldNum" sz="quarter" idx="12"/>
          </p:nvPr>
        </p:nvSpPr>
        <p:spPr/>
        <p:txBody>
          <a:bodyPr/>
          <a:lstStyle/>
          <a:p>
            <a:pPr>
              <a:defRPr/>
            </a:pPr>
            <a:fld id="{F793980D-9F31-4D1D-B78E-078A7E855B93}" type="slidenum">
              <a:rPr lang="en-US">
                <a:latin typeface="Tahoma" pitchFamily="34" charset="0"/>
              </a:rPr>
              <a:pPr>
                <a:defRPr/>
              </a:pPr>
              <a:t>3</a:t>
            </a:fld>
            <a:endParaRPr lang="en-US" dirty="0">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gross granulosa cell tumo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8652" y="1311559"/>
            <a:ext cx="3962400" cy="36576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Box 4"/>
          <p:cNvSpPr txBox="1">
            <a:spLocks noChangeArrowheads="1"/>
          </p:cNvSpPr>
          <p:nvPr/>
        </p:nvSpPr>
        <p:spPr bwMode="auto">
          <a:xfrm>
            <a:off x="728632" y="5394325"/>
            <a:ext cx="1905000" cy="822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dirty="0"/>
              <a:t>Solid with hemorrhage</a:t>
            </a:r>
          </a:p>
        </p:txBody>
      </p:sp>
      <p:pic>
        <p:nvPicPr>
          <p:cNvPr id="4" name="Picture 4" descr="path010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rot="10800000">
            <a:off x="4419600" y="2590800"/>
            <a:ext cx="47244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 Box 5"/>
          <p:cNvSpPr txBox="1">
            <a:spLocks noChangeArrowheads="1"/>
          </p:cNvSpPr>
          <p:nvPr/>
        </p:nvSpPr>
        <p:spPr bwMode="auto">
          <a:xfrm>
            <a:off x="4572000" y="157397"/>
            <a:ext cx="3124200" cy="2308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spcBef>
                <a:spcPct val="50000"/>
              </a:spcBef>
              <a:buFontTx/>
              <a:buChar char="•"/>
            </a:pPr>
            <a:r>
              <a:rPr lang="en-US" sz="2400" dirty="0"/>
              <a:t>Sheets of </a:t>
            </a:r>
            <a:r>
              <a:rPr lang="en-US" sz="2400" dirty="0" err="1"/>
              <a:t>granulosa</a:t>
            </a:r>
            <a:r>
              <a:rPr lang="en-US" sz="2400" dirty="0"/>
              <a:t> cells containing spaces lined by the cells to give a follicle-like appearance </a:t>
            </a:r>
            <a:r>
              <a:rPr lang="en-US" sz="2400" dirty="0">
                <a:solidFill>
                  <a:srgbClr val="FA5F2E"/>
                </a:solidFill>
              </a:rPr>
              <a:t>(Call-</a:t>
            </a:r>
            <a:r>
              <a:rPr lang="en-US" sz="2400" dirty="0" err="1">
                <a:solidFill>
                  <a:srgbClr val="FA5F2E"/>
                </a:solidFill>
              </a:rPr>
              <a:t>Exner</a:t>
            </a:r>
            <a:r>
              <a:rPr lang="en-US" sz="2400" dirty="0">
                <a:solidFill>
                  <a:srgbClr val="FA5F2E"/>
                </a:solidFill>
              </a:rPr>
              <a:t> bodies).</a:t>
            </a:r>
          </a:p>
        </p:txBody>
      </p:sp>
      <p:sp>
        <p:nvSpPr>
          <p:cNvPr id="6" name="AutoShape 6"/>
          <p:cNvSpPr>
            <a:spLocks noChangeArrowheads="1"/>
          </p:cNvSpPr>
          <p:nvPr/>
        </p:nvSpPr>
        <p:spPr bwMode="auto">
          <a:xfrm rot="5280000">
            <a:off x="7086600" y="2209800"/>
            <a:ext cx="1219200" cy="7620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FA5F2E"/>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IN"/>
          </a:p>
        </p:txBody>
      </p:sp>
      <p:sp>
        <p:nvSpPr>
          <p:cNvPr id="7" name="Rectangle 6"/>
          <p:cNvSpPr/>
          <p:nvPr/>
        </p:nvSpPr>
        <p:spPr>
          <a:xfrm>
            <a:off x="381000" y="388229"/>
            <a:ext cx="3181320" cy="461665"/>
          </a:xfrm>
          <a:prstGeom prst="rect">
            <a:avLst/>
          </a:prstGeom>
        </p:spPr>
        <p:txBody>
          <a:bodyPr wrap="none">
            <a:spAutoFit/>
          </a:bodyPr>
          <a:lstStyle/>
          <a:p>
            <a:r>
              <a:rPr lang="en-US" sz="2400" dirty="0" err="1"/>
              <a:t>Granulosa</a:t>
            </a:r>
            <a:r>
              <a:rPr lang="en-US" sz="2400" dirty="0"/>
              <a:t> Cell Tumor</a:t>
            </a:r>
            <a:endParaRPr lang="en-IN" sz="2400" dirty="0"/>
          </a:p>
        </p:txBody>
      </p:sp>
      <p:sp>
        <p:nvSpPr>
          <p:cNvPr id="8" name="Slide Number Placeholder 7"/>
          <p:cNvSpPr>
            <a:spLocks noGrp="1"/>
          </p:cNvSpPr>
          <p:nvPr>
            <p:ph type="sldNum" sz="quarter" idx="12"/>
          </p:nvPr>
        </p:nvSpPr>
        <p:spPr/>
        <p:txBody>
          <a:bodyPr/>
          <a:lstStyle/>
          <a:p>
            <a:pPr>
              <a:defRPr/>
            </a:pPr>
            <a:fld id="{311A13FF-E165-431E-82B7-51681AB4707B}" type="slidenum">
              <a:rPr lang="en-US" smtClean="0"/>
              <a:pPr>
                <a:defRPr/>
              </a:pPr>
              <a:t>30</a:t>
            </a:fld>
            <a:endParaRPr lang="en-US"/>
          </a:p>
        </p:txBody>
      </p:sp>
    </p:spTree>
    <p:extLst>
      <p:ext uri="{BB962C8B-B14F-4D97-AF65-F5344CB8AC3E}">
        <p14:creationId xmlns:p14="http://schemas.microsoft.com/office/powerpoint/2010/main" xmlns="" val="32818512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60952" y="274638"/>
            <a:ext cx="3877648" cy="487362"/>
          </a:xfrm>
        </p:spPr>
        <p:txBody>
          <a:bodyPr>
            <a:normAutofit fontScale="90000"/>
          </a:bodyPr>
          <a:lstStyle/>
          <a:p>
            <a:r>
              <a:rPr lang="en-US" sz="4000" dirty="0" err="1" smtClean="0"/>
              <a:t>Thecoma</a:t>
            </a:r>
            <a:r>
              <a:rPr lang="en-US" sz="4000" dirty="0" smtClean="0"/>
              <a:t>-fibroma </a:t>
            </a:r>
            <a:endParaRPr lang="en-US" sz="40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31</a:t>
            </a:fld>
            <a:endParaRPr lang="en-US"/>
          </a:p>
        </p:txBody>
      </p:sp>
      <p:pic>
        <p:nvPicPr>
          <p:cNvPr id="78852" name="Picture 4" descr="path010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810000" y="0"/>
            <a:ext cx="5181600" cy="3581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8853" name="Text Box 5"/>
          <p:cNvSpPr txBox="1">
            <a:spLocks noChangeArrowheads="1"/>
          </p:cNvSpPr>
          <p:nvPr/>
        </p:nvSpPr>
        <p:spPr bwMode="auto">
          <a:xfrm>
            <a:off x="160952" y="1326936"/>
            <a:ext cx="3505200" cy="4970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marL="342900" indent="-342900">
              <a:buFont typeface="Arial" pitchFamily="34" charset="0"/>
              <a:buChar char="•"/>
            </a:pPr>
            <a:r>
              <a:rPr lang="en-US" sz="2000" dirty="0" smtClean="0"/>
              <a:t>Functional  tumors producing </a:t>
            </a:r>
            <a:r>
              <a:rPr lang="en-US" sz="2000" dirty="0" smtClean="0">
                <a:solidFill>
                  <a:srgbClr val="FA5F2E"/>
                </a:solidFill>
              </a:rPr>
              <a:t>estrogen</a:t>
            </a:r>
          </a:p>
          <a:p>
            <a:pPr marL="342900" indent="-342900">
              <a:buFont typeface="Arial" pitchFamily="34" charset="0"/>
              <a:buChar char="•"/>
            </a:pPr>
            <a:r>
              <a:rPr lang="en-US" sz="2000" dirty="0" smtClean="0"/>
              <a:t>It occur in postmenopausal women</a:t>
            </a:r>
          </a:p>
          <a:p>
            <a:pPr marL="342900" indent="-342900">
              <a:buFont typeface="Arial" pitchFamily="34" charset="0"/>
              <a:buChar char="•"/>
            </a:pPr>
            <a:r>
              <a:rPr lang="en-US" sz="2000" dirty="0" smtClean="0"/>
              <a:t>Endometrial hyperplasia or carcinoma may develop  </a:t>
            </a:r>
          </a:p>
          <a:p>
            <a:pPr marL="342900" indent="-342900">
              <a:spcBef>
                <a:spcPct val="50000"/>
              </a:spcBef>
              <a:buFont typeface="Arial" pitchFamily="34" charset="0"/>
              <a:buChar char="•"/>
            </a:pPr>
            <a:r>
              <a:rPr lang="en-US" sz="2000" dirty="0" smtClean="0"/>
              <a:t>Gross: Solid </a:t>
            </a:r>
            <a:r>
              <a:rPr lang="en-US" sz="2000" dirty="0"/>
              <a:t>tumor with variegated yellow - orange appearance</a:t>
            </a:r>
            <a:r>
              <a:rPr lang="en-US" sz="2000" dirty="0" smtClean="0"/>
              <a:t>.</a:t>
            </a:r>
          </a:p>
          <a:p>
            <a:pPr marL="342900" indent="-342900">
              <a:spcBef>
                <a:spcPct val="50000"/>
              </a:spcBef>
              <a:buFont typeface="Arial" pitchFamily="34" charset="0"/>
              <a:buChar char="•"/>
            </a:pPr>
            <a:endParaRPr lang="en-US" sz="2000" dirty="0" smtClean="0"/>
          </a:p>
          <a:p>
            <a:pPr marL="342900" indent="-342900">
              <a:spcBef>
                <a:spcPct val="50000"/>
              </a:spcBef>
              <a:buFont typeface="Arial" pitchFamily="34" charset="0"/>
              <a:buChar char="•"/>
            </a:pPr>
            <a:r>
              <a:rPr lang="en-US" sz="2000" dirty="0" smtClean="0"/>
              <a:t>M/E: sheets </a:t>
            </a:r>
            <a:r>
              <a:rPr lang="en-US" sz="2000" dirty="0"/>
              <a:t>of round to oval cells with pale cytoplasm containing lipid. </a:t>
            </a:r>
          </a:p>
          <a:p>
            <a:pPr>
              <a:spcBef>
                <a:spcPct val="50000"/>
              </a:spcBef>
              <a:buFontTx/>
              <a:buChar char="•"/>
            </a:pPr>
            <a:endParaRPr lang="en-US" dirty="0"/>
          </a:p>
        </p:txBody>
      </p:sp>
      <p:pic>
        <p:nvPicPr>
          <p:cNvPr id="5" name="Picture 4" descr="path010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10000" y="2971800"/>
            <a:ext cx="5334000" cy="38712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3206702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normAutofit fontScale="90000"/>
          </a:bodyPr>
          <a:lstStyle/>
          <a:p>
            <a:r>
              <a:rPr lang="en-US" sz="4000"/>
              <a:t>Sertoli-Leydig cell tumors </a:t>
            </a:r>
            <a:br>
              <a:rPr lang="en-US" sz="4000"/>
            </a:br>
            <a:endParaRPr lang="en-US" sz="4000"/>
          </a:p>
        </p:txBody>
      </p:sp>
      <p:sp>
        <p:nvSpPr>
          <p:cNvPr id="80899" name="Rectangle 3"/>
          <p:cNvSpPr>
            <a:spLocks noGrp="1" noChangeArrowheads="1"/>
          </p:cNvSpPr>
          <p:nvPr>
            <p:ph idx="1"/>
          </p:nvPr>
        </p:nvSpPr>
        <p:spPr>
          <a:xfrm>
            <a:off x="304800" y="1219200"/>
            <a:ext cx="3200400" cy="5638800"/>
          </a:xfrm>
        </p:spPr>
        <p:txBody>
          <a:bodyPr>
            <a:normAutofit fontScale="92500" lnSpcReduction="10000"/>
          </a:bodyPr>
          <a:lstStyle/>
          <a:p>
            <a:r>
              <a:rPr lang="en-US" dirty="0"/>
              <a:t>1% of ovarian neoplasms </a:t>
            </a:r>
          </a:p>
          <a:p>
            <a:r>
              <a:rPr lang="en-US" dirty="0"/>
              <a:t>It occur predominantly in young women.</a:t>
            </a:r>
          </a:p>
          <a:p>
            <a:r>
              <a:rPr lang="en-US" dirty="0"/>
              <a:t>Commonly </a:t>
            </a:r>
            <a:r>
              <a:rPr lang="en-US" dirty="0">
                <a:solidFill>
                  <a:srgbClr val="FA5F2E"/>
                </a:solidFill>
              </a:rPr>
              <a:t>androgenic</a:t>
            </a:r>
            <a:r>
              <a:rPr lang="en-US" dirty="0"/>
              <a:t>, cause </a:t>
            </a:r>
            <a:r>
              <a:rPr lang="en-US" dirty="0" err="1"/>
              <a:t>defeminization</a:t>
            </a:r>
            <a:r>
              <a:rPr lang="en-US" dirty="0"/>
              <a:t> of women manifested as breast atrophy, amenorrhea, and loss of hair and hip fat , to </a:t>
            </a:r>
            <a:r>
              <a:rPr lang="en-US" dirty="0" err="1"/>
              <a:t>virilization</a:t>
            </a:r>
            <a:r>
              <a:rPr lang="en-US" dirty="0"/>
              <a:t> with </a:t>
            </a:r>
            <a:r>
              <a:rPr lang="en-US" dirty="0" err="1"/>
              <a:t>hirsutism</a:t>
            </a:r>
            <a:r>
              <a:rPr lang="en-US" dirty="0"/>
              <a:t> </a:t>
            </a:r>
            <a:endParaRPr lang="en-US" dirty="0" smtClean="0"/>
          </a:p>
          <a:p>
            <a:r>
              <a:rPr lang="en-US" dirty="0" smtClean="0"/>
              <a:t>M/E: Tubules </a:t>
            </a:r>
            <a:r>
              <a:rPr lang="en-US" dirty="0"/>
              <a:t>lined by </a:t>
            </a:r>
            <a:r>
              <a:rPr lang="en-US" dirty="0" err="1"/>
              <a:t>Sertoli</a:t>
            </a:r>
            <a:r>
              <a:rPr lang="en-US" dirty="0"/>
              <a:t> cells and sheet of </a:t>
            </a:r>
            <a:r>
              <a:rPr lang="en-US" dirty="0" err="1"/>
              <a:t>Leydig</a:t>
            </a:r>
            <a:r>
              <a:rPr lang="en-US" dirty="0"/>
              <a:t> cells </a:t>
            </a:r>
          </a:p>
          <a:p>
            <a:endParaRPr lang="en-US"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32</a:t>
            </a:fld>
            <a:endParaRPr lang="en-US"/>
          </a:p>
        </p:txBody>
      </p:sp>
      <p:pic>
        <p:nvPicPr>
          <p:cNvPr id="4" name="Picture 4" descr="path011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00055" y="1524000"/>
            <a:ext cx="52578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305286721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sz="4000"/>
              <a:t>Germ cell tumor- classification</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33</a:t>
            </a:fld>
            <a:endParaRPr lang="en-US"/>
          </a:p>
        </p:txBody>
      </p:sp>
      <p:pic>
        <p:nvPicPr>
          <p:cNvPr id="105476" name="Picture 4" descr="18_058"/>
          <p:cNvPicPr>
            <a:picLocks noChangeAspect="1" noChangeArrowheads="1"/>
          </p:cNvPicPr>
          <p:nvPr/>
        </p:nvPicPr>
        <p:blipFill>
          <a:blip r:embed="rId2" cstate="print">
            <a:extLst>
              <a:ext uri="{28A0092B-C50C-407E-A947-70E740481C1C}">
                <a14:useLocalDpi xmlns:a14="http://schemas.microsoft.com/office/drawing/2010/main" xmlns="" val="0"/>
              </a:ext>
            </a:extLst>
          </a:blip>
          <a:srcRect l="10799" t="39912" r="12419" b="15118"/>
          <a:stretch>
            <a:fillRect/>
          </a:stretch>
        </p:blipFill>
        <p:spPr bwMode="auto">
          <a:xfrm>
            <a:off x="0" y="2057400"/>
            <a:ext cx="9144000" cy="457200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737613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685800" y="533400"/>
            <a:ext cx="7772400" cy="838200"/>
          </a:xfrm>
        </p:spPr>
        <p:txBody>
          <a:bodyPr>
            <a:normAutofit fontScale="90000"/>
          </a:bodyPr>
          <a:lstStyle/>
          <a:p>
            <a:r>
              <a:rPr lang="en-US" sz="4000"/>
              <a:t>Dysgerminoma </a:t>
            </a:r>
            <a:br>
              <a:rPr lang="en-US" sz="4000"/>
            </a:br>
            <a:endParaRPr lang="en-US" sz="4000"/>
          </a:p>
        </p:txBody>
      </p:sp>
      <p:sp>
        <p:nvSpPr>
          <p:cNvPr id="69635" name="Rectangle 3"/>
          <p:cNvSpPr>
            <a:spLocks noGrp="1" noChangeArrowheads="1"/>
          </p:cNvSpPr>
          <p:nvPr>
            <p:ph idx="1"/>
          </p:nvPr>
        </p:nvSpPr>
        <p:spPr>
          <a:xfrm>
            <a:off x="228600" y="990600"/>
            <a:ext cx="8610600" cy="5562600"/>
          </a:xfrm>
        </p:spPr>
        <p:txBody>
          <a:bodyPr>
            <a:normAutofit/>
          </a:bodyPr>
          <a:lstStyle/>
          <a:p>
            <a:pPr algn="just">
              <a:lnSpc>
                <a:spcPct val="90000"/>
              </a:lnSpc>
            </a:pPr>
            <a:r>
              <a:rPr lang="en-US" sz="2800" dirty="0"/>
              <a:t>The ovarian counterpart of the </a:t>
            </a:r>
            <a:r>
              <a:rPr lang="en-US" sz="2800" b="1" dirty="0">
                <a:solidFill>
                  <a:srgbClr val="FA5F2E"/>
                </a:solidFill>
              </a:rPr>
              <a:t>testicular seminoma </a:t>
            </a:r>
          </a:p>
          <a:p>
            <a:pPr algn="just">
              <a:lnSpc>
                <a:spcPct val="90000"/>
              </a:lnSpc>
            </a:pPr>
            <a:r>
              <a:rPr lang="en-US" sz="2800" dirty="0"/>
              <a:t>2% of all ovarian malignancies </a:t>
            </a:r>
          </a:p>
          <a:p>
            <a:pPr algn="just">
              <a:lnSpc>
                <a:spcPct val="90000"/>
              </a:lnSpc>
            </a:pPr>
            <a:r>
              <a:rPr lang="en-US" sz="2800" dirty="0"/>
              <a:t>Most common malignant germ cell tumor</a:t>
            </a:r>
          </a:p>
          <a:p>
            <a:pPr algn="just">
              <a:lnSpc>
                <a:spcPct val="90000"/>
              </a:lnSpc>
            </a:pPr>
            <a:r>
              <a:rPr lang="en-US" sz="2800" dirty="0"/>
              <a:t>Affects  primarily younger females with the majority in the second and third decades. </a:t>
            </a:r>
          </a:p>
          <a:p>
            <a:pPr algn="just">
              <a:lnSpc>
                <a:spcPct val="90000"/>
              </a:lnSpc>
            </a:pPr>
            <a:r>
              <a:rPr lang="en-US" sz="2800" dirty="0"/>
              <a:t>It is the </a:t>
            </a:r>
            <a:r>
              <a:rPr lang="en-US" sz="2800" b="1" dirty="0">
                <a:solidFill>
                  <a:srgbClr val="FA5F2E"/>
                </a:solidFill>
              </a:rPr>
              <a:t>most frequently encountered ovarian malignancy in pregnancy</a:t>
            </a:r>
          </a:p>
          <a:p>
            <a:pPr algn="just">
              <a:lnSpc>
                <a:spcPct val="90000"/>
              </a:lnSpc>
            </a:pPr>
            <a:r>
              <a:rPr lang="en-US" sz="2800" dirty="0"/>
              <a:t>An excellent prognosis. Highly  radiosensitive .   </a:t>
            </a:r>
            <a:endParaRPr lang="en-US" sz="2800" dirty="0" smtClean="0"/>
          </a:p>
          <a:p>
            <a:pPr algn="just">
              <a:lnSpc>
                <a:spcPct val="90000"/>
              </a:lnSpc>
            </a:pPr>
            <a:r>
              <a:rPr lang="en-US" sz="2800" b="1" dirty="0">
                <a:latin typeface="Calibri" pitchFamily="34" charset="0"/>
              </a:rPr>
              <a:t>C</a:t>
            </a:r>
            <a:r>
              <a:rPr lang="en-US" sz="2800" b="1" dirty="0" smtClean="0">
                <a:latin typeface="Calibri" pitchFamily="34" charset="0"/>
              </a:rPr>
              <a:t>omposed </a:t>
            </a:r>
            <a:r>
              <a:rPr lang="en-US" sz="2800" b="1" dirty="0">
                <a:latin typeface="Calibri" pitchFamily="34" charset="0"/>
              </a:rPr>
              <a:t>of malignant germ </a:t>
            </a:r>
            <a:r>
              <a:rPr lang="en-US" sz="2800" b="1" dirty="0" smtClean="0">
                <a:latin typeface="Calibri" pitchFamily="34" charset="0"/>
              </a:rPr>
              <a:t>cells, </a:t>
            </a:r>
            <a:r>
              <a:rPr lang="en-US" sz="2800" b="1" dirty="0">
                <a:latin typeface="Calibri" pitchFamily="34" charset="0"/>
              </a:rPr>
              <a:t>admixed with </a:t>
            </a:r>
            <a:r>
              <a:rPr lang="en-US" sz="2800" b="1" dirty="0" err="1">
                <a:latin typeface="Calibri" pitchFamily="34" charset="0"/>
              </a:rPr>
              <a:t>nonneoplastic</a:t>
            </a:r>
            <a:r>
              <a:rPr lang="en-US" sz="2800" b="1" dirty="0">
                <a:latin typeface="Calibri" pitchFamily="34" charset="0"/>
              </a:rPr>
              <a:t> chronic inflammatory cells and occasionally granulomatous inflammation </a:t>
            </a:r>
          </a:p>
          <a:p>
            <a:pPr algn="just">
              <a:lnSpc>
                <a:spcPct val="90000"/>
              </a:lnSpc>
            </a:pPr>
            <a:endParaRPr lang="en-US" sz="28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34</a:t>
            </a:fld>
            <a:endParaRPr lang="en-US"/>
          </a:p>
        </p:txBody>
      </p:sp>
    </p:spTree>
    <p:extLst>
      <p:ext uri="{BB962C8B-B14F-4D97-AF65-F5344CB8AC3E}">
        <p14:creationId xmlns:p14="http://schemas.microsoft.com/office/powerpoint/2010/main" xmlns="" val="32556973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2750127" y="381000"/>
            <a:ext cx="3200400" cy="927152"/>
          </a:xfrm>
        </p:spPr>
        <p:txBody>
          <a:bodyPr>
            <a:normAutofit/>
          </a:bodyPr>
          <a:lstStyle/>
          <a:p>
            <a:r>
              <a:rPr lang="en-US" sz="2800" b="1" dirty="0" err="1" smtClean="0">
                <a:latin typeface="Calibri" pitchFamily="34" charset="0"/>
              </a:rPr>
              <a:t>Dysgerminoma</a:t>
            </a:r>
            <a:endParaRPr lang="en-US" sz="2800" b="1" dirty="0" smtClean="0">
              <a:latin typeface="Calibri" pitchFamily="34" charset="0"/>
            </a:endParaRPr>
          </a:p>
        </p:txBody>
      </p:sp>
      <p:sp>
        <p:nvSpPr>
          <p:cNvPr id="6" name="Slide Number Placeholder 5"/>
          <p:cNvSpPr>
            <a:spLocks noGrp="1"/>
          </p:cNvSpPr>
          <p:nvPr>
            <p:ph type="sldNum" sz="quarter" idx="12"/>
          </p:nvPr>
        </p:nvSpPr>
        <p:spPr/>
        <p:txBody>
          <a:bodyPr/>
          <a:lstStyle/>
          <a:p>
            <a:pPr>
              <a:defRPr/>
            </a:pPr>
            <a:fld id="{C6AE4058-0D73-4FC9-A244-44E490E5FB22}" type="slidenum">
              <a:rPr lang="en-US" smtClean="0"/>
              <a:pPr>
                <a:defRPr/>
              </a:pPr>
              <a:t>35</a:t>
            </a:fld>
            <a:endParaRPr lang="en-US"/>
          </a:p>
        </p:txBody>
      </p:sp>
      <p:pic>
        <p:nvPicPr>
          <p:cNvPr id="5" name="Picture 4" descr="C:\Users\EMAD\Desktop\New folder\Picture1.jpg"/>
          <p:cNvPicPr>
            <a:picLocks noChangeAspect="1" noChangeArrowheads="1"/>
          </p:cNvPicPr>
          <p:nvPr/>
        </p:nvPicPr>
        <p:blipFill>
          <a:blip r:embed="rId2" cstate="print"/>
          <a:srcRect/>
          <a:stretch>
            <a:fillRect/>
          </a:stretch>
        </p:blipFill>
        <p:spPr bwMode="auto">
          <a:xfrm>
            <a:off x="228600" y="1308152"/>
            <a:ext cx="3886200" cy="4254448"/>
          </a:xfrm>
          <a:prstGeom prst="rect">
            <a:avLst/>
          </a:prstGeom>
          <a:noFill/>
        </p:spPr>
      </p:pic>
      <p:pic>
        <p:nvPicPr>
          <p:cNvPr id="4" name="Picture 4" descr="path0100"/>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8655" y="1308152"/>
            <a:ext cx="5015345" cy="425444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angle 1"/>
          <p:cNvSpPr/>
          <p:nvPr/>
        </p:nvSpPr>
        <p:spPr>
          <a:xfrm>
            <a:off x="4350327" y="5715000"/>
            <a:ext cx="4572000" cy="646331"/>
          </a:xfrm>
          <a:prstGeom prst="rect">
            <a:avLst/>
          </a:prstGeom>
        </p:spPr>
        <p:txBody>
          <a:bodyPr>
            <a:spAutoFit/>
          </a:bodyPr>
          <a:lstStyle/>
          <a:p>
            <a:pPr>
              <a:spcBef>
                <a:spcPct val="50000"/>
              </a:spcBef>
              <a:buFontTx/>
              <a:buChar char="•"/>
            </a:pPr>
            <a:r>
              <a:rPr lang="en-US" dirty="0"/>
              <a:t>sheets of monotonous rounded cells with pale cytoplasm and central nuclei </a:t>
            </a:r>
          </a:p>
        </p:txBody>
      </p:sp>
      <p:sp>
        <p:nvSpPr>
          <p:cNvPr id="3" name="Rectangle 2"/>
          <p:cNvSpPr/>
          <p:nvPr/>
        </p:nvSpPr>
        <p:spPr>
          <a:xfrm>
            <a:off x="235527" y="5714999"/>
            <a:ext cx="3893128" cy="646331"/>
          </a:xfrm>
          <a:prstGeom prst="rect">
            <a:avLst/>
          </a:prstGeom>
        </p:spPr>
        <p:txBody>
          <a:bodyPr wrap="square">
            <a:spAutoFit/>
          </a:bodyPr>
          <a:lstStyle/>
          <a:p>
            <a:pPr>
              <a:spcBef>
                <a:spcPct val="50000"/>
              </a:spcBef>
              <a:buFontTx/>
              <a:buChar char="•"/>
            </a:pPr>
            <a:r>
              <a:rPr lang="en-US" dirty="0"/>
              <a:t>Solid/ lobulated mass with foci of hemorrhage</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2"/>
          <p:cNvSpPr>
            <a:spLocks noGrp="1" noChangeArrowheads="1"/>
          </p:cNvSpPr>
          <p:nvPr>
            <p:ph type="title"/>
          </p:nvPr>
        </p:nvSpPr>
        <p:spPr/>
        <p:txBody>
          <a:bodyPr>
            <a:normAutofit/>
          </a:bodyPr>
          <a:lstStyle/>
          <a:p>
            <a:pPr eaLnBrk="1" hangingPunct="1"/>
            <a:r>
              <a:rPr lang="en-US" sz="2800" b="1" dirty="0" smtClean="0">
                <a:latin typeface="Calibri" pitchFamily="34" charset="0"/>
              </a:rPr>
              <a:t>GCT: </a:t>
            </a:r>
            <a:r>
              <a:rPr lang="en-US" sz="2800" b="1" dirty="0" err="1" smtClean="0">
                <a:latin typeface="Calibri" pitchFamily="34" charset="0"/>
              </a:rPr>
              <a:t>Embryonal</a:t>
            </a:r>
            <a:r>
              <a:rPr lang="en-US" sz="2800" b="1" dirty="0" smtClean="0">
                <a:latin typeface="Calibri" pitchFamily="34" charset="0"/>
              </a:rPr>
              <a:t> carcinoma</a:t>
            </a:r>
          </a:p>
        </p:txBody>
      </p:sp>
      <p:sp>
        <p:nvSpPr>
          <p:cNvPr id="62468" name="Rectangle 3"/>
          <p:cNvSpPr>
            <a:spLocks noGrp="1" noChangeArrowheads="1"/>
          </p:cNvSpPr>
          <p:nvPr>
            <p:ph idx="1"/>
          </p:nvPr>
        </p:nvSpPr>
        <p:spPr/>
        <p:txBody>
          <a:bodyPr/>
          <a:lstStyle/>
          <a:p>
            <a:r>
              <a:rPr lang="en-US" sz="2400" b="1" dirty="0" smtClean="0">
                <a:latin typeface="Calibri" pitchFamily="34" charset="0"/>
              </a:rPr>
              <a:t>uncommon ovarian germ cell neoplasm </a:t>
            </a:r>
          </a:p>
          <a:p>
            <a:r>
              <a:rPr lang="en-US" sz="2400" b="1" dirty="0" smtClean="0">
                <a:latin typeface="Calibri" pitchFamily="34" charset="0"/>
              </a:rPr>
              <a:t>usually occurs in combination with yolk sac tumor </a:t>
            </a:r>
          </a:p>
          <a:p>
            <a:pPr eaLnBrk="1" hangingPunct="1"/>
            <a:r>
              <a:rPr lang="en-US" sz="2400" b="1" dirty="0" smtClean="0">
                <a:latin typeface="Calibri" pitchFamily="34" charset="0"/>
              </a:rPr>
              <a:t>occurs in children and young adults </a:t>
            </a:r>
          </a:p>
          <a:p>
            <a:pPr eaLnBrk="1" hangingPunct="1"/>
            <a:r>
              <a:rPr lang="en-US" sz="2400" b="1" dirty="0" smtClean="0">
                <a:latin typeface="Calibri" pitchFamily="34" charset="0"/>
              </a:rPr>
              <a:t>Typically unilateral, solid tumor with hemorrhage and necrosis </a:t>
            </a:r>
          </a:p>
          <a:p>
            <a:r>
              <a:rPr lang="en-US" sz="2400" b="1" dirty="0" smtClean="0">
                <a:latin typeface="Calibri" pitchFamily="34" charset="0"/>
              </a:rPr>
              <a:t>Aggressive, highly malignant neoplasm that is radio-resistant but responds to combination chemotherapy</a:t>
            </a:r>
          </a:p>
          <a:p>
            <a:pPr eaLnBrk="1" hangingPunct="1"/>
            <a:endParaRPr lang="en-US" sz="2400" b="1" dirty="0" smtClean="0">
              <a:latin typeface="Calibri" pitchFamily="34" charset="0"/>
            </a:endParaRPr>
          </a:p>
        </p:txBody>
      </p:sp>
      <p:sp>
        <p:nvSpPr>
          <p:cNvPr id="76802" name="Slide Number Placeholder 5"/>
          <p:cNvSpPr>
            <a:spLocks noGrp="1"/>
          </p:cNvSpPr>
          <p:nvPr>
            <p:ph type="sldNum" sz="quarter" idx="12"/>
          </p:nvPr>
        </p:nvSpPr>
        <p:spPr/>
        <p:txBody>
          <a:bodyPr/>
          <a:lstStyle/>
          <a:p>
            <a:pPr>
              <a:defRPr/>
            </a:pPr>
            <a:fld id="{06677365-0324-4015-89F8-F835FDF8CDBE}" type="slidenum">
              <a:rPr lang="en-US">
                <a:latin typeface="Tahoma" pitchFamily="34" charset="0"/>
              </a:rPr>
              <a:pPr>
                <a:defRPr/>
              </a:pPr>
              <a:t>36</a:t>
            </a:fld>
            <a:endParaRPr lang="en-US">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457200" y="457200"/>
            <a:ext cx="8001000" cy="1143000"/>
          </a:xfrm>
        </p:spPr>
        <p:txBody>
          <a:bodyPr>
            <a:normAutofit fontScale="90000"/>
          </a:bodyPr>
          <a:lstStyle/>
          <a:p>
            <a:r>
              <a:rPr lang="en-US" sz="3600" dirty="0"/>
              <a:t>Endodermal sinus tumor (Yolk sac carcinoma)</a:t>
            </a:r>
            <a:r>
              <a:rPr lang="en-US" sz="4000" dirty="0"/>
              <a:t> </a:t>
            </a:r>
            <a:br>
              <a:rPr lang="en-US" sz="4000" dirty="0"/>
            </a:br>
            <a:endParaRPr lang="en-US" sz="4000" dirty="0"/>
          </a:p>
        </p:txBody>
      </p:sp>
      <p:sp>
        <p:nvSpPr>
          <p:cNvPr id="72707" name="Rectangle 3"/>
          <p:cNvSpPr>
            <a:spLocks noGrp="1" noChangeArrowheads="1"/>
          </p:cNvSpPr>
          <p:nvPr>
            <p:ph idx="1"/>
          </p:nvPr>
        </p:nvSpPr>
        <p:spPr/>
        <p:txBody>
          <a:bodyPr>
            <a:normAutofit/>
          </a:bodyPr>
          <a:lstStyle/>
          <a:p>
            <a:pPr marL="660400" indent="-660400" algn="just">
              <a:lnSpc>
                <a:spcPct val="90000"/>
              </a:lnSpc>
            </a:pPr>
            <a:r>
              <a:rPr lang="en-US" dirty="0"/>
              <a:t>Tumor is a highly malignant and clinically aggressive neoplasm </a:t>
            </a:r>
          </a:p>
          <a:p>
            <a:pPr marL="660400" indent="-660400" algn="just">
              <a:lnSpc>
                <a:spcPct val="90000"/>
              </a:lnSpc>
            </a:pPr>
            <a:r>
              <a:rPr lang="en-US" dirty="0"/>
              <a:t>Most frequently in children and young </a:t>
            </a:r>
            <a:r>
              <a:rPr lang="en-US" dirty="0" smtClean="0"/>
              <a:t>females</a:t>
            </a:r>
          </a:p>
          <a:p>
            <a:pPr marL="660400" indent="-660400" algn="just">
              <a:lnSpc>
                <a:spcPct val="90000"/>
              </a:lnSpc>
            </a:pPr>
            <a:r>
              <a:rPr lang="en-IN" dirty="0"/>
              <a:t>can be pure or a component of a mixed germ cell </a:t>
            </a:r>
            <a:r>
              <a:rPr lang="en-IN" dirty="0" err="1"/>
              <a:t>tumor</a:t>
            </a:r>
            <a:r>
              <a:rPr lang="en-IN" dirty="0"/>
              <a:t> </a:t>
            </a:r>
          </a:p>
          <a:p>
            <a:pPr marL="660400" indent="-660400" algn="just">
              <a:lnSpc>
                <a:spcPct val="90000"/>
              </a:lnSpc>
            </a:pPr>
            <a:r>
              <a:rPr lang="en-IN" dirty="0"/>
              <a:t>almost always a unilateral solid or solid cystic </a:t>
            </a:r>
          </a:p>
          <a:p>
            <a:pPr marL="660400" indent="-660400" algn="just">
              <a:lnSpc>
                <a:spcPct val="90000"/>
              </a:lnSpc>
            </a:pPr>
            <a:r>
              <a:rPr lang="en-IN" dirty="0"/>
              <a:t>highly malignant neoplasm that is radio resistant but responds to combination chemotherapy</a:t>
            </a:r>
          </a:p>
          <a:p>
            <a:pPr marL="660400" indent="-660400" algn="just">
              <a:lnSpc>
                <a:spcPct val="90000"/>
              </a:lnSpc>
            </a:pPr>
            <a:r>
              <a:rPr lang="en-US" dirty="0" smtClean="0">
                <a:solidFill>
                  <a:srgbClr val="FA5F2E"/>
                </a:solidFill>
              </a:rPr>
              <a:t>Fatal within 2 years of diagnosis</a:t>
            </a:r>
          </a:p>
          <a:p>
            <a:pPr marL="660400" indent="-660400">
              <a:lnSpc>
                <a:spcPct val="90000"/>
              </a:lnSpc>
            </a:pPr>
            <a:r>
              <a:rPr lang="en-IN" dirty="0" smtClean="0"/>
              <a:t>Associated </a:t>
            </a:r>
            <a:r>
              <a:rPr lang="en-IN" dirty="0"/>
              <a:t>with elevated serum AFP levels </a:t>
            </a:r>
            <a:r>
              <a:rPr lang="en-US" dirty="0" smtClean="0"/>
              <a:t/>
            </a:r>
            <a:br>
              <a:rPr lang="en-US" dirty="0" smtClean="0"/>
            </a:br>
            <a:r>
              <a:rPr lang="en-US" dirty="0" smtClean="0"/>
              <a:t/>
            </a:r>
            <a:br>
              <a:rPr lang="en-US" dirty="0" smtClean="0"/>
            </a:br>
            <a:r>
              <a:rPr lang="en-US" dirty="0" smtClean="0"/>
              <a:t> </a:t>
            </a:r>
            <a:endParaRPr lang="en-US"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37</a:t>
            </a:fld>
            <a:endParaRPr lang="en-US"/>
          </a:p>
        </p:txBody>
      </p:sp>
    </p:spTree>
    <p:extLst>
      <p:ext uri="{BB962C8B-B14F-4D97-AF65-F5344CB8AC3E}">
        <p14:creationId xmlns:p14="http://schemas.microsoft.com/office/powerpoint/2010/main" xmlns="" val="200028618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3"/>
          <p:cNvSpPr>
            <a:spLocks noGrp="1"/>
          </p:cNvSpPr>
          <p:nvPr>
            <p:ph type="sldNum" sz="quarter" idx="12"/>
          </p:nvPr>
        </p:nvSpPr>
        <p:spPr/>
        <p:txBody>
          <a:bodyPr/>
          <a:lstStyle/>
          <a:p>
            <a:pPr>
              <a:defRPr/>
            </a:pPr>
            <a:fld id="{7C8E256C-1654-45C1-82FC-764CDE2F8D61}" type="slidenum">
              <a:rPr lang="en-US">
                <a:latin typeface="Tahoma" pitchFamily="34" charset="0"/>
              </a:rPr>
              <a:pPr>
                <a:defRPr/>
              </a:pPr>
              <a:t>38</a:t>
            </a:fld>
            <a:endParaRPr lang="en-US">
              <a:latin typeface="Tahoma" pitchFamily="34" charset="0"/>
            </a:endParaRPr>
          </a:p>
        </p:txBody>
      </p:sp>
      <p:pic>
        <p:nvPicPr>
          <p:cNvPr id="77827" name="Picture 2" descr="S01871-022-f052"/>
          <p:cNvPicPr>
            <a:picLocks noChangeAspect="1" noChangeArrowheads="1"/>
          </p:cNvPicPr>
          <p:nvPr/>
        </p:nvPicPr>
        <p:blipFill>
          <a:blip r:embed="rId3" cstate="print"/>
          <a:srcRect/>
          <a:stretch>
            <a:fillRect/>
          </a:stretch>
        </p:blipFill>
        <p:spPr bwMode="auto">
          <a:xfrm>
            <a:off x="1600200" y="273050"/>
            <a:ext cx="6350000" cy="4611687"/>
          </a:xfrm>
          <a:prstGeom prst="rect">
            <a:avLst/>
          </a:prstGeom>
          <a:noFill/>
          <a:ln w="9525">
            <a:solidFill>
              <a:schemeClr val="tx1"/>
            </a:solidFill>
            <a:miter lim="800000"/>
            <a:headEnd/>
            <a:tailEnd/>
          </a:ln>
        </p:spPr>
      </p:pic>
      <p:sp>
        <p:nvSpPr>
          <p:cNvPr id="77828" name="Text Box 3"/>
          <p:cNvSpPr txBox="1">
            <a:spLocks noChangeArrowheads="1"/>
          </p:cNvSpPr>
          <p:nvPr/>
        </p:nvSpPr>
        <p:spPr bwMode="auto">
          <a:xfrm>
            <a:off x="590406" y="4884737"/>
            <a:ext cx="7848600" cy="1631216"/>
          </a:xfrm>
          <a:prstGeom prst="rect">
            <a:avLst/>
          </a:prstGeom>
          <a:solidFill>
            <a:schemeClr val="bg1">
              <a:alpha val="38039"/>
            </a:schemeClr>
          </a:solidFill>
          <a:ln w="12700">
            <a:noFill/>
            <a:miter lim="800000"/>
            <a:headEnd/>
            <a:tailEnd/>
          </a:ln>
        </p:spPr>
        <p:txBody>
          <a:bodyPr anchor="ctr">
            <a:spAutoFit/>
          </a:bodyPr>
          <a:lstStyle/>
          <a:p>
            <a:pPr algn="ctr"/>
            <a:r>
              <a:rPr lang="en-IN" sz="2000" dirty="0"/>
              <a:t>Its characteristic histologic feature is a glomerulus-like structure composed of a central blood vessel enveloped by germ cells within a space lined by germ cells </a:t>
            </a:r>
            <a:r>
              <a:rPr lang="en-IN" sz="2000" b="1" u="sng" dirty="0">
                <a:solidFill>
                  <a:srgbClr val="C00000"/>
                </a:solidFill>
              </a:rPr>
              <a:t>(Schiller-Duval body</a:t>
            </a:r>
            <a:r>
              <a:rPr lang="en-IN" sz="2000" dirty="0" smtClean="0"/>
              <a:t>)</a:t>
            </a:r>
          </a:p>
          <a:p>
            <a:pPr algn="ctr"/>
            <a:r>
              <a:rPr lang="en-IN" sz="2000" dirty="0" smtClean="0"/>
              <a:t>Classic </a:t>
            </a:r>
            <a:r>
              <a:rPr lang="en-IN" sz="2000" dirty="0"/>
              <a:t>pattern shows perivascular formations (Schiller-Duval bodies) and </a:t>
            </a:r>
            <a:r>
              <a:rPr lang="en-IN" sz="2000" dirty="0" err="1"/>
              <a:t>eosinophilic</a:t>
            </a:r>
            <a:r>
              <a:rPr lang="en-IN" sz="2000" dirty="0"/>
              <a:t> globules that contain AFP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sz="2800" b="1" dirty="0" smtClean="0">
                <a:latin typeface="Calibri" pitchFamily="34" charset="0"/>
              </a:rPr>
              <a:t>GCT: </a:t>
            </a:r>
            <a:r>
              <a:rPr lang="en-US" sz="2800" b="1" dirty="0" err="1" smtClean="0">
                <a:latin typeface="Calibri" pitchFamily="34" charset="0"/>
              </a:rPr>
              <a:t>Choriocarcinoma</a:t>
            </a:r>
            <a:endParaRPr lang="en-US" sz="2800" b="1" dirty="0" smtClean="0">
              <a:latin typeface="Calibri" pitchFamily="34" charset="0"/>
            </a:endParaRPr>
          </a:p>
        </p:txBody>
      </p:sp>
      <p:sp>
        <p:nvSpPr>
          <p:cNvPr id="78851" name="Content Placeholder 2"/>
          <p:cNvSpPr>
            <a:spLocks noGrp="1"/>
          </p:cNvSpPr>
          <p:nvPr>
            <p:ph idx="1"/>
          </p:nvPr>
        </p:nvSpPr>
        <p:spPr>
          <a:xfrm>
            <a:off x="457200" y="1447800"/>
            <a:ext cx="8229600" cy="4953000"/>
          </a:xfrm>
        </p:spPr>
        <p:txBody>
          <a:bodyPr>
            <a:normAutofit/>
          </a:bodyPr>
          <a:lstStyle/>
          <a:p>
            <a:r>
              <a:rPr lang="en-US" sz="2800" b="1" dirty="0" smtClean="0">
                <a:latin typeface="Calibri" pitchFamily="34" charset="0"/>
              </a:rPr>
              <a:t>Rare </a:t>
            </a:r>
          </a:p>
          <a:p>
            <a:r>
              <a:rPr lang="en-US" sz="2400" b="1" dirty="0" smtClean="0">
                <a:latin typeface="Calibri" pitchFamily="34" charset="0"/>
              </a:rPr>
              <a:t>Occurs as a pure ovarian neoplasm or as a component of a mixed germ cell tumor </a:t>
            </a:r>
          </a:p>
          <a:p>
            <a:r>
              <a:rPr lang="en-US" sz="2400" b="1" dirty="0" smtClean="0">
                <a:latin typeface="Calibri" pitchFamily="34" charset="0"/>
              </a:rPr>
              <a:t>occurs in children and young adults </a:t>
            </a:r>
          </a:p>
          <a:p>
            <a:r>
              <a:rPr lang="en-US" sz="2400" b="1" dirty="0" smtClean="0">
                <a:latin typeface="Calibri" pitchFamily="34" charset="0"/>
              </a:rPr>
              <a:t>associated with elevated serum HCG levels </a:t>
            </a:r>
          </a:p>
          <a:p>
            <a:r>
              <a:rPr lang="en-US" sz="2400" b="1" dirty="0" smtClean="0">
                <a:latin typeface="Calibri" pitchFamily="34" charset="0"/>
              </a:rPr>
              <a:t>typically a unilateral, solid, hemorrhagic tumor </a:t>
            </a:r>
          </a:p>
          <a:p>
            <a:r>
              <a:rPr lang="en-US" sz="2400" b="1" dirty="0" smtClean="0">
                <a:latin typeface="Calibri" pitchFamily="34" charset="0"/>
              </a:rPr>
              <a:t>composed of malignant </a:t>
            </a:r>
            <a:r>
              <a:rPr lang="en-US" sz="2400" b="1" dirty="0" err="1" smtClean="0">
                <a:latin typeface="Calibri" pitchFamily="34" charset="0"/>
              </a:rPr>
              <a:t>cytotrophoblast</a:t>
            </a:r>
            <a:r>
              <a:rPr lang="en-US" sz="2400" b="1" dirty="0" smtClean="0">
                <a:latin typeface="Calibri" pitchFamily="34" charset="0"/>
              </a:rPr>
              <a:t> and </a:t>
            </a:r>
            <a:r>
              <a:rPr lang="en-US" sz="2400" b="1" dirty="0" err="1" smtClean="0">
                <a:latin typeface="Calibri" pitchFamily="34" charset="0"/>
              </a:rPr>
              <a:t>syncytiotrophoblast</a:t>
            </a:r>
            <a:r>
              <a:rPr lang="en-US" sz="2400" b="1" dirty="0" smtClean="0">
                <a:latin typeface="Calibri" pitchFamily="34" charset="0"/>
              </a:rPr>
              <a:t> </a:t>
            </a:r>
          </a:p>
          <a:p>
            <a:r>
              <a:rPr lang="en-IN" sz="2400" b="1" dirty="0">
                <a:latin typeface="Calibri" pitchFamily="34" charset="0"/>
              </a:rPr>
              <a:t>generally have metastasized widely through the bloodstream to the lungs, liver, bone, and other viscera by the time of diagnosis.</a:t>
            </a:r>
          </a:p>
          <a:p>
            <a:pPr marL="0" indent="0">
              <a:buNone/>
            </a:pPr>
            <a:endParaRPr lang="en-US" sz="2400" b="1" dirty="0" smtClean="0">
              <a:latin typeface="Calibri" pitchFamily="34" charset="0"/>
            </a:endParaRP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39</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rtlCol="0">
            <a:normAutofit/>
          </a:bodyPr>
          <a:lstStyle/>
          <a:p>
            <a:pPr algn="ctr" eaLnBrk="1" fontAlgn="auto" hangingPunct="1">
              <a:spcAft>
                <a:spcPts val="0"/>
              </a:spcAft>
              <a:defRPr/>
            </a:pPr>
            <a:r>
              <a:rPr lang="en-US" sz="2800" b="1" dirty="0" smtClean="0">
                <a:latin typeface="Calibri" pitchFamily="34" charset="0"/>
              </a:rPr>
              <a:t>Ovarian </a:t>
            </a:r>
            <a:br>
              <a:rPr lang="en-US" sz="2800" b="1" dirty="0" smtClean="0">
                <a:latin typeface="Calibri" pitchFamily="34" charset="0"/>
              </a:rPr>
            </a:br>
            <a:r>
              <a:rPr lang="en-US" sz="2800" b="1" dirty="0" smtClean="0">
                <a:latin typeface="Calibri" pitchFamily="34" charset="0"/>
              </a:rPr>
              <a:t>Cysts and Tumors</a:t>
            </a:r>
          </a:p>
        </p:txBody>
      </p:sp>
      <p:sp>
        <p:nvSpPr>
          <p:cNvPr id="7172" name="Rectangle 3"/>
          <p:cNvSpPr>
            <a:spLocks noGrp="1" noChangeArrowheads="1"/>
          </p:cNvSpPr>
          <p:nvPr>
            <p:ph idx="1"/>
          </p:nvPr>
        </p:nvSpPr>
        <p:spPr/>
        <p:txBody>
          <a:bodyPr>
            <a:normAutofit/>
          </a:bodyPr>
          <a:lstStyle/>
          <a:p>
            <a:pPr eaLnBrk="1" hangingPunct="1">
              <a:lnSpc>
                <a:spcPct val="90000"/>
              </a:lnSpc>
            </a:pPr>
            <a:endParaRPr lang="en-US" sz="2400" b="1" dirty="0" smtClean="0">
              <a:latin typeface="Calibri" pitchFamily="34" charset="0"/>
            </a:endParaRPr>
          </a:p>
          <a:p>
            <a:pPr eaLnBrk="1" hangingPunct="1">
              <a:lnSpc>
                <a:spcPct val="90000"/>
              </a:lnSpc>
            </a:pPr>
            <a:r>
              <a:rPr lang="en-US" sz="2400" b="1" dirty="0" smtClean="0">
                <a:solidFill>
                  <a:srgbClr val="FF0000"/>
                </a:solidFill>
                <a:latin typeface="Calibri" pitchFamily="34" charset="0"/>
              </a:rPr>
              <a:t>Non neoplastic cysts </a:t>
            </a:r>
            <a:r>
              <a:rPr lang="en-US" sz="2400" b="1" dirty="0" smtClean="0">
                <a:latin typeface="Calibri" pitchFamily="34" charset="0"/>
              </a:rPr>
              <a:t>are common but they are not serious problems</a:t>
            </a:r>
          </a:p>
          <a:p>
            <a:pPr marL="0" indent="0" eaLnBrk="1" hangingPunct="1">
              <a:lnSpc>
                <a:spcPct val="90000"/>
              </a:lnSpc>
              <a:buNone/>
            </a:pPr>
            <a:endParaRPr lang="en-US" sz="2400" b="1" dirty="0" smtClean="0">
              <a:latin typeface="Calibri" pitchFamily="34" charset="0"/>
            </a:endParaRPr>
          </a:p>
          <a:p>
            <a:pPr eaLnBrk="1" hangingPunct="1">
              <a:lnSpc>
                <a:spcPct val="90000"/>
              </a:lnSpc>
            </a:pPr>
            <a:r>
              <a:rPr lang="en-US" sz="2400" b="1" dirty="0" smtClean="0">
                <a:latin typeface="Calibri" pitchFamily="34" charset="0"/>
              </a:rPr>
              <a:t>Primary </a:t>
            </a:r>
            <a:r>
              <a:rPr lang="en-US" sz="2400" b="1" dirty="0" smtClean="0">
                <a:solidFill>
                  <a:srgbClr val="FF0000"/>
                </a:solidFill>
                <a:latin typeface="Calibri" pitchFamily="34" charset="0"/>
              </a:rPr>
              <a:t>inflammation</a:t>
            </a:r>
            <a:r>
              <a:rPr lang="en-US" sz="2400" b="1" dirty="0" smtClean="0">
                <a:latin typeface="Calibri" pitchFamily="34" charset="0"/>
              </a:rPr>
              <a:t> of ovaries is rare</a:t>
            </a:r>
          </a:p>
          <a:p>
            <a:pPr marL="0" indent="0" eaLnBrk="1" hangingPunct="1">
              <a:lnSpc>
                <a:spcPct val="90000"/>
              </a:lnSpc>
              <a:buNone/>
            </a:pPr>
            <a:endParaRPr lang="en-US" sz="2400" b="1" dirty="0" smtClean="0">
              <a:latin typeface="Calibri" pitchFamily="34" charset="0"/>
            </a:endParaRPr>
          </a:p>
          <a:p>
            <a:pPr eaLnBrk="1" hangingPunct="1">
              <a:lnSpc>
                <a:spcPct val="90000"/>
              </a:lnSpc>
            </a:pPr>
            <a:r>
              <a:rPr lang="en-US" sz="2400" b="1" dirty="0" err="1" smtClean="0">
                <a:latin typeface="Calibri" pitchFamily="34" charset="0"/>
              </a:rPr>
              <a:t>Salpingitis</a:t>
            </a:r>
            <a:r>
              <a:rPr lang="en-US" sz="2400" b="1" dirty="0" smtClean="0">
                <a:latin typeface="Calibri" pitchFamily="34" charset="0"/>
              </a:rPr>
              <a:t> of fallopian tubes frequently causes </a:t>
            </a:r>
            <a:r>
              <a:rPr lang="en-US" sz="2400" b="1" dirty="0" err="1" smtClean="0">
                <a:latin typeface="Calibri" pitchFamily="34" charset="0"/>
              </a:rPr>
              <a:t>periovarian</a:t>
            </a:r>
            <a:r>
              <a:rPr lang="en-US" sz="2400" b="1" dirty="0" smtClean="0">
                <a:latin typeface="Calibri" pitchFamily="34" charset="0"/>
              </a:rPr>
              <a:t> reaction (</a:t>
            </a:r>
            <a:r>
              <a:rPr lang="en-US" sz="2400" b="1" dirty="0" err="1" smtClean="0">
                <a:solidFill>
                  <a:srgbClr val="FF0000"/>
                </a:solidFill>
                <a:latin typeface="Calibri" pitchFamily="34" charset="0"/>
              </a:rPr>
              <a:t>Salpingo-Oophoritis</a:t>
            </a:r>
            <a:r>
              <a:rPr lang="en-US" sz="2400" b="1" dirty="0" smtClean="0">
                <a:solidFill>
                  <a:srgbClr val="FF0000"/>
                </a:solidFill>
                <a:latin typeface="Calibri" pitchFamily="34" charset="0"/>
              </a:rPr>
              <a:t>)</a:t>
            </a:r>
          </a:p>
          <a:p>
            <a:pPr marL="0" indent="0" eaLnBrk="1" hangingPunct="1">
              <a:lnSpc>
                <a:spcPct val="90000"/>
              </a:lnSpc>
              <a:buNone/>
            </a:pPr>
            <a:endParaRPr lang="en-US" sz="2400" b="1" dirty="0" smtClean="0">
              <a:latin typeface="Calibri" pitchFamily="34" charset="0"/>
            </a:endParaRPr>
          </a:p>
          <a:p>
            <a:pPr eaLnBrk="1" hangingPunct="1">
              <a:lnSpc>
                <a:spcPct val="90000"/>
              </a:lnSpc>
              <a:buNone/>
            </a:pPr>
            <a:endParaRPr lang="en-US" sz="2400" b="1" dirty="0" smtClean="0">
              <a:latin typeface="Calibri" pitchFamily="34" charset="0"/>
            </a:endParaRPr>
          </a:p>
        </p:txBody>
      </p:sp>
      <p:sp>
        <p:nvSpPr>
          <p:cNvPr id="7170" name="Slide Number Placeholder 5"/>
          <p:cNvSpPr>
            <a:spLocks noGrp="1"/>
          </p:cNvSpPr>
          <p:nvPr>
            <p:ph type="sldNum" sz="quarter" idx="12"/>
          </p:nvPr>
        </p:nvSpPr>
        <p:spPr/>
        <p:txBody>
          <a:bodyPr/>
          <a:lstStyle/>
          <a:p>
            <a:pPr>
              <a:defRPr/>
            </a:pPr>
            <a:fld id="{30D88B39-3C88-4712-A503-150EA9E6F3EF}" type="slidenum">
              <a:rPr lang="en-US">
                <a:latin typeface="Tahoma" pitchFamily="34" charset="0"/>
              </a:rPr>
              <a:pPr>
                <a:defRPr/>
              </a:pPr>
              <a:t>4</a:t>
            </a:fld>
            <a:endParaRPr lang="en-US">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2"/>
          <p:cNvSpPr>
            <a:spLocks noGrp="1" noChangeArrowheads="1"/>
          </p:cNvSpPr>
          <p:nvPr>
            <p:ph type="title"/>
          </p:nvPr>
        </p:nvSpPr>
        <p:spPr/>
        <p:txBody>
          <a:bodyPr>
            <a:normAutofit/>
          </a:bodyPr>
          <a:lstStyle/>
          <a:p>
            <a:pPr eaLnBrk="1" hangingPunct="1"/>
            <a:r>
              <a:rPr lang="en-US" sz="2800" b="1" dirty="0" smtClean="0">
                <a:latin typeface="Calibri" pitchFamily="34" charset="0"/>
              </a:rPr>
              <a:t>Germ Cell Tumors: </a:t>
            </a:r>
            <a:r>
              <a:rPr lang="en-US" sz="2800" b="1" dirty="0" err="1" smtClean="0">
                <a:latin typeface="Calibri" pitchFamily="34" charset="0"/>
              </a:rPr>
              <a:t>Teratoma</a:t>
            </a:r>
            <a:endParaRPr lang="en-US" sz="2800" b="1" dirty="0" smtClean="0">
              <a:latin typeface="Calibri" pitchFamily="34" charset="0"/>
            </a:endParaRPr>
          </a:p>
        </p:txBody>
      </p:sp>
      <p:sp>
        <p:nvSpPr>
          <p:cNvPr id="63492" name="Rectangle 3"/>
          <p:cNvSpPr>
            <a:spLocks noGrp="1" noChangeArrowheads="1"/>
          </p:cNvSpPr>
          <p:nvPr>
            <p:ph idx="1"/>
          </p:nvPr>
        </p:nvSpPr>
        <p:spPr>
          <a:xfrm>
            <a:off x="381000" y="1447800"/>
            <a:ext cx="8534400" cy="5257800"/>
          </a:xfrm>
        </p:spPr>
        <p:txBody>
          <a:bodyPr/>
          <a:lstStyle/>
          <a:p>
            <a:pPr eaLnBrk="1" hangingPunct="1">
              <a:lnSpc>
                <a:spcPct val="90000"/>
              </a:lnSpc>
            </a:pPr>
            <a:endParaRPr lang="en-US" sz="2400" b="1" dirty="0" smtClean="0">
              <a:latin typeface="Calibri" pitchFamily="34" charset="0"/>
            </a:endParaRPr>
          </a:p>
          <a:p>
            <a:pPr eaLnBrk="1" hangingPunct="1">
              <a:lnSpc>
                <a:spcPct val="90000"/>
              </a:lnSpc>
            </a:pPr>
            <a:r>
              <a:rPr lang="en-US" sz="2400" b="1" dirty="0" smtClean="0">
                <a:latin typeface="Calibri" pitchFamily="34" charset="0"/>
              </a:rPr>
              <a:t>15-20 % of Ovarian tumors. </a:t>
            </a:r>
          </a:p>
          <a:p>
            <a:pPr eaLnBrk="1" hangingPunct="1">
              <a:lnSpc>
                <a:spcPct val="90000"/>
              </a:lnSpc>
            </a:pPr>
            <a:r>
              <a:rPr lang="en-US" sz="2400" b="1" dirty="0" smtClean="0">
                <a:latin typeface="Calibri" pitchFamily="34" charset="0"/>
              </a:rPr>
              <a:t>Majority in the first 2 decades</a:t>
            </a:r>
          </a:p>
          <a:p>
            <a:pPr eaLnBrk="1" hangingPunct="1">
              <a:lnSpc>
                <a:spcPct val="90000"/>
              </a:lnSpc>
            </a:pPr>
            <a:r>
              <a:rPr lang="en-US" sz="2400" b="1" dirty="0" smtClean="0">
                <a:latin typeface="Calibri" pitchFamily="34" charset="0"/>
              </a:rPr>
              <a:t>The younger  the patient ,the greater the likelihood of malignancy</a:t>
            </a:r>
          </a:p>
          <a:p>
            <a:pPr eaLnBrk="1" hangingPunct="1">
              <a:lnSpc>
                <a:spcPct val="90000"/>
              </a:lnSpc>
            </a:pPr>
            <a:r>
              <a:rPr lang="en-US" sz="2400" b="1" dirty="0">
                <a:latin typeface="Calibri" pitchFamily="34" charset="0"/>
              </a:rPr>
              <a:t>T</a:t>
            </a:r>
            <a:r>
              <a:rPr lang="en-US" sz="2400" b="1" dirty="0" smtClean="0">
                <a:latin typeface="Calibri" pitchFamily="34" charset="0"/>
              </a:rPr>
              <a:t>umors are subdivided into mature, immature and </a:t>
            </a:r>
            <a:r>
              <a:rPr lang="en-US" sz="2400" b="1" dirty="0" err="1" smtClean="0">
                <a:latin typeface="Calibri" pitchFamily="34" charset="0"/>
              </a:rPr>
              <a:t>monodermal</a:t>
            </a:r>
            <a:r>
              <a:rPr lang="en-US" sz="2400" b="1" dirty="0" smtClean="0">
                <a:latin typeface="Calibri" pitchFamily="34" charset="0"/>
              </a:rPr>
              <a:t>. </a:t>
            </a:r>
          </a:p>
          <a:p>
            <a:pPr eaLnBrk="1" hangingPunct="1">
              <a:lnSpc>
                <a:spcPct val="90000"/>
              </a:lnSpc>
            </a:pPr>
            <a:r>
              <a:rPr lang="en-US" sz="2400" b="1" dirty="0" smtClean="0">
                <a:latin typeface="Calibri" pitchFamily="34" charset="0"/>
              </a:rPr>
              <a:t>Unlike  those in the testis, the vast majority of ovarian germ cell tumors are benign mature cystic </a:t>
            </a:r>
            <a:r>
              <a:rPr lang="en-US" sz="2400" b="1" dirty="0" err="1" smtClean="0">
                <a:latin typeface="Calibri" pitchFamily="34" charset="0"/>
              </a:rPr>
              <a:t>teratomas</a:t>
            </a:r>
            <a:r>
              <a:rPr lang="en-US" sz="2400" b="1" dirty="0" smtClean="0">
                <a:latin typeface="Calibri" pitchFamily="34" charset="0"/>
              </a:rPr>
              <a:t>. </a:t>
            </a:r>
          </a:p>
          <a:p>
            <a:pPr eaLnBrk="1" hangingPunct="1">
              <a:lnSpc>
                <a:spcPct val="90000"/>
              </a:lnSpc>
            </a:pPr>
            <a:r>
              <a:rPr lang="en-US" sz="2400" b="1" dirty="0" smtClean="0">
                <a:latin typeface="Calibri" pitchFamily="34" charset="0"/>
              </a:rPr>
              <a:t>Immature </a:t>
            </a:r>
            <a:r>
              <a:rPr lang="en-US" sz="2400" b="1" dirty="0" err="1" smtClean="0">
                <a:latin typeface="Calibri" pitchFamily="34" charset="0"/>
              </a:rPr>
              <a:t>teratomas</a:t>
            </a:r>
            <a:r>
              <a:rPr lang="en-US" sz="2400" b="1" dirty="0" smtClean="0">
                <a:latin typeface="Calibri" pitchFamily="34" charset="0"/>
              </a:rPr>
              <a:t>  are malignant and rare.</a:t>
            </a:r>
          </a:p>
          <a:p>
            <a:pPr marL="0" indent="0" eaLnBrk="1" hangingPunct="1">
              <a:lnSpc>
                <a:spcPct val="90000"/>
              </a:lnSpc>
              <a:buNone/>
            </a:pPr>
            <a:endParaRPr lang="en-US" sz="2400" b="1" dirty="0" smtClean="0">
              <a:latin typeface="Calibri" pitchFamily="34" charset="0"/>
            </a:endParaRPr>
          </a:p>
        </p:txBody>
      </p:sp>
      <p:sp>
        <p:nvSpPr>
          <p:cNvPr id="77826" name="Slide Number Placeholder 5"/>
          <p:cNvSpPr>
            <a:spLocks noGrp="1"/>
          </p:cNvSpPr>
          <p:nvPr>
            <p:ph type="sldNum" sz="quarter" idx="12"/>
          </p:nvPr>
        </p:nvSpPr>
        <p:spPr/>
        <p:txBody>
          <a:bodyPr/>
          <a:lstStyle/>
          <a:p>
            <a:pPr>
              <a:defRPr/>
            </a:pPr>
            <a:fld id="{FF6B9CD7-234B-43EA-8C4A-4E3594C76E80}" type="slidenum">
              <a:rPr lang="en-US">
                <a:latin typeface="Tahoma" pitchFamily="34" charset="0"/>
              </a:rPr>
              <a:pPr>
                <a:defRPr/>
              </a:pPr>
              <a:t>40</a:t>
            </a:fld>
            <a:endParaRPr lang="en-US">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28600"/>
            <a:ext cx="8229600" cy="1143000"/>
          </a:xfrm>
        </p:spPr>
        <p:txBody>
          <a:bodyPr>
            <a:normAutofit/>
          </a:bodyPr>
          <a:lstStyle/>
          <a:p>
            <a:r>
              <a:rPr lang="en-US" sz="2800" b="1" dirty="0" smtClean="0">
                <a:latin typeface="Calibri" pitchFamily="34" charset="0"/>
              </a:rPr>
              <a:t>Germ Cell Tumors: </a:t>
            </a:r>
            <a:r>
              <a:rPr lang="en-US" sz="2800" b="1" dirty="0" err="1" smtClean="0">
                <a:latin typeface="Calibri" pitchFamily="34" charset="0"/>
              </a:rPr>
              <a:t>Teratoma</a:t>
            </a:r>
            <a:endParaRPr lang="en-US" sz="2800" b="1" dirty="0" smtClean="0">
              <a:latin typeface="Calibri" pitchFamily="34" charset="0"/>
            </a:endParaRPr>
          </a:p>
        </p:txBody>
      </p:sp>
      <p:sp>
        <p:nvSpPr>
          <p:cNvPr id="64515" name="Content Placeholder 2"/>
          <p:cNvSpPr>
            <a:spLocks noGrp="1"/>
          </p:cNvSpPr>
          <p:nvPr>
            <p:ph idx="1"/>
          </p:nvPr>
        </p:nvSpPr>
        <p:spPr>
          <a:xfrm>
            <a:off x="228600" y="1447800"/>
            <a:ext cx="8686800" cy="5181600"/>
          </a:xfrm>
        </p:spPr>
        <p:txBody>
          <a:bodyPr>
            <a:normAutofit lnSpcReduction="10000"/>
          </a:bodyPr>
          <a:lstStyle/>
          <a:p>
            <a:pPr lvl="1">
              <a:buFont typeface="Arial" charset="0"/>
              <a:buNone/>
            </a:pPr>
            <a:r>
              <a:rPr lang="en-US" sz="2400" b="1" dirty="0" smtClean="0">
                <a:solidFill>
                  <a:srgbClr val="FF0000"/>
                </a:solidFill>
                <a:latin typeface="Calibri" pitchFamily="34" charset="0"/>
              </a:rPr>
              <a:t>Mature cystic </a:t>
            </a:r>
            <a:r>
              <a:rPr lang="en-US" sz="2400" b="1" dirty="0" err="1" smtClean="0">
                <a:solidFill>
                  <a:srgbClr val="FF0000"/>
                </a:solidFill>
                <a:latin typeface="Calibri" pitchFamily="34" charset="0"/>
              </a:rPr>
              <a:t>teratoma</a:t>
            </a:r>
            <a:r>
              <a:rPr lang="en-US" sz="2400" b="1" dirty="0" smtClean="0">
                <a:solidFill>
                  <a:srgbClr val="FF0000"/>
                </a:solidFill>
                <a:latin typeface="Calibri" pitchFamily="34" charset="0"/>
              </a:rPr>
              <a:t> </a:t>
            </a:r>
          </a:p>
          <a:p>
            <a:pPr lvl="1"/>
            <a:r>
              <a:rPr lang="en-US" sz="2400" b="1" dirty="0" smtClean="0">
                <a:latin typeface="Calibri" pitchFamily="34" charset="0"/>
              </a:rPr>
              <a:t>most common ovarian </a:t>
            </a:r>
            <a:r>
              <a:rPr lang="en-US" sz="2400" b="1" dirty="0" err="1" smtClean="0">
                <a:latin typeface="Calibri" pitchFamily="34" charset="0"/>
              </a:rPr>
              <a:t>teratoma</a:t>
            </a:r>
            <a:r>
              <a:rPr lang="en-US" sz="2400" b="1" dirty="0" smtClean="0">
                <a:latin typeface="Calibri" pitchFamily="34" charset="0"/>
              </a:rPr>
              <a:t> and most common ovarian germ cell tumor </a:t>
            </a:r>
          </a:p>
          <a:p>
            <a:pPr lvl="1"/>
            <a:r>
              <a:rPr lang="en-US" sz="2400" b="1" dirty="0" smtClean="0">
                <a:latin typeface="Calibri" pitchFamily="34" charset="0"/>
              </a:rPr>
              <a:t>benign neoplasm that typically occurs during reproductive years </a:t>
            </a:r>
          </a:p>
          <a:p>
            <a:pPr lvl="1"/>
            <a:r>
              <a:rPr lang="en-US" sz="2400" b="1" dirty="0" smtClean="0">
                <a:latin typeface="Calibri" pitchFamily="34" charset="0"/>
              </a:rPr>
              <a:t>cystic tumor with firm capsule, filled with sebaceous material and hair (occasionally teeth can be found), thickened area from which hair and teeth arise is called "</a:t>
            </a:r>
            <a:r>
              <a:rPr lang="en-US" sz="2400" b="1" u="sng" dirty="0" err="1" smtClean="0">
                <a:solidFill>
                  <a:srgbClr val="A51590"/>
                </a:solidFill>
                <a:latin typeface="Calibri" pitchFamily="34" charset="0"/>
              </a:rPr>
              <a:t>Rokitansky's</a:t>
            </a:r>
            <a:r>
              <a:rPr lang="en-US" sz="2400" b="1" u="sng" dirty="0" smtClean="0">
                <a:solidFill>
                  <a:srgbClr val="A51590"/>
                </a:solidFill>
                <a:latin typeface="Calibri" pitchFamily="34" charset="0"/>
              </a:rPr>
              <a:t> protuberance</a:t>
            </a:r>
            <a:r>
              <a:rPr lang="en-US" sz="2400" b="1" dirty="0" smtClean="0">
                <a:latin typeface="Calibri" pitchFamily="34" charset="0"/>
              </a:rPr>
              <a:t>" </a:t>
            </a:r>
          </a:p>
          <a:p>
            <a:pPr lvl="1"/>
            <a:r>
              <a:rPr lang="en-US" sz="2400" b="1" dirty="0" smtClean="0">
                <a:latin typeface="Calibri" pitchFamily="34" charset="0"/>
              </a:rPr>
              <a:t>composed of mature elements derived from all three germ layers (</a:t>
            </a:r>
            <a:r>
              <a:rPr lang="en-US" sz="2400" b="1" dirty="0" err="1" smtClean="0">
                <a:latin typeface="Calibri" pitchFamily="34" charset="0"/>
              </a:rPr>
              <a:t>ectodermal</a:t>
            </a:r>
            <a:r>
              <a:rPr lang="en-US" sz="2400" b="1" dirty="0" smtClean="0">
                <a:latin typeface="Calibri" pitchFamily="34" charset="0"/>
              </a:rPr>
              <a:t> elements such as skin, hair, sebaceous glands, and mature neural tissue predominate; cartilage, bone, respiratory and intestinal epithelium are common) </a:t>
            </a:r>
          </a:p>
          <a:p>
            <a:pPr lvl="1"/>
            <a:r>
              <a:rPr lang="en-US" sz="2400" b="1" dirty="0" smtClean="0">
                <a:latin typeface="Calibri" pitchFamily="34" charset="0"/>
              </a:rPr>
              <a:t>complications include torsion, rupture, infection etc. </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41</a:t>
            </a:fld>
            <a:endParaRPr lang="en-US"/>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9144000" cy="1403462"/>
          </a:xfrm>
        </p:spPr>
        <p:txBody>
          <a:bodyPr/>
          <a:lstStyle/>
          <a:p>
            <a:pPr algn="ctr" fontAlgn="auto">
              <a:spcAft>
                <a:spcPts val="0"/>
              </a:spcAft>
              <a:defRPr/>
            </a:pPr>
            <a:r>
              <a:rPr lang="en-US" sz="3600" dirty="0" smtClean="0">
                <a:latin typeface="Franklin Gothic Demi" pitchFamily="34" charset="0"/>
              </a:rPr>
              <a:t> DERMOID CYST OF THE OVARY</a:t>
            </a:r>
            <a:br>
              <a:rPr lang="en-US" sz="3600" dirty="0" smtClean="0">
                <a:latin typeface="Franklin Gothic Demi" pitchFamily="34" charset="0"/>
              </a:rPr>
            </a:br>
            <a:r>
              <a:rPr lang="en-US" sz="2800" dirty="0" smtClean="0">
                <a:latin typeface="Franklin Gothic Demi" pitchFamily="34" charset="0"/>
              </a:rPr>
              <a:t>(BENIGN CYSTIC TERATOMA OF THE OVARY)</a:t>
            </a:r>
            <a:endParaRPr lang="en-US" sz="2800" dirty="0">
              <a:latin typeface="Franklin Gothic Demi" pitchFamily="34" charset="0"/>
            </a:endParaRPr>
          </a:p>
        </p:txBody>
      </p:sp>
      <p:sp>
        <p:nvSpPr>
          <p:cNvPr id="5" name="Slide Number Placeholder 4"/>
          <p:cNvSpPr>
            <a:spLocks noGrp="1"/>
          </p:cNvSpPr>
          <p:nvPr>
            <p:ph type="sldNum" sz="quarter" idx="12"/>
          </p:nvPr>
        </p:nvSpPr>
        <p:spPr/>
        <p:txBody>
          <a:bodyPr/>
          <a:lstStyle/>
          <a:p>
            <a:pPr>
              <a:defRPr/>
            </a:pPr>
            <a:fld id="{C6AE4058-0D73-4FC9-A244-44E490E5FB22}" type="slidenum">
              <a:rPr lang="en-US" smtClean="0"/>
              <a:pPr>
                <a:defRPr/>
              </a:pPr>
              <a:t>42</a:t>
            </a:fld>
            <a:endParaRPr lang="en-US"/>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3232"/>
            <a:ext cx="9144000" cy="6758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481199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a:xfrm>
            <a:off x="152400" y="228601"/>
            <a:ext cx="4572000" cy="914400"/>
          </a:xfrm>
        </p:spPr>
        <p:txBody>
          <a:bodyPr/>
          <a:lstStyle/>
          <a:p>
            <a:r>
              <a:rPr lang="en-US" sz="2800" b="1" dirty="0" smtClean="0">
                <a:latin typeface="Calibri" pitchFamily="34" charset="0"/>
              </a:rPr>
              <a:t>Germ Cell Tumors: </a:t>
            </a:r>
            <a:r>
              <a:rPr lang="en-US" sz="2800" b="1" dirty="0" err="1" smtClean="0">
                <a:latin typeface="Calibri" pitchFamily="34" charset="0"/>
              </a:rPr>
              <a:t>Teratoma</a:t>
            </a:r>
            <a:endParaRPr lang="en-US" sz="2400" b="1" dirty="0" smtClean="0">
              <a:latin typeface="Calibri" pitchFamily="34" charset="0"/>
            </a:endParaRPr>
          </a:p>
        </p:txBody>
      </p:sp>
      <p:sp>
        <p:nvSpPr>
          <p:cNvPr id="65539" name="Content Placeholder 2"/>
          <p:cNvSpPr>
            <a:spLocks noGrp="1"/>
          </p:cNvSpPr>
          <p:nvPr>
            <p:ph idx="1"/>
          </p:nvPr>
        </p:nvSpPr>
        <p:spPr>
          <a:xfrm>
            <a:off x="0" y="1447800"/>
            <a:ext cx="8686800" cy="4419600"/>
          </a:xfrm>
        </p:spPr>
        <p:txBody>
          <a:bodyPr>
            <a:noAutofit/>
          </a:bodyPr>
          <a:lstStyle/>
          <a:p>
            <a:r>
              <a:rPr lang="en-US" sz="2400" b="1" u="sng" dirty="0" err="1" smtClean="0">
                <a:solidFill>
                  <a:srgbClr val="FF0000"/>
                </a:solidFill>
                <a:latin typeface="Calibri" pitchFamily="34" charset="0"/>
              </a:rPr>
              <a:t>Monodermal</a:t>
            </a:r>
            <a:r>
              <a:rPr lang="en-US" sz="2400" b="1" u="sng" dirty="0" smtClean="0">
                <a:solidFill>
                  <a:srgbClr val="FF0000"/>
                </a:solidFill>
                <a:latin typeface="Calibri" pitchFamily="34" charset="0"/>
              </a:rPr>
              <a:t> </a:t>
            </a:r>
            <a:r>
              <a:rPr lang="en-US" sz="2400" b="1" u="sng" dirty="0" err="1" smtClean="0">
                <a:solidFill>
                  <a:srgbClr val="FF0000"/>
                </a:solidFill>
                <a:latin typeface="Calibri" pitchFamily="34" charset="0"/>
              </a:rPr>
              <a:t>teratoma</a:t>
            </a:r>
            <a:r>
              <a:rPr lang="en-US" sz="2400" b="1" u="sng" dirty="0" smtClean="0">
                <a:solidFill>
                  <a:srgbClr val="FF0000"/>
                </a:solidFill>
                <a:latin typeface="Calibri" pitchFamily="34" charset="0"/>
              </a:rPr>
              <a:t> </a:t>
            </a:r>
            <a:r>
              <a:rPr lang="en-US" sz="2400" b="1" dirty="0" smtClean="0">
                <a:latin typeface="Calibri" pitchFamily="34" charset="0"/>
              </a:rPr>
              <a:t>:</a:t>
            </a:r>
          </a:p>
          <a:p>
            <a:pPr lvl="1"/>
            <a:r>
              <a:rPr lang="en-US" sz="2400" b="1" dirty="0" smtClean="0">
                <a:latin typeface="Calibri" pitchFamily="34" charset="0"/>
              </a:rPr>
              <a:t>a </a:t>
            </a:r>
            <a:r>
              <a:rPr lang="en-US" sz="2400" b="1" dirty="0" err="1" smtClean="0">
                <a:latin typeface="Calibri" pitchFamily="34" charset="0"/>
              </a:rPr>
              <a:t>teratoma</a:t>
            </a:r>
            <a:r>
              <a:rPr lang="en-US" sz="2400" b="1" dirty="0" smtClean="0">
                <a:latin typeface="Calibri" pitchFamily="34" charset="0"/>
              </a:rPr>
              <a:t> composed</a:t>
            </a:r>
          </a:p>
          <a:p>
            <a:pPr marL="320040" lvl="1" indent="0">
              <a:buNone/>
            </a:pPr>
            <a:r>
              <a:rPr lang="en-US" sz="2400" b="1" dirty="0" smtClean="0">
                <a:latin typeface="Calibri" pitchFamily="34" charset="0"/>
              </a:rPr>
              <a:t> predominantly of one tissue element </a:t>
            </a:r>
          </a:p>
          <a:p>
            <a:pPr lvl="1"/>
            <a:r>
              <a:rPr lang="en-US" sz="2400" b="1" dirty="0" smtClean="0">
                <a:latin typeface="Calibri" pitchFamily="34" charset="0"/>
              </a:rPr>
              <a:t>most common type is</a:t>
            </a:r>
          </a:p>
          <a:p>
            <a:pPr marL="320040" lvl="1" indent="0">
              <a:buNone/>
            </a:pPr>
            <a:r>
              <a:rPr lang="en-US" sz="2400" b="1" dirty="0" smtClean="0">
                <a:latin typeface="Calibri" pitchFamily="34" charset="0"/>
              </a:rPr>
              <a:t> "</a:t>
            </a:r>
            <a:r>
              <a:rPr lang="en-US" sz="2400" b="1" dirty="0" err="1" smtClean="0">
                <a:latin typeface="Calibri" pitchFamily="34" charset="0"/>
              </a:rPr>
              <a:t>struma</a:t>
            </a:r>
            <a:r>
              <a:rPr lang="en-US" sz="2400" b="1" dirty="0" smtClean="0">
                <a:latin typeface="Calibri" pitchFamily="34" charset="0"/>
              </a:rPr>
              <a:t> </a:t>
            </a:r>
            <a:r>
              <a:rPr lang="en-US" sz="2400" b="1" dirty="0" err="1" smtClean="0">
                <a:latin typeface="Calibri" pitchFamily="34" charset="0"/>
              </a:rPr>
              <a:t>ovarii</a:t>
            </a:r>
            <a:r>
              <a:rPr lang="en-US" sz="2400" b="1" dirty="0" smtClean="0">
                <a:latin typeface="Calibri" pitchFamily="34" charset="0"/>
              </a:rPr>
              <a:t>", which is mature thyroid tissue</a:t>
            </a:r>
          </a:p>
          <a:p>
            <a:pPr marL="320040" lvl="1" indent="0">
              <a:buNone/>
            </a:pPr>
            <a:endParaRPr lang="en-US" sz="2400" b="1" dirty="0" smtClean="0">
              <a:latin typeface="Calibri" pitchFamily="34" charset="0"/>
            </a:endParaRPr>
          </a:p>
          <a:p>
            <a:r>
              <a:rPr lang="en-US" sz="2400" b="1" u="sng" dirty="0" smtClean="0">
                <a:solidFill>
                  <a:srgbClr val="FF0000"/>
                </a:solidFill>
                <a:latin typeface="Calibri" pitchFamily="34" charset="0"/>
              </a:rPr>
              <a:t>Immature </a:t>
            </a:r>
            <a:r>
              <a:rPr lang="en-US" sz="2400" b="1" u="sng" dirty="0" err="1" smtClean="0">
                <a:solidFill>
                  <a:srgbClr val="FF0000"/>
                </a:solidFill>
                <a:latin typeface="Calibri" pitchFamily="34" charset="0"/>
              </a:rPr>
              <a:t>teratoma</a:t>
            </a:r>
            <a:r>
              <a:rPr lang="en-US" sz="2400" b="1" u="sng" dirty="0" smtClean="0">
                <a:solidFill>
                  <a:srgbClr val="FF0000"/>
                </a:solidFill>
                <a:latin typeface="Calibri" pitchFamily="34" charset="0"/>
              </a:rPr>
              <a:t> </a:t>
            </a:r>
          </a:p>
          <a:p>
            <a:pPr lvl="1"/>
            <a:r>
              <a:rPr lang="en-US" sz="2400" b="1" dirty="0" smtClean="0">
                <a:latin typeface="Calibri" pitchFamily="34" charset="0"/>
              </a:rPr>
              <a:t>usually a unilateral, solid tumor </a:t>
            </a:r>
          </a:p>
          <a:p>
            <a:pPr lvl="1"/>
            <a:r>
              <a:rPr lang="en-US" sz="2400" b="1" dirty="0" smtClean="0">
                <a:latin typeface="Calibri" pitchFamily="34" charset="0"/>
              </a:rPr>
              <a:t>similar to mature </a:t>
            </a:r>
            <a:r>
              <a:rPr lang="en-US" sz="2400" b="1" dirty="0" err="1" smtClean="0">
                <a:latin typeface="Calibri" pitchFamily="34" charset="0"/>
              </a:rPr>
              <a:t>teratoma</a:t>
            </a:r>
            <a:r>
              <a:rPr lang="en-US" sz="2400" b="1" dirty="0" smtClean="0">
                <a:latin typeface="Calibri" pitchFamily="34" charset="0"/>
              </a:rPr>
              <a:t> but contains immature or </a:t>
            </a:r>
            <a:r>
              <a:rPr lang="en-US" sz="2400" b="1" dirty="0" err="1" smtClean="0">
                <a:latin typeface="Calibri" pitchFamily="34" charset="0"/>
              </a:rPr>
              <a:t>embryonal</a:t>
            </a:r>
            <a:r>
              <a:rPr lang="en-US" sz="2400" b="1" dirty="0" smtClean="0">
                <a:latin typeface="Calibri" pitchFamily="34" charset="0"/>
              </a:rPr>
              <a:t> tissues ,mainly </a:t>
            </a:r>
            <a:r>
              <a:rPr lang="en-US" sz="2400" b="1" dirty="0" err="1" smtClean="0">
                <a:latin typeface="Calibri" pitchFamily="34" charset="0"/>
              </a:rPr>
              <a:t>neuroepithelium</a:t>
            </a:r>
            <a:r>
              <a:rPr lang="en-US" sz="2400" b="1" dirty="0" smtClean="0">
                <a:latin typeface="Calibri" pitchFamily="34" charset="0"/>
              </a:rPr>
              <a:t> </a:t>
            </a:r>
          </a:p>
          <a:p>
            <a:pPr marL="0" indent="0">
              <a:buNone/>
            </a:pPr>
            <a:endParaRPr lang="en-US" sz="2400" b="1" dirty="0" smtClean="0">
              <a:latin typeface="Calibri" pitchFamily="34" charset="0"/>
            </a:endParaRP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43</a:t>
            </a:fld>
            <a:endParaRPr lang="en-US"/>
          </a:p>
        </p:txBody>
      </p:sp>
      <p:pic>
        <p:nvPicPr>
          <p:cNvPr id="5" name="Picture 4" descr="path0098"/>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267325" y="110838"/>
            <a:ext cx="3886200" cy="30618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 name="Straight Arrow Connector 2"/>
          <p:cNvCxnSpPr/>
          <p:nvPr/>
        </p:nvCxnSpPr>
        <p:spPr>
          <a:xfrm flipV="1">
            <a:off x="2667000" y="2632365"/>
            <a:ext cx="2438400" cy="54032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t>Immature Teratoma</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44</a:t>
            </a:fld>
            <a:endParaRPr lang="en-US"/>
          </a:p>
        </p:txBody>
      </p:sp>
      <p:pic>
        <p:nvPicPr>
          <p:cNvPr id="67588" name="Picture 4" descr="path009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286000"/>
            <a:ext cx="4038600" cy="426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7589" name="Picture 5" descr="path009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038600" y="3581400"/>
            <a:ext cx="5105400" cy="2943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7590" name="Text Box 6"/>
          <p:cNvSpPr txBox="1">
            <a:spLocks noChangeArrowheads="1"/>
          </p:cNvSpPr>
          <p:nvPr/>
        </p:nvSpPr>
        <p:spPr bwMode="auto">
          <a:xfrm>
            <a:off x="4419600" y="2362200"/>
            <a:ext cx="4419600" cy="9461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12700" cap="sq">
                <a:solidFill>
                  <a:schemeClr val="tx1"/>
                </a:solidFill>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eaLnBrk="0" hangingPunct="0">
              <a:spcBef>
                <a:spcPct val="50000"/>
              </a:spcBef>
              <a:buFontTx/>
              <a:buChar char="•"/>
            </a:pPr>
            <a:r>
              <a:rPr kumimoji="1" lang="en-US" sz="2800" dirty="0" smtClean="0">
                <a:latin typeface="Times New Roman" pitchFamily="18" charset="0"/>
                <a:cs typeface="+mn-cs"/>
              </a:rPr>
              <a:t> primitive </a:t>
            </a:r>
            <a:r>
              <a:rPr kumimoji="1" lang="en-US" sz="2800" dirty="0" err="1" smtClean="0">
                <a:latin typeface="Times New Roman" pitchFamily="18" charset="0"/>
                <a:cs typeface="+mn-cs"/>
              </a:rPr>
              <a:t>neuroepithelium</a:t>
            </a:r>
            <a:r>
              <a:rPr kumimoji="1" lang="en-US" sz="2800" dirty="0" smtClean="0">
                <a:latin typeface="Times New Roman" pitchFamily="18" charset="0"/>
                <a:cs typeface="+mn-cs"/>
              </a:rPr>
              <a:t> with multiple neural tubes </a:t>
            </a:r>
          </a:p>
        </p:txBody>
      </p:sp>
      <p:sp>
        <p:nvSpPr>
          <p:cNvPr id="67591" name="AutoShape 7"/>
          <p:cNvSpPr>
            <a:spLocks noChangeArrowheads="1"/>
          </p:cNvSpPr>
          <p:nvPr/>
        </p:nvSpPr>
        <p:spPr bwMode="auto">
          <a:xfrm>
            <a:off x="6858000" y="3962400"/>
            <a:ext cx="914400" cy="152400"/>
          </a:xfrm>
          <a:prstGeom prst="leftArrow">
            <a:avLst>
              <a:gd name="adj1" fmla="val 50000"/>
              <a:gd name="adj2" fmla="val 150000"/>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67592" name="AutoShape 8"/>
          <p:cNvSpPr>
            <a:spLocks noChangeArrowheads="1"/>
          </p:cNvSpPr>
          <p:nvPr/>
        </p:nvSpPr>
        <p:spPr bwMode="auto">
          <a:xfrm>
            <a:off x="4038600" y="4572000"/>
            <a:ext cx="533400" cy="228600"/>
          </a:xfrm>
          <a:prstGeom prst="rightArrow">
            <a:avLst>
              <a:gd name="adj1" fmla="val 50000"/>
              <a:gd name="adj2" fmla="val 58333"/>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hangingPunct="0"/>
            <a:endParaRPr kumimoji="1" lang="en-IN" sz="2400" smtClean="0">
              <a:solidFill>
                <a:srgbClr val="CBCBCB"/>
              </a:solidFill>
              <a:latin typeface="Times New Roman" pitchFamily="18" charset="0"/>
              <a:cs typeface="+mn-cs"/>
            </a:endParaRPr>
          </a:p>
        </p:txBody>
      </p:sp>
      <p:sp>
        <p:nvSpPr>
          <p:cNvPr id="67593" name="AutoShape 9"/>
          <p:cNvSpPr>
            <a:spLocks noChangeArrowheads="1"/>
          </p:cNvSpPr>
          <p:nvPr/>
        </p:nvSpPr>
        <p:spPr bwMode="auto">
          <a:xfrm>
            <a:off x="1143000" y="2286000"/>
            <a:ext cx="228600" cy="381000"/>
          </a:xfrm>
          <a:prstGeom prst="downArrow">
            <a:avLst>
              <a:gd name="adj1" fmla="val 50000"/>
              <a:gd name="adj2" fmla="val 41667"/>
            </a:avLst>
          </a:prstGeom>
          <a:solidFill>
            <a:schemeClr val="accent1"/>
          </a:solidFill>
          <a:ln w="12700" cap="sq">
            <a:solidFill>
              <a:schemeClr val="tx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eaVert" wrap="none" anchor="ctr"/>
          <a:lstStyle/>
          <a:p>
            <a:pPr eaLnBrk="0" hangingPunct="0"/>
            <a:endParaRPr kumimoji="1" lang="en-IN" sz="2400" smtClean="0">
              <a:solidFill>
                <a:srgbClr val="CBCBCB"/>
              </a:solidFill>
              <a:latin typeface="Times New Roman" pitchFamily="18" charset="0"/>
              <a:cs typeface="+mn-cs"/>
            </a:endParaRPr>
          </a:p>
        </p:txBody>
      </p:sp>
    </p:spTree>
    <p:extLst>
      <p:ext uri="{BB962C8B-B14F-4D97-AF65-F5344CB8AC3E}">
        <p14:creationId xmlns:p14="http://schemas.microsoft.com/office/powerpoint/2010/main" xmlns="" val="376478193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914400" y="274638"/>
            <a:ext cx="7772400" cy="487362"/>
          </a:xfrm>
        </p:spPr>
        <p:txBody>
          <a:bodyPr>
            <a:normAutofit fontScale="90000"/>
          </a:bodyPr>
          <a:lstStyle/>
          <a:p>
            <a:r>
              <a:rPr lang="en-US" sz="2800" b="1" u="sng" dirty="0" err="1" smtClean="0">
                <a:latin typeface="Calibri" pitchFamily="34" charset="0"/>
              </a:rPr>
              <a:t>Krukenberg</a:t>
            </a:r>
            <a:r>
              <a:rPr lang="en-US" sz="2800" b="1" u="sng" dirty="0" smtClean="0">
                <a:latin typeface="Calibri" pitchFamily="34" charset="0"/>
              </a:rPr>
              <a:t> tumor</a:t>
            </a:r>
            <a:endParaRPr lang="en-US" sz="2800" b="1" dirty="0" smtClean="0">
              <a:latin typeface="Calibri" pitchFamily="34" charset="0"/>
            </a:endParaRPr>
          </a:p>
        </p:txBody>
      </p:sp>
      <p:sp>
        <p:nvSpPr>
          <p:cNvPr id="82947" name="Content Placeholder 2"/>
          <p:cNvSpPr>
            <a:spLocks noGrp="1"/>
          </p:cNvSpPr>
          <p:nvPr>
            <p:ph idx="1"/>
          </p:nvPr>
        </p:nvSpPr>
        <p:spPr>
          <a:xfrm>
            <a:off x="381000" y="685800"/>
            <a:ext cx="4267200" cy="5334000"/>
          </a:xfrm>
        </p:spPr>
        <p:txBody>
          <a:bodyPr>
            <a:normAutofit/>
          </a:bodyPr>
          <a:lstStyle/>
          <a:p>
            <a:r>
              <a:rPr lang="en-US" sz="2400" b="1" dirty="0" smtClean="0">
                <a:latin typeface="Calibri" pitchFamily="34" charset="0"/>
              </a:rPr>
              <a:t>One of the most classic forms of metastatic carcinoma involving the ovaries is the </a:t>
            </a:r>
            <a:r>
              <a:rPr lang="en-US" sz="2400" b="1" u="sng" dirty="0" err="1" smtClean="0">
                <a:latin typeface="Calibri" pitchFamily="34" charset="0"/>
              </a:rPr>
              <a:t>Krukenberg</a:t>
            </a:r>
            <a:r>
              <a:rPr lang="en-US" sz="2400" b="1" u="sng" dirty="0" smtClean="0">
                <a:latin typeface="Calibri" pitchFamily="34" charset="0"/>
              </a:rPr>
              <a:t> tumor</a:t>
            </a:r>
            <a:r>
              <a:rPr lang="en-US" sz="2400" b="1" dirty="0" smtClean="0">
                <a:latin typeface="Calibri" pitchFamily="34" charset="0"/>
              </a:rPr>
              <a:t>.</a:t>
            </a:r>
          </a:p>
          <a:p>
            <a:r>
              <a:rPr lang="en-US" sz="2400" b="1" dirty="0" smtClean="0">
                <a:latin typeface="Calibri" pitchFamily="34" charset="0"/>
              </a:rPr>
              <a:t> This tumor is a metastatic carcinoma</a:t>
            </a:r>
          </a:p>
          <a:p>
            <a:r>
              <a:rPr lang="en-US" sz="2400" b="1" dirty="0" smtClean="0">
                <a:latin typeface="Calibri" pitchFamily="34" charset="0"/>
              </a:rPr>
              <a:t>Composed of signet ring cells embedded within a </a:t>
            </a:r>
            <a:r>
              <a:rPr lang="en-US" sz="2400" b="1" dirty="0" err="1" smtClean="0">
                <a:latin typeface="Calibri" pitchFamily="34" charset="0"/>
              </a:rPr>
              <a:t>hypercellular</a:t>
            </a:r>
            <a:r>
              <a:rPr lang="en-US" sz="2400" b="1" dirty="0" smtClean="0">
                <a:latin typeface="Calibri" pitchFamily="34" charset="0"/>
              </a:rPr>
              <a:t> ovarian </a:t>
            </a:r>
            <a:r>
              <a:rPr lang="en-US" sz="2400" b="1" dirty="0" err="1" smtClean="0">
                <a:latin typeface="Calibri" pitchFamily="34" charset="0"/>
              </a:rPr>
              <a:t>stroma</a:t>
            </a:r>
            <a:r>
              <a:rPr lang="en-US" sz="2400" b="1" dirty="0" smtClean="0">
                <a:latin typeface="Calibri" pitchFamily="34" charset="0"/>
              </a:rPr>
              <a:t> that mimics sarcoma.</a:t>
            </a:r>
          </a:p>
          <a:p>
            <a:r>
              <a:rPr lang="en-US" sz="2400" b="1" dirty="0" smtClean="0">
                <a:latin typeface="Calibri" pitchFamily="34" charset="0"/>
              </a:rPr>
              <a:t> The most common sites of origin include stomach, colon and appendix.</a:t>
            </a:r>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45</a:t>
            </a:fld>
            <a:endParaRPr lang="en-US"/>
          </a:p>
        </p:txBody>
      </p:sp>
      <p:pic>
        <p:nvPicPr>
          <p:cNvPr id="4" name="Picture 4" descr="FEM146"/>
          <p:cNvPicPr>
            <a:picLocks noChangeAspect="1" noChangeArrowheads="1"/>
          </p:cNvPicPr>
          <p:nvPr/>
        </p:nvPicPr>
        <p:blipFill>
          <a:blip r:embed="rId3" cstate="print"/>
          <a:srcRect/>
          <a:stretch>
            <a:fillRect/>
          </a:stretch>
        </p:blipFill>
        <p:spPr bwMode="auto">
          <a:xfrm rot="5400000">
            <a:off x="4271962" y="1985962"/>
            <a:ext cx="5400675" cy="3733800"/>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2"/>
          <p:cNvSpPr>
            <a:spLocks noGrp="1" noChangeArrowheads="1"/>
          </p:cNvSpPr>
          <p:nvPr>
            <p:ph type="title"/>
          </p:nvPr>
        </p:nvSpPr>
        <p:spPr>
          <a:xfrm>
            <a:off x="914400" y="274638"/>
            <a:ext cx="7772400" cy="715962"/>
          </a:xfrm>
        </p:spPr>
        <p:txBody>
          <a:bodyPr rtlCol="0">
            <a:normAutofit/>
          </a:bodyPr>
          <a:lstStyle/>
          <a:p>
            <a:pPr eaLnBrk="1" fontAlgn="auto" hangingPunct="1">
              <a:spcAft>
                <a:spcPts val="0"/>
              </a:spcAft>
              <a:defRPr/>
            </a:pPr>
            <a:r>
              <a:rPr lang="en-US" sz="2800" b="1" dirty="0" smtClean="0">
                <a:latin typeface="Calibri" pitchFamily="34" charset="0"/>
              </a:rPr>
              <a:t>Non-Neoplastic and Functional Cysts of ovary</a:t>
            </a:r>
          </a:p>
        </p:txBody>
      </p:sp>
      <p:sp>
        <p:nvSpPr>
          <p:cNvPr id="8196" name="Rectangle 3"/>
          <p:cNvSpPr>
            <a:spLocks noGrp="1" noChangeArrowheads="1"/>
          </p:cNvSpPr>
          <p:nvPr>
            <p:ph idx="1"/>
          </p:nvPr>
        </p:nvSpPr>
        <p:spPr>
          <a:xfrm>
            <a:off x="609600" y="1447800"/>
            <a:ext cx="8305800" cy="4572000"/>
          </a:xfrm>
        </p:spPr>
        <p:txBody>
          <a:bodyPr>
            <a:normAutofit/>
          </a:bodyPr>
          <a:lstStyle/>
          <a:p>
            <a:pPr eaLnBrk="1" hangingPunct="1"/>
            <a:r>
              <a:rPr lang="en-US" sz="2400" b="1" dirty="0" smtClean="0">
                <a:latin typeface="Calibri" pitchFamily="34" charset="0"/>
              </a:rPr>
              <a:t>Non Neoplastic Cyst are more common than the neoplastic .</a:t>
            </a:r>
          </a:p>
          <a:p>
            <a:pPr eaLnBrk="1" hangingPunct="1"/>
            <a:endParaRPr lang="en-US" sz="2400" b="1" dirty="0" smtClean="0">
              <a:latin typeface="Calibri" pitchFamily="34" charset="0"/>
            </a:endParaRPr>
          </a:p>
          <a:p>
            <a:r>
              <a:rPr lang="en-US" sz="2400" b="1" dirty="0">
                <a:latin typeface="Calibri" pitchFamily="34" charset="0"/>
              </a:rPr>
              <a:t>Corpus </a:t>
            </a:r>
            <a:r>
              <a:rPr lang="en-US" sz="2400" b="1" dirty="0" err="1">
                <a:latin typeface="Calibri" pitchFamily="34" charset="0"/>
              </a:rPr>
              <a:t>Luteum</a:t>
            </a:r>
            <a:r>
              <a:rPr lang="en-US" sz="2400" b="1" dirty="0">
                <a:latin typeface="Calibri" pitchFamily="34" charset="0"/>
              </a:rPr>
              <a:t> </a:t>
            </a:r>
            <a:r>
              <a:rPr lang="en-US" sz="2400" b="1" dirty="0" smtClean="0">
                <a:latin typeface="Calibri" pitchFamily="34" charset="0"/>
              </a:rPr>
              <a:t> and Follicular  </a:t>
            </a:r>
            <a:r>
              <a:rPr lang="en-US" sz="2400" b="1" dirty="0" err="1" smtClean="0">
                <a:latin typeface="Calibri" pitchFamily="34" charset="0"/>
              </a:rPr>
              <a:t>cysts</a:t>
            </a:r>
            <a:r>
              <a:rPr lang="en-US" sz="2400" b="1" dirty="0" err="1" smtClean="0">
                <a:latin typeface="Calibri" pitchFamily="34" charset="0"/>
                <a:sym typeface="Wingdings" pitchFamily="2" charset="2"/>
              </a:rPr>
              <a:t></a:t>
            </a:r>
            <a:r>
              <a:rPr lang="en-US" sz="2400" b="1" dirty="0" err="1" smtClean="0">
                <a:latin typeface="Calibri" pitchFamily="34" charset="0"/>
              </a:rPr>
              <a:t>physiological</a:t>
            </a:r>
            <a:r>
              <a:rPr lang="en-US" sz="2400" b="1" dirty="0" smtClean="0">
                <a:latin typeface="Calibri" pitchFamily="34" charset="0"/>
              </a:rPr>
              <a:t> cysts.</a:t>
            </a:r>
          </a:p>
          <a:p>
            <a:pPr marL="0" indent="0" eaLnBrk="1" hangingPunct="1">
              <a:buNone/>
            </a:pPr>
            <a:endParaRPr lang="en-US" sz="2400" b="1" dirty="0">
              <a:latin typeface="Calibri" pitchFamily="34" charset="0"/>
            </a:endParaRPr>
          </a:p>
          <a:p>
            <a:r>
              <a:rPr lang="en-US" sz="2400" b="1" u="sng" dirty="0">
                <a:solidFill>
                  <a:srgbClr val="7030A0"/>
                </a:solidFill>
                <a:latin typeface="Calibri" pitchFamily="34" charset="0"/>
              </a:rPr>
              <a:t>A corpus </a:t>
            </a:r>
            <a:r>
              <a:rPr lang="en-US" sz="2400" b="1" u="sng" dirty="0" err="1">
                <a:solidFill>
                  <a:srgbClr val="7030A0"/>
                </a:solidFill>
                <a:latin typeface="Calibri" pitchFamily="34" charset="0"/>
              </a:rPr>
              <a:t>luteum</a:t>
            </a:r>
            <a:r>
              <a:rPr lang="en-US" sz="2400" b="1" u="sng" dirty="0">
                <a:solidFill>
                  <a:srgbClr val="7030A0"/>
                </a:solidFill>
                <a:latin typeface="Calibri" pitchFamily="34" charset="0"/>
              </a:rPr>
              <a:t> cyst </a:t>
            </a:r>
            <a:r>
              <a:rPr lang="en-US" sz="2400" b="1" dirty="0">
                <a:latin typeface="Calibri" pitchFamily="34" charset="0"/>
              </a:rPr>
              <a:t>results from </a:t>
            </a:r>
            <a:r>
              <a:rPr lang="en-US" sz="2400" b="1" dirty="0">
                <a:solidFill>
                  <a:srgbClr val="FF0000"/>
                </a:solidFill>
                <a:latin typeface="Calibri" pitchFamily="34" charset="0"/>
              </a:rPr>
              <a:t>delayed resolution </a:t>
            </a:r>
            <a:r>
              <a:rPr lang="en-US" sz="2400" b="1" dirty="0">
                <a:latin typeface="Calibri" pitchFamily="34" charset="0"/>
              </a:rPr>
              <a:t>of a corpus </a:t>
            </a:r>
            <a:r>
              <a:rPr lang="en-US" sz="2400" b="1" dirty="0" err="1">
                <a:latin typeface="Calibri" pitchFamily="34" charset="0"/>
              </a:rPr>
              <a:t>luteum’s</a:t>
            </a:r>
            <a:r>
              <a:rPr lang="en-US" sz="2400" b="1" dirty="0">
                <a:latin typeface="Calibri" pitchFamily="34" charset="0"/>
              </a:rPr>
              <a:t> central cavity and </a:t>
            </a:r>
            <a:r>
              <a:rPr lang="en-US" sz="2400" b="1" dirty="0" smtClean="0">
                <a:latin typeface="Calibri" pitchFamily="34" charset="0"/>
              </a:rPr>
              <a:t> </a:t>
            </a:r>
            <a:r>
              <a:rPr lang="en-US" sz="2400" b="1" dirty="0">
                <a:solidFill>
                  <a:srgbClr val="FF0000"/>
                </a:solidFill>
                <a:latin typeface="Calibri" pitchFamily="34" charset="0"/>
              </a:rPr>
              <a:t>hemorrhage into this persistent  mature corpus </a:t>
            </a:r>
            <a:r>
              <a:rPr lang="en-US" sz="2400" b="1" dirty="0" err="1">
                <a:solidFill>
                  <a:srgbClr val="FF0000"/>
                </a:solidFill>
                <a:latin typeface="Calibri" pitchFamily="34" charset="0"/>
              </a:rPr>
              <a:t>luteum</a:t>
            </a:r>
            <a:r>
              <a:rPr lang="en-US" sz="2400" b="1" dirty="0">
                <a:solidFill>
                  <a:srgbClr val="FF0000"/>
                </a:solidFill>
                <a:latin typeface="Calibri" pitchFamily="34" charset="0"/>
              </a:rPr>
              <a:t>.</a:t>
            </a:r>
          </a:p>
          <a:p>
            <a:pPr marL="0" indent="0">
              <a:buNone/>
            </a:pPr>
            <a:endParaRPr lang="en-US" sz="2400" b="1" dirty="0">
              <a:solidFill>
                <a:srgbClr val="FF0000"/>
              </a:solidFill>
              <a:latin typeface="Calibri" pitchFamily="34" charset="0"/>
            </a:endParaRPr>
          </a:p>
          <a:p>
            <a:r>
              <a:rPr lang="en-US" sz="2400" b="1" dirty="0" smtClean="0">
                <a:latin typeface="Calibri" pitchFamily="34" charset="0"/>
              </a:rPr>
              <a:t>This </a:t>
            </a:r>
            <a:r>
              <a:rPr lang="en-US" sz="2400" b="1" dirty="0">
                <a:latin typeface="Calibri" pitchFamily="34" charset="0"/>
              </a:rPr>
              <a:t>condition is self-limited.</a:t>
            </a:r>
          </a:p>
          <a:p>
            <a:pPr eaLnBrk="1" hangingPunct="1"/>
            <a:endParaRPr lang="en-US" sz="2400" b="1" dirty="0" smtClean="0">
              <a:latin typeface="Calibri" pitchFamily="34" charset="0"/>
            </a:endParaRPr>
          </a:p>
          <a:p>
            <a:pPr eaLnBrk="1" hangingPunct="1"/>
            <a:endParaRPr lang="en-US" sz="2400" b="1" dirty="0" smtClean="0">
              <a:latin typeface="Calibri" pitchFamily="34" charset="0"/>
            </a:endParaRPr>
          </a:p>
          <a:p>
            <a:pPr eaLnBrk="1" hangingPunct="1">
              <a:buFont typeface="Wingdings" pitchFamily="2" charset="2"/>
              <a:buNone/>
            </a:pPr>
            <a:endParaRPr lang="en-US" sz="2400" b="1" dirty="0" smtClean="0">
              <a:latin typeface="Calibri" pitchFamily="34" charset="0"/>
            </a:endParaRPr>
          </a:p>
        </p:txBody>
      </p:sp>
      <p:sp>
        <p:nvSpPr>
          <p:cNvPr id="8194" name="Slide Number Placeholder 5"/>
          <p:cNvSpPr>
            <a:spLocks noGrp="1"/>
          </p:cNvSpPr>
          <p:nvPr>
            <p:ph type="sldNum" sz="quarter" idx="12"/>
          </p:nvPr>
        </p:nvSpPr>
        <p:spPr/>
        <p:txBody>
          <a:bodyPr/>
          <a:lstStyle/>
          <a:p>
            <a:pPr>
              <a:defRPr/>
            </a:pPr>
            <a:fld id="{D012E497-CC36-4DFC-9085-C804495E9021}" type="slidenum">
              <a:rPr lang="en-US">
                <a:latin typeface="Tahoma" pitchFamily="34" charset="0"/>
              </a:rPr>
              <a:pPr>
                <a:defRPr/>
              </a:pPr>
              <a:t>5</a:t>
            </a:fld>
            <a:endParaRPr lang="en-US">
              <a:latin typeface="Tahoma" pitchFamily="34" charset="0"/>
            </a:endParaRP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228600"/>
            <a:ext cx="4038600" cy="6324600"/>
          </a:xfrm>
          <a:solidFill>
            <a:schemeClr val="accent5">
              <a:lumMod val="20000"/>
              <a:lumOff val="80000"/>
            </a:schemeClr>
          </a:solidFill>
        </p:spPr>
        <p:txBody>
          <a:bodyPr>
            <a:normAutofit/>
          </a:bodyPr>
          <a:lstStyle/>
          <a:p>
            <a:pPr marL="342900" indent="-342900">
              <a:buFont typeface="Wingdings" pitchFamily="2" charset="2"/>
              <a:buChar char="Ø"/>
            </a:pPr>
            <a:r>
              <a:rPr lang="en-US" sz="2400" b="1" dirty="0" smtClean="0">
                <a:latin typeface="Calibri" pitchFamily="34" charset="0"/>
              </a:rPr>
              <a:t> </a:t>
            </a:r>
            <a:r>
              <a:rPr lang="en-US" sz="2400" b="1" dirty="0">
                <a:latin typeface="Calibri" pitchFamily="34" charset="0"/>
              </a:rPr>
              <a:t>Are thin walled fluid filled structures lined </a:t>
            </a:r>
            <a:r>
              <a:rPr lang="en-US" sz="2400" b="1" dirty="0" smtClean="0">
                <a:latin typeface="Calibri" pitchFamily="34" charset="0"/>
              </a:rPr>
              <a:t/>
            </a:r>
            <a:br>
              <a:rPr lang="en-US" sz="2400" b="1" dirty="0" smtClean="0">
                <a:latin typeface="Calibri" pitchFamily="34" charset="0"/>
              </a:rPr>
            </a:br>
            <a:r>
              <a:rPr lang="en-US" sz="2400" b="1" dirty="0" smtClean="0">
                <a:solidFill>
                  <a:srgbClr val="7030A0"/>
                </a:solidFill>
                <a:latin typeface="Calibri" pitchFamily="34" charset="0"/>
              </a:rPr>
              <a:t>internally</a:t>
            </a:r>
            <a:r>
              <a:rPr lang="en-US" sz="2400" b="1" dirty="0" smtClean="0">
                <a:latin typeface="Calibri" pitchFamily="34" charset="0"/>
              </a:rPr>
              <a:t> </a:t>
            </a:r>
            <a:r>
              <a:rPr lang="en-US" sz="2400" b="1" dirty="0">
                <a:latin typeface="Calibri" pitchFamily="34" charset="0"/>
              </a:rPr>
              <a:t>by </a:t>
            </a:r>
            <a:r>
              <a:rPr lang="en-US" sz="2400" b="1" dirty="0" err="1">
                <a:solidFill>
                  <a:srgbClr val="002060"/>
                </a:solidFill>
                <a:latin typeface="Calibri" pitchFamily="34" charset="0"/>
              </a:rPr>
              <a:t>granulosa</a:t>
            </a:r>
            <a:r>
              <a:rPr lang="en-US" sz="2400" b="1" dirty="0">
                <a:solidFill>
                  <a:srgbClr val="002060"/>
                </a:solidFill>
                <a:latin typeface="Calibri" pitchFamily="34" charset="0"/>
              </a:rPr>
              <a:t> cells </a:t>
            </a:r>
            <a:r>
              <a:rPr lang="en-US" sz="2400" b="1" dirty="0">
                <a:latin typeface="Calibri" pitchFamily="34" charset="0"/>
              </a:rPr>
              <a:t>and e</a:t>
            </a:r>
            <a:r>
              <a:rPr lang="en-US" sz="2400" b="1" dirty="0">
                <a:solidFill>
                  <a:srgbClr val="7030A0"/>
                </a:solidFill>
                <a:latin typeface="Calibri" pitchFamily="34" charset="0"/>
              </a:rPr>
              <a:t>xternally</a:t>
            </a:r>
            <a:r>
              <a:rPr lang="en-US" sz="2400" b="1" dirty="0">
                <a:latin typeface="Calibri" pitchFamily="34" charset="0"/>
              </a:rPr>
              <a:t> by </a:t>
            </a:r>
            <a:r>
              <a:rPr lang="en-US" sz="2400" b="1" dirty="0">
                <a:solidFill>
                  <a:srgbClr val="002060"/>
                </a:solidFill>
                <a:latin typeface="Calibri" pitchFamily="34" charset="0"/>
              </a:rPr>
              <a:t>theca </a:t>
            </a:r>
            <a:r>
              <a:rPr lang="en-US" sz="2400" b="1" dirty="0" err="1">
                <a:solidFill>
                  <a:srgbClr val="002060"/>
                </a:solidFill>
                <a:latin typeface="Calibri" pitchFamily="34" charset="0"/>
              </a:rPr>
              <a:t>interna</a:t>
            </a:r>
            <a:r>
              <a:rPr lang="en-US" sz="2400" b="1" dirty="0">
                <a:solidFill>
                  <a:srgbClr val="002060"/>
                </a:solidFill>
                <a:latin typeface="Calibri" pitchFamily="34" charset="0"/>
              </a:rPr>
              <a:t> </a:t>
            </a:r>
            <a:r>
              <a:rPr lang="en-US" sz="2400" b="1" dirty="0">
                <a:latin typeface="Calibri" pitchFamily="34" charset="0"/>
              </a:rPr>
              <a:t>cells</a:t>
            </a:r>
            <a:r>
              <a:rPr lang="en-US" sz="2400" b="1" dirty="0" smtClean="0">
                <a:latin typeface="Calibri" pitchFamily="34" charset="0"/>
              </a:rPr>
              <a:t>.</a:t>
            </a:r>
            <a:br>
              <a:rPr lang="en-US" sz="2400" b="1" dirty="0" smtClean="0">
                <a:latin typeface="Calibri" pitchFamily="34" charset="0"/>
              </a:rPr>
            </a:br>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They </a:t>
            </a:r>
            <a:r>
              <a:rPr lang="en-US" sz="2400" b="1" dirty="0">
                <a:latin typeface="Calibri" pitchFamily="34" charset="0"/>
              </a:rPr>
              <a:t>arise from the ovarian </a:t>
            </a:r>
            <a:r>
              <a:rPr lang="en-US" sz="2400" b="1" dirty="0" smtClean="0">
                <a:latin typeface="Calibri" pitchFamily="34" charset="0"/>
              </a:rPr>
              <a:t>follicles and are less than 5 cm</a:t>
            </a:r>
            <a:br>
              <a:rPr lang="en-US" sz="2400" b="1" dirty="0" smtClean="0">
                <a:latin typeface="Calibri" pitchFamily="34" charset="0"/>
              </a:rPr>
            </a:br>
            <a:r>
              <a:rPr lang="en-US" sz="2400" b="1" dirty="0" smtClean="0">
                <a:latin typeface="Calibri" pitchFamily="34" charset="0"/>
              </a:rPr>
              <a:t/>
            </a:r>
            <a:br>
              <a:rPr lang="en-US" sz="2400" b="1" dirty="0" smtClean="0">
                <a:latin typeface="Calibri" pitchFamily="34" charset="0"/>
              </a:rPr>
            </a:br>
            <a:r>
              <a:rPr lang="en-US" sz="2400" b="1" dirty="0" smtClean="0">
                <a:latin typeface="Calibri" pitchFamily="34" charset="0"/>
              </a:rPr>
              <a:t>Are </a:t>
            </a:r>
            <a:r>
              <a:rPr lang="en-US" sz="2400" b="1" dirty="0">
                <a:latin typeface="Calibri" pitchFamily="34" charset="0"/>
              </a:rPr>
              <a:t>due to distension of </a:t>
            </a:r>
            <a:r>
              <a:rPr lang="en-US" sz="2400" b="1" dirty="0" smtClean="0">
                <a:latin typeface="Calibri" pitchFamily="34" charset="0"/>
              </a:rPr>
              <a:t/>
            </a:r>
            <a:br>
              <a:rPr lang="en-US" sz="2400" b="1" dirty="0" smtClean="0">
                <a:latin typeface="Calibri" pitchFamily="34" charset="0"/>
              </a:rPr>
            </a:br>
            <a:r>
              <a:rPr lang="en-US" sz="2400" b="1" dirty="0" smtClean="0">
                <a:solidFill>
                  <a:srgbClr val="FF0000"/>
                </a:solidFill>
                <a:latin typeface="Calibri" pitchFamily="34" charset="0"/>
              </a:rPr>
              <a:t>un-ruptured </a:t>
            </a:r>
            <a:r>
              <a:rPr lang="en-US" sz="2400" b="1" dirty="0" err="1">
                <a:solidFill>
                  <a:srgbClr val="FF0000"/>
                </a:solidFill>
                <a:latin typeface="Calibri" pitchFamily="34" charset="0"/>
              </a:rPr>
              <a:t>graafian</a:t>
            </a:r>
            <a:r>
              <a:rPr lang="en-US" sz="2400" b="1" dirty="0">
                <a:solidFill>
                  <a:srgbClr val="FF0000"/>
                </a:solidFill>
                <a:latin typeface="Calibri" pitchFamily="34" charset="0"/>
              </a:rPr>
              <a:t> follicle</a:t>
            </a:r>
            <a:r>
              <a:rPr lang="en-US" sz="2400" b="1" dirty="0">
                <a:latin typeface="Calibri" pitchFamily="34" charset="0"/>
              </a:rPr>
              <a:t>.</a:t>
            </a:r>
            <a:br>
              <a:rPr lang="en-US" sz="2400" b="1" dirty="0">
                <a:latin typeface="Calibri" pitchFamily="34" charset="0"/>
              </a:rPr>
            </a:br>
            <a:r>
              <a:rPr lang="en-US" sz="2400" b="1" dirty="0">
                <a:latin typeface="Calibri" pitchFamily="34" charset="0"/>
              </a:rPr>
              <a:t/>
            </a:r>
            <a:br>
              <a:rPr lang="en-US" sz="2400" b="1" dirty="0">
                <a:latin typeface="Calibri" pitchFamily="34" charset="0"/>
              </a:rPr>
            </a:br>
            <a:r>
              <a:rPr lang="en-US" sz="2400" b="1" dirty="0">
                <a:latin typeface="Calibri" pitchFamily="34" charset="0"/>
              </a:rPr>
              <a:t/>
            </a:r>
            <a:br>
              <a:rPr lang="en-US" sz="2400" b="1" dirty="0">
                <a:latin typeface="Calibri" pitchFamily="34" charset="0"/>
              </a:rPr>
            </a:br>
            <a:endParaRPr lang="en-US" sz="2400" b="1" dirty="0" smtClean="0">
              <a:latin typeface="Calibri" pitchFamily="34" charset="0"/>
            </a:endParaRPr>
          </a:p>
        </p:txBody>
      </p:sp>
      <p:sp>
        <p:nvSpPr>
          <p:cNvPr id="10243" name="Slide Number Placeholder 2"/>
          <p:cNvSpPr>
            <a:spLocks noGrp="1"/>
          </p:cNvSpPr>
          <p:nvPr>
            <p:ph type="sldNum" sz="quarter" idx="12"/>
          </p:nvPr>
        </p:nvSpPr>
        <p:spPr/>
        <p:txBody>
          <a:bodyPr/>
          <a:lstStyle/>
          <a:p>
            <a:pPr>
              <a:defRPr/>
            </a:pPr>
            <a:fld id="{E57E21F9-9D4E-4E32-BE15-9C5954CF127A}" type="slidenum">
              <a:rPr lang="en-US">
                <a:latin typeface="Tahoma" pitchFamily="34" charset="0"/>
              </a:rPr>
              <a:pPr>
                <a:defRPr/>
              </a:pPr>
              <a:t>6</a:t>
            </a:fld>
            <a:endParaRPr lang="en-US">
              <a:latin typeface="Tahoma" pitchFamily="34" charset="0"/>
            </a:endParaRPr>
          </a:p>
        </p:txBody>
      </p:sp>
      <p:pic>
        <p:nvPicPr>
          <p:cNvPr id="10244" name="Picture 2" descr="http://library.med.utah.edu/WebPath/jpeg4/FEM046.jpg"/>
          <p:cNvPicPr>
            <a:picLocks noChangeAspect="1" noChangeArrowheads="1"/>
          </p:cNvPicPr>
          <p:nvPr/>
        </p:nvPicPr>
        <p:blipFill>
          <a:blip r:embed="rId2" cstate="print"/>
          <a:srcRect/>
          <a:stretch>
            <a:fillRect/>
          </a:stretch>
        </p:blipFill>
        <p:spPr bwMode="auto">
          <a:xfrm>
            <a:off x="4287253" y="2895600"/>
            <a:ext cx="4953000" cy="3962400"/>
          </a:xfrm>
          <a:prstGeom prst="rect">
            <a:avLst/>
          </a:prstGeom>
          <a:noFill/>
          <a:ln w="9525">
            <a:noFill/>
            <a:miter lim="800000"/>
            <a:headEnd/>
            <a:tailEnd/>
          </a:ln>
        </p:spPr>
      </p:pic>
      <p:sp>
        <p:nvSpPr>
          <p:cNvPr id="2" name="Rectangle 1"/>
          <p:cNvSpPr/>
          <p:nvPr/>
        </p:nvSpPr>
        <p:spPr>
          <a:xfrm>
            <a:off x="4724400" y="609600"/>
            <a:ext cx="3021020" cy="646331"/>
          </a:xfrm>
          <a:prstGeom prst="rect">
            <a:avLst/>
          </a:prstGeom>
        </p:spPr>
        <p:txBody>
          <a:bodyPr wrap="none">
            <a:spAutoFit/>
          </a:bodyPr>
          <a:lstStyle/>
          <a:p>
            <a:r>
              <a:rPr lang="en-US" sz="3600" b="1" u="sng" dirty="0">
                <a:solidFill>
                  <a:srgbClr val="7030A0"/>
                </a:solidFill>
                <a:latin typeface="Calibri" pitchFamily="34" charset="0"/>
              </a:rPr>
              <a:t>Follicular cysts</a:t>
            </a:r>
            <a:r>
              <a:rPr lang="en-US" sz="1600" b="1" dirty="0">
                <a:latin typeface="Calibri" pitchFamily="34" charset="0"/>
              </a:rPr>
              <a:t>:</a:t>
            </a:r>
            <a:endParaRPr lang="en-IN" dirty="0"/>
          </a:p>
        </p:txBody>
      </p:sp>
      <p:sp>
        <p:nvSpPr>
          <p:cNvPr id="3" name="Rectangle 2"/>
          <p:cNvSpPr/>
          <p:nvPr/>
        </p:nvSpPr>
        <p:spPr>
          <a:xfrm>
            <a:off x="4547937" y="1447800"/>
            <a:ext cx="4291263" cy="1015663"/>
          </a:xfrm>
          <a:prstGeom prst="rect">
            <a:avLst/>
          </a:prstGeom>
        </p:spPr>
        <p:txBody>
          <a:bodyPr wrap="square">
            <a:spAutoFit/>
          </a:bodyPr>
          <a:lstStyle/>
          <a:p>
            <a:r>
              <a:rPr lang="en-US" sz="2000" b="1" dirty="0">
                <a:latin typeface="Calibri" pitchFamily="34" charset="0"/>
              </a:rPr>
              <a:t>Occasionally such cysts may reach several centimeters in size and, if they rupture, can cause abdominal pain.</a:t>
            </a:r>
            <a:endParaRPr lang="en-IN" sz="2000"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914400" y="274638"/>
            <a:ext cx="7772400" cy="563562"/>
          </a:xfrm>
        </p:spPr>
        <p:txBody>
          <a:bodyPr>
            <a:normAutofit/>
          </a:bodyPr>
          <a:lstStyle/>
          <a:p>
            <a:r>
              <a:rPr lang="en-US" sz="2800" b="1" dirty="0" smtClean="0">
                <a:latin typeface="Calibri" pitchFamily="34" charset="0"/>
              </a:rPr>
              <a:t>Chocolate/ </a:t>
            </a:r>
            <a:r>
              <a:rPr lang="en-US" sz="2800" b="1" dirty="0" err="1">
                <a:latin typeface="Calibri" pitchFamily="34" charset="0"/>
              </a:rPr>
              <a:t>Endometriotic</a:t>
            </a:r>
            <a:r>
              <a:rPr lang="en-US" sz="2800" b="1" dirty="0">
                <a:latin typeface="Calibri" pitchFamily="34" charset="0"/>
              </a:rPr>
              <a:t> </a:t>
            </a:r>
            <a:r>
              <a:rPr lang="en-US" sz="2800" b="1" dirty="0" smtClean="0">
                <a:latin typeface="Calibri" pitchFamily="34" charset="0"/>
              </a:rPr>
              <a:t>  cyst</a:t>
            </a:r>
          </a:p>
        </p:txBody>
      </p:sp>
      <p:sp>
        <p:nvSpPr>
          <p:cNvPr id="13315" name="Content Placeholder 2"/>
          <p:cNvSpPr>
            <a:spLocks noGrp="1"/>
          </p:cNvSpPr>
          <p:nvPr>
            <p:ph idx="1"/>
          </p:nvPr>
        </p:nvSpPr>
        <p:spPr/>
        <p:txBody>
          <a:bodyPr>
            <a:normAutofit/>
          </a:bodyPr>
          <a:lstStyle/>
          <a:p>
            <a:pPr eaLnBrk="1" hangingPunct="1"/>
            <a:r>
              <a:rPr lang="en-US" sz="2400" b="1" dirty="0" smtClean="0">
                <a:latin typeface="Calibri" pitchFamily="34" charset="0"/>
              </a:rPr>
              <a:t>Chocolate cyst is a blood containing cyst resulting from endometriosis with hemorrhage. </a:t>
            </a:r>
          </a:p>
          <a:p>
            <a:pPr marL="0" indent="0" eaLnBrk="1" hangingPunct="1">
              <a:buNone/>
            </a:pPr>
            <a:endParaRPr lang="en-US" sz="2400" b="1" dirty="0" smtClean="0">
              <a:latin typeface="Calibri" pitchFamily="34" charset="0"/>
            </a:endParaRPr>
          </a:p>
          <a:p>
            <a:pPr eaLnBrk="1" hangingPunct="1">
              <a:buNone/>
            </a:pPr>
            <a:endParaRPr lang="en-US" sz="2400" b="1" dirty="0" smtClean="0">
              <a:latin typeface="Calibri" pitchFamily="34" charset="0"/>
            </a:endParaRPr>
          </a:p>
        </p:txBody>
      </p:sp>
      <p:sp>
        <p:nvSpPr>
          <p:cNvPr id="13316" name="Slide Number Placeholder 3"/>
          <p:cNvSpPr>
            <a:spLocks noGrp="1"/>
          </p:cNvSpPr>
          <p:nvPr>
            <p:ph type="sldNum" sz="quarter" idx="12"/>
          </p:nvPr>
        </p:nvSpPr>
        <p:spPr/>
        <p:txBody>
          <a:bodyPr/>
          <a:lstStyle/>
          <a:p>
            <a:pPr>
              <a:defRPr/>
            </a:pPr>
            <a:fld id="{7ABCF857-AC92-4327-ADDF-4FF9B3368113}" type="slidenum">
              <a:rPr lang="en-US">
                <a:latin typeface="Tahoma" pitchFamily="34" charset="0"/>
              </a:rPr>
              <a:pPr>
                <a:defRPr/>
              </a:pPr>
              <a:t>7</a:t>
            </a:fld>
            <a:endParaRPr lang="en-US">
              <a:latin typeface="Tahoma" pitchFamily="34" charset="0"/>
            </a:endParaRPr>
          </a:p>
        </p:txBody>
      </p:sp>
      <p:pic>
        <p:nvPicPr>
          <p:cNvPr id="5" name="Picture 2" descr="http://webpathology.com/slides/slides/Ovary_Endometriotic%20Cyst1.jpg"/>
          <p:cNvPicPr>
            <a:picLocks noChangeAspect="1" noChangeArrowheads="1"/>
          </p:cNvPicPr>
          <p:nvPr/>
        </p:nvPicPr>
        <p:blipFill>
          <a:blip r:embed="rId2" cstate="print"/>
          <a:srcRect/>
          <a:stretch>
            <a:fillRect/>
          </a:stretch>
        </p:blipFill>
        <p:spPr bwMode="auto">
          <a:xfrm>
            <a:off x="4431347" y="3047999"/>
            <a:ext cx="4697413" cy="3559175"/>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381000" y="228600"/>
            <a:ext cx="8458200" cy="1143000"/>
          </a:xfrm>
        </p:spPr>
        <p:txBody>
          <a:bodyPr/>
          <a:lstStyle/>
          <a:p>
            <a:r>
              <a:rPr lang="en-US" sz="4000" b="1" dirty="0"/>
              <a:t>Ovarian Neoplasms- Introduction</a:t>
            </a:r>
          </a:p>
        </p:txBody>
      </p:sp>
      <p:sp>
        <p:nvSpPr>
          <p:cNvPr id="45059" name="Rectangle 3"/>
          <p:cNvSpPr>
            <a:spLocks noGrp="1" noChangeArrowheads="1"/>
          </p:cNvSpPr>
          <p:nvPr>
            <p:ph idx="1"/>
          </p:nvPr>
        </p:nvSpPr>
        <p:spPr>
          <a:xfrm>
            <a:off x="685800" y="1676400"/>
            <a:ext cx="7772400" cy="4953000"/>
          </a:xfrm>
        </p:spPr>
        <p:txBody>
          <a:bodyPr>
            <a:normAutofit/>
          </a:bodyPr>
          <a:lstStyle/>
          <a:p>
            <a:r>
              <a:rPr lang="en-US" sz="2800" dirty="0" smtClean="0"/>
              <a:t>T</a:t>
            </a:r>
            <a:r>
              <a:rPr lang="en-US" sz="2800" dirty="0" smtClean="0">
                <a:effectLst/>
              </a:rPr>
              <a:t>he fifth most common cancer in US women</a:t>
            </a:r>
          </a:p>
          <a:p>
            <a:r>
              <a:rPr lang="en-US" sz="2800" dirty="0" smtClean="0"/>
              <a:t>80</a:t>
            </a:r>
            <a:r>
              <a:rPr lang="en-US" sz="2800" dirty="0"/>
              <a:t>% are benign – young (20-45)</a:t>
            </a:r>
          </a:p>
          <a:p>
            <a:r>
              <a:rPr lang="en-US" sz="2800" dirty="0"/>
              <a:t>20% are Malignant - older (&gt;40)</a:t>
            </a:r>
          </a:p>
          <a:p>
            <a:r>
              <a:rPr lang="en-US" sz="2800" dirty="0"/>
              <a:t>6% of all cancers in women.</a:t>
            </a:r>
          </a:p>
          <a:p>
            <a:r>
              <a:rPr lang="en-US" sz="2800" b="1" u="sng" dirty="0">
                <a:solidFill>
                  <a:srgbClr val="FA5F2E"/>
                </a:solidFill>
              </a:rPr>
              <a:t>50% deaths</a:t>
            </a:r>
            <a:r>
              <a:rPr lang="en-US" sz="2800" dirty="0"/>
              <a:t> due to </a:t>
            </a:r>
            <a:r>
              <a:rPr lang="en-US" sz="2800" b="1" u="sng" dirty="0">
                <a:solidFill>
                  <a:srgbClr val="FA5F2E"/>
                </a:solidFill>
              </a:rPr>
              <a:t>late detection</a:t>
            </a:r>
            <a:r>
              <a:rPr lang="en-US" sz="2800" dirty="0">
                <a:solidFill>
                  <a:srgbClr val="FA5F2E"/>
                </a:solidFill>
              </a:rPr>
              <a:t>.</a:t>
            </a:r>
          </a:p>
          <a:p>
            <a:pPr marL="0" indent="0">
              <a:buNone/>
            </a:pPr>
            <a:endParaRPr lang="en-US" sz="28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8</a:t>
            </a:fld>
            <a:endParaRPr lang="en-US"/>
          </a:p>
        </p:txBody>
      </p:sp>
    </p:spTree>
    <p:extLst>
      <p:ext uri="{BB962C8B-B14F-4D97-AF65-F5344CB8AC3E}">
        <p14:creationId xmlns:p14="http://schemas.microsoft.com/office/powerpoint/2010/main" xmlns="" val="127398253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sz="3200" b="1" dirty="0"/>
              <a:t>Ovarian </a:t>
            </a:r>
            <a:r>
              <a:rPr lang="en-US" sz="3200" b="1" dirty="0" smtClean="0"/>
              <a:t>Neoplasms: </a:t>
            </a:r>
            <a:r>
              <a:rPr lang="en-US" sz="3200" dirty="0" smtClean="0"/>
              <a:t>Risk </a:t>
            </a:r>
            <a:r>
              <a:rPr lang="en-US" sz="3200" dirty="0"/>
              <a:t>Factors</a:t>
            </a:r>
          </a:p>
        </p:txBody>
      </p:sp>
      <p:sp>
        <p:nvSpPr>
          <p:cNvPr id="9219" name="Rectangle 3"/>
          <p:cNvSpPr>
            <a:spLocks noGrp="1" noChangeArrowheads="1"/>
          </p:cNvSpPr>
          <p:nvPr>
            <p:ph idx="1"/>
          </p:nvPr>
        </p:nvSpPr>
        <p:spPr/>
        <p:txBody>
          <a:bodyPr>
            <a:normAutofit/>
          </a:bodyPr>
          <a:lstStyle/>
          <a:p>
            <a:r>
              <a:rPr lang="en-US" sz="2800" dirty="0"/>
              <a:t>Null parity</a:t>
            </a:r>
          </a:p>
          <a:p>
            <a:r>
              <a:rPr lang="en-US" sz="2800" dirty="0"/>
              <a:t>Gonadal </a:t>
            </a:r>
            <a:r>
              <a:rPr lang="en-US" sz="2800" dirty="0" err="1"/>
              <a:t>Dysgenesis</a:t>
            </a:r>
            <a:endParaRPr lang="en-US" sz="2800" dirty="0"/>
          </a:p>
          <a:p>
            <a:r>
              <a:rPr lang="en-US" sz="2800" dirty="0"/>
              <a:t>Family History</a:t>
            </a:r>
          </a:p>
          <a:p>
            <a:r>
              <a:rPr lang="en-US" sz="2800" dirty="0"/>
              <a:t>Ovarian cancer genes</a:t>
            </a:r>
          </a:p>
          <a:p>
            <a:pPr lvl="1"/>
            <a:r>
              <a:rPr lang="en-US" sz="2400" dirty="0"/>
              <a:t>BRCA1 (17q12) &amp; BRCA2(13q12)</a:t>
            </a:r>
          </a:p>
          <a:p>
            <a:pPr lvl="1">
              <a:buFontTx/>
              <a:buNone/>
            </a:pPr>
            <a:r>
              <a:rPr lang="en-US" sz="2400" dirty="0"/>
              <a:t>(Cancer suppressor, Breast &amp; ovary</a:t>
            </a:r>
            <a:r>
              <a:rPr lang="en-US" sz="2400" dirty="0" smtClean="0"/>
              <a:t>)</a:t>
            </a:r>
          </a:p>
          <a:p>
            <a:pPr lvl="1">
              <a:buFontTx/>
              <a:buNone/>
            </a:pPr>
            <a:endParaRPr lang="en-US" sz="2400" dirty="0"/>
          </a:p>
        </p:txBody>
      </p:sp>
      <p:sp>
        <p:nvSpPr>
          <p:cNvPr id="2" name="Slide Number Placeholder 1"/>
          <p:cNvSpPr>
            <a:spLocks noGrp="1"/>
          </p:cNvSpPr>
          <p:nvPr>
            <p:ph type="sldNum" sz="quarter" idx="12"/>
          </p:nvPr>
        </p:nvSpPr>
        <p:spPr/>
        <p:txBody>
          <a:bodyPr/>
          <a:lstStyle/>
          <a:p>
            <a:pPr>
              <a:defRPr/>
            </a:pPr>
            <a:fld id="{7866C280-24D0-462E-879A-D6356837DD54}" type="slidenum">
              <a:rPr lang="en-US" smtClean="0"/>
              <a:pPr>
                <a:defRPr/>
              </a:pPr>
              <a:t>9</a:t>
            </a:fld>
            <a:endParaRPr lang="en-US"/>
          </a:p>
        </p:txBody>
      </p:sp>
    </p:spTree>
    <p:extLst>
      <p:ext uri="{BB962C8B-B14F-4D97-AF65-F5344CB8AC3E}">
        <p14:creationId xmlns:p14="http://schemas.microsoft.com/office/powerpoint/2010/main" xmlns="" val="107510207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1317</TotalTime>
  <Words>2163</Words>
  <Application>Microsoft Office PowerPoint</Application>
  <PresentationFormat>On-screen Show (4:3)</PresentationFormat>
  <Paragraphs>320</Paragraphs>
  <Slides>45</Slides>
  <Notes>15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Clarity</vt:lpstr>
      <vt:lpstr>Reproductive System, Ovarian Cysts and Tumors Emad Raddaoui, FCAP, FASC hala kfoury,  FRCPA, ksuf</vt:lpstr>
      <vt:lpstr>Objectives </vt:lpstr>
      <vt:lpstr>Ovaries</vt:lpstr>
      <vt:lpstr>Ovarian  Cysts and Tumors</vt:lpstr>
      <vt:lpstr>Non-Neoplastic and Functional Cysts of ovary</vt:lpstr>
      <vt:lpstr> Are thin walled fluid filled structures lined  internally by granulosa cells and externally by theca interna cells.  They arise from the ovarian follicles and are less than 5 cm  Are due to distension of  un-ruptured graafian follicle.   </vt:lpstr>
      <vt:lpstr>Chocolate/ Endometriotic   cyst</vt:lpstr>
      <vt:lpstr>Ovarian Neoplasms- Introduction</vt:lpstr>
      <vt:lpstr>Ovarian Neoplasms: Risk Factors</vt:lpstr>
      <vt:lpstr>Ovarian Tumors</vt:lpstr>
      <vt:lpstr>Ovarian Tumors classification</vt:lpstr>
      <vt:lpstr>Slide 12</vt:lpstr>
      <vt:lpstr>Surface Epithelial tumors:</vt:lpstr>
      <vt:lpstr>Surface Epithelial tumors</vt:lpstr>
      <vt:lpstr>Serous Tumors:</vt:lpstr>
      <vt:lpstr>Serous Cystadenoma</vt:lpstr>
      <vt:lpstr>Serous Cystadenoma:</vt:lpstr>
      <vt:lpstr>Serous Cystadenoma </vt:lpstr>
      <vt:lpstr>Malignant Serous Tumors</vt:lpstr>
      <vt:lpstr>Serous cystadenocarcinoma</vt:lpstr>
      <vt:lpstr>Mucinous Tumors:</vt:lpstr>
      <vt:lpstr>Slide 22</vt:lpstr>
      <vt:lpstr>Mucinous cystadenoma </vt:lpstr>
      <vt:lpstr>Mucinous cystadenoma-borderline</vt:lpstr>
      <vt:lpstr>Mucinous cystadenocarcinoma </vt:lpstr>
      <vt:lpstr>Endometrioid tumors</vt:lpstr>
      <vt:lpstr>Endometrioid  adenocarcinoma </vt:lpstr>
      <vt:lpstr>Sex Cord-Stromal tumors </vt:lpstr>
      <vt:lpstr>Sex Cord Tumors:  Granulosa Cell Tumor</vt:lpstr>
      <vt:lpstr>Slide 30</vt:lpstr>
      <vt:lpstr>Thecoma-fibroma </vt:lpstr>
      <vt:lpstr>Sertoli-Leydig cell tumors  </vt:lpstr>
      <vt:lpstr>Germ cell tumor- classification</vt:lpstr>
      <vt:lpstr>Dysgerminoma  </vt:lpstr>
      <vt:lpstr>Dysgerminoma</vt:lpstr>
      <vt:lpstr>GCT: Embryonal carcinoma</vt:lpstr>
      <vt:lpstr>Endodermal sinus tumor (Yolk sac carcinoma)  </vt:lpstr>
      <vt:lpstr>Slide 38</vt:lpstr>
      <vt:lpstr>GCT: Choriocarcinoma</vt:lpstr>
      <vt:lpstr>Germ Cell Tumors: Teratoma</vt:lpstr>
      <vt:lpstr>Germ Cell Tumors: Teratoma</vt:lpstr>
      <vt:lpstr> DERMOID CYST OF THE OVARY (BENIGN CYSTIC TERATOMA OF THE OVARY)</vt:lpstr>
      <vt:lpstr>Germ Cell Tumors: Teratoma</vt:lpstr>
      <vt:lpstr>Immature Teratoma</vt:lpstr>
      <vt:lpstr>Krukenberg tumor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Dr.Sufia</dc:creator>
  <cp:lastModifiedBy>Dr.Hala</cp:lastModifiedBy>
  <cp:revision>137</cp:revision>
  <dcterms:created xsi:type="dcterms:W3CDTF">2011-02-02T08:45:44Z</dcterms:created>
  <dcterms:modified xsi:type="dcterms:W3CDTF">2014-04-03T10:38:48Z</dcterms:modified>
</cp:coreProperties>
</file>