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Lst>
  <p:notesMasterIdLst>
    <p:notesMasterId r:id="rId27"/>
  </p:notesMasterIdLst>
  <p:sldIdLst>
    <p:sldId id="404" r:id="rId2"/>
    <p:sldId id="434" r:id="rId3"/>
    <p:sldId id="406" r:id="rId4"/>
    <p:sldId id="407" r:id="rId5"/>
    <p:sldId id="438" r:id="rId6"/>
    <p:sldId id="439" r:id="rId7"/>
    <p:sldId id="435" r:id="rId8"/>
    <p:sldId id="417" r:id="rId9"/>
    <p:sldId id="428" r:id="rId10"/>
    <p:sldId id="422" r:id="rId11"/>
    <p:sldId id="424" r:id="rId12"/>
    <p:sldId id="427" r:id="rId13"/>
    <p:sldId id="444" r:id="rId14"/>
    <p:sldId id="445" r:id="rId15"/>
    <p:sldId id="374" r:id="rId16"/>
    <p:sldId id="448" r:id="rId17"/>
    <p:sldId id="377" r:id="rId18"/>
    <p:sldId id="380" r:id="rId19"/>
    <p:sldId id="394" r:id="rId20"/>
    <p:sldId id="381" r:id="rId21"/>
    <p:sldId id="382" r:id="rId22"/>
    <p:sldId id="385" r:id="rId23"/>
    <p:sldId id="386" r:id="rId24"/>
    <p:sldId id="389" r:id="rId25"/>
    <p:sldId id="395" r:id="rId26"/>
  </p:sldIdLst>
  <p:sldSz cx="9144000" cy="6858000" type="screen4x3"/>
  <p:notesSz cx="6858000" cy="9144000"/>
  <p:defaultTextStyle>
    <a:defPPr>
      <a:defRPr lang="en-US"/>
    </a:defPPr>
    <a:lvl1pPr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1pPr>
    <a:lvl2pPr marL="4572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2pPr>
    <a:lvl3pPr marL="9144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3pPr>
    <a:lvl4pPr marL="13716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4pPr>
    <a:lvl5pPr marL="18288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5pPr>
    <a:lvl6pPr marL="22860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6pPr>
    <a:lvl7pPr marL="27432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7pPr>
    <a:lvl8pPr marL="32004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8pPr>
    <a:lvl9pPr marL="36576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40"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48" y="292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D8347-635C-440F-AFC2-2A2EA37EC833}" type="datetimeFigureOut">
              <a:rPr lang="en-US" smtClean="0"/>
              <a:pPr/>
              <a:t>4/13/2014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D59F5-B4E6-4A91-A86F-44112687640D}" type="slidenum">
              <a:rPr lang="en-US" smtClean="0"/>
              <a:pPr/>
              <a:t>‹#›</a:t>
            </a:fld>
            <a:endParaRPr lang="en-US"/>
          </a:p>
        </p:txBody>
      </p:sp>
    </p:spTree>
    <p:extLst>
      <p:ext uri="{BB962C8B-B14F-4D97-AF65-F5344CB8AC3E}">
        <p14:creationId xmlns:p14="http://schemas.microsoft.com/office/powerpoint/2010/main" val="229255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9269DF1A-F7C0-424B-9EE9-3BFB838EBC1B}"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C680BC-F211-4242-82C5-E574F79C2A5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CC76A6D4-3E5B-4460-9135-6790EBD6628D}"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637FFB48-29FC-4C69-B8CA-81BC719EA297}"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621A7853-CF31-4D99-B976-9D53B76C7F32}"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1FDE908-296C-4587-8ACD-D7A7D09524EA}"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E171339A-DA12-4A38-9B69-B1194D7A838A}"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00CD37E2-B59E-429F-9F0C-307D6D6D119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34B710C1-2F99-4B6C-BB91-BFA6784E94B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2F66ED6B-C2CE-4A54-80DD-34D84D526C64}"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19E2EB79-FAFD-464F-AB24-A145EE1874D4}"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1F431E3-1519-4C4B-A485-36770F980108}"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endParaRPr lang="en-US" dirty="0" smtClean="0"/>
          </a:p>
          <a:p>
            <a:r>
              <a:rPr lang="en-US" dirty="0" smtClean="0"/>
              <a:t>SUFIA HUSAIN</a:t>
            </a:r>
          </a:p>
          <a:p>
            <a:r>
              <a:rPr lang="en-US" dirty="0" smtClean="0"/>
              <a:t>Pathology</a:t>
            </a:r>
            <a:endParaRPr lang="en-US" dirty="0" smtClean="0"/>
          </a:p>
          <a:p>
            <a:r>
              <a:rPr lang="en-US" dirty="0" err="1" smtClean="0"/>
              <a:t>KSu</a:t>
            </a:r>
            <a:r>
              <a:rPr lang="en-US" dirty="0" smtClean="0"/>
              <a:t>, Riyadh</a:t>
            </a:r>
          </a:p>
          <a:p>
            <a:r>
              <a:rPr lang="en-US" dirty="0" smtClean="0"/>
              <a:t>April 2014</a:t>
            </a:r>
            <a:endParaRPr lang="en-US" dirty="0"/>
          </a:p>
        </p:txBody>
      </p:sp>
      <p:sp>
        <p:nvSpPr>
          <p:cNvPr id="2" name="Title 1"/>
          <p:cNvSpPr>
            <a:spLocks noGrp="1"/>
          </p:cNvSpPr>
          <p:nvPr>
            <p:ph type="ctrTitle"/>
          </p:nvPr>
        </p:nvSpPr>
        <p:spPr/>
        <p:txBody>
          <a:bodyPr rtlCol="0">
            <a:normAutofit/>
          </a:bodyPr>
          <a:lstStyle/>
          <a:p>
            <a:pPr fontAlgn="auto">
              <a:spcAft>
                <a:spcPts val="0"/>
              </a:spcAft>
              <a:defRPr/>
            </a:pPr>
            <a:r>
              <a:rPr lang="en-US" sz="3200" b="1" u="sng" dirty="0" smtClean="0"/>
              <a:t>Ectopic pregnancy, spontaneous abortion and gestational </a:t>
            </a:r>
            <a:r>
              <a:rPr lang="en-US" sz="3200" b="1" u="sng" dirty="0" err="1" smtClean="0"/>
              <a:t>trophoblastic</a:t>
            </a:r>
            <a:r>
              <a:rPr lang="en-US" sz="3200" b="1" u="sng" dirty="0" smtClean="0"/>
              <a:t> disease</a:t>
            </a:r>
            <a:r>
              <a:rPr lang="en-US" sz="3600" b="1" u="sng" dirty="0" smtClean="0"/>
              <a:t>.</a:t>
            </a:r>
            <a:endParaRPr lang="en-US" sz="3600" b="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dirty="0" smtClean="0"/>
              <a:t>Causes of SAB/miscarriage</a:t>
            </a:r>
          </a:p>
        </p:txBody>
      </p:sp>
      <p:sp>
        <p:nvSpPr>
          <p:cNvPr id="9219" name="Content Placeholder 1"/>
          <p:cNvSpPr>
            <a:spLocks noGrp="1"/>
          </p:cNvSpPr>
          <p:nvPr>
            <p:ph sz="quarter" idx="1"/>
          </p:nvPr>
        </p:nvSpPr>
        <p:spPr>
          <a:xfrm>
            <a:off x="395288" y="1481138"/>
            <a:ext cx="8641208" cy="4525962"/>
          </a:xfrm>
        </p:spPr>
        <p:txBody>
          <a:bodyPr>
            <a:normAutofit fontScale="85000" lnSpcReduction="10000"/>
          </a:bodyPr>
          <a:lstStyle/>
          <a:p>
            <a:pPr>
              <a:buFont typeface="Wingdings 3" pitchFamily="18" charset="2"/>
              <a:buNone/>
            </a:pPr>
            <a:r>
              <a:rPr lang="en-US" sz="2000" b="1" dirty="0" smtClean="0"/>
              <a:t>2. Hormonal problems: </a:t>
            </a:r>
            <a:r>
              <a:rPr lang="en-US" sz="2000" dirty="0" smtClean="0"/>
              <a:t>there is an increased risk of miscarriage with Cushing’s Syndrome, thyroid disease and polycystic ovary syndrome (PCOS).  </a:t>
            </a:r>
          </a:p>
          <a:p>
            <a:pPr>
              <a:buNone/>
            </a:pPr>
            <a:r>
              <a:rPr lang="en-US" sz="2000" dirty="0" smtClean="0"/>
              <a:t>     Diabetes generally can be well managed during </a:t>
            </a:r>
            <a:r>
              <a:rPr lang="en-US" sz="2000" dirty="0"/>
              <a:t>pregnancy. Good control of blood sugars during pregnancy is very </a:t>
            </a:r>
            <a:r>
              <a:rPr lang="en-US" sz="2000" dirty="0" smtClean="0"/>
              <a:t>important. However, if the diabetes is insufficiently controlled, there is increase risk of miscarriages and also the baby can have major birth defects. It also has been suggested that inadequate function of the corpus luteum in the ovary (which produces progesterone necessary for maintenance of the very early stages of pregnancy) leads to </a:t>
            </a:r>
            <a:r>
              <a:rPr lang="en-US" sz="2000" dirty="0" err="1" smtClean="0"/>
              <a:t>progeterone</a:t>
            </a:r>
            <a:r>
              <a:rPr lang="en-US" sz="2000" dirty="0" smtClean="0"/>
              <a:t> deficiency which may lead to miscarriage. It is termed as "luteal phase defect’’.  </a:t>
            </a:r>
          </a:p>
          <a:p>
            <a:pPr>
              <a:buFont typeface="Wingdings 3" pitchFamily="18" charset="2"/>
              <a:buNone/>
            </a:pPr>
            <a:r>
              <a:rPr lang="en-US" sz="1800" b="1" dirty="0"/>
              <a:t>3. </a:t>
            </a:r>
            <a:r>
              <a:rPr lang="en-US" sz="2000" b="1" dirty="0"/>
              <a:t>Infections</a:t>
            </a:r>
            <a:r>
              <a:rPr lang="en-US" sz="2000" dirty="0" smtClean="0"/>
              <a:t>:. </a:t>
            </a:r>
            <a:r>
              <a:rPr lang="en-US" sz="2000" dirty="0"/>
              <a:t>infections by Listeria </a:t>
            </a:r>
            <a:r>
              <a:rPr lang="en-US" sz="2000" dirty="0" err="1"/>
              <a:t>monocytogenes</a:t>
            </a:r>
            <a:r>
              <a:rPr lang="en-US" sz="2000" dirty="0"/>
              <a:t>, Toxoplasma </a:t>
            </a:r>
            <a:r>
              <a:rPr lang="en-US" sz="2000" dirty="0" err="1"/>
              <a:t>gondii</a:t>
            </a:r>
            <a:r>
              <a:rPr lang="en-US" sz="2000" dirty="0"/>
              <a:t>, parvovirus B19, rubella, herpes simplex, cytomegalovirus and lymphocytic </a:t>
            </a:r>
            <a:r>
              <a:rPr lang="en-US" sz="2000" dirty="0" err="1"/>
              <a:t>choriomeningitis</a:t>
            </a:r>
            <a:r>
              <a:rPr lang="en-US" sz="2000" dirty="0"/>
              <a:t> virus </a:t>
            </a:r>
            <a:r>
              <a:rPr lang="en-US" sz="2000" dirty="0" err="1" smtClean="0"/>
              <a:t>etc</a:t>
            </a:r>
            <a:r>
              <a:rPr lang="en-US" sz="2000" dirty="0" smtClean="0"/>
              <a:t> </a:t>
            </a:r>
            <a:r>
              <a:rPr lang="en-US" sz="2000" dirty="0"/>
              <a:t>are associated with an increased risk of pregnancy </a:t>
            </a:r>
            <a:r>
              <a:rPr lang="en-US" sz="2000" dirty="0" smtClean="0"/>
              <a:t>loss.</a:t>
            </a:r>
            <a:endParaRPr lang="en-US" sz="2000" dirty="0"/>
          </a:p>
          <a:p>
            <a:pPr>
              <a:buNone/>
            </a:pPr>
            <a:r>
              <a:rPr lang="en-US" sz="2000" dirty="0"/>
              <a:t> </a:t>
            </a:r>
            <a:r>
              <a:rPr lang="en-US" sz="2000" b="1" dirty="0" smtClean="0"/>
              <a:t>4</a:t>
            </a:r>
            <a:r>
              <a:rPr lang="en-US" sz="2000" b="1" dirty="0"/>
              <a:t>. Maternal health problems e.g. </a:t>
            </a:r>
            <a:r>
              <a:rPr lang="en-US" sz="2000" dirty="0"/>
              <a:t>Collagen vascular diseases are illnesses in which a person's own immune system attacks their own </a:t>
            </a:r>
            <a:r>
              <a:rPr lang="en-US" sz="2000" dirty="0" smtClean="0"/>
              <a:t>organs e.g. systemic </a:t>
            </a:r>
            <a:r>
              <a:rPr lang="en-US" sz="2000" dirty="0"/>
              <a:t>lupus erythematosus and </a:t>
            </a:r>
            <a:r>
              <a:rPr lang="en-US" sz="2000" dirty="0" err="1"/>
              <a:t>antiphospholipid</a:t>
            </a:r>
            <a:r>
              <a:rPr lang="en-US" sz="2000" dirty="0"/>
              <a:t> antibody </a:t>
            </a:r>
            <a:r>
              <a:rPr lang="en-US" sz="2000" dirty="0" smtClean="0"/>
              <a:t>syndrome </a:t>
            </a:r>
            <a:r>
              <a:rPr lang="en-US" sz="2000" dirty="0"/>
              <a:t>are associated </a:t>
            </a:r>
            <a:r>
              <a:rPr lang="en-US" sz="2000" dirty="0" smtClean="0"/>
              <a:t>with </a:t>
            </a:r>
            <a:r>
              <a:rPr lang="en-US" sz="2000" dirty="0"/>
              <a:t>an increased risk of miscarriage are </a:t>
            </a:r>
            <a:endParaRPr lang="en-US" sz="2000" dirty="0" smtClean="0"/>
          </a:p>
          <a:p>
            <a:pPr>
              <a:buNone/>
            </a:pPr>
            <a:r>
              <a:rPr lang="en-US" sz="2000" b="1" dirty="0" smtClean="0"/>
              <a:t>5</a:t>
            </a:r>
            <a:r>
              <a:rPr lang="en-US" sz="2000" b="1" dirty="0"/>
              <a:t>. Lifestyle </a:t>
            </a:r>
            <a:r>
              <a:rPr lang="en-US" sz="2000" dirty="0"/>
              <a:t>(i.e. smoking, drug use, malnutrition, excessive caffeine and exposure to radiation or toxic substances)</a:t>
            </a:r>
          </a:p>
          <a:p>
            <a:pPr>
              <a:buFont typeface="Wingdings 3" pitchFamily="18" charset="2"/>
              <a:buNone/>
            </a:pPr>
            <a:endParaRPr lang="en-US" sz="2000" dirty="0" smtClean="0"/>
          </a:p>
          <a:p>
            <a:pPr>
              <a:buFont typeface="Wingdings 3" pitchFamily="18" charset="2"/>
              <a:buNone/>
            </a:pP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US" dirty="0" smtClean="0"/>
              <a:t>Causes of SAB/miscarriage</a:t>
            </a:r>
          </a:p>
        </p:txBody>
      </p:sp>
      <p:sp>
        <p:nvSpPr>
          <p:cNvPr id="11267" name="Content Placeholder 1"/>
          <p:cNvSpPr>
            <a:spLocks noGrp="1"/>
          </p:cNvSpPr>
          <p:nvPr>
            <p:ph sz="half" idx="1"/>
          </p:nvPr>
        </p:nvSpPr>
        <p:spPr>
          <a:xfrm>
            <a:off x="301752" y="1371600"/>
            <a:ext cx="3406152" cy="5153744"/>
          </a:xfrm>
        </p:spPr>
        <p:txBody>
          <a:bodyPr>
            <a:normAutofit fontScale="55000" lnSpcReduction="20000"/>
          </a:bodyPr>
          <a:lstStyle/>
          <a:p>
            <a:pPr>
              <a:buFont typeface="Wingdings 3" pitchFamily="18" charset="2"/>
              <a:buNone/>
            </a:pPr>
            <a:endParaRPr lang="en-US" b="1" dirty="0" smtClean="0"/>
          </a:p>
          <a:p>
            <a:pPr>
              <a:buFont typeface="Wingdings 3" pitchFamily="18" charset="2"/>
              <a:buNone/>
            </a:pPr>
            <a:r>
              <a:rPr lang="en-US" b="1" dirty="0" smtClean="0"/>
              <a:t>6. Abnormal structural anatomy </a:t>
            </a:r>
            <a:r>
              <a:rPr lang="en-US" dirty="0" smtClean="0"/>
              <a:t>of the uterus can also cause miscarriages. In some women there can be a tissue bridge (uterine septum), that acts like a partial wall dividing the uterine cavity into sections. The septum is not well suited for placental attachment and growth. Therefore, an embryo implanting on the septum would be at increased risk of miscarriage. Structural abnormalities in the uterus like fibroids can uncommonly interfere with the embryo implantation and the embryo's blood supply, thereby causing miscarriage </a:t>
            </a:r>
          </a:p>
          <a:p>
            <a:pPr>
              <a:buFont typeface="Wingdings 3" pitchFamily="18" charset="2"/>
              <a:buNone/>
            </a:pPr>
            <a:r>
              <a:rPr lang="en-US" b="1" dirty="0"/>
              <a:t>7. Maternal age</a:t>
            </a:r>
            <a:r>
              <a:rPr lang="en-US" dirty="0"/>
              <a:t>: SABs increase after age 35 due to ovum abnormalities</a:t>
            </a:r>
          </a:p>
          <a:p>
            <a:pPr>
              <a:buFont typeface="Wingdings 3" pitchFamily="18" charset="2"/>
              <a:buNone/>
            </a:pPr>
            <a:r>
              <a:rPr lang="en-US" b="1" dirty="0"/>
              <a:t>8. Maternal trauma </a:t>
            </a:r>
          </a:p>
          <a:p>
            <a:pPr>
              <a:buFont typeface="Wingdings 3" pitchFamily="18" charset="2"/>
              <a:buNone/>
            </a:pPr>
            <a:r>
              <a:rPr lang="en-US" b="1" dirty="0"/>
              <a:t>9. Others </a:t>
            </a:r>
            <a:r>
              <a:rPr lang="en-US" dirty="0"/>
              <a:t>like invasive surgical procedures in the uterus during pregnancy </a:t>
            </a:r>
            <a:r>
              <a:rPr lang="en-US" dirty="0" err="1"/>
              <a:t>e.g</a:t>
            </a:r>
            <a:r>
              <a:rPr lang="en-US" dirty="0"/>
              <a:t> amniocentesis and </a:t>
            </a:r>
            <a:r>
              <a:rPr lang="en-US" dirty="0" err="1"/>
              <a:t>chorionc</a:t>
            </a:r>
            <a:r>
              <a:rPr lang="en-US" dirty="0"/>
              <a:t> villus sampling.</a:t>
            </a:r>
          </a:p>
          <a:p>
            <a:pPr>
              <a:buFont typeface="Wingdings 3" pitchFamily="18" charset="2"/>
              <a:buNone/>
            </a:pPr>
            <a:endParaRPr lang="en-US" sz="2400" dirty="0" smtClean="0"/>
          </a:p>
          <a:p>
            <a:endParaRPr lang="en-US" dirty="0" smtClean="0"/>
          </a:p>
          <a:p>
            <a:endParaRPr lang="en-US" dirty="0" smtClean="0"/>
          </a:p>
        </p:txBody>
      </p:sp>
      <p:pic>
        <p:nvPicPr>
          <p:cNvPr id="23556" name="Picture 4" descr="http://www.ponnitesttubebabycentre.com/pics/Correction-of-Bicornuate-Uterus.jpg"/>
          <p:cNvPicPr>
            <a:picLocks noChangeAspect="1" noChangeArrowheads="1"/>
          </p:cNvPicPr>
          <p:nvPr/>
        </p:nvPicPr>
        <p:blipFill>
          <a:blip r:embed="rId2" cstate="print"/>
          <a:srcRect/>
          <a:stretch>
            <a:fillRect/>
          </a:stretch>
        </p:blipFill>
        <p:spPr bwMode="auto">
          <a:xfrm>
            <a:off x="3779912" y="1556792"/>
            <a:ext cx="5364088" cy="411246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dirty="0" smtClean="0"/>
              <a:t>Causes of SAB/miscarriage</a:t>
            </a:r>
          </a:p>
        </p:txBody>
      </p:sp>
      <p:sp>
        <p:nvSpPr>
          <p:cNvPr id="12291" name="Content Placeholder 1"/>
          <p:cNvSpPr>
            <a:spLocks noGrp="1"/>
          </p:cNvSpPr>
          <p:nvPr>
            <p:ph sz="quarter" idx="1"/>
          </p:nvPr>
        </p:nvSpPr>
        <p:spPr/>
        <p:txBody>
          <a:bodyPr>
            <a:normAutofit/>
          </a:bodyPr>
          <a:lstStyle/>
          <a:p>
            <a:pPr>
              <a:buFont typeface="Wingdings 3" pitchFamily="18" charset="2"/>
              <a:buNone/>
            </a:pPr>
            <a:r>
              <a:rPr lang="en-US" b="1" dirty="0" smtClean="0"/>
              <a:t>Diagnosis</a:t>
            </a:r>
            <a:r>
              <a:rPr lang="en-US" b="1" dirty="0"/>
              <a:t>: </a:t>
            </a:r>
          </a:p>
          <a:p>
            <a:r>
              <a:rPr lang="en-US" dirty="0"/>
              <a:t>A miscarriage can be confirmed via ultrasound and by the examination of the passed tissue microscopically for the products of </a:t>
            </a:r>
            <a:r>
              <a:rPr lang="en-US" dirty="0" smtClean="0"/>
              <a:t>conception. The products of conception include chorionic </a:t>
            </a:r>
            <a:r>
              <a:rPr lang="en-US" dirty="0"/>
              <a:t>villi, </a:t>
            </a:r>
            <a:r>
              <a:rPr lang="en-US" dirty="0" err="1"/>
              <a:t>trophoblasts</a:t>
            </a:r>
            <a:r>
              <a:rPr lang="en-US" dirty="0"/>
              <a:t>, fetal parts, and background gestational changes in the endometrium. </a:t>
            </a:r>
          </a:p>
          <a:p>
            <a:r>
              <a:rPr lang="en-US" dirty="0"/>
              <a:t>Genetic tests may also be performed to look for </a:t>
            </a:r>
            <a:r>
              <a:rPr lang="en-US" dirty="0" smtClean="0"/>
              <a:t> chromosomal anomalies.</a:t>
            </a:r>
            <a:endParaRPr lang="en-US" dirty="0"/>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4294967295"/>
          </p:nvPr>
        </p:nvPicPr>
        <p:blipFill>
          <a:blip r:embed="rId2" cstate="print"/>
          <a:stretch>
            <a:fillRect/>
          </a:stretch>
        </p:blipFill>
        <p:spPr>
          <a:xfrm>
            <a:off x="0" y="0"/>
            <a:ext cx="2876550" cy="4111625"/>
          </a:xfrm>
          <a:prstGeom prst="rect">
            <a:avLst/>
          </a:prstGeom>
        </p:spPr>
      </p:pic>
      <p:pic>
        <p:nvPicPr>
          <p:cNvPr id="9" name="Picture 8"/>
          <p:cNvPicPr>
            <a:picLocks noChangeAspect="1"/>
          </p:cNvPicPr>
          <p:nvPr/>
        </p:nvPicPr>
        <p:blipFill>
          <a:blip r:embed="rId3" cstate="print"/>
          <a:stretch>
            <a:fillRect/>
          </a:stretch>
        </p:blipFill>
        <p:spPr>
          <a:xfrm>
            <a:off x="5062364" y="757347"/>
            <a:ext cx="4084859" cy="3270060"/>
          </a:xfrm>
          <a:prstGeom prst="rect">
            <a:avLst/>
          </a:prstGeom>
        </p:spPr>
      </p:pic>
      <p:pic>
        <p:nvPicPr>
          <p:cNvPr id="12" name="Picture 11"/>
          <p:cNvPicPr>
            <a:picLocks noChangeAspect="1"/>
          </p:cNvPicPr>
          <p:nvPr/>
        </p:nvPicPr>
        <p:blipFill>
          <a:blip r:embed="rId4" cstate="print"/>
          <a:stretch>
            <a:fillRect/>
          </a:stretch>
        </p:blipFill>
        <p:spPr>
          <a:xfrm>
            <a:off x="0" y="3616729"/>
            <a:ext cx="3406742" cy="3241271"/>
          </a:xfrm>
          <a:prstGeom prst="rect">
            <a:avLst/>
          </a:prstGeom>
        </p:spPr>
      </p:pic>
      <p:pic>
        <p:nvPicPr>
          <p:cNvPr id="13" name="Picture 12"/>
          <p:cNvPicPr>
            <a:picLocks noChangeAspect="1"/>
          </p:cNvPicPr>
          <p:nvPr/>
        </p:nvPicPr>
        <p:blipFill>
          <a:blip r:embed="rId5" cstate="print"/>
          <a:stretch>
            <a:fillRect/>
          </a:stretch>
        </p:blipFill>
        <p:spPr>
          <a:xfrm>
            <a:off x="5062364" y="4033479"/>
            <a:ext cx="4081636" cy="2761907"/>
          </a:xfrm>
          <a:prstGeom prst="rect">
            <a:avLst/>
          </a:prstGeom>
        </p:spPr>
      </p:pic>
      <p:pic>
        <p:nvPicPr>
          <p:cNvPr id="15" name="Picture 14"/>
          <p:cNvPicPr>
            <a:picLocks noChangeAspect="1"/>
          </p:cNvPicPr>
          <p:nvPr/>
        </p:nvPicPr>
        <p:blipFill>
          <a:blip r:embed="rId6" cstate="print"/>
          <a:stretch>
            <a:fillRect/>
          </a:stretch>
        </p:blipFill>
        <p:spPr>
          <a:xfrm>
            <a:off x="2267744" y="761163"/>
            <a:ext cx="2938527" cy="2200847"/>
          </a:xfrm>
          <a:prstGeom prst="rect">
            <a:avLst/>
          </a:prstGeom>
        </p:spPr>
      </p:pic>
      <p:pic>
        <p:nvPicPr>
          <p:cNvPr id="17" name="Picture 16"/>
          <p:cNvPicPr>
            <a:picLocks noChangeAspect="1"/>
          </p:cNvPicPr>
          <p:nvPr/>
        </p:nvPicPr>
        <p:blipFill>
          <a:blip r:embed="rId7" cstate="print"/>
          <a:stretch>
            <a:fillRect/>
          </a:stretch>
        </p:blipFill>
        <p:spPr>
          <a:xfrm>
            <a:off x="3203848" y="17457"/>
            <a:ext cx="4503762" cy="969348"/>
          </a:xfrm>
          <a:prstGeom prst="rect">
            <a:avLst/>
          </a:prstGeom>
        </p:spPr>
      </p:pic>
    </p:spTree>
    <p:extLst>
      <p:ext uri="{BB962C8B-B14F-4D97-AF65-F5344CB8AC3E}">
        <p14:creationId xmlns:p14="http://schemas.microsoft.com/office/powerpoint/2010/main" val="4233906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OF CONCEPTION</a:t>
            </a:r>
            <a:endParaRPr lang="en-US" dirty="0"/>
          </a:p>
        </p:txBody>
      </p:sp>
      <p:pic>
        <p:nvPicPr>
          <p:cNvPr id="6" name="Picture 5"/>
          <p:cNvPicPr>
            <a:picLocks noChangeAspect="1"/>
          </p:cNvPicPr>
          <p:nvPr/>
        </p:nvPicPr>
        <p:blipFill>
          <a:blip r:embed="rId2" cstate="print"/>
          <a:stretch>
            <a:fillRect/>
          </a:stretch>
        </p:blipFill>
        <p:spPr>
          <a:xfrm>
            <a:off x="4791079" y="1185769"/>
            <a:ext cx="4352921" cy="2895851"/>
          </a:xfrm>
          <a:prstGeom prst="rect">
            <a:avLst/>
          </a:prstGeom>
        </p:spPr>
      </p:pic>
      <p:pic>
        <p:nvPicPr>
          <p:cNvPr id="7" name="Picture 6"/>
          <p:cNvPicPr>
            <a:picLocks noChangeAspect="1"/>
          </p:cNvPicPr>
          <p:nvPr/>
        </p:nvPicPr>
        <p:blipFill>
          <a:blip r:embed="rId3" cstate="print"/>
          <a:stretch>
            <a:fillRect/>
          </a:stretch>
        </p:blipFill>
        <p:spPr>
          <a:xfrm>
            <a:off x="4791079" y="4305990"/>
            <a:ext cx="4352921" cy="2450804"/>
          </a:xfrm>
          <a:prstGeom prst="rect">
            <a:avLst/>
          </a:prstGeom>
        </p:spPr>
      </p:pic>
      <p:pic>
        <p:nvPicPr>
          <p:cNvPr id="3" name="Picture 2"/>
          <p:cNvPicPr>
            <a:picLocks noChangeAspect="1"/>
          </p:cNvPicPr>
          <p:nvPr/>
        </p:nvPicPr>
        <p:blipFill>
          <a:blip r:embed="rId4" cstate="print"/>
          <a:stretch>
            <a:fillRect/>
          </a:stretch>
        </p:blipFill>
        <p:spPr>
          <a:xfrm>
            <a:off x="-33793" y="1467590"/>
            <a:ext cx="4791079" cy="5228059"/>
          </a:xfrm>
          <a:prstGeom prst="rect">
            <a:avLst/>
          </a:prstGeom>
        </p:spPr>
      </p:pic>
    </p:spTree>
    <p:extLst>
      <p:ext uri="{BB962C8B-B14F-4D97-AF65-F5344CB8AC3E}">
        <p14:creationId xmlns:p14="http://schemas.microsoft.com/office/powerpoint/2010/main" val="866514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Gestational Trophoblastic Disease (GTD)</a:t>
            </a:r>
            <a:endParaRPr lang="en-US" dirty="0"/>
          </a:p>
        </p:txBody>
      </p:sp>
      <p:sp>
        <p:nvSpPr>
          <p:cNvPr id="14339" name="Content Placeholder 2"/>
          <p:cNvSpPr>
            <a:spLocks noGrp="1"/>
          </p:cNvSpPr>
          <p:nvPr>
            <p:ph sz="quarter" idx="1"/>
          </p:nvPr>
        </p:nvSpPr>
        <p:spPr/>
        <p:txBody>
          <a:bodyPr>
            <a:normAutofit fontScale="85000" lnSpcReduction="10000"/>
          </a:bodyPr>
          <a:lstStyle/>
          <a:p>
            <a:endParaRPr lang="en-US" sz="1900" dirty="0" smtClean="0"/>
          </a:p>
          <a:p>
            <a:r>
              <a:rPr lang="en-US" sz="1900" dirty="0"/>
              <a:t>Gestational trophoblastic disease comprises a heterogeneous group of related lesions arising from abnormal proliferation of </a:t>
            </a:r>
            <a:r>
              <a:rPr lang="en-US" sz="1900" dirty="0" smtClean="0"/>
              <a:t>placental </a:t>
            </a:r>
            <a:r>
              <a:rPr lang="en-US" sz="1900" dirty="0" err="1" smtClean="0"/>
              <a:t>trophoblasts</a:t>
            </a:r>
            <a:r>
              <a:rPr lang="en-US" sz="1900" dirty="0" smtClean="0"/>
              <a:t>. </a:t>
            </a:r>
          </a:p>
          <a:p>
            <a:r>
              <a:rPr lang="en-US" sz="1900" dirty="0" smtClean="0"/>
              <a:t>GTD are divided into</a:t>
            </a:r>
          </a:p>
          <a:p>
            <a:pPr lvl="1"/>
            <a:r>
              <a:rPr lang="en-US" sz="1900" dirty="0" smtClean="0">
                <a:solidFill>
                  <a:schemeClr val="tx1"/>
                </a:solidFill>
              </a:rPr>
              <a:t>benign non-</a:t>
            </a:r>
            <a:r>
              <a:rPr lang="en-US" sz="1900" dirty="0" err="1" smtClean="0">
                <a:solidFill>
                  <a:schemeClr val="tx1"/>
                </a:solidFill>
              </a:rPr>
              <a:t>neoplastic</a:t>
            </a:r>
            <a:r>
              <a:rPr lang="en-US" sz="1900" dirty="0" smtClean="0">
                <a:solidFill>
                  <a:schemeClr val="tx1"/>
                </a:solidFill>
              </a:rPr>
              <a:t> lesions</a:t>
            </a:r>
          </a:p>
          <a:p>
            <a:pPr lvl="1"/>
            <a:r>
              <a:rPr lang="en-US" sz="1900" dirty="0" err="1" smtClean="0">
                <a:solidFill>
                  <a:schemeClr val="tx1"/>
                </a:solidFill>
              </a:rPr>
              <a:t>hydatidiform</a:t>
            </a:r>
            <a:r>
              <a:rPr lang="en-US" sz="1900" dirty="0" smtClean="0">
                <a:solidFill>
                  <a:schemeClr val="tx1"/>
                </a:solidFill>
              </a:rPr>
              <a:t> moles </a:t>
            </a:r>
          </a:p>
          <a:p>
            <a:pPr lvl="1"/>
            <a:r>
              <a:rPr lang="en-US" sz="1900" dirty="0" err="1" smtClean="0">
                <a:solidFill>
                  <a:schemeClr val="tx1"/>
                </a:solidFill>
              </a:rPr>
              <a:t>neoplastic</a:t>
            </a:r>
            <a:r>
              <a:rPr lang="en-US" sz="1900" dirty="0" smtClean="0">
                <a:solidFill>
                  <a:schemeClr val="tx1"/>
                </a:solidFill>
              </a:rPr>
              <a:t> lesions </a:t>
            </a:r>
          </a:p>
          <a:p>
            <a:pPr marL="274320" lvl="1">
              <a:buClr>
                <a:schemeClr val="accent1"/>
              </a:buClr>
              <a:buSzPct val="85000"/>
              <a:buFont typeface="Wingdings 2"/>
              <a:buChar char=""/>
            </a:pPr>
            <a:r>
              <a:rPr lang="en-US" sz="1900" dirty="0" smtClean="0">
                <a:solidFill>
                  <a:schemeClr val="tx1"/>
                </a:solidFill>
              </a:rPr>
              <a:t>Most </a:t>
            </a:r>
            <a:r>
              <a:rPr lang="en-US" sz="1900" dirty="0">
                <a:solidFill>
                  <a:schemeClr val="tx1"/>
                </a:solidFill>
              </a:rPr>
              <a:t>GTD produces the beta subunit of human chorionic gonadotropin </a:t>
            </a:r>
            <a:r>
              <a:rPr lang="en-US" sz="1900" dirty="0" smtClean="0">
                <a:solidFill>
                  <a:schemeClr val="tx1"/>
                </a:solidFill>
              </a:rPr>
              <a:t>(</a:t>
            </a:r>
            <a:r>
              <a:rPr lang="en-US" sz="1900" dirty="0">
                <a:solidFill>
                  <a:schemeClr val="tx1"/>
                </a:solidFill>
              </a:rPr>
              <a:t>H</a:t>
            </a:r>
            <a:r>
              <a:rPr lang="en-US" sz="1900" dirty="0" smtClean="0">
                <a:solidFill>
                  <a:schemeClr val="tx1"/>
                </a:solidFill>
              </a:rPr>
              <a:t>CG).</a:t>
            </a:r>
            <a:r>
              <a:rPr lang="en-US" sz="1900" dirty="0">
                <a:solidFill>
                  <a:schemeClr val="tx1"/>
                </a:solidFill>
              </a:rPr>
              <a:t> </a:t>
            </a:r>
            <a:r>
              <a:rPr lang="en-US" sz="1900" dirty="0" smtClean="0">
                <a:solidFill>
                  <a:schemeClr val="tx1"/>
                </a:solidFill>
              </a:rPr>
              <a:t>(note: serum </a:t>
            </a:r>
            <a:r>
              <a:rPr lang="en-US" sz="1900" dirty="0">
                <a:solidFill>
                  <a:schemeClr val="tx1"/>
                </a:solidFill>
              </a:rPr>
              <a:t>HCG is also elevated in normal and ectopic </a:t>
            </a:r>
            <a:r>
              <a:rPr lang="en-US" sz="1900" dirty="0" smtClean="0">
                <a:solidFill>
                  <a:schemeClr val="tx1"/>
                </a:solidFill>
              </a:rPr>
              <a:t>pregnancy</a:t>
            </a:r>
            <a:r>
              <a:rPr lang="en-US" sz="1900" dirty="0">
                <a:solidFill>
                  <a:schemeClr val="tx1"/>
                </a:solidFill>
              </a:rPr>
              <a:t> </a:t>
            </a:r>
            <a:r>
              <a:rPr lang="en-US" sz="1900" dirty="0" smtClean="0">
                <a:solidFill>
                  <a:schemeClr val="tx1"/>
                </a:solidFill>
              </a:rPr>
              <a:t>but it is </a:t>
            </a:r>
            <a:r>
              <a:rPr lang="en-US" sz="1900" dirty="0">
                <a:solidFill>
                  <a:schemeClr val="tx1"/>
                </a:solidFill>
              </a:rPr>
              <a:t>markedly increased is </a:t>
            </a:r>
            <a:r>
              <a:rPr lang="en-US" sz="1900" dirty="0" smtClean="0">
                <a:solidFill>
                  <a:schemeClr val="tx1"/>
                </a:solidFill>
              </a:rPr>
              <a:t>GTD. In addition the serum HCG </a:t>
            </a:r>
            <a:r>
              <a:rPr lang="en-US" sz="1900" dirty="0">
                <a:solidFill>
                  <a:schemeClr val="tx1"/>
                </a:solidFill>
              </a:rPr>
              <a:t>levels in GTD continue to </a:t>
            </a:r>
            <a:r>
              <a:rPr lang="en-US" sz="1900" dirty="0" smtClean="0">
                <a:solidFill>
                  <a:schemeClr val="tx1"/>
                </a:solidFill>
              </a:rPr>
              <a:t>rise even </a:t>
            </a:r>
            <a:r>
              <a:rPr lang="en-US" sz="1900" dirty="0">
                <a:solidFill>
                  <a:schemeClr val="tx1"/>
                </a:solidFill>
              </a:rPr>
              <a:t>after 14th </a:t>
            </a:r>
            <a:r>
              <a:rPr lang="en-US" sz="1900" dirty="0" smtClean="0">
                <a:solidFill>
                  <a:schemeClr val="tx1"/>
                </a:solidFill>
              </a:rPr>
              <a:t>weeks  in contrast to normal </a:t>
            </a:r>
            <a:r>
              <a:rPr lang="en-US" sz="1900" dirty="0" err="1" smtClean="0">
                <a:solidFill>
                  <a:schemeClr val="tx1"/>
                </a:solidFill>
              </a:rPr>
              <a:t>preganacy</a:t>
            </a:r>
            <a:r>
              <a:rPr lang="en-US" sz="1900" dirty="0" smtClean="0">
                <a:solidFill>
                  <a:schemeClr val="tx1"/>
                </a:solidFill>
              </a:rPr>
              <a:t> in which the </a:t>
            </a:r>
            <a:r>
              <a:rPr lang="en-US" sz="1900" dirty="0">
                <a:solidFill>
                  <a:schemeClr val="tx1"/>
                </a:solidFill>
              </a:rPr>
              <a:t>HCG </a:t>
            </a:r>
            <a:r>
              <a:rPr lang="en-US" sz="1900" dirty="0" smtClean="0">
                <a:solidFill>
                  <a:schemeClr val="tx1"/>
                </a:solidFill>
              </a:rPr>
              <a:t>levels drop after 14 weeks gestation. </a:t>
            </a:r>
            <a:endParaRPr lang="en-US" sz="1900" dirty="0">
              <a:solidFill>
                <a:schemeClr val="tx1"/>
              </a:solidFill>
            </a:endParaRPr>
          </a:p>
          <a:p>
            <a:r>
              <a:rPr lang="en-US" sz="1900" dirty="0" smtClean="0"/>
              <a:t>Most </a:t>
            </a:r>
            <a:r>
              <a:rPr lang="en-US" sz="1900" dirty="0"/>
              <a:t>women who have had gestational trophoblastic disease can have normal pregnancies later</a:t>
            </a:r>
            <a:r>
              <a:rPr lang="en-US" sz="1900" dirty="0" smtClean="0"/>
              <a:t>.</a:t>
            </a:r>
          </a:p>
          <a:p>
            <a:r>
              <a:rPr lang="en-US" sz="1900" dirty="0"/>
              <a:t>The maternal age over 40 years found to have a 5.2-fold increased risk of trophoblastic disease in compression to the mothers below the age of 35 </a:t>
            </a:r>
            <a:r>
              <a:rPr lang="en-US" sz="1900" dirty="0" smtClean="0"/>
              <a:t>years.</a:t>
            </a:r>
          </a:p>
          <a:p>
            <a:pPr marL="0" indent="0">
              <a:buNone/>
            </a:pPr>
            <a:endParaRPr lang="en-US" sz="1800" dirty="0">
              <a:latin typeface="Times New Roman" pitchFamily="18" charset="0"/>
            </a:endParaRPr>
          </a:p>
          <a:p>
            <a:endParaRPr lang="en-US" sz="1800" dirty="0"/>
          </a:p>
          <a:p>
            <a:pPr marL="0" indent="0">
              <a:buNone/>
            </a:pPr>
            <a:r>
              <a:rPr lang="en-US" sz="1800" dirty="0" smtClean="0">
                <a:solidFill>
                  <a:schemeClr val="tx1"/>
                </a:solidFill>
              </a:rPr>
              <a:t> </a:t>
            </a:r>
            <a:endParaRPr lang="en-US" sz="1800" dirty="0"/>
          </a:p>
          <a:p>
            <a:endParaRPr lang="en-US" sz="2200" dirty="0" smtClean="0"/>
          </a:p>
          <a:p>
            <a:endParaRPr lang="en-US" dirty="0" smtClean="0"/>
          </a:p>
          <a:p>
            <a:endParaRPr lang="en-US" dirty="0" smtClean="0"/>
          </a:p>
          <a:p>
            <a:pPr>
              <a:buFont typeface="Wingdings 3" pitchFamily="18" charset="2"/>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GTD</a:t>
            </a:r>
            <a:endParaRPr lang="en-US" dirty="0"/>
          </a:p>
        </p:txBody>
      </p:sp>
      <p:sp>
        <p:nvSpPr>
          <p:cNvPr id="3" name="Content Placeholder 2"/>
          <p:cNvSpPr>
            <a:spLocks noGrp="1"/>
          </p:cNvSpPr>
          <p:nvPr>
            <p:ph sz="quarter" idx="1"/>
          </p:nvPr>
        </p:nvSpPr>
        <p:spPr>
          <a:xfrm>
            <a:off x="301752" y="1412776"/>
            <a:ext cx="8734744" cy="4572000"/>
          </a:xfrm>
        </p:spPr>
        <p:txBody>
          <a:bodyPr>
            <a:noAutofit/>
          </a:bodyPr>
          <a:lstStyle/>
          <a:p>
            <a:pPr marL="0" indent="0">
              <a:buNone/>
            </a:pPr>
            <a:r>
              <a:rPr lang="en-US" sz="1600" dirty="0"/>
              <a:t> There are various histologically distinct subtypes of GTD:</a:t>
            </a:r>
          </a:p>
          <a:p>
            <a:pPr marL="514350" indent="-514350">
              <a:buFont typeface="+mj-lt"/>
              <a:buAutoNum type="arabicPeriod"/>
            </a:pPr>
            <a:r>
              <a:rPr lang="en-US" sz="1600" b="1" dirty="0"/>
              <a:t>Benign </a:t>
            </a:r>
            <a:r>
              <a:rPr lang="en-US" sz="1600" b="1" dirty="0" smtClean="0"/>
              <a:t>non-neoplastic </a:t>
            </a:r>
            <a:r>
              <a:rPr lang="en-US" sz="1600" b="1" dirty="0"/>
              <a:t>trophoblastic lesions</a:t>
            </a:r>
            <a:r>
              <a:rPr lang="en-US" sz="1600" dirty="0"/>
              <a:t> — </a:t>
            </a:r>
            <a:r>
              <a:rPr lang="en-US" sz="1600" dirty="0" smtClean="0"/>
              <a:t>These are </a:t>
            </a:r>
            <a:r>
              <a:rPr lang="en-US" sz="1600" dirty="0"/>
              <a:t>diagnosed </a:t>
            </a:r>
            <a:r>
              <a:rPr lang="en-US" sz="1600" dirty="0" smtClean="0"/>
              <a:t>as </a:t>
            </a:r>
            <a:r>
              <a:rPr lang="en-US" sz="1600" dirty="0"/>
              <a:t>an incidental finding on an endometrial curettage or hysterectomy specimen</a:t>
            </a:r>
            <a:r>
              <a:rPr lang="en-US" sz="1600" dirty="0" smtClean="0"/>
              <a:t>. They are:</a:t>
            </a:r>
            <a:endParaRPr lang="en-US" sz="1600" dirty="0"/>
          </a:p>
          <a:p>
            <a:pPr lvl="2"/>
            <a:r>
              <a:rPr lang="en-US" sz="1600" dirty="0">
                <a:solidFill>
                  <a:schemeClr val="tx1"/>
                </a:solidFill>
              </a:rPr>
              <a:t>Exaggerated placental site</a:t>
            </a:r>
          </a:p>
          <a:p>
            <a:pPr lvl="2"/>
            <a:r>
              <a:rPr lang="en-US" sz="1600" dirty="0">
                <a:solidFill>
                  <a:schemeClr val="tx1"/>
                </a:solidFill>
              </a:rPr>
              <a:t>Placental site nodule</a:t>
            </a:r>
          </a:p>
          <a:p>
            <a:pPr marL="514350" indent="-514350">
              <a:buFont typeface="+mj-lt"/>
              <a:buAutoNum type="arabicPeriod"/>
            </a:pPr>
            <a:r>
              <a:rPr lang="en-US" sz="1600" b="1" dirty="0" err="1"/>
              <a:t>Hydatidiform</a:t>
            </a:r>
            <a:r>
              <a:rPr lang="en-US" sz="1600" b="1" dirty="0"/>
              <a:t> mole</a:t>
            </a:r>
            <a:r>
              <a:rPr lang="en-US" sz="1600" dirty="0"/>
              <a:t> — </a:t>
            </a:r>
            <a:r>
              <a:rPr lang="en-US" sz="1600" dirty="0" smtClean="0"/>
              <a:t>result </a:t>
            </a:r>
            <a:r>
              <a:rPr lang="en-US" sz="1600" dirty="0"/>
              <a:t>from abnormalities in fertilization. They are essentially benign, but carry an increased risk of </a:t>
            </a:r>
            <a:r>
              <a:rPr lang="en-US" sz="1600" dirty="0" smtClean="0"/>
              <a:t>developing malignant </a:t>
            </a:r>
            <a:r>
              <a:rPr lang="en-US" sz="1600" dirty="0" err="1" smtClean="0"/>
              <a:t>choriocarcinoma</a:t>
            </a:r>
            <a:r>
              <a:rPr lang="en-US" sz="1600" dirty="0" smtClean="0"/>
              <a:t>. They are:</a:t>
            </a:r>
            <a:endParaRPr lang="en-US" sz="1600" dirty="0"/>
          </a:p>
          <a:p>
            <a:pPr lvl="2"/>
            <a:r>
              <a:rPr lang="en-US" sz="1600" dirty="0">
                <a:solidFill>
                  <a:schemeClr val="tx1"/>
                </a:solidFill>
              </a:rPr>
              <a:t>Complete </a:t>
            </a:r>
            <a:r>
              <a:rPr lang="en-US" sz="1600" dirty="0" err="1">
                <a:solidFill>
                  <a:schemeClr val="tx1"/>
                </a:solidFill>
              </a:rPr>
              <a:t>hydatidiform</a:t>
            </a:r>
            <a:r>
              <a:rPr lang="en-US" sz="1600" dirty="0">
                <a:solidFill>
                  <a:schemeClr val="tx1"/>
                </a:solidFill>
              </a:rPr>
              <a:t> mole</a:t>
            </a:r>
          </a:p>
          <a:p>
            <a:pPr lvl="2"/>
            <a:r>
              <a:rPr lang="en-US" sz="1600" dirty="0">
                <a:solidFill>
                  <a:schemeClr val="tx1"/>
                </a:solidFill>
              </a:rPr>
              <a:t>Partial </a:t>
            </a:r>
            <a:r>
              <a:rPr lang="en-US" sz="1600" dirty="0" err="1">
                <a:solidFill>
                  <a:schemeClr val="tx1"/>
                </a:solidFill>
              </a:rPr>
              <a:t>hydatidiform</a:t>
            </a:r>
            <a:r>
              <a:rPr lang="en-US" sz="1600" dirty="0">
                <a:solidFill>
                  <a:schemeClr val="tx1"/>
                </a:solidFill>
              </a:rPr>
              <a:t> mole</a:t>
            </a:r>
          </a:p>
          <a:p>
            <a:pPr lvl="2"/>
            <a:r>
              <a:rPr lang="en-US" sz="1600" dirty="0">
                <a:solidFill>
                  <a:schemeClr val="tx1"/>
                </a:solidFill>
              </a:rPr>
              <a:t>Invasive </a:t>
            </a:r>
            <a:r>
              <a:rPr lang="en-US" sz="1600" dirty="0" smtClean="0">
                <a:solidFill>
                  <a:schemeClr val="tx1"/>
                </a:solidFill>
              </a:rPr>
              <a:t>mole/</a:t>
            </a:r>
            <a:r>
              <a:rPr lang="en-US" sz="1600" dirty="0" err="1" smtClean="0">
                <a:solidFill>
                  <a:schemeClr val="tx1"/>
                </a:solidFill>
              </a:rPr>
              <a:t>chorioadenoma</a:t>
            </a:r>
            <a:r>
              <a:rPr lang="en-US" sz="1600" dirty="0" smtClean="0">
                <a:solidFill>
                  <a:schemeClr val="tx1"/>
                </a:solidFill>
              </a:rPr>
              <a:t> </a:t>
            </a:r>
            <a:r>
              <a:rPr lang="en-US" sz="1600" dirty="0" err="1" smtClean="0">
                <a:solidFill>
                  <a:schemeClr val="tx1"/>
                </a:solidFill>
              </a:rPr>
              <a:t>destruens</a:t>
            </a:r>
            <a:r>
              <a:rPr lang="en-US" sz="1600" dirty="0" smtClean="0">
                <a:solidFill>
                  <a:schemeClr val="tx1"/>
                </a:solidFill>
              </a:rPr>
              <a:t> (</a:t>
            </a:r>
            <a:r>
              <a:rPr lang="en-US" sz="1600" dirty="0" smtClean="0"/>
              <a:t>some invasive </a:t>
            </a:r>
            <a:r>
              <a:rPr lang="en-US" sz="1600" dirty="0"/>
              <a:t>moles that do not resolve </a:t>
            </a:r>
            <a:r>
              <a:rPr lang="en-US" sz="1600" dirty="0" smtClean="0"/>
              <a:t>spontaneously are considered neoplastic)</a:t>
            </a:r>
            <a:endParaRPr lang="en-US" sz="1600" dirty="0">
              <a:solidFill>
                <a:schemeClr val="tx1"/>
              </a:solidFill>
            </a:endParaRPr>
          </a:p>
          <a:p>
            <a:pPr marL="514350" indent="-514350">
              <a:buFont typeface="+mj-lt"/>
              <a:buAutoNum type="arabicPeriod"/>
            </a:pPr>
            <a:r>
              <a:rPr lang="en-US" sz="1600" b="1" dirty="0"/>
              <a:t>Gestational trophoblastic neoplasia (GTN)</a:t>
            </a:r>
            <a:r>
              <a:rPr lang="en-US" sz="1600" dirty="0"/>
              <a:t> — </a:t>
            </a:r>
            <a:r>
              <a:rPr lang="en-US" sz="1600" dirty="0" smtClean="0"/>
              <a:t>is </a:t>
            </a:r>
            <a:r>
              <a:rPr lang="en-US" sz="1600" dirty="0"/>
              <a:t>a group of tumors with the potential for local invasion and </a:t>
            </a:r>
            <a:r>
              <a:rPr lang="en-US" sz="1600" dirty="0" smtClean="0"/>
              <a:t>metastases. </a:t>
            </a:r>
            <a:r>
              <a:rPr lang="en-US" sz="1600" dirty="0"/>
              <a:t>In contrast to other more common malignancies, GTN is curable in </a:t>
            </a:r>
            <a:r>
              <a:rPr lang="en-US" sz="1600" dirty="0" smtClean="0"/>
              <a:t>majority (85-100%) </a:t>
            </a:r>
            <a:r>
              <a:rPr lang="en-US" sz="1600" dirty="0"/>
              <a:t>of </a:t>
            </a:r>
            <a:r>
              <a:rPr lang="en-US" sz="1600" dirty="0" smtClean="0"/>
              <a:t>cases. They are:</a:t>
            </a:r>
            <a:endParaRPr lang="en-US" sz="1600" dirty="0"/>
          </a:p>
          <a:p>
            <a:pPr lvl="2"/>
            <a:r>
              <a:rPr lang="en-US" sz="1600" dirty="0" err="1">
                <a:solidFill>
                  <a:schemeClr val="tx1"/>
                </a:solidFill>
              </a:rPr>
              <a:t>Choriocarcinoma</a:t>
            </a:r>
            <a:endParaRPr lang="en-US" sz="1600" dirty="0">
              <a:solidFill>
                <a:schemeClr val="tx1"/>
              </a:solidFill>
            </a:endParaRPr>
          </a:p>
          <a:p>
            <a:pPr lvl="2"/>
            <a:r>
              <a:rPr lang="en-US" sz="1600" dirty="0">
                <a:solidFill>
                  <a:schemeClr val="tx1"/>
                </a:solidFill>
              </a:rPr>
              <a:t>Placental site trophoblastic tumor</a:t>
            </a:r>
          </a:p>
          <a:p>
            <a:pPr lvl="2"/>
            <a:r>
              <a:rPr lang="en-US" sz="1600" dirty="0" err="1">
                <a:solidFill>
                  <a:schemeClr val="tx1"/>
                </a:solidFill>
              </a:rPr>
              <a:t>Epithelioid</a:t>
            </a:r>
            <a:r>
              <a:rPr lang="en-US" sz="1600" dirty="0">
                <a:solidFill>
                  <a:schemeClr val="tx1"/>
                </a:solidFill>
              </a:rPr>
              <a:t> trophoblastic </a:t>
            </a:r>
            <a:r>
              <a:rPr lang="en-US" sz="1600" dirty="0" smtClean="0">
                <a:solidFill>
                  <a:schemeClr val="tx1"/>
                </a:solidFill>
              </a:rPr>
              <a:t>tumor</a:t>
            </a:r>
            <a:endParaRPr lang="en-US" sz="1600" dirty="0">
              <a:solidFill>
                <a:schemeClr val="tx1"/>
              </a:solidFill>
            </a:endParaRPr>
          </a:p>
          <a:p>
            <a:pPr lvl="1"/>
            <a:endParaRPr lang="en-US" sz="1600" dirty="0"/>
          </a:p>
        </p:txBody>
      </p:sp>
    </p:spTree>
    <p:extLst>
      <p:ext uri="{BB962C8B-B14F-4D97-AF65-F5344CB8AC3E}">
        <p14:creationId xmlns:p14="http://schemas.microsoft.com/office/powerpoint/2010/main" val="1340001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err="1" smtClean="0"/>
              <a:t>Hydatidiform</a:t>
            </a:r>
            <a:r>
              <a:rPr lang="en-US" dirty="0" smtClean="0"/>
              <a:t> Mole</a:t>
            </a:r>
          </a:p>
        </p:txBody>
      </p:sp>
      <p:sp>
        <p:nvSpPr>
          <p:cNvPr id="18435" name="Content Placeholder 2"/>
          <p:cNvSpPr>
            <a:spLocks noGrp="1"/>
          </p:cNvSpPr>
          <p:nvPr>
            <p:ph sz="quarter" idx="1"/>
          </p:nvPr>
        </p:nvSpPr>
        <p:spPr>
          <a:xfrm>
            <a:off x="179512" y="1556792"/>
            <a:ext cx="8856984" cy="4896544"/>
          </a:xfrm>
        </p:spPr>
        <p:txBody>
          <a:bodyPr>
            <a:normAutofit fontScale="77500" lnSpcReduction="20000"/>
          </a:bodyPr>
          <a:lstStyle/>
          <a:p>
            <a:r>
              <a:rPr lang="en-US" sz="2300" dirty="0" smtClean="0"/>
              <a:t>It is the abnormal </a:t>
            </a:r>
            <a:r>
              <a:rPr lang="en-US" sz="2300" dirty="0"/>
              <a:t>fertilization resulting in an abnormal placenta due to </a:t>
            </a:r>
            <a:r>
              <a:rPr lang="en-US" sz="2300" dirty="0" smtClean="0"/>
              <a:t>excess of </a:t>
            </a:r>
            <a:r>
              <a:rPr lang="en-US" sz="2300" dirty="0"/>
              <a:t>paternal </a:t>
            </a:r>
            <a:r>
              <a:rPr lang="en-US" sz="2300" dirty="0" smtClean="0"/>
              <a:t>genes. It is caused </a:t>
            </a:r>
            <a:r>
              <a:rPr lang="en-US" sz="2300" dirty="0"/>
              <a:t>by abnormal gametogenesis and </a:t>
            </a:r>
            <a:r>
              <a:rPr lang="en-US" sz="2300" dirty="0" smtClean="0"/>
              <a:t>fertilization.</a:t>
            </a:r>
          </a:p>
          <a:p>
            <a:r>
              <a:rPr lang="en-US" sz="2300" dirty="0" smtClean="0"/>
              <a:t>It is the most </a:t>
            </a:r>
            <a:r>
              <a:rPr lang="en-US" sz="2300" dirty="0"/>
              <a:t>common form of gestational trophoblastic disease; occurs in </a:t>
            </a:r>
            <a:r>
              <a:rPr lang="en-US" sz="2300" dirty="0" smtClean="0"/>
              <a:t>1/1,000-2,000 </a:t>
            </a:r>
            <a:r>
              <a:rPr lang="en-US" sz="2300" dirty="0"/>
              <a:t>pregnancies </a:t>
            </a:r>
            <a:endParaRPr lang="en-US" sz="2300" dirty="0" smtClean="0"/>
          </a:p>
          <a:p>
            <a:r>
              <a:rPr lang="en-US" sz="2300" dirty="0" smtClean="0"/>
              <a:t>In it there is enlarged and </a:t>
            </a:r>
            <a:r>
              <a:rPr lang="en-US" sz="2300" dirty="0" err="1" smtClean="0"/>
              <a:t>odematous</a:t>
            </a:r>
            <a:r>
              <a:rPr lang="en-US" sz="2300" dirty="0" smtClean="0"/>
              <a:t> placental villi filling the lumen of the uterus.</a:t>
            </a:r>
          </a:p>
          <a:p>
            <a:r>
              <a:rPr lang="en-US" sz="2300" dirty="0" smtClean="0"/>
              <a:t>Passage </a:t>
            </a:r>
            <a:r>
              <a:rPr lang="en-US" sz="2300" dirty="0"/>
              <a:t>of tissue fragments, which appear as small grapelike masses, is common. The serum </a:t>
            </a:r>
            <a:r>
              <a:rPr lang="en-US" sz="2300" dirty="0" err="1"/>
              <a:t>hCG</a:t>
            </a:r>
            <a:r>
              <a:rPr lang="en-US" sz="2300" dirty="0"/>
              <a:t> concentration is markedly elevated, and serial determinations disclose rapidly increasing levels</a:t>
            </a:r>
            <a:r>
              <a:rPr lang="en-US" sz="2300" dirty="0" smtClean="0"/>
              <a:t>.</a:t>
            </a:r>
          </a:p>
          <a:p>
            <a:r>
              <a:rPr lang="en-US" sz="2300" b="1" dirty="0" smtClean="0"/>
              <a:t>Risk factors:</a:t>
            </a:r>
          </a:p>
          <a:p>
            <a:pPr lvl="1"/>
            <a:r>
              <a:rPr lang="en-US" sz="2300" dirty="0" smtClean="0">
                <a:solidFill>
                  <a:schemeClr val="tx1"/>
                </a:solidFill>
              </a:rPr>
              <a:t>maternal age: girls younger than 15 years of age and women over 40 are at higher risk. </a:t>
            </a:r>
          </a:p>
          <a:p>
            <a:pPr lvl="1"/>
            <a:r>
              <a:rPr lang="en-US" sz="2300" dirty="0" smtClean="0">
                <a:solidFill>
                  <a:schemeClr val="tx1"/>
                </a:solidFill>
              </a:rPr>
              <a:t>Ethnic background: incidence is higher in Asian women than among white women </a:t>
            </a:r>
          </a:p>
          <a:p>
            <a:pPr lvl="1"/>
            <a:r>
              <a:rPr lang="en-US" sz="2300" dirty="0" smtClean="0">
                <a:solidFill>
                  <a:schemeClr val="tx1"/>
                </a:solidFill>
              </a:rPr>
              <a:t>Women with a prior </a:t>
            </a:r>
            <a:r>
              <a:rPr lang="en-US" sz="2300" dirty="0" err="1" smtClean="0">
                <a:solidFill>
                  <a:schemeClr val="tx1"/>
                </a:solidFill>
              </a:rPr>
              <a:t>hydatidiform</a:t>
            </a:r>
            <a:r>
              <a:rPr lang="en-US" sz="2300" dirty="0" smtClean="0">
                <a:solidFill>
                  <a:schemeClr val="tx1"/>
                </a:solidFill>
              </a:rPr>
              <a:t> mole have a 20-fold greater risk of a subsequent molar pregnancy than the general population.</a:t>
            </a:r>
          </a:p>
          <a:p>
            <a:r>
              <a:rPr lang="en-US" sz="2300" dirty="0" smtClean="0"/>
              <a:t>There are 2 types of </a:t>
            </a:r>
            <a:r>
              <a:rPr lang="en-US" sz="2300" dirty="0" err="1" smtClean="0"/>
              <a:t>hydatidiform</a:t>
            </a:r>
            <a:r>
              <a:rPr lang="en-US" sz="2300" dirty="0" smtClean="0"/>
              <a:t> mole (HM).</a:t>
            </a:r>
          </a:p>
          <a:p>
            <a:pPr lvl="2">
              <a:buFont typeface="Arial" panose="020B0604020202020204" pitchFamily="34" charset="0"/>
              <a:buChar char="•"/>
            </a:pPr>
            <a:r>
              <a:rPr lang="en-US" sz="2300" b="1" dirty="0" smtClean="0"/>
              <a:t>Complete HM</a:t>
            </a:r>
          </a:p>
          <a:p>
            <a:pPr lvl="2">
              <a:buFont typeface="Arial" panose="020B0604020202020204" pitchFamily="34" charset="0"/>
              <a:buChar char="•"/>
            </a:pPr>
            <a:r>
              <a:rPr lang="en-US" sz="2300" b="1" dirty="0" smtClean="0"/>
              <a:t>Partial HM</a:t>
            </a:r>
          </a:p>
          <a:p>
            <a:endParaRPr lang="en-US" dirty="0" smtClean="0">
              <a:solidFill>
                <a:schemeClr val="tx1"/>
              </a:solidFill>
            </a:endParaRP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Complete HM</a:t>
            </a:r>
          </a:p>
        </p:txBody>
      </p:sp>
      <p:sp>
        <p:nvSpPr>
          <p:cNvPr id="3" name="Content Placeholder 2"/>
          <p:cNvSpPr>
            <a:spLocks noGrp="1"/>
          </p:cNvSpPr>
          <p:nvPr>
            <p:ph sz="half" idx="1"/>
          </p:nvPr>
        </p:nvSpPr>
        <p:spPr>
          <a:xfrm>
            <a:off x="176464" y="1268760"/>
            <a:ext cx="4392488" cy="5472608"/>
          </a:xfrm>
        </p:spPr>
        <p:txBody>
          <a:bodyPr rtlCol="0">
            <a:normAutofit fontScale="62500" lnSpcReduction="20000"/>
          </a:bodyPr>
          <a:lstStyle/>
          <a:p>
            <a:pPr marL="365760" lvl="0" indent="-256032">
              <a:buFont typeface="Wingdings 3"/>
              <a:buChar char=""/>
              <a:defRPr/>
            </a:pPr>
            <a:endParaRPr lang="en-US" sz="2000" dirty="0" smtClean="0"/>
          </a:p>
          <a:p>
            <a:pPr marL="365760" lvl="0" indent="-256032">
              <a:buFont typeface="Wingdings 3"/>
              <a:buChar char=""/>
              <a:defRPr/>
            </a:pPr>
            <a:r>
              <a:rPr lang="en-US" sz="2300" dirty="0" smtClean="0"/>
              <a:t>Complete </a:t>
            </a:r>
            <a:r>
              <a:rPr lang="en-US" sz="2300" dirty="0"/>
              <a:t>mole results from fertilization of an empty ovum that </a:t>
            </a:r>
            <a:r>
              <a:rPr lang="en-US" sz="2300" dirty="0" smtClean="0"/>
              <a:t>lacks </a:t>
            </a:r>
            <a:r>
              <a:rPr lang="en-US" sz="2300" dirty="0"/>
              <a:t>maternal DNA. Most commonly, a haploid (23,X) set of paternal chromosomes duplicates to 46,XX. The characteristic feature is complete lack of maternal chromosomes. </a:t>
            </a:r>
            <a:endParaRPr lang="en-US" sz="2300" dirty="0" smtClean="0"/>
          </a:p>
          <a:p>
            <a:pPr marL="365760" indent="-256032">
              <a:buFont typeface="Wingdings 3"/>
              <a:buChar char=""/>
              <a:defRPr/>
            </a:pPr>
            <a:endParaRPr lang="en-US" sz="2300" dirty="0" smtClean="0"/>
          </a:p>
          <a:p>
            <a:pPr marL="365760" indent="-256032">
              <a:buFont typeface="Wingdings 3"/>
              <a:buChar char=""/>
              <a:defRPr/>
            </a:pPr>
            <a:r>
              <a:rPr lang="en-US" sz="2300" dirty="0" smtClean="0"/>
              <a:t>It is a genetically abnormal placenta with hyperplastic </a:t>
            </a:r>
            <a:r>
              <a:rPr lang="en-US" sz="2300" dirty="0" err="1" smtClean="0"/>
              <a:t>trophoblasts</a:t>
            </a:r>
            <a:r>
              <a:rPr lang="en-US" sz="2300" dirty="0" smtClean="0"/>
              <a:t>, without fetus or embryo</a:t>
            </a:r>
            <a:r>
              <a:rPr lang="en-US" sz="2300" dirty="0"/>
              <a:t>. </a:t>
            </a:r>
            <a:endParaRPr lang="en-US" sz="2300" dirty="0" smtClean="0"/>
          </a:p>
          <a:p>
            <a:pPr marL="365760" indent="-256032">
              <a:buFont typeface="Wingdings 3"/>
              <a:buChar char=""/>
              <a:defRPr/>
            </a:pPr>
            <a:endParaRPr lang="en-US" sz="2300" dirty="0" smtClean="0"/>
          </a:p>
          <a:p>
            <a:pPr marL="365760" indent="-256032">
              <a:buFont typeface="Wingdings 3"/>
              <a:buChar char=""/>
              <a:defRPr/>
            </a:pPr>
            <a:r>
              <a:rPr lang="en-US" sz="2300" dirty="0" smtClean="0"/>
              <a:t>Symptoms:  with increased abdominal swelling (rapid increase in uterine size) mistaken for normal pregnancy but the uterus is disproportionately large for stage of pregnancy. In addition patient has some vaginal bleeding, severe nausea and vomiting. There is elevated HCG levels. </a:t>
            </a:r>
          </a:p>
          <a:p>
            <a:pPr marL="365760" indent="-256032">
              <a:buFont typeface="Wingdings 3"/>
              <a:buChar char=""/>
              <a:defRPr/>
            </a:pPr>
            <a:endParaRPr lang="en-US" sz="2300" dirty="0" smtClean="0"/>
          </a:p>
          <a:p>
            <a:pPr marL="365760" indent="-256032">
              <a:buFont typeface="Wingdings 3"/>
              <a:buChar char=""/>
              <a:defRPr/>
            </a:pPr>
            <a:r>
              <a:rPr lang="en-US" sz="2300" dirty="0" smtClean="0"/>
              <a:t>Uterus is distended and filled with swollen/large villi. No embryo, or fetal tissue is present</a:t>
            </a:r>
            <a:r>
              <a:rPr lang="en-US" sz="2300" dirty="0"/>
              <a:t>. Grossly it looks like a bunch of grapes.</a:t>
            </a:r>
          </a:p>
          <a:p>
            <a:pPr marL="365760" indent="-256032" fontAlgn="auto">
              <a:spcAft>
                <a:spcPts val="0"/>
              </a:spcAft>
              <a:buFont typeface="Wingdings 3"/>
              <a:buChar char=""/>
              <a:defRPr/>
            </a:pPr>
            <a:endParaRPr lang="en-US" sz="2300" dirty="0" smtClean="0"/>
          </a:p>
          <a:p>
            <a:pPr marL="365760" indent="-256032" fontAlgn="auto">
              <a:spcAft>
                <a:spcPts val="0"/>
              </a:spcAft>
              <a:buFont typeface="Wingdings 3"/>
              <a:buChar char=""/>
              <a:defRPr/>
            </a:pPr>
            <a:r>
              <a:rPr lang="en-US" sz="2300" dirty="0" smtClean="0"/>
              <a:t>Chromosomal analysis shows 46XX karyotype and all the chromosomes come from the male/paternal side i.e. it </a:t>
            </a:r>
            <a:r>
              <a:rPr lang="en-US" sz="2300" dirty="0"/>
              <a:t>is </a:t>
            </a:r>
            <a:r>
              <a:rPr lang="en-US" sz="2300" dirty="0" smtClean="0"/>
              <a:t>an </a:t>
            </a:r>
            <a:r>
              <a:rPr lang="en-US" sz="2300" dirty="0" err="1" smtClean="0"/>
              <a:t>androgenetic</a:t>
            </a:r>
            <a:r>
              <a:rPr lang="en-US" sz="2300" dirty="0" smtClean="0"/>
              <a:t> pregnancy with </a:t>
            </a:r>
            <a:r>
              <a:rPr lang="en-US" sz="2300" dirty="0"/>
              <a:t>no maternal </a:t>
            </a:r>
            <a:r>
              <a:rPr lang="en-US" sz="2300" dirty="0" smtClean="0"/>
              <a:t>DNA.</a:t>
            </a:r>
          </a:p>
        </p:txBody>
      </p:sp>
      <p:pic>
        <p:nvPicPr>
          <p:cNvPr id="4" name="Content Placeholder 3"/>
          <p:cNvPicPr>
            <a:picLocks noGrp="1" noChangeAspect="1"/>
          </p:cNvPicPr>
          <p:nvPr>
            <p:ph sz="half" idx="2"/>
          </p:nvPr>
        </p:nvPicPr>
        <p:blipFill>
          <a:blip r:embed="rId2" cstate="print"/>
          <a:stretch>
            <a:fillRect/>
          </a:stretch>
        </p:blipFill>
        <p:spPr>
          <a:xfrm>
            <a:off x="5018526" y="1371600"/>
            <a:ext cx="3602748" cy="468153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4932040" y="3645024"/>
            <a:ext cx="4067944" cy="3044756"/>
          </a:xfrm>
          <a:prstGeom prst="rect">
            <a:avLst/>
          </a:prstGeom>
        </p:spPr>
      </p:pic>
      <p:sp>
        <p:nvSpPr>
          <p:cNvPr id="4" name="Title 3"/>
          <p:cNvSpPr>
            <a:spLocks noGrp="1"/>
          </p:cNvSpPr>
          <p:nvPr>
            <p:ph type="title"/>
          </p:nvPr>
        </p:nvSpPr>
        <p:spPr/>
        <p:txBody>
          <a:bodyPr>
            <a:normAutofit/>
          </a:bodyPr>
          <a:lstStyle/>
          <a:p>
            <a:r>
              <a:rPr lang="en-US" sz="3600" dirty="0"/>
              <a:t>Complete </a:t>
            </a:r>
            <a:r>
              <a:rPr lang="en-US" sz="3600" dirty="0" smtClean="0"/>
              <a:t>HM</a:t>
            </a:r>
            <a:r>
              <a:rPr lang="en-US" sz="3600" dirty="0"/>
              <a:t>. </a:t>
            </a:r>
          </a:p>
        </p:txBody>
      </p:sp>
      <p:sp>
        <p:nvSpPr>
          <p:cNvPr id="8" name="Content Placeholder 7"/>
          <p:cNvSpPr>
            <a:spLocks noGrp="1"/>
          </p:cNvSpPr>
          <p:nvPr>
            <p:ph sz="half" idx="1"/>
          </p:nvPr>
        </p:nvSpPr>
        <p:spPr>
          <a:xfrm>
            <a:off x="301752" y="1371600"/>
            <a:ext cx="4270248" cy="4681728"/>
          </a:xfrm>
        </p:spPr>
        <p:txBody>
          <a:bodyPr>
            <a:normAutofit fontScale="85000" lnSpcReduction="10000"/>
          </a:bodyPr>
          <a:lstStyle/>
          <a:p>
            <a:pPr marL="365760" indent="-256032" fontAlgn="auto">
              <a:spcAft>
                <a:spcPts val="0"/>
              </a:spcAft>
              <a:buFont typeface="Wingdings 3"/>
              <a:buChar char=""/>
              <a:defRPr/>
            </a:pPr>
            <a:r>
              <a:rPr lang="en-US" sz="2000" dirty="0"/>
              <a:t>The ultrasound will often show a “cluster of grapes” appearance or a “snowstorm” appearance, signifying an abnormal placenta. </a:t>
            </a:r>
            <a:endParaRPr lang="en-US" sz="2000" dirty="0" smtClean="0"/>
          </a:p>
          <a:p>
            <a:pPr marL="365760" indent="-256032">
              <a:buFont typeface="Wingdings 3"/>
              <a:buChar char=""/>
              <a:defRPr/>
            </a:pPr>
            <a:endParaRPr lang="en-US" sz="2000" dirty="0" smtClean="0"/>
          </a:p>
          <a:p>
            <a:pPr marL="365760" indent="-256032">
              <a:buFont typeface="Wingdings 3"/>
              <a:buChar char=""/>
              <a:defRPr/>
            </a:pPr>
            <a:r>
              <a:rPr lang="en-US" sz="2000" dirty="0" smtClean="0"/>
              <a:t>Treatment </a:t>
            </a:r>
            <a:r>
              <a:rPr lang="en-US" sz="2000" dirty="0"/>
              <a:t>: Evacuation of uterus by curettage and sometimes chemotherapy. With appropriate therapy cure rate is very high.</a:t>
            </a:r>
          </a:p>
          <a:p>
            <a:pPr marL="365760" indent="-256032" fontAlgn="auto">
              <a:spcAft>
                <a:spcPts val="0"/>
              </a:spcAft>
              <a:buFont typeface="Wingdings 3"/>
              <a:buChar char=""/>
              <a:defRPr/>
            </a:pPr>
            <a:endParaRPr lang="en-US" sz="2000" dirty="0" smtClean="0"/>
          </a:p>
          <a:p>
            <a:pPr marL="365760" indent="-256032" fontAlgn="auto">
              <a:spcAft>
                <a:spcPts val="0"/>
              </a:spcAft>
              <a:buFont typeface="Wingdings 3"/>
              <a:buChar char=""/>
              <a:defRPr/>
            </a:pPr>
            <a:r>
              <a:rPr lang="en-US" sz="2000" dirty="0" smtClean="0"/>
              <a:t>Complications: </a:t>
            </a:r>
            <a:r>
              <a:rPr lang="en-US" sz="2000" dirty="0" smtClean="0">
                <a:solidFill>
                  <a:schemeClr val="tx1"/>
                </a:solidFill>
              </a:rPr>
              <a:t>uterine </a:t>
            </a:r>
            <a:r>
              <a:rPr lang="en-US" sz="2000" dirty="0">
                <a:solidFill>
                  <a:schemeClr val="tx1"/>
                </a:solidFill>
              </a:rPr>
              <a:t>hemorrhage, uterine perforation, trophoblastic embolism, and infection. Few patients </a:t>
            </a:r>
            <a:r>
              <a:rPr lang="en-US" sz="2000" dirty="0" err="1">
                <a:solidFill>
                  <a:schemeClr val="tx1"/>
                </a:solidFill>
              </a:rPr>
              <a:t>develope</a:t>
            </a:r>
            <a:r>
              <a:rPr lang="en-US" sz="2000" dirty="0">
                <a:solidFill>
                  <a:schemeClr val="tx1"/>
                </a:solidFill>
              </a:rPr>
              <a:t> an invasive mole. The most important complication is the development of </a:t>
            </a:r>
            <a:r>
              <a:rPr lang="en-US" sz="2000" dirty="0" err="1">
                <a:solidFill>
                  <a:schemeClr val="tx1"/>
                </a:solidFill>
              </a:rPr>
              <a:t>choriocarcinoma</a:t>
            </a:r>
            <a:r>
              <a:rPr lang="en-US" sz="2000" dirty="0">
                <a:solidFill>
                  <a:schemeClr val="tx1"/>
                </a:solidFill>
              </a:rPr>
              <a:t>, which occurs in about 2% of patients after the mole has been evacuated.</a:t>
            </a:r>
          </a:p>
          <a:p>
            <a:endParaRPr lang="en-US" dirty="0"/>
          </a:p>
        </p:txBody>
      </p:sp>
      <p:pic>
        <p:nvPicPr>
          <p:cNvPr id="7" name="Picture 6"/>
          <p:cNvPicPr>
            <a:picLocks noChangeAspect="1"/>
          </p:cNvPicPr>
          <p:nvPr/>
        </p:nvPicPr>
        <p:blipFill>
          <a:blip r:embed="rId3" cstate="print"/>
          <a:stretch>
            <a:fillRect/>
          </a:stretch>
        </p:blipFill>
        <p:spPr>
          <a:xfrm>
            <a:off x="4999881" y="984197"/>
            <a:ext cx="3932261" cy="266418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sz="quarter" idx="1"/>
          </p:nvPr>
        </p:nvSpPr>
        <p:spPr/>
        <p:txBody>
          <a:bodyPr/>
          <a:lstStyle/>
          <a:p>
            <a:pPr>
              <a:buNone/>
            </a:pPr>
            <a:r>
              <a:rPr lang="en-US" dirty="0" smtClean="0"/>
              <a:t>At the end of this lecture, the student should be able to:</a:t>
            </a:r>
          </a:p>
          <a:p>
            <a:pPr marL="596646" indent="-514350">
              <a:buFont typeface="+mj-lt"/>
              <a:buAutoNum type="alphaUcPeriod"/>
            </a:pPr>
            <a:r>
              <a:rPr lang="en-US" dirty="0" smtClean="0"/>
              <a:t>Understand the pathology and predisposing factors of ectopic pregnancy and spontaneous abortion.</a:t>
            </a:r>
          </a:p>
          <a:p>
            <a:pPr marL="596646" indent="-514350">
              <a:buFont typeface="+mj-lt"/>
              <a:buAutoNum type="alphaUcPeriod"/>
            </a:pPr>
            <a:r>
              <a:rPr lang="en-US" dirty="0" smtClean="0"/>
              <a:t>Know the clinical presentation and pathology of </a:t>
            </a:r>
            <a:r>
              <a:rPr lang="en-US" dirty="0" err="1" smtClean="0"/>
              <a:t>hydatidiform</a:t>
            </a:r>
            <a:r>
              <a:rPr lang="en-US" dirty="0" smtClean="0"/>
              <a:t> mole and  </a:t>
            </a:r>
            <a:r>
              <a:rPr lang="en-US" dirty="0" err="1" smtClean="0"/>
              <a:t>choriocarcinoma</a:t>
            </a:r>
            <a:r>
              <a:rPr lang="en-US" dirty="0" smtClean="0"/>
              <a: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Partial Mole (PM)</a:t>
            </a:r>
          </a:p>
        </p:txBody>
      </p:sp>
      <p:sp>
        <p:nvSpPr>
          <p:cNvPr id="23555" name="Content Placeholder 2"/>
          <p:cNvSpPr>
            <a:spLocks noGrp="1"/>
          </p:cNvSpPr>
          <p:nvPr>
            <p:ph sz="quarter" idx="1"/>
          </p:nvPr>
        </p:nvSpPr>
        <p:spPr>
          <a:xfrm>
            <a:off x="301752" y="1340768"/>
            <a:ext cx="8503920" cy="5040560"/>
          </a:xfrm>
        </p:spPr>
        <p:txBody>
          <a:bodyPr>
            <a:normAutofit fontScale="62500" lnSpcReduction="20000"/>
          </a:bodyPr>
          <a:lstStyle/>
          <a:p>
            <a:endParaRPr lang="en-US" dirty="0" smtClean="0"/>
          </a:p>
          <a:p>
            <a:r>
              <a:rPr lang="en-US" dirty="0" smtClean="0"/>
              <a:t>Partial </a:t>
            </a:r>
            <a:r>
              <a:rPr lang="en-US" dirty="0" err="1"/>
              <a:t>hydatidiform</a:t>
            </a:r>
            <a:r>
              <a:rPr lang="en-US" dirty="0"/>
              <a:t> moles have 69 chromosomes (</a:t>
            </a:r>
            <a:r>
              <a:rPr lang="en-US" dirty="0" err="1" smtClean="0"/>
              <a:t>triploidy</a:t>
            </a:r>
            <a:r>
              <a:rPr lang="en-US" dirty="0" smtClean="0"/>
              <a:t> gestation), </a:t>
            </a:r>
            <a:r>
              <a:rPr lang="en-US" dirty="0"/>
              <a:t>of which one haploid set </a:t>
            </a:r>
            <a:r>
              <a:rPr lang="en-US" dirty="0" smtClean="0"/>
              <a:t>(</a:t>
            </a:r>
            <a:r>
              <a:rPr lang="en-US" sz="2800" dirty="0" smtClean="0"/>
              <a:t>23,X</a:t>
            </a:r>
            <a:r>
              <a:rPr lang="en-US" sz="2800" dirty="0"/>
              <a:t>) </a:t>
            </a:r>
            <a:r>
              <a:rPr lang="en-US" dirty="0" smtClean="0"/>
              <a:t>is </a:t>
            </a:r>
            <a:r>
              <a:rPr lang="en-US" dirty="0"/>
              <a:t>maternal and </a:t>
            </a:r>
            <a:r>
              <a:rPr lang="en-US" dirty="0" smtClean="0"/>
              <a:t>two haploid (23</a:t>
            </a:r>
            <a:r>
              <a:rPr lang="en-US" sz="2800" dirty="0" smtClean="0"/>
              <a:t>,X+23X=46X) </a:t>
            </a:r>
            <a:r>
              <a:rPr lang="en-US" dirty="0" smtClean="0"/>
              <a:t>sets are </a:t>
            </a:r>
            <a:r>
              <a:rPr lang="en-US" dirty="0"/>
              <a:t>paternal in origin. </a:t>
            </a:r>
            <a:endParaRPr lang="en-US" dirty="0" smtClean="0"/>
          </a:p>
          <a:p>
            <a:endParaRPr lang="en-US" dirty="0" smtClean="0"/>
          </a:p>
          <a:p>
            <a:r>
              <a:rPr lang="en-US" dirty="0" smtClean="0"/>
              <a:t>This results </a:t>
            </a:r>
            <a:r>
              <a:rPr lang="en-US" dirty="0"/>
              <a:t>from fertilization of a </a:t>
            </a:r>
            <a:r>
              <a:rPr lang="en-US" dirty="0" smtClean="0"/>
              <a:t>normal single ovum/egg </a:t>
            </a:r>
            <a:r>
              <a:rPr lang="en-US" dirty="0"/>
              <a:t>(23,X) by two normal spermatozoa, each carrying 23 chromosomes, or </a:t>
            </a:r>
            <a:r>
              <a:rPr lang="en-US" dirty="0" smtClean="0"/>
              <a:t>by a </a:t>
            </a:r>
            <a:r>
              <a:rPr lang="en-US" dirty="0"/>
              <a:t>single spermatozoon that has not undergone meiotic reduction and bears 46 </a:t>
            </a:r>
            <a:r>
              <a:rPr lang="en-US" dirty="0" smtClean="0"/>
              <a:t>chromosomes</a:t>
            </a:r>
            <a:r>
              <a:rPr lang="en-US" dirty="0"/>
              <a:t> </a:t>
            </a:r>
            <a:r>
              <a:rPr lang="en-US" dirty="0" smtClean="0"/>
              <a:t>(the pregnancy has too much paternal DNA). </a:t>
            </a:r>
          </a:p>
          <a:p>
            <a:endParaRPr lang="en-US" dirty="0" smtClean="0"/>
          </a:p>
          <a:p>
            <a:r>
              <a:rPr lang="en-US" dirty="0" smtClean="0"/>
              <a:t>It is a genetically abnormal placenta with a mixture of large and small villi with slight hyperplasia of the </a:t>
            </a:r>
            <a:r>
              <a:rPr lang="en-US" dirty="0" err="1" smtClean="0"/>
              <a:t>trophoblasts</a:t>
            </a:r>
            <a:r>
              <a:rPr lang="en-US" dirty="0" smtClean="0"/>
              <a:t>, filling the uterus. In </a:t>
            </a:r>
            <a:r>
              <a:rPr lang="en-US" dirty="0"/>
              <a:t>contrast to a complete mole, </a:t>
            </a:r>
            <a:r>
              <a:rPr lang="en-US" dirty="0" smtClean="0"/>
              <a:t>embryo/fetal </a:t>
            </a:r>
            <a:r>
              <a:rPr lang="en-US" dirty="0"/>
              <a:t>parts may be present. The fetus associated with a partial mole usually dies after 10 weeks' gestation, and the mole is aborted shortly thereafter. </a:t>
            </a:r>
          </a:p>
          <a:p>
            <a:endParaRPr lang="en-US" dirty="0" smtClean="0"/>
          </a:p>
          <a:p>
            <a:r>
              <a:rPr lang="en-US" dirty="0" smtClean="0"/>
              <a:t>It </a:t>
            </a:r>
            <a:r>
              <a:rPr lang="en-US" dirty="0"/>
              <a:t>almost never evolves into </a:t>
            </a:r>
            <a:r>
              <a:rPr lang="en-US" dirty="0" err="1"/>
              <a:t>choriocarcinoma</a:t>
            </a:r>
            <a:r>
              <a:rPr lang="en-US" dirty="0"/>
              <a:t>. </a:t>
            </a:r>
          </a:p>
          <a:p>
            <a:endParaRPr lang="en-US" dirty="0" smtClean="0"/>
          </a:p>
          <a:p>
            <a:r>
              <a:rPr lang="en-US" dirty="0" smtClean="0"/>
              <a:t>Grossly the genetically abnormal placenta has a mixture of large chorionic villi are mixed with normal-appearing smaller villi. </a:t>
            </a:r>
          </a:p>
          <a:p>
            <a:pPr>
              <a:buFont typeface="Wingdings 3" pitchFamily="18" charset="2"/>
              <a:buNone/>
            </a:pPr>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Partial Mole (PM)</a:t>
            </a:r>
          </a:p>
        </p:txBody>
      </p:sp>
      <p:sp>
        <p:nvSpPr>
          <p:cNvPr id="24579" name="Content Placeholder 2"/>
          <p:cNvSpPr>
            <a:spLocks noGrp="1"/>
          </p:cNvSpPr>
          <p:nvPr>
            <p:ph sz="quarter" idx="1"/>
          </p:nvPr>
        </p:nvSpPr>
        <p:spPr/>
        <p:txBody>
          <a:bodyPr>
            <a:normAutofit fontScale="92500" lnSpcReduction="10000"/>
          </a:bodyPr>
          <a:lstStyle/>
          <a:p>
            <a:r>
              <a:rPr lang="en-US" dirty="0" smtClean="0"/>
              <a:t>It makes up 15–35% of all moles</a:t>
            </a:r>
          </a:p>
          <a:p>
            <a:r>
              <a:rPr lang="en-US" dirty="0" smtClean="0"/>
              <a:t>Uterine size usually small or appropriate for gestational age</a:t>
            </a:r>
          </a:p>
          <a:p>
            <a:r>
              <a:rPr lang="en-US" dirty="0" smtClean="0"/>
              <a:t>Serum </a:t>
            </a:r>
            <a:r>
              <a:rPr lang="en-US" dirty="0" err="1" smtClean="0"/>
              <a:t>hCG</a:t>
            </a:r>
            <a:r>
              <a:rPr lang="en-US" dirty="0" smtClean="0"/>
              <a:t> levels are elevated but not as high as complete mole.</a:t>
            </a:r>
          </a:p>
          <a:p>
            <a:r>
              <a:rPr lang="en-US" dirty="0" smtClean="0"/>
              <a:t>Chromosomal analysis of partial moles shows 69XXY (i.e. 3 haploid sets also called as </a:t>
            </a:r>
            <a:r>
              <a:rPr lang="en-US" dirty="0" err="1" smtClean="0"/>
              <a:t>triploidy</a:t>
            </a:r>
            <a:r>
              <a:rPr lang="en-US" dirty="0" smtClean="0"/>
              <a:t>). </a:t>
            </a:r>
          </a:p>
          <a:p>
            <a:r>
              <a:rPr lang="en-US" dirty="0"/>
              <a:t>Treatment : Evacuation of uterus by curettage and sometimes chemotherapy.</a:t>
            </a:r>
          </a:p>
          <a:p>
            <a:r>
              <a:rPr lang="en-US" dirty="0"/>
              <a:t>Prognosis</a:t>
            </a:r>
            <a:r>
              <a:rPr lang="en-US" dirty="0" smtClean="0"/>
              <a:t>: Risk </a:t>
            </a:r>
            <a:r>
              <a:rPr lang="en-US" dirty="0"/>
              <a:t>for development of </a:t>
            </a:r>
            <a:r>
              <a:rPr lang="en-US" dirty="0" err="1"/>
              <a:t>choriocarcinoma</a:t>
            </a:r>
            <a:r>
              <a:rPr lang="en-US" dirty="0"/>
              <a:t> very low</a:t>
            </a:r>
            <a:r>
              <a:rPr lang="en-US" dirty="0" smtClean="0"/>
              <a:t>. </a:t>
            </a:r>
            <a:r>
              <a:rPr lang="en-US" dirty="0"/>
              <a:t>Follow-up is mandatory.</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2. Invasive Mole</a:t>
            </a:r>
          </a:p>
        </p:txBody>
      </p:sp>
      <p:sp>
        <p:nvSpPr>
          <p:cNvPr id="26627" name="Content Placeholder 2"/>
          <p:cNvSpPr>
            <a:spLocks noGrp="1"/>
          </p:cNvSpPr>
          <p:nvPr>
            <p:ph sz="quarter" idx="1"/>
          </p:nvPr>
        </p:nvSpPr>
        <p:spPr/>
        <p:txBody>
          <a:bodyPr>
            <a:normAutofit fontScale="92500" lnSpcReduction="10000"/>
          </a:bodyPr>
          <a:lstStyle/>
          <a:p>
            <a:endParaRPr lang="en-US" dirty="0" smtClean="0"/>
          </a:p>
          <a:p>
            <a:r>
              <a:rPr lang="en-US" dirty="0" smtClean="0"/>
              <a:t>Invasive mole is when the villi </a:t>
            </a:r>
            <a:r>
              <a:rPr lang="en-US" dirty="0"/>
              <a:t>of a </a:t>
            </a:r>
            <a:r>
              <a:rPr lang="en-US" dirty="0" err="1"/>
              <a:t>hydatidiform</a:t>
            </a:r>
            <a:r>
              <a:rPr lang="en-US" dirty="0"/>
              <a:t> mole </a:t>
            </a:r>
            <a:r>
              <a:rPr lang="en-US" dirty="0" smtClean="0"/>
              <a:t>extends/infiltrates into </a:t>
            </a:r>
            <a:r>
              <a:rPr lang="en-US" dirty="0"/>
              <a:t>the myometrium </a:t>
            </a:r>
            <a:r>
              <a:rPr lang="en-US" dirty="0" smtClean="0"/>
              <a:t>of </a:t>
            </a:r>
            <a:r>
              <a:rPr lang="en-US" dirty="0"/>
              <a:t>the </a:t>
            </a:r>
            <a:r>
              <a:rPr lang="en-US" dirty="0" smtClean="0"/>
              <a:t>uterus.</a:t>
            </a:r>
          </a:p>
          <a:p>
            <a:r>
              <a:rPr lang="en-US" dirty="0" smtClean="0"/>
              <a:t>The </a:t>
            </a:r>
            <a:r>
              <a:rPr lang="en-US" dirty="0"/>
              <a:t>mole </a:t>
            </a:r>
            <a:r>
              <a:rPr lang="en-US" dirty="0" smtClean="0"/>
              <a:t>sometime tends </a:t>
            </a:r>
            <a:r>
              <a:rPr lang="en-US" dirty="0"/>
              <a:t>to enter dilated </a:t>
            </a:r>
            <a:r>
              <a:rPr lang="en-US" dirty="0" smtClean="0"/>
              <a:t>veins </a:t>
            </a:r>
            <a:r>
              <a:rPr lang="en-US" dirty="0"/>
              <a:t>in the myometrium, and a </a:t>
            </a:r>
            <a:r>
              <a:rPr lang="en-US" dirty="0" smtClean="0"/>
              <a:t>times through the vascular channels </a:t>
            </a:r>
            <a:r>
              <a:rPr lang="en-US" dirty="0"/>
              <a:t>spread to distant sites, mostly the </a:t>
            </a:r>
            <a:r>
              <a:rPr lang="en-US" dirty="0" smtClean="0"/>
              <a:t>lungs</a:t>
            </a:r>
            <a:r>
              <a:rPr lang="en-US" dirty="0"/>
              <a:t> </a:t>
            </a:r>
            <a:r>
              <a:rPr lang="en-US" dirty="0" smtClean="0"/>
              <a:t>but the villi </a:t>
            </a:r>
            <a:r>
              <a:rPr lang="en-US" dirty="0"/>
              <a:t>do not penetrate </a:t>
            </a:r>
            <a:r>
              <a:rPr lang="en-US" dirty="0" smtClean="0"/>
              <a:t>out </a:t>
            </a:r>
            <a:r>
              <a:rPr lang="en-US" dirty="0"/>
              <a:t>of the blood vessels in which they are lodged, and </a:t>
            </a:r>
            <a:r>
              <a:rPr lang="en-US" dirty="0" smtClean="0"/>
              <a:t>therefore death </a:t>
            </a:r>
            <a:r>
              <a:rPr lang="en-US" dirty="0"/>
              <a:t>from such spread is unusual. </a:t>
            </a:r>
            <a:endParaRPr lang="en-US" dirty="0" smtClean="0"/>
          </a:p>
          <a:p>
            <a:r>
              <a:rPr lang="en-US" dirty="0" smtClean="0"/>
              <a:t>It occurs in about 15% of complete moles and rarely in partial mole.</a:t>
            </a:r>
          </a:p>
          <a:p>
            <a:r>
              <a:rPr lang="en-US" dirty="0" smtClean="0"/>
              <a:t>Can cause hemorrhage and uterine perforation.</a:t>
            </a: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 3. </a:t>
            </a:r>
            <a:r>
              <a:rPr lang="en-US" dirty="0" err="1" smtClean="0"/>
              <a:t>Choriocarcinoma</a:t>
            </a:r>
            <a:endParaRPr lang="en-US" dirty="0" smtClean="0"/>
          </a:p>
        </p:txBody>
      </p:sp>
      <p:sp>
        <p:nvSpPr>
          <p:cNvPr id="27651" name="Content Placeholder 2"/>
          <p:cNvSpPr>
            <a:spLocks noGrp="1"/>
          </p:cNvSpPr>
          <p:nvPr>
            <p:ph sz="quarter" idx="1"/>
          </p:nvPr>
        </p:nvSpPr>
        <p:spPr/>
        <p:txBody>
          <a:bodyPr>
            <a:normAutofit fontScale="85000" lnSpcReduction="20000"/>
          </a:bodyPr>
          <a:lstStyle/>
          <a:p>
            <a:r>
              <a:rPr lang="en-US" dirty="0" smtClean="0"/>
              <a:t>Definition: Malignant tumor derived from normal or abnormal placental tissue, composed of a proliferation of malignant </a:t>
            </a:r>
            <a:r>
              <a:rPr lang="en-US" dirty="0" err="1" smtClean="0"/>
              <a:t>cytotrophoblast</a:t>
            </a:r>
            <a:r>
              <a:rPr lang="en-US" dirty="0" smtClean="0"/>
              <a:t> and </a:t>
            </a:r>
            <a:r>
              <a:rPr lang="en-US" dirty="0" err="1" smtClean="0"/>
              <a:t>syncytiotrophoblast</a:t>
            </a:r>
            <a:r>
              <a:rPr lang="en-US" dirty="0" smtClean="0"/>
              <a:t>, without </a:t>
            </a:r>
            <a:r>
              <a:rPr lang="en-US" dirty="0" err="1" smtClean="0"/>
              <a:t>villi</a:t>
            </a:r>
            <a:r>
              <a:rPr lang="en-US" dirty="0" smtClean="0"/>
              <a:t> formation.</a:t>
            </a:r>
          </a:p>
          <a:p>
            <a:r>
              <a:rPr lang="en-US" dirty="0" smtClean="0"/>
              <a:t>It is an aggressive malignant neoplasm.</a:t>
            </a:r>
          </a:p>
          <a:p>
            <a:r>
              <a:rPr lang="en-US" dirty="0" smtClean="0"/>
              <a:t>It is characterized by highly increased serum concentration of HCG.</a:t>
            </a:r>
          </a:p>
          <a:p>
            <a:r>
              <a:rPr lang="en-US" dirty="0" err="1" smtClean="0"/>
              <a:t>Choriocarcinomas</a:t>
            </a:r>
            <a:r>
              <a:rPr lang="en-US" dirty="0" smtClean="0"/>
              <a:t> are </a:t>
            </a:r>
            <a:r>
              <a:rPr lang="en-US" dirty="0" err="1" smtClean="0"/>
              <a:t>aneuploidic</a:t>
            </a:r>
            <a:r>
              <a:rPr lang="en-US" dirty="0" smtClean="0"/>
              <a:t>.</a:t>
            </a:r>
          </a:p>
          <a:p>
            <a:r>
              <a:rPr lang="en-US" dirty="0"/>
              <a:t>It spreads early via blood to the lungs and other organs. </a:t>
            </a:r>
          </a:p>
          <a:p>
            <a:r>
              <a:rPr lang="en-US" dirty="0"/>
              <a:t>Responds well to chemotherapy </a:t>
            </a:r>
          </a:p>
          <a:p>
            <a:r>
              <a:rPr lang="en-US" dirty="0"/>
              <a:t>About half the </a:t>
            </a:r>
            <a:r>
              <a:rPr lang="en-US" dirty="0" err="1"/>
              <a:t>choriocarcinoma</a:t>
            </a:r>
            <a:r>
              <a:rPr lang="en-US" dirty="0"/>
              <a:t> are preceded by complete </a:t>
            </a:r>
            <a:r>
              <a:rPr lang="en-US" dirty="0" err="1"/>
              <a:t>hydatidiform</a:t>
            </a:r>
            <a:r>
              <a:rPr lang="en-US" dirty="0"/>
              <a:t> mole . Others are preceded by partial mole </a:t>
            </a:r>
            <a:r>
              <a:rPr lang="en-US" dirty="0" smtClean="0"/>
              <a:t>(rare),  </a:t>
            </a:r>
            <a:r>
              <a:rPr lang="en-US" dirty="0"/>
              <a:t>abortion</a:t>
            </a:r>
            <a:r>
              <a:rPr lang="en-US" dirty="0" smtClean="0"/>
              <a:t>, ectopic </a:t>
            </a:r>
            <a:r>
              <a:rPr lang="en-US" dirty="0"/>
              <a:t>pregnancy and occasionally normal term pregnancy.</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descr="Uterine choriocarcinoma showing typical highly hemorrhagic appearance."/>
          <p:cNvSpPr>
            <a:spLocks noChangeAspect="1" noChangeArrowheads="1"/>
          </p:cNvSpPr>
          <p:nvPr/>
        </p:nvSpPr>
        <p:spPr bwMode="auto">
          <a:xfrm>
            <a:off x="266700" y="-334963"/>
            <a:ext cx="304800" cy="304800"/>
          </a:xfrm>
          <a:prstGeom prst="rect">
            <a:avLst/>
          </a:prstGeom>
          <a:noFill/>
        </p:spPr>
        <p:txBody>
          <a:bodyPr/>
          <a:lstStyle/>
          <a:p>
            <a:pPr>
              <a:defRPr/>
            </a:pPr>
            <a:endParaRPr lang="en-US"/>
          </a:p>
        </p:txBody>
      </p:sp>
      <p:sp>
        <p:nvSpPr>
          <p:cNvPr id="101380" name="AutoShape 4" descr="Uterine choriocarcinoma showing typical highly hemorrhagic appearance."/>
          <p:cNvSpPr>
            <a:spLocks noChangeAspect="1" noChangeArrowheads="1"/>
          </p:cNvSpPr>
          <p:nvPr/>
        </p:nvSpPr>
        <p:spPr bwMode="auto">
          <a:xfrm>
            <a:off x="266700" y="-334963"/>
            <a:ext cx="304800" cy="304800"/>
          </a:xfrm>
          <a:prstGeom prst="rect">
            <a:avLst/>
          </a:prstGeom>
          <a:noFill/>
        </p:spPr>
        <p:txBody>
          <a:bodyPr/>
          <a:lstStyle/>
          <a:p>
            <a:pPr>
              <a:defRPr/>
            </a:pPr>
            <a:endParaRPr lang="en-US"/>
          </a:p>
        </p:txBody>
      </p:sp>
      <p:pic>
        <p:nvPicPr>
          <p:cNvPr id="29700" name="Picture 5" descr="C:\Users\Sufia\Desktop\ImageServlet.jpg"/>
          <p:cNvPicPr>
            <a:picLocks noChangeAspect="1" noChangeArrowheads="1"/>
          </p:cNvPicPr>
          <p:nvPr/>
        </p:nvPicPr>
        <p:blipFill>
          <a:blip r:embed="rId2" cstate="print"/>
          <a:srcRect/>
          <a:stretch>
            <a:fillRect/>
          </a:stretch>
        </p:blipFill>
        <p:spPr bwMode="auto">
          <a:xfrm>
            <a:off x="-29391" y="1340768"/>
            <a:ext cx="9144000" cy="5949188"/>
          </a:xfrm>
          <a:prstGeom prst="rect">
            <a:avLst/>
          </a:prstGeom>
          <a:noFill/>
          <a:ln w="9525">
            <a:noFill/>
            <a:miter lim="800000"/>
            <a:headEnd/>
            <a:tailEnd/>
          </a:ln>
        </p:spPr>
      </p:pic>
      <p:sp>
        <p:nvSpPr>
          <p:cNvPr id="29701" name="Title 4"/>
          <p:cNvSpPr>
            <a:spLocks noGrp="1"/>
          </p:cNvSpPr>
          <p:nvPr>
            <p:ph type="title"/>
          </p:nvPr>
        </p:nvSpPr>
        <p:spPr>
          <a:xfrm>
            <a:off x="914400" y="274638"/>
            <a:ext cx="7772400" cy="725470"/>
          </a:xfrm>
        </p:spPr>
        <p:txBody>
          <a:bodyPr>
            <a:normAutofit/>
          </a:bodyPr>
          <a:lstStyle/>
          <a:p>
            <a:r>
              <a:rPr lang="en-US" dirty="0" err="1" smtClean="0"/>
              <a:t>Choriocarcinoma</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uphs.upenn.edu/path/web_docs/p200/GYN200/GYN0407.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468313" y="188913"/>
            <a:ext cx="8229600" cy="863823"/>
          </a:xfrm>
        </p:spPr>
        <p:txBody>
          <a:bodyPr/>
          <a:lstStyle/>
          <a:p>
            <a:r>
              <a:rPr lang="en-US" dirty="0" smtClean="0"/>
              <a:t>Ectopic Pregnancy</a:t>
            </a:r>
          </a:p>
        </p:txBody>
      </p:sp>
      <p:sp>
        <p:nvSpPr>
          <p:cNvPr id="10242" name="Content Placeholder 1"/>
          <p:cNvSpPr>
            <a:spLocks noGrp="1"/>
          </p:cNvSpPr>
          <p:nvPr>
            <p:ph sz="quarter" idx="1"/>
          </p:nvPr>
        </p:nvSpPr>
        <p:spPr/>
        <p:txBody>
          <a:bodyPr rtlCol="0">
            <a:normAutofit/>
          </a:bodyPr>
          <a:lstStyle/>
          <a:p>
            <a:pPr fontAlgn="auto">
              <a:spcAft>
                <a:spcPts val="0"/>
              </a:spcAft>
              <a:buFont typeface="Arial" pitchFamily="34" charset="0"/>
              <a:buChar char="•"/>
              <a:defRPr/>
            </a:pPr>
            <a:r>
              <a:rPr lang="en-US" sz="2400" b="1" dirty="0" smtClean="0"/>
              <a:t>Definition:</a:t>
            </a:r>
            <a:r>
              <a:rPr lang="en-US" sz="2400" dirty="0" smtClean="0"/>
              <a:t> Ectopic pregnancy is defined as implantation of a fertilized ovum in any site other than the </a:t>
            </a:r>
            <a:r>
              <a:rPr lang="en-US" sz="2400" dirty="0" err="1" smtClean="0"/>
              <a:t>endometrium</a:t>
            </a:r>
            <a:r>
              <a:rPr lang="en-US" sz="2400" dirty="0" smtClean="0"/>
              <a:t> of the uterine cavity. As many as 1% of pregnancies are ectopic. </a:t>
            </a:r>
          </a:p>
          <a:p>
            <a:pPr fontAlgn="auto">
              <a:spcAft>
                <a:spcPts val="0"/>
              </a:spcAft>
              <a:buFont typeface="Arial" pitchFamily="34" charset="0"/>
              <a:buChar char="•"/>
              <a:defRPr/>
            </a:pPr>
            <a:r>
              <a:rPr lang="en-US" sz="2400" b="1" dirty="0" smtClean="0"/>
              <a:t>Sites: </a:t>
            </a:r>
          </a:p>
          <a:p>
            <a:pPr lvl="1">
              <a:buFont typeface="Arial" pitchFamily="34" charset="0"/>
              <a:buChar char="•"/>
              <a:defRPr/>
            </a:pPr>
            <a:r>
              <a:rPr lang="en-US" sz="2400" dirty="0" smtClean="0">
                <a:solidFill>
                  <a:schemeClr val="tx1"/>
                </a:solidFill>
              </a:rPr>
              <a:t>Over 90% of ectopic pregnancies occur in the fallopian tubes (tubal pregnancy). </a:t>
            </a:r>
          </a:p>
          <a:p>
            <a:pPr lvl="1">
              <a:buFont typeface="Arial" pitchFamily="34" charset="0"/>
              <a:buChar char="•"/>
              <a:defRPr/>
            </a:pPr>
            <a:r>
              <a:rPr lang="en-US" sz="2400" dirty="0" smtClean="0">
                <a:solidFill>
                  <a:schemeClr val="tx1"/>
                </a:solidFill>
              </a:rPr>
              <a:t>Other sites of ectopic pregnancy include the ovaries, abdominal cavity and uterine cervix.</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a:lstStyle/>
          <a:p>
            <a:r>
              <a:rPr lang="en-US" dirty="0" smtClean="0"/>
              <a:t>Ectopic Pregnancy</a:t>
            </a:r>
          </a:p>
        </p:txBody>
      </p:sp>
      <p:sp>
        <p:nvSpPr>
          <p:cNvPr id="11266" name="Content Placeholder 1"/>
          <p:cNvSpPr>
            <a:spLocks noGrp="1"/>
          </p:cNvSpPr>
          <p:nvPr>
            <p:ph sz="quarter" idx="1"/>
          </p:nvPr>
        </p:nvSpPr>
        <p:spPr/>
        <p:txBody>
          <a:bodyPr rtlCol="0">
            <a:normAutofit fontScale="92500" lnSpcReduction="20000"/>
          </a:bodyPr>
          <a:lstStyle/>
          <a:p>
            <a:pPr fontAlgn="auto">
              <a:spcAft>
                <a:spcPts val="0"/>
              </a:spcAft>
              <a:buNone/>
              <a:defRPr/>
            </a:pPr>
            <a:endParaRPr lang="en-US" dirty="0" smtClean="0"/>
          </a:p>
          <a:p>
            <a:pPr fontAlgn="auto">
              <a:spcAft>
                <a:spcPts val="0"/>
              </a:spcAft>
              <a:buNone/>
              <a:defRPr/>
            </a:pPr>
            <a:r>
              <a:rPr lang="en-US" b="1" dirty="0" smtClean="0"/>
              <a:t>Clinical features</a:t>
            </a:r>
            <a:endParaRPr lang="en-US" dirty="0" smtClean="0"/>
          </a:p>
          <a:p>
            <a:pPr fontAlgn="auto">
              <a:spcAft>
                <a:spcPts val="0"/>
              </a:spcAft>
              <a:buFont typeface="Arial" pitchFamily="34" charset="0"/>
              <a:buChar char="•"/>
              <a:defRPr/>
            </a:pPr>
            <a:r>
              <a:rPr lang="en-US" dirty="0" smtClean="0"/>
              <a:t>A woman with an ectopic tubal pregnancy may present with pelvic pain or abnormal bleeding following a period of </a:t>
            </a:r>
            <a:r>
              <a:rPr lang="en-US" dirty="0" err="1" smtClean="0"/>
              <a:t>amenorrhoea</a:t>
            </a:r>
            <a:r>
              <a:rPr lang="en-US" dirty="0" smtClean="0"/>
              <a:t>.</a:t>
            </a:r>
          </a:p>
          <a:p>
            <a:pPr fontAlgn="auto">
              <a:spcAft>
                <a:spcPts val="0"/>
              </a:spcAft>
              <a:buFont typeface="Arial" pitchFamily="34" charset="0"/>
              <a:buChar char="•"/>
              <a:defRPr/>
            </a:pPr>
            <a:r>
              <a:rPr lang="en-US" dirty="0" smtClean="0"/>
              <a:t>The majority will present as an emergency with tubal rupture and hemorrhagic shock.</a:t>
            </a:r>
          </a:p>
          <a:p>
            <a:pPr>
              <a:buNone/>
            </a:pPr>
            <a:r>
              <a:rPr lang="en-US" b="1" dirty="0" smtClean="0"/>
              <a:t>Diagnosis</a:t>
            </a:r>
            <a:br>
              <a:rPr lang="en-US" b="1" dirty="0" smtClean="0"/>
            </a:br>
            <a:endParaRPr lang="en-US" b="1" dirty="0" smtClean="0"/>
          </a:p>
          <a:p>
            <a:r>
              <a:rPr lang="en-US" dirty="0" smtClean="0"/>
              <a:t>Clinical: abdominal/pelvic ultrasound shows mass (gestational sac) within fallopian tube, plus positive </a:t>
            </a:r>
            <a:r>
              <a:rPr lang="en-US" dirty="0" err="1" smtClean="0"/>
              <a:t>hCG</a:t>
            </a:r>
            <a:r>
              <a:rPr lang="en-US" dirty="0" smtClean="0"/>
              <a:t> levels </a:t>
            </a:r>
          </a:p>
          <a:p>
            <a:r>
              <a:rPr lang="en-US" dirty="0" smtClean="0"/>
              <a:t>Microscopic: placental tissue or fetal parts</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ectopic pregnancy </a:t>
            </a:r>
            <a:endParaRPr lang="en-US" dirty="0"/>
          </a:p>
        </p:txBody>
      </p:sp>
      <p:sp>
        <p:nvSpPr>
          <p:cNvPr id="3" name="Content Placeholder 2"/>
          <p:cNvSpPr>
            <a:spLocks noGrp="1"/>
          </p:cNvSpPr>
          <p:nvPr>
            <p:ph sz="quarter" idx="1"/>
          </p:nvPr>
        </p:nvSpPr>
        <p:spPr/>
        <p:txBody>
          <a:bodyPr>
            <a:noAutofit/>
          </a:bodyPr>
          <a:lstStyle/>
          <a:p>
            <a:pPr>
              <a:buNone/>
            </a:pPr>
            <a:r>
              <a:rPr lang="en-US" sz="1600" b="1" dirty="0" smtClean="0"/>
              <a:t>Tubal ectopic pregnancy  </a:t>
            </a:r>
            <a:r>
              <a:rPr lang="en-US" sz="1600" dirty="0" smtClean="0"/>
              <a:t>is the more common type and any factor that retards passage</a:t>
            </a:r>
          </a:p>
          <a:p>
            <a:pPr>
              <a:buNone/>
            </a:pPr>
            <a:r>
              <a:rPr lang="en-US" sz="1600" dirty="0" smtClean="0"/>
              <a:t>of the ovum through the tubes predisposes to tubal ectopic pregnancy. In about half of the</a:t>
            </a:r>
          </a:p>
          <a:p>
            <a:pPr>
              <a:buNone/>
            </a:pPr>
            <a:r>
              <a:rPr lang="en-US" sz="1600" dirty="0" smtClean="0"/>
              <a:t>cases, it is due to chronic inflammation and scarring in the oviduct. The risk factors are as</a:t>
            </a:r>
          </a:p>
          <a:p>
            <a:pPr>
              <a:buNone/>
            </a:pPr>
            <a:r>
              <a:rPr lang="en-US" sz="1600" dirty="0" smtClean="0"/>
              <a:t>follows:</a:t>
            </a:r>
          </a:p>
          <a:p>
            <a:pPr lvl="1"/>
            <a:r>
              <a:rPr lang="en-US" sz="1600" dirty="0" smtClean="0">
                <a:solidFill>
                  <a:schemeClr val="tx1"/>
                </a:solidFill>
              </a:rPr>
              <a:t>Pelvic inflammatory disease/infections/</a:t>
            </a:r>
            <a:r>
              <a:rPr lang="en-US" sz="1600" dirty="0" err="1" smtClean="0">
                <a:solidFill>
                  <a:schemeClr val="tx1"/>
                </a:solidFill>
              </a:rPr>
              <a:t>salpingitis</a:t>
            </a:r>
            <a:r>
              <a:rPr lang="en-US" sz="1600" dirty="0" smtClean="0">
                <a:solidFill>
                  <a:schemeClr val="tx1"/>
                </a:solidFill>
              </a:rPr>
              <a:t>  is one of the most common cause. Organisms like </a:t>
            </a:r>
            <a:r>
              <a:rPr lang="en-US" sz="1600" dirty="0" err="1" smtClean="0">
                <a:solidFill>
                  <a:schemeClr val="tx1"/>
                </a:solidFill>
              </a:rPr>
              <a:t>Neisseriae</a:t>
            </a:r>
            <a:r>
              <a:rPr lang="en-US" sz="1600" dirty="0" smtClean="0">
                <a:solidFill>
                  <a:schemeClr val="tx1"/>
                </a:solidFill>
              </a:rPr>
              <a:t> gonorrhea and </a:t>
            </a:r>
            <a:r>
              <a:rPr lang="en-US" sz="1600" dirty="0" err="1" smtClean="0">
                <a:solidFill>
                  <a:schemeClr val="tx1"/>
                </a:solidFill>
              </a:rPr>
              <a:t>chlamydia</a:t>
            </a:r>
            <a:r>
              <a:rPr lang="en-US" sz="1600" dirty="0" smtClean="0">
                <a:solidFill>
                  <a:schemeClr val="tx1"/>
                </a:solidFill>
              </a:rPr>
              <a:t> infect the reproductive organs. Pelvic infection may alter tubal function, damaged </a:t>
            </a:r>
            <a:r>
              <a:rPr lang="en-US" sz="1600" dirty="0" err="1" smtClean="0">
                <a:solidFill>
                  <a:schemeClr val="tx1"/>
                </a:solidFill>
              </a:rPr>
              <a:t>ciliary</a:t>
            </a:r>
            <a:r>
              <a:rPr lang="en-US" sz="1600" dirty="0" smtClean="0">
                <a:solidFill>
                  <a:schemeClr val="tx1"/>
                </a:solidFill>
              </a:rPr>
              <a:t> activity , cause tubal obstruction and pelvic adhesions with scarring  and distortion of the fallopian tubes.  Women who have had pelvic infections have a five times greater risk of ectopic pregnancy. </a:t>
            </a:r>
          </a:p>
          <a:p>
            <a:pPr lvl="1"/>
            <a:r>
              <a:rPr lang="en-US" sz="1600" dirty="0" smtClean="0">
                <a:solidFill>
                  <a:schemeClr val="tx1"/>
                </a:solidFill>
              </a:rPr>
              <a:t>Abdominal/pelvic surgery or tubal ligation surgery.</a:t>
            </a:r>
          </a:p>
          <a:p>
            <a:pPr lvl="1"/>
            <a:r>
              <a:rPr lang="en-US" sz="1600" dirty="0" smtClean="0">
                <a:solidFill>
                  <a:schemeClr val="tx1"/>
                </a:solidFill>
              </a:rPr>
              <a:t>Intrauterine tumors and endometriosis may also hamper passage of the ovum.</a:t>
            </a:r>
          </a:p>
          <a:p>
            <a:pPr lvl="1"/>
            <a:r>
              <a:rPr lang="en-US" sz="1600" dirty="0" smtClean="0">
                <a:solidFill>
                  <a:schemeClr val="tx1"/>
                </a:solidFill>
              </a:rPr>
              <a:t>Smoking may contribute to decreased tubal motility by damaging ciliated cells or it  may predisposing them to pelvic inflammatory disease (due to the impaired immunity in smokers).</a:t>
            </a:r>
          </a:p>
          <a:p>
            <a:pPr lvl="1"/>
            <a:r>
              <a:rPr lang="en-US" sz="1600" dirty="0" smtClean="0">
                <a:solidFill>
                  <a:schemeClr val="tx1"/>
                </a:solidFill>
              </a:rPr>
              <a:t>Congenital anomaly of the tubes. </a:t>
            </a:r>
          </a:p>
          <a:p>
            <a:pPr lvl="1"/>
            <a:r>
              <a:rPr lang="en-US" sz="1600" dirty="0" smtClean="0">
                <a:solidFill>
                  <a:schemeClr val="tx1"/>
                </a:solidFill>
              </a:rPr>
              <a:t>In-</a:t>
            </a:r>
            <a:r>
              <a:rPr lang="en-US" sz="1600" dirty="0" err="1" smtClean="0">
                <a:solidFill>
                  <a:schemeClr val="tx1"/>
                </a:solidFill>
              </a:rPr>
              <a:t>utero</a:t>
            </a:r>
            <a:r>
              <a:rPr lang="en-US" sz="1600" dirty="0" smtClean="0">
                <a:solidFill>
                  <a:schemeClr val="tx1"/>
                </a:solidFill>
              </a:rPr>
              <a:t>  diethylstilbestrol (DES) exposure  increases the risk of ectopic pregnancy due to abnormal tubal morphology.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ectopic pregnancy </a:t>
            </a:r>
            <a:endParaRPr lang="en-US" dirty="0"/>
          </a:p>
        </p:txBody>
      </p:sp>
      <p:sp>
        <p:nvSpPr>
          <p:cNvPr id="3" name="Content Placeholder 2"/>
          <p:cNvSpPr>
            <a:spLocks noGrp="1"/>
          </p:cNvSpPr>
          <p:nvPr>
            <p:ph sz="quarter" idx="1"/>
          </p:nvPr>
        </p:nvSpPr>
        <p:spPr>
          <a:xfrm>
            <a:off x="251520" y="1527048"/>
            <a:ext cx="8712968" cy="5330952"/>
          </a:xfrm>
        </p:spPr>
        <p:txBody>
          <a:bodyPr>
            <a:noAutofit/>
          </a:bodyPr>
          <a:lstStyle/>
          <a:p>
            <a:pPr lvl="1"/>
            <a:r>
              <a:rPr lang="en-US" sz="1600" dirty="0" smtClean="0">
                <a:solidFill>
                  <a:schemeClr val="tx1"/>
                </a:solidFill>
              </a:rPr>
              <a:t>History of previous ectopic pregnancy </a:t>
            </a:r>
          </a:p>
          <a:p>
            <a:pPr lvl="1"/>
            <a:r>
              <a:rPr lang="en-US" sz="1600" dirty="0" smtClean="0">
                <a:solidFill>
                  <a:schemeClr val="tx1"/>
                </a:solidFill>
              </a:rPr>
              <a:t>History of multiple sexual partners  is associated with an increased risk of ectopic pregnancy because of the increase chance of pelvic inflammatory disease . </a:t>
            </a:r>
          </a:p>
          <a:p>
            <a:pPr lvl="1"/>
            <a:r>
              <a:rPr lang="en-US" sz="1600" dirty="0" smtClean="0">
                <a:solidFill>
                  <a:schemeClr val="tx1"/>
                </a:solidFill>
              </a:rPr>
              <a:t>Intrauterine device users are at higher risk of having an ectopic pregnancy if pregnancy occurs.  </a:t>
            </a:r>
          </a:p>
          <a:p>
            <a:pPr lvl="1"/>
            <a:r>
              <a:rPr lang="en-US" sz="1600" dirty="0" smtClean="0">
                <a:solidFill>
                  <a:schemeClr val="tx1"/>
                </a:solidFill>
              </a:rPr>
              <a:t>History of infertility: there is higher risk of ectopic pregnancy in the infertile population (whether treated or not). This may be due to the underlying infertility related issues or fertility drugs and treatments, such as in vitro fertilization. In vitro fertilization has been associated with an increased risk of ectopic pregnancy including cervical pregnancies</a:t>
            </a:r>
          </a:p>
          <a:p>
            <a:pPr lvl="1"/>
            <a:r>
              <a:rPr lang="en-US" sz="1600" dirty="0" smtClean="0">
                <a:solidFill>
                  <a:schemeClr val="tx1"/>
                </a:solidFill>
              </a:rPr>
              <a:t>NOTE: In the other 50% of tubal pregnancies, no anatomic cause is evident.</a:t>
            </a:r>
          </a:p>
          <a:p>
            <a:pPr>
              <a:buNone/>
            </a:pPr>
            <a:r>
              <a:rPr lang="en-US" sz="1600" b="1" dirty="0" smtClean="0"/>
              <a:t>     </a:t>
            </a:r>
          </a:p>
          <a:p>
            <a:pPr>
              <a:buNone/>
            </a:pPr>
            <a:r>
              <a:rPr lang="en-US" sz="1600" b="1" dirty="0" smtClean="0"/>
              <a:t>     Ovarian pregnancies </a:t>
            </a:r>
            <a:r>
              <a:rPr lang="en-US" sz="1600" dirty="0" smtClean="0"/>
              <a:t>probably result from rare instances in which the ovum is fertilized just as the follicle ruptures. </a:t>
            </a:r>
          </a:p>
          <a:p>
            <a:pPr>
              <a:buNone/>
            </a:pPr>
            <a:r>
              <a:rPr lang="en-US" sz="1600" b="1" dirty="0" smtClean="0"/>
              <a:t>     Gestation within the abdominal cavity </a:t>
            </a:r>
            <a:r>
              <a:rPr lang="en-US" sz="1600" dirty="0" smtClean="0"/>
              <a:t>occurs when the fertilized egg drops out of the </a:t>
            </a:r>
            <a:r>
              <a:rPr lang="en-US" sz="1600" dirty="0" err="1" smtClean="0"/>
              <a:t>fimbriated</a:t>
            </a:r>
            <a:r>
              <a:rPr lang="en-US" sz="1600" dirty="0" smtClean="0"/>
              <a:t> end of the oviduct and implants on the peritoneum.</a:t>
            </a:r>
          </a:p>
          <a:p>
            <a:endParaRPr lang="en-US" sz="1200" dirty="0" smtClean="0"/>
          </a:p>
          <a:p>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thguy.com/lectures/ectopic.jpg"/>
          <p:cNvPicPr>
            <a:picLocks noChangeAspect="1" noChangeArrowheads="1"/>
          </p:cNvPicPr>
          <p:nvPr/>
        </p:nvPicPr>
        <p:blipFill>
          <a:blip r:embed="rId2" cstate="print"/>
          <a:srcRect/>
          <a:stretch>
            <a:fillRect/>
          </a:stretch>
        </p:blipFill>
        <p:spPr bwMode="auto">
          <a:xfrm>
            <a:off x="2822526" y="0"/>
            <a:ext cx="6321474" cy="4725144"/>
          </a:xfrm>
          <a:prstGeom prst="rect">
            <a:avLst/>
          </a:prstGeom>
          <a:noFill/>
        </p:spPr>
      </p:pic>
      <p:pic>
        <p:nvPicPr>
          <p:cNvPr id="31746" name="Picture 2" descr="http://drkokogyi.files.wordpress.com/2011/02/ect-1.jpg"/>
          <p:cNvPicPr>
            <a:picLocks noChangeAspect="1" noChangeArrowheads="1"/>
          </p:cNvPicPr>
          <p:nvPr/>
        </p:nvPicPr>
        <p:blipFill>
          <a:blip r:embed="rId3" cstate="print"/>
          <a:srcRect/>
          <a:stretch>
            <a:fillRect/>
          </a:stretch>
        </p:blipFill>
        <p:spPr bwMode="auto">
          <a:xfrm>
            <a:off x="0" y="3276600"/>
            <a:ext cx="4352925" cy="3581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normAutofit/>
          </a:bodyPr>
          <a:lstStyle/>
          <a:p>
            <a:r>
              <a:rPr lang="en-US" sz="3200" dirty="0" smtClean="0"/>
              <a:t>Spontaneous abortion (SAB)/ Miscarriage</a:t>
            </a:r>
          </a:p>
        </p:txBody>
      </p:sp>
      <p:sp>
        <p:nvSpPr>
          <p:cNvPr id="6147" name="Content Placeholder 1"/>
          <p:cNvSpPr>
            <a:spLocks noGrp="1"/>
          </p:cNvSpPr>
          <p:nvPr>
            <p:ph sz="half" idx="1"/>
          </p:nvPr>
        </p:nvSpPr>
        <p:spPr/>
        <p:txBody>
          <a:bodyPr>
            <a:normAutofit fontScale="62500" lnSpcReduction="20000"/>
          </a:bodyPr>
          <a:lstStyle/>
          <a:p>
            <a:r>
              <a:rPr lang="en-US" sz="2800" b="1" dirty="0"/>
              <a:t>Miscarriage </a:t>
            </a:r>
            <a:r>
              <a:rPr lang="en-US" sz="2800" dirty="0"/>
              <a:t>is the spontaneous end of a pregnancy at a stage where the embryo or fetus is incapable of </a:t>
            </a:r>
            <a:r>
              <a:rPr lang="en-US" sz="2800" dirty="0" smtClean="0"/>
              <a:t>surviving. </a:t>
            </a:r>
            <a:endParaRPr lang="en-US" sz="2800" dirty="0"/>
          </a:p>
          <a:p>
            <a:r>
              <a:rPr lang="en-US" sz="2800" dirty="0"/>
              <a:t>Miscarriages that occur before the sixth week of gestation are medically termed </a:t>
            </a:r>
            <a:r>
              <a:rPr lang="en-US" sz="2800" i="1" dirty="0"/>
              <a:t>early pregnancy loss</a:t>
            </a:r>
            <a:r>
              <a:rPr lang="en-US" sz="2800" dirty="0"/>
              <a:t> or </a:t>
            </a:r>
            <a:r>
              <a:rPr lang="en-US" sz="2800" i="1" dirty="0"/>
              <a:t>chemical pregnancy</a:t>
            </a:r>
            <a:r>
              <a:rPr lang="en-US" sz="2800" dirty="0"/>
              <a:t>. </a:t>
            </a:r>
          </a:p>
          <a:p>
            <a:r>
              <a:rPr lang="en-US" sz="2800" dirty="0"/>
              <a:t>Miscarriages that occur after the sixth week LMP are medically termed </a:t>
            </a:r>
            <a:r>
              <a:rPr lang="en-US" sz="2800" i="1" dirty="0"/>
              <a:t>clinical spontaneous abortion.</a:t>
            </a:r>
            <a:endParaRPr lang="en-US" sz="2800" dirty="0"/>
          </a:p>
          <a:p>
            <a:pPr fontAlgn="auto">
              <a:spcAft>
                <a:spcPts val="0"/>
              </a:spcAft>
              <a:buFont typeface="Arial" pitchFamily="34" charset="0"/>
              <a:buChar char="•"/>
              <a:defRPr/>
            </a:pPr>
            <a:r>
              <a:rPr lang="en-US" sz="2800" dirty="0"/>
              <a:t>10-25% of all clinically recognized pregnancies will end in miscarriage. </a:t>
            </a:r>
          </a:p>
          <a:p>
            <a:pPr fontAlgn="auto">
              <a:spcAft>
                <a:spcPts val="0"/>
              </a:spcAft>
              <a:buFont typeface="Arial" pitchFamily="34" charset="0"/>
              <a:buChar char="•"/>
              <a:defRPr/>
            </a:pPr>
            <a:r>
              <a:rPr lang="en-US" sz="2800" dirty="0"/>
              <a:t>Most miscarriages occur during the first 13 weeks of pregnancy. </a:t>
            </a:r>
            <a:br>
              <a:rPr lang="en-US" sz="2800" dirty="0"/>
            </a:br>
            <a:endParaRPr lang="en-US" dirty="0" smtClean="0"/>
          </a:p>
        </p:txBody>
      </p:sp>
      <p:pic>
        <p:nvPicPr>
          <p:cNvPr id="28674" name="Picture 2" descr="http://endoftheamericandream.com/wp-content/uploads/2012/03/Abortion-460x345.jpg"/>
          <p:cNvPicPr>
            <a:picLocks noChangeAspect="1" noChangeArrowheads="1"/>
          </p:cNvPicPr>
          <p:nvPr/>
        </p:nvPicPr>
        <p:blipFill>
          <a:blip r:embed="rId2" cstate="print"/>
          <a:srcRect/>
          <a:stretch>
            <a:fillRect/>
          </a:stretch>
        </p:blipFill>
        <p:spPr bwMode="auto">
          <a:xfrm>
            <a:off x="4853788" y="1402824"/>
            <a:ext cx="3992885" cy="2996848"/>
          </a:xfrm>
          <a:prstGeom prst="rect">
            <a:avLst/>
          </a:prstGeom>
          <a:noFill/>
        </p:spPr>
      </p:pic>
      <p:pic>
        <p:nvPicPr>
          <p:cNvPr id="2" name="Picture 1"/>
          <p:cNvPicPr>
            <a:picLocks noChangeAspect="1"/>
          </p:cNvPicPr>
          <p:nvPr/>
        </p:nvPicPr>
        <p:blipFill>
          <a:blip r:embed="rId3" cstate="print"/>
          <a:stretch>
            <a:fillRect/>
          </a:stretch>
        </p:blipFill>
        <p:spPr>
          <a:xfrm>
            <a:off x="5421480" y="4509120"/>
            <a:ext cx="2857500" cy="1905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dirty="0" smtClean="0"/>
              <a:t>Causes of SAB/Miscarriage:</a:t>
            </a:r>
          </a:p>
        </p:txBody>
      </p:sp>
      <p:sp>
        <p:nvSpPr>
          <p:cNvPr id="7171" name="Content Placeholder 1"/>
          <p:cNvSpPr>
            <a:spLocks noGrp="1"/>
          </p:cNvSpPr>
          <p:nvPr>
            <p:ph sz="quarter" idx="1"/>
          </p:nvPr>
        </p:nvSpPr>
        <p:spPr>
          <a:xfrm>
            <a:off x="539750" y="1628775"/>
            <a:ext cx="8229600" cy="4525963"/>
          </a:xfrm>
        </p:spPr>
        <p:txBody>
          <a:bodyPr>
            <a:normAutofit fontScale="77500" lnSpcReduction="20000"/>
          </a:bodyPr>
          <a:lstStyle/>
          <a:p>
            <a:r>
              <a:rPr lang="en-US" sz="2400" dirty="0" smtClean="0"/>
              <a:t>The cause of a miscarriage cannot always be determined. </a:t>
            </a:r>
          </a:p>
          <a:p>
            <a:r>
              <a:rPr lang="en-US" sz="2400" dirty="0" smtClean="0"/>
              <a:t>Miscarriages can occur for many reasons. Some of these causes include genetic, uterine or hormonal abnormalities like diabetes, collagen vascular disease (e.g. SLE), reproductive tract infections, and congenital (present at birth) abnormalities of the uterus</a:t>
            </a:r>
            <a:endParaRPr lang="en-US" sz="2400" b="1" dirty="0" smtClean="0"/>
          </a:p>
          <a:p>
            <a:r>
              <a:rPr lang="en-US" sz="2400" dirty="0" smtClean="0"/>
              <a:t>Most miscarriages occur during the first trimester.</a:t>
            </a:r>
          </a:p>
          <a:p>
            <a:r>
              <a:rPr lang="en-US" sz="2400" dirty="0" smtClean="0"/>
              <a:t>Chromosomal abnormalities of the fetus are the most common cause of early miscarriages.</a:t>
            </a:r>
          </a:p>
          <a:p>
            <a:r>
              <a:rPr lang="en-US" sz="2400" dirty="0" smtClean="0"/>
              <a:t>The causes are as follows</a:t>
            </a:r>
          </a:p>
          <a:p>
            <a:pPr>
              <a:buFont typeface="Wingdings 3" pitchFamily="18" charset="2"/>
              <a:buNone/>
            </a:pPr>
            <a:r>
              <a:rPr lang="en-US" sz="2000" b="1" dirty="0" smtClean="0"/>
              <a:t>1. </a:t>
            </a:r>
            <a:r>
              <a:rPr lang="en-US" sz="2000" b="1" dirty="0"/>
              <a:t>Chromosomal abnormalities</a:t>
            </a:r>
            <a:r>
              <a:rPr lang="en-US" sz="2000" dirty="0"/>
              <a:t>:  </a:t>
            </a:r>
          </a:p>
          <a:p>
            <a:r>
              <a:rPr lang="en-US" sz="2400" dirty="0"/>
              <a:t>Half of the </a:t>
            </a:r>
            <a:r>
              <a:rPr lang="en-US" sz="2400" dirty="0" smtClean="0"/>
              <a:t>1st </a:t>
            </a:r>
            <a:r>
              <a:rPr lang="en-US" sz="2400" dirty="0"/>
              <a:t>trimester miscarriages </a:t>
            </a:r>
            <a:r>
              <a:rPr lang="en-US" sz="2400" dirty="0" smtClean="0"/>
              <a:t>have </a:t>
            </a:r>
            <a:r>
              <a:rPr lang="en-US" sz="2400" dirty="0"/>
              <a:t>abnormal chromosomes. This number drops to 20% with 2nd trimester miscarriages. </a:t>
            </a:r>
          </a:p>
          <a:p>
            <a:r>
              <a:rPr lang="en-US" sz="2400" dirty="0"/>
              <a:t>Chromosomal abnormalities also become more common with aging, and women over age 35 have a higher rate of miscarriage than younger women. </a:t>
            </a:r>
          </a:p>
          <a:p>
            <a:r>
              <a:rPr lang="en-US" sz="2400" dirty="0"/>
              <a:t>A pregnancy with a genetic problem has a 95% probability of ending in miscarriage</a:t>
            </a:r>
            <a:r>
              <a:rPr lang="en-US" sz="2000" dirty="0"/>
              <a:t>.   </a:t>
            </a:r>
            <a:endParaRPr lang="en-US" sz="2400" dirty="0"/>
          </a:p>
          <a:p>
            <a:endParaRPr lang="en-US" sz="2400" dirty="0" smtClean="0"/>
          </a:p>
          <a:p>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2354</TotalTime>
  <Words>1877</Words>
  <Application>Microsoft Office PowerPoint</Application>
  <PresentationFormat>On-screen Show (4:3)</PresentationFormat>
  <Paragraphs>168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Civic</vt:lpstr>
      <vt:lpstr>Ectopic pregnancy, spontaneous abortion and gestational trophoblastic disease.</vt:lpstr>
      <vt:lpstr>Objectives </vt:lpstr>
      <vt:lpstr>Ectopic Pregnancy</vt:lpstr>
      <vt:lpstr>Ectopic Pregnancy</vt:lpstr>
      <vt:lpstr>Risk factors for ectopic pregnancy </vt:lpstr>
      <vt:lpstr>Risk factors for ectopic pregnancy </vt:lpstr>
      <vt:lpstr>PowerPoint Presentation</vt:lpstr>
      <vt:lpstr>Spontaneous abortion (SAB)/ Miscarriage</vt:lpstr>
      <vt:lpstr>Causes of SAB/Miscarriage:</vt:lpstr>
      <vt:lpstr>Causes of SAB/miscarriage</vt:lpstr>
      <vt:lpstr>Causes of SAB/miscarriage</vt:lpstr>
      <vt:lpstr>Causes of SAB/miscarriage</vt:lpstr>
      <vt:lpstr>PowerPoint Presentation</vt:lpstr>
      <vt:lpstr>PRODUCTS OF CONCEPTION</vt:lpstr>
      <vt:lpstr>Gestational Trophoblastic Disease (GTD)</vt:lpstr>
      <vt:lpstr>Types of GTD</vt:lpstr>
      <vt:lpstr>Hydatidiform Mole</vt:lpstr>
      <vt:lpstr>Complete HM</vt:lpstr>
      <vt:lpstr>Complete HM. </vt:lpstr>
      <vt:lpstr>Partial Mole (PM)</vt:lpstr>
      <vt:lpstr>Partial Mole (PM)</vt:lpstr>
      <vt:lpstr>2. Invasive Mole</vt:lpstr>
      <vt:lpstr> 3. Choriocarcinoma</vt:lpstr>
      <vt:lpstr>Choriocarcinoma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GTD</dc:title>
  <dc:creator>SUFIA</dc:creator>
  <cp:lastModifiedBy>3422</cp:lastModifiedBy>
  <cp:revision>3</cp:revision>
  <dcterms:created xsi:type="dcterms:W3CDTF">2005-02-23T11:15:07Z</dcterms:created>
  <dcterms:modified xsi:type="dcterms:W3CDTF">2014-04-13T07:07:18Z</dcterms:modified>
</cp:coreProperties>
</file>