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76" autoAdjust="0"/>
  </p:normalViewPr>
  <p:slideViewPr>
    <p:cSldViewPr>
      <p:cViewPr varScale="1">
        <p:scale>
          <a:sx n="56" d="100"/>
          <a:sy n="5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178D3-0762-4BF1-8CFD-07A03038EC12}" type="datetimeFigureOut">
              <a:rPr lang="en-IN" smtClean="0"/>
              <a:pPr/>
              <a:t>4/6/2014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9C186-51FE-4BD7-9079-DA3DEDBE45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5114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carcinoma arise from the peripheral glands of the organ while nodular hyperplasia arise from centrally</a:t>
            </a:r>
            <a:r>
              <a:rPr lang="en-US" baseline="0" dirty="0" smtClean="0"/>
              <a:t> situated glands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6EB6B-38F2-4D0B-A1E4-90E3B6920F5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0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309284-3864-40B7-88AA-5539828D24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D1E170-E3FC-493A-B9E0-1404826781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F9A2F6-AE9A-4DE2-9CCA-D423186DCE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2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AF2DEC-F3A9-4CEA-B7B0-711068210D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D6535-4DCB-4AAD-A1F3-EDFF997B9A9F}" type="slidenum">
              <a:rPr lang="en-US"/>
              <a:pPr/>
              <a:t>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92CA0-7049-40A8-B82A-4C2DBE92DC07}" type="slidenum">
              <a:rPr lang="en-US"/>
              <a:pPr/>
              <a:t>10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153FF-B4DF-4E2A-96A7-5C4E1E2C5705}" type="slidenum">
              <a:rPr lang="en-US"/>
              <a:pPr/>
              <a:t>13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Hyperplastic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fibromuscular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stroma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Glands lined by columnar and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cuboidal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20FDE7-9675-4B0B-940E-DE8CD8693F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9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E92A1F-6ECD-4937-A374-5561288D54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9F952-2D2F-4F97-9CB0-572814DC83A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E670-D825-446A-BAA8-0E4D1F6B273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4/6/2014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8757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4/6/2014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756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4/6/2014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4303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4/6/2014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5286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4/6/2014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0389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4/6/2014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2140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4/6/2014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905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4/6/2014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7509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4/6/2014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2109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4/6/2014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031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6EB8-1ABD-448D-94DE-E3EC34B43F30}" type="datetimeFigureOut">
              <a:rPr lang="en-IN" smtClean="0"/>
              <a:pPr/>
              <a:t>4/6/2014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597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B6EB8-1ABD-448D-94DE-E3EC34B43F30}" type="datetimeFigureOut">
              <a:rPr lang="en-IN" smtClean="0"/>
              <a:pPr/>
              <a:t>4/6/2014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20C6-0CBC-413D-B506-37B14782F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8940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Reproductive practical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Practical- </a:t>
            </a:r>
            <a:r>
              <a:rPr lang="en-US" dirty="0" smtClean="0"/>
              <a:t>I</a:t>
            </a:r>
          </a:p>
          <a:p>
            <a:r>
              <a:rPr lang="en-US" dirty="0" smtClean="0"/>
              <a:t>Male reproductive organs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11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MALE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975"/>
            <a:ext cx="9144000" cy="5298281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5782706"/>
            <a:ext cx="81269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  <a:ea typeface="Calibri" pitchFamily="34" charset="0"/>
                <a:cs typeface="Arial" pitchFamily="34" charset="0"/>
              </a:rPr>
              <a:t>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ormone which can stimulate the benign prostatic hyperplasia is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Testosterone-DHT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(diethylhydroxy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testosterone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6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3529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871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61662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084168" y="2852445"/>
            <a:ext cx="30598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Hyperplastic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fibromuscular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stroma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b="1" dirty="0" smtClean="0"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Glands lined by columnar and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cuboidal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cells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3753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MALE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3"/>
            <a:ext cx="9144000" cy="5988050"/>
          </a:xfrm>
          <a:prstGeom prst="rect">
            <a:avLst/>
          </a:prstGeom>
          <a:noFill/>
        </p:spPr>
      </p:pic>
      <p:sp>
        <p:nvSpPr>
          <p:cNvPr id="4" name="Up Arrow 3"/>
          <p:cNvSpPr/>
          <p:nvPr/>
        </p:nvSpPr>
        <p:spPr>
          <a:xfrm>
            <a:off x="2699792" y="4653136"/>
            <a:ext cx="360040" cy="18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23728" y="6488668"/>
            <a:ext cx="187480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Corpora </a:t>
            </a:r>
            <a:r>
              <a:rPr lang="en-US" dirty="0" err="1" smtClean="0"/>
              <a:t>amylacea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31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Hyperplasia of the prostate: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prostate shows:</a:t>
            </a:r>
            <a:endParaRPr lang="en-US" sz="36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82947" name="TextBox 2"/>
          <p:cNvSpPr txBox="1">
            <a:spLocks noChangeArrowheads="1"/>
          </p:cNvSpPr>
          <p:nvPr/>
        </p:nvSpPr>
        <p:spPr bwMode="auto">
          <a:xfrm>
            <a:off x="214313" y="1338362"/>
            <a:ext cx="8643937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Nodular hyperplasia of glandular </a:t>
            </a:r>
            <a:r>
              <a:rPr lang="en-US" sz="2800" dirty="0" smtClean="0">
                <a:latin typeface="Franklin Gothic Demi" pitchFamily="34" charset="0"/>
              </a:rPr>
              <a:t>and </a:t>
            </a:r>
            <a:r>
              <a:rPr lang="en-US" sz="2800" dirty="0" err="1">
                <a:latin typeface="Franklin Gothic Demi" pitchFamily="34" charset="0"/>
              </a:rPr>
              <a:t>fibromuscular</a:t>
            </a:r>
            <a:r>
              <a:rPr lang="en-US" sz="2800" dirty="0">
                <a:latin typeface="Franklin Gothic Demi" pitchFamily="34" charset="0"/>
              </a:rPr>
              <a:t> </a:t>
            </a:r>
            <a:r>
              <a:rPr lang="en-US" sz="2800" dirty="0" err="1">
                <a:latin typeface="Franklin Gothic Demi" pitchFamily="34" charset="0"/>
              </a:rPr>
              <a:t>stromal</a:t>
            </a:r>
            <a:r>
              <a:rPr lang="en-US" sz="2800" dirty="0">
                <a:latin typeface="Franklin Gothic Demi" pitchFamily="34" charset="0"/>
              </a:rPr>
              <a:t> tissue.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16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Each  nodule shows large number of glands of variable sizes lined </a:t>
            </a:r>
            <a:r>
              <a:rPr lang="en-US" sz="2800" dirty="0" smtClean="0">
                <a:latin typeface="Franklin Gothic Demi" pitchFamily="34" charset="0"/>
              </a:rPr>
              <a:t>by an inner columnar and an outer </a:t>
            </a:r>
            <a:r>
              <a:rPr lang="en-US" sz="2800" dirty="0" err="1" smtClean="0">
                <a:latin typeface="Franklin Gothic Demi" pitchFamily="34" charset="0"/>
              </a:rPr>
              <a:t>cuboidal</a:t>
            </a:r>
            <a:r>
              <a:rPr lang="en-US" sz="2800" dirty="0" smtClean="0">
                <a:latin typeface="Franklin Gothic Demi" pitchFamily="34" charset="0"/>
              </a:rPr>
              <a:t> or flattened </a:t>
            </a:r>
            <a:r>
              <a:rPr lang="en-US" sz="2800" dirty="0">
                <a:latin typeface="Franklin Gothic Demi" pitchFamily="34" charset="0"/>
              </a:rPr>
              <a:t>epithelium and some are  </a:t>
            </a:r>
            <a:r>
              <a:rPr lang="en-US" sz="2800" dirty="0" err="1">
                <a:latin typeface="Franklin Gothic Demi" pitchFamily="34" charset="0"/>
              </a:rPr>
              <a:t>cystically</a:t>
            </a:r>
            <a:r>
              <a:rPr lang="en-US" sz="2800" dirty="0">
                <a:latin typeface="Franklin Gothic Demi" pitchFamily="34" charset="0"/>
              </a:rPr>
              <a:t> dilated.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16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 err="1">
                <a:latin typeface="Franklin Gothic Demi" pitchFamily="34" charset="0"/>
              </a:rPr>
              <a:t>Eosinophilic</a:t>
            </a:r>
            <a:r>
              <a:rPr lang="en-US" sz="2800" dirty="0">
                <a:latin typeface="Franklin Gothic Demi" pitchFamily="34" charset="0"/>
              </a:rPr>
              <a:t> hyaline corpora </a:t>
            </a:r>
            <a:r>
              <a:rPr lang="en-US" sz="2800" dirty="0" err="1">
                <a:latin typeface="Franklin Gothic Demi" pitchFamily="34" charset="0"/>
              </a:rPr>
              <a:t>amylacea</a:t>
            </a:r>
            <a:r>
              <a:rPr lang="en-US" sz="2800" dirty="0">
                <a:latin typeface="Franklin Gothic Demi" pitchFamily="34" charset="0"/>
              </a:rPr>
              <a:t> is present in some glands.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16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There is increase in </a:t>
            </a:r>
            <a:r>
              <a:rPr lang="en-US" sz="2800" dirty="0" err="1">
                <a:latin typeface="Franklin Gothic Demi" pitchFamily="34" charset="0"/>
              </a:rPr>
              <a:t>fibromuscular</a:t>
            </a:r>
            <a:r>
              <a:rPr lang="en-US" sz="2800" dirty="0">
                <a:latin typeface="Franklin Gothic Demi" pitchFamily="34" charset="0"/>
              </a:rPr>
              <a:t> </a:t>
            </a:r>
            <a:r>
              <a:rPr lang="en-US" sz="2800" dirty="0" err="1">
                <a:latin typeface="Franklin Gothic Demi" pitchFamily="34" charset="0"/>
              </a:rPr>
              <a:t>stroma</a:t>
            </a:r>
            <a:r>
              <a:rPr lang="en-US" sz="2800" dirty="0">
                <a:latin typeface="Franklin Gothic Demi" pitchFamily="34" charset="0"/>
              </a:rPr>
              <a:t> around the glands with focal chronic inflammatory cell infiltration.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03868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14620"/>
            <a:ext cx="8439912" cy="11430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2-Seminoma of the testis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230282"/>
            <a:ext cx="8715436" cy="12698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ts val="400"/>
              </a:spcBef>
              <a:buNone/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sz="4400" dirty="0"/>
          </a:p>
        </p:txBody>
      </p:sp>
    </p:spTree>
    <p:extLst>
      <p:ext uri="{BB962C8B-B14F-4D97-AF65-F5344CB8AC3E}">
        <p14:creationId xmlns="" xmlns:p14="http://schemas.microsoft.com/office/powerpoint/2010/main" val="20276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Seminoma</a:t>
            </a:r>
          </a:p>
        </p:txBody>
      </p:sp>
      <p:pic>
        <p:nvPicPr>
          <p:cNvPr id="24579" name="Picture 2" descr="C:\Users\Toshiba\Pictures\MALE0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9592" y="1124744"/>
            <a:ext cx="7286625" cy="3857625"/>
          </a:xfrm>
          <a:noFill/>
        </p:spPr>
      </p:pic>
      <p:sp>
        <p:nvSpPr>
          <p:cNvPr id="4" name="Rectangle 3"/>
          <p:cNvSpPr/>
          <p:nvPr/>
        </p:nvSpPr>
        <p:spPr>
          <a:xfrm>
            <a:off x="0" y="51571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Pale and </a:t>
            </a:r>
            <a:r>
              <a:rPr lang="en-US" sz="2400" dirty="0" err="1" smtClean="0"/>
              <a:t>lobulated</a:t>
            </a:r>
            <a:r>
              <a:rPr lang="en-US" sz="2400" dirty="0" smtClean="0"/>
              <a:t> testicular mass with bulging and potato like cut surface with attached and congested spermatic cord  . Most important risk factor is cryptorchidism (undescended testicle ) and ectopic testis . </a:t>
            </a:r>
          </a:p>
          <a:p>
            <a:r>
              <a:rPr lang="en-US" sz="2400" dirty="0" smtClean="0"/>
              <a:t>It have a relatively good prognosis and is very radiosensitive</a:t>
            </a:r>
          </a:p>
        </p:txBody>
      </p:sp>
    </p:spTree>
    <p:extLst>
      <p:ext uri="{BB962C8B-B14F-4D97-AF65-F5344CB8AC3E}">
        <p14:creationId xmlns="" xmlns:p14="http://schemas.microsoft.com/office/powerpoint/2010/main" val="7326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opy (2) of MALE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975"/>
            <a:ext cx="91440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248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0"/>
            <a:ext cx="87534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536" y="5857875"/>
            <a:ext cx="855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Partial replacement of the normal testicle by a pale and yellowish homogenous and solid mass. 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3287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SEMINOMA OF THE TESTIS</a:t>
            </a:r>
            <a:endParaRPr lang="en-US" sz="3600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1500188"/>
            <a:ext cx="9144000" cy="6075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33381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Male genital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Normal anatomy and histology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3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268760"/>
            <a:ext cx="6624737" cy="501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99592" y="323612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         SEMINOMA OF THE TESTIS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2187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err="1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Seminoma</a:t>
            </a: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of the testis: 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the testis shows: </a:t>
            </a:r>
            <a:endParaRPr lang="en-US" sz="36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86019" name="TextBox 2"/>
          <p:cNvSpPr txBox="1">
            <a:spLocks noChangeArrowheads="1"/>
          </p:cNvSpPr>
          <p:nvPr/>
        </p:nvSpPr>
        <p:spPr bwMode="auto">
          <a:xfrm>
            <a:off x="357188" y="2032000"/>
            <a:ext cx="84296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A malignant </a:t>
            </a:r>
            <a:r>
              <a:rPr lang="en-US" sz="2800" dirty="0" err="1">
                <a:latin typeface="Franklin Gothic Demi" pitchFamily="34" charset="0"/>
              </a:rPr>
              <a:t>tumour</a:t>
            </a:r>
            <a:r>
              <a:rPr lang="en-US" sz="2800" dirty="0">
                <a:latin typeface="Franklin Gothic Demi" pitchFamily="34" charset="0"/>
              </a:rPr>
              <a:t> consisting of </a:t>
            </a:r>
            <a:r>
              <a:rPr lang="en-US" sz="2800" b="1" dirty="0">
                <a:latin typeface="Franklin Gothic Demi" pitchFamily="34" charset="0"/>
              </a:rPr>
              <a:t>sheets </a:t>
            </a:r>
            <a:r>
              <a:rPr lang="en-US" sz="2800" b="1" dirty="0" smtClean="0">
                <a:latin typeface="Franklin Gothic Demi" pitchFamily="34" charset="0"/>
              </a:rPr>
              <a:t>of uniform malignant germ </a:t>
            </a:r>
            <a:r>
              <a:rPr lang="en-US" sz="2800" b="1" dirty="0">
                <a:latin typeface="Franklin Gothic Demi" pitchFamily="34" charset="0"/>
              </a:rPr>
              <a:t>cells</a:t>
            </a:r>
            <a:r>
              <a:rPr lang="en-US" sz="2800" dirty="0">
                <a:latin typeface="Franklin Gothic Demi" pitchFamily="34" charset="0"/>
              </a:rPr>
              <a:t> showing </a:t>
            </a:r>
            <a:r>
              <a:rPr lang="en-US" sz="2800" b="1" dirty="0">
                <a:latin typeface="Franklin Gothic Demi" pitchFamily="34" charset="0"/>
              </a:rPr>
              <a:t>large vesicular nuclei and prominent nucleoli</a:t>
            </a:r>
            <a:r>
              <a:rPr lang="en-US" sz="2800" dirty="0">
                <a:latin typeface="Franklin Gothic Demi" pitchFamily="34" charset="0"/>
              </a:rPr>
              <a:t>. </a:t>
            </a:r>
            <a:endParaRPr lang="en-US" sz="2800" dirty="0" smtClean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 smtClean="0">
                <a:latin typeface="Franklin Gothic Demi" pitchFamily="34" charset="0"/>
              </a:rPr>
              <a:t>The </a:t>
            </a:r>
            <a:r>
              <a:rPr lang="en-US" sz="2800" dirty="0">
                <a:latin typeface="Franklin Gothic Demi" pitchFamily="34" charset="0"/>
              </a:rPr>
              <a:t>clusters of malignant cells are separated by </a:t>
            </a:r>
            <a:r>
              <a:rPr lang="en-US" sz="2800" b="1" dirty="0">
                <a:solidFill>
                  <a:srgbClr val="00B0F0"/>
                </a:solidFill>
                <a:latin typeface="Franklin Gothic Demi" pitchFamily="34" charset="0"/>
              </a:rPr>
              <a:t>fibrous </a:t>
            </a:r>
            <a:r>
              <a:rPr lang="en-US" sz="2800" b="1" dirty="0" err="1">
                <a:solidFill>
                  <a:srgbClr val="00B0F0"/>
                </a:solidFill>
                <a:latin typeface="Franklin Gothic Demi" pitchFamily="34" charset="0"/>
              </a:rPr>
              <a:t>septae</a:t>
            </a:r>
            <a:r>
              <a:rPr lang="en-US" sz="2800" b="1" dirty="0">
                <a:solidFill>
                  <a:srgbClr val="00B0F0"/>
                </a:solidFill>
                <a:latin typeface="Franklin Gothic Demi" pitchFamily="34" charset="0"/>
              </a:rPr>
              <a:t> </a:t>
            </a:r>
            <a:endParaRPr lang="en-US" sz="2800" b="1" dirty="0" smtClean="0">
              <a:solidFill>
                <a:srgbClr val="00B0F0"/>
              </a:solidFill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b="1" dirty="0" smtClean="0">
                <a:solidFill>
                  <a:srgbClr val="FF0000"/>
                </a:solidFill>
                <a:latin typeface="Franklin Gothic Demi" pitchFamily="34" charset="0"/>
              </a:rPr>
              <a:t>Lymphocytes</a:t>
            </a:r>
            <a:r>
              <a:rPr lang="en-US" sz="2800" dirty="0" smtClean="0">
                <a:latin typeface="Franklin Gothic Demi" pitchFamily="34" charset="0"/>
              </a:rPr>
              <a:t> are infiltrating the </a:t>
            </a:r>
            <a:r>
              <a:rPr lang="en-US" sz="2800" dirty="0" err="1" smtClean="0">
                <a:latin typeface="Franklin Gothic Demi" pitchFamily="34" charset="0"/>
              </a:rPr>
              <a:t>septae</a:t>
            </a:r>
            <a:r>
              <a:rPr lang="en-US" sz="2800" dirty="0" smtClean="0">
                <a:latin typeface="Franklin Gothic Demi" pitchFamily="34" charset="0"/>
              </a:rPr>
              <a:t> and the tumor cells.</a:t>
            </a:r>
          </a:p>
          <a:p>
            <a:pPr algn="just"/>
            <a:endParaRPr lang="en-US" sz="2800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571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-16675"/>
            <a:ext cx="6662708" cy="68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07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L1305 - cell types in seminiferous epithelium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857232"/>
            <a:ext cx="4500562" cy="4357718"/>
          </a:xfrm>
          <a:prstGeom prst="rect">
            <a:avLst/>
          </a:prstGeom>
          <a:noFill/>
        </p:spPr>
      </p:pic>
      <p:pic>
        <p:nvPicPr>
          <p:cNvPr id="29703" name="Picture 7" descr="L1306 - seminiferous tubules and leydig cells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4643437" cy="4357694"/>
          </a:xfrm>
          <a:prstGeom prst="rect">
            <a:avLst/>
          </a:prstGeom>
          <a:noFill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572000" y="0"/>
            <a:ext cx="4572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1400" dirty="0"/>
          </a:p>
          <a:p>
            <a:pPr>
              <a:spcBef>
                <a:spcPct val="50000"/>
              </a:spcBef>
              <a:buFontTx/>
              <a:buChar char="-"/>
            </a:pP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6748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prostate and seminal vesicles - posterior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4786314" cy="5429288"/>
          </a:xfrm>
          <a:prstGeom prst="rect">
            <a:avLst/>
          </a:prstGeom>
          <a:noFill/>
        </p:spPr>
      </p:pic>
      <p:pic>
        <p:nvPicPr>
          <p:cNvPr id="59397" name="Picture 5" descr="prostate and seminal vesicles - sagittal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480"/>
            <a:ext cx="4429124" cy="5572164"/>
          </a:xfrm>
          <a:prstGeom prst="rect">
            <a:avLst/>
          </a:prstGeom>
          <a:noFill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572000" y="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14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 dirty="0"/>
              <a:t>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5369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L1320 - prostatic epithelium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3430588"/>
            <a:ext cx="2741612" cy="3427412"/>
          </a:xfrm>
          <a:prstGeom prst="rect">
            <a:avLst/>
          </a:prstGeom>
          <a:noFill/>
        </p:spPr>
      </p:pic>
      <p:pic>
        <p:nvPicPr>
          <p:cNvPr id="57350" name="Picture 6" descr="L1319 - prostate gland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30588"/>
            <a:ext cx="2741613" cy="3427412"/>
          </a:xfrm>
          <a:prstGeom prst="rect">
            <a:avLst/>
          </a:prstGeom>
          <a:noFill/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0" y="3429000"/>
            <a:ext cx="36576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400"/>
              <a:t> The </a:t>
            </a:r>
            <a:r>
              <a:rPr lang="en-US" sz="1400" b="1"/>
              <a:t>prostate gland</a:t>
            </a:r>
            <a:r>
              <a:rPr lang="en-US" sz="1400"/>
              <a:t> is shown to the right. The secretory glands, lined with simple columnar epithelium, differ somewhat in morphology as they move progressively from the urethra toward the gland periphery.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/>
              <a:t> The glands near the urethra tend to enlarge with age and restrict the urethra, known as benign hypertrophy. Glands near the periphery are subject to carcinomatous change.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/>
              <a:t> The glands have a characteristic folded appearance. There may also be distinct </a:t>
            </a:r>
            <a:r>
              <a:rPr lang="en-US" sz="1400" b="1"/>
              <a:t>concretions</a:t>
            </a:r>
            <a:r>
              <a:rPr lang="en-US" sz="1400"/>
              <a:t> that are spherical or oval concentrations of glycoprotein.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632325" y="4227513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concretion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5334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" name="Picture 6" descr="L1319 - prostate gland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" y="1588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06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Gross and histopathology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47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8439912" cy="10001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1-Prostatic  hyperplasia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230282"/>
            <a:ext cx="8715436" cy="12698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ts val="400"/>
              </a:spcBef>
              <a:buNone/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sz="4400" dirty="0"/>
          </a:p>
        </p:txBody>
      </p:sp>
    </p:spTree>
    <p:extLst>
      <p:ext uri="{BB962C8B-B14F-4D97-AF65-F5344CB8AC3E}">
        <p14:creationId xmlns="" xmlns:p14="http://schemas.microsoft.com/office/powerpoint/2010/main" val="12069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BLAD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68760"/>
            <a:ext cx="4225925" cy="558924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Prostatic  hyperplasia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12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374</Words>
  <Application>Microsoft Office PowerPoint</Application>
  <PresentationFormat>On-screen Show (4:3)</PresentationFormat>
  <Paragraphs>56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Reproductive practical block</vt:lpstr>
      <vt:lpstr>Male genital system</vt:lpstr>
      <vt:lpstr>Slide 3</vt:lpstr>
      <vt:lpstr>Slide 4</vt:lpstr>
      <vt:lpstr>Slide 5</vt:lpstr>
      <vt:lpstr>Slide 6</vt:lpstr>
      <vt:lpstr>Gross and histopathology</vt:lpstr>
      <vt:lpstr>         1-Prostatic  hyperplasia </vt:lpstr>
      <vt:lpstr>Prostatic  hyperplasia </vt:lpstr>
      <vt:lpstr>Slide 10</vt:lpstr>
      <vt:lpstr>Slide 11</vt:lpstr>
      <vt:lpstr>Slide 12</vt:lpstr>
      <vt:lpstr>Slide 13</vt:lpstr>
      <vt:lpstr>Hyperplasia of the prostate: Section of prostate shows:</vt:lpstr>
      <vt:lpstr>       2-Seminoma of the testis </vt:lpstr>
      <vt:lpstr>Seminoma</vt:lpstr>
      <vt:lpstr>Slide 17</vt:lpstr>
      <vt:lpstr>Slide 18</vt:lpstr>
      <vt:lpstr> SEMINOMA OF THE TESTIS</vt:lpstr>
      <vt:lpstr>Slide 20</vt:lpstr>
      <vt:lpstr>Seminoma of the testis:  Section of the testis shows: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practical block</dc:title>
  <dc:creator>user</dc:creator>
  <cp:lastModifiedBy>DrShaesta</cp:lastModifiedBy>
  <cp:revision>9</cp:revision>
  <dcterms:created xsi:type="dcterms:W3CDTF">2013-04-02T14:56:37Z</dcterms:created>
  <dcterms:modified xsi:type="dcterms:W3CDTF">2014-04-06T06:38:33Z</dcterms:modified>
</cp:coreProperties>
</file>