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3" autoAdjust="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22EB-7A66-4B4D-9E07-463E6A01A412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A1F37-4666-42FE-A8D3-68156B9199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630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CAA98-A2D1-405C-94F3-7029EED6D608}" type="slidenum">
              <a:rPr lang="en-US"/>
              <a:pPr/>
              <a:t>2</a:t>
            </a:fld>
            <a:endParaRPr lang="en-US"/>
          </a:p>
        </p:txBody>
      </p:sp>
      <p:sp>
        <p:nvSpPr>
          <p:cNvPr id="151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182FE0-E962-4146-A2F8-823DF8D456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i="0" dirty="0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329133-EAAA-43A4-88A9-5A47B937B2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5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E7487-2465-4FA8-9C86-62AA56DF09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6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A45FEF-A7DB-408C-9D5D-0122A1F741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7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B9474A-B849-45FA-AA11-76BD2A6774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EA4C84-64D3-4881-B094-C7FE200AB5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28143F-3B5D-4BED-9162-D8F0051D84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Benign neoplasm which has an excellent prognosis if excised. </a:t>
            </a:r>
            <a:endParaRPr lang="en-US" i="0" dirty="0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91C78-1E8A-4046-B696-9040C2A5FE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983966-09BB-40D5-86D5-A6C65C9545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Opened mature cystic </a:t>
            </a:r>
            <a:r>
              <a:rPr lang="en-US" dirty="0" err="1" smtClean="0"/>
              <a:t>teratoma</a:t>
            </a:r>
            <a:r>
              <a:rPr lang="en-US" dirty="0" smtClean="0"/>
              <a:t> ( </a:t>
            </a:r>
            <a:r>
              <a:rPr lang="en-US" dirty="0" err="1" smtClean="0"/>
              <a:t>dermoid</a:t>
            </a:r>
            <a:r>
              <a:rPr lang="en-US" dirty="0" smtClean="0"/>
              <a:t> cyst ) </a:t>
            </a:r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A09898-0236-41F2-BCD7-1EF8BF3F83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2C013-648C-4EFA-B6EE-A7581BDA04BE}" type="datetimeFigureOut">
              <a:rPr lang="en-IN" smtClean="0"/>
              <a:pPr/>
              <a:t>4/10/2014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41FD-3746-400B-8255-9B031FB6CF8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8" Type="http://schemas.microsoft.com/office/2007/relationships/hdphoto" Target="NUL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8286808" cy="1470025"/>
          </a:xfrm>
        </p:spPr>
        <p:txBody>
          <a:bodyPr/>
          <a:lstStyle/>
          <a:p>
            <a:r>
              <a:rPr lang="en-US" b="1" dirty="0" smtClean="0"/>
              <a:t>Female genital system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786842" cy="2038352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Practical II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Dr </a:t>
            </a:r>
            <a:r>
              <a:rPr lang="en-US" sz="4000" b="1" dirty="0" err="1" smtClean="0">
                <a:solidFill>
                  <a:schemeClr val="tx1"/>
                </a:solidFill>
              </a:rPr>
              <a:t>Shaesta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Naseem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10-4-14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Leiomyoma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: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/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</a:t>
            </a:r>
            <a:r>
              <a:rPr lang="en-US" sz="28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tumour</a:t>
            </a: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shows: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214313" y="2143125"/>
            <a:ext cx="87153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A well demarcated </a:t>
            </a:r>
            <a:r>
              <a:rPr lang="en-US" sz="2800" dirty="0" smtClean="0">
                <a:latin typeface="Franklin Gothic Demi" pitchFamily="34" charset="0"/>
              </a:rPr>
              <a:t>tumor mass in </a:t>
            </a:r>
            <a:r>
              <a:rPr lang="en-US" sz="2800" dirty="0">
                <a:latin typeface="Franklin Gothic Demi" pitchFamily="34" charset="0"/>
              </a:rPr>
              <a:t>the muscle coat of </a:t>
            </a:r>
            <a:r>
              <a:rPr lang="en-US" sz="2800" dirty="0" smtClean="0">
                <a:latin typeface="Franklin Gothic Demi" pitchFamily="34" charset="0"/>
              </a:rPr>
              <a:t>uterus </a:t>
            </a:r>
            <a:r>
              <a:rPr lang="en-US" sz="2800" dirty="0" smtClean="0">
                <a:solidFill>
                  <a:srgbClr val="7030A0"/>
                </a:solidFill>
                <a:latin typeface="Franklin Gothic Demi" pitchFamily="34" charset="0"/>
              </a:rPr>
              <a:t>without a definite capsule</a:t>
            </a:r>
            <a:r>
              <a:rPr lang="en-US" sz="2800" dirty="0" smtClean="0">
                <a:latin typeface="Franklin Gothic Demi" pitchFamily="34" charset="0"/>
              </a:rPr>
              <a:t>.</a:t>
            </a:r>
            <a:endParaRPr lang="en-US" sz="2800" dirty="0">
              <a:latin typeface="Franklin Gothic Demi" pitchFamily="34" charset="0"/>
            </a:endParaRPr>
          </a:p>
          <a:p>
            <a:pPr marL="534988" indent="-534988" algn="just">
              <a:buFontTx/>
              <a:buBlip>
                <a:blip r:embed="rId3"/>
              </a:buBlip>
            </a:pPr>
            <a:endParaRPr lang="en-US" sz="2800" dirty="0">
              <a:solidFill>
                <a:srgbClr val="FF0000"/>
              </a:solidFill>
              <a:latin typeface="Franklin Gothic Demi" pitchFamily="34" charset="0"/>
            </a:endParaRPr>
          </a:p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 dirty="0" smtClean="0">
                <a:solidFill>
                  <a:srgbClr val="FF0000"/>
                </a:solidFill>
                <a:latin typeface="Franklin Gothic Demi" pitchFamily="34" charset="0"/>
              </a:rPr>
              <a:t>Benign </a:t>
            </a:r>
            <a:r>
              <a:rPr lang="en-US" sz="2800" dirty="0" err="1" smtClean="0">
                <a:solidFill>
                  <a:srgbClr val="FF0000"/>
                </a:solidFill>
                <a:latin typeface="Franklin Gothic Demi" pitchFamily="34" charset="0"/>
              </a:rPr>
              <a:t>tumour</a:t>
            </a:r>
            <a:r>
              <a:rPr lang="en-US" sz="2800" dirty="0" smtClean="0">
                <a:solidFill>
                  <a:srgbClr val="FF0000"/>
                </a:solidFill>
                <a:latin typeface="Franklin Gothic Demi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Franklin Gothic Demi" pitchFamily="34" charset="0"/>
              </a:rPr>
              <a:t>consists of interlacing bundles of smooth muscle and fibrous tissue.</a:t>
            </a:r>
          </a:p>
          <a:p>
            <a:pPr marL="534988" indent="-534988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The muscle cells are </a:t>
            </a:r>
            <a:r>
              <a:rPr lang="en-US" sz="2800" dirty="0">
                <a:solidFill>
                  <a:srgbClr val="00B050"/>
                </a:solidFill>
                <a:latin typeface="Franklin Gothic Demi" pitchFamily="34" charset="0"/>
              </a:rPr>
              <a:t>spindle shaped </a:t>
            </a:r>
            <a:r>
              <a:rPr lang="en-US" sz="2800" dirty="0">
                <a:latin typeface="Franklin Gothic Demi" pitchFamily="34" charset="0"/>
              </a:rPr>
              <a:t>with </a:t>
            </a:r>
            <a:r>
              <a:rPr lang="en-US" sz="2800" dirty="0">
                <a:solidFill>
                  <a:srgbClr val="002060"/>
                </a:solidFill>
                <a:latin typeface="Franklin Gothic Demi" pitchFamily="34" charset="0"/>
              </a:rPr>
              <a:t>elongated nuclei and </a:t>
            </a:r>
            <a:r>
              <a:rPr lang="en-US" sz="2800" dirty="0" err="1">
                <a:solidFill>
                  <a:srgbClr val="002060"/>
                </a:solidFill>
                <a:latin typeface="Franklin Gothic Demi" pitchFamily="34" charset="0"/>
              </a:rPr>
              <a:t>eosinophilic</a:t>
            </a:r>
            <a:r>
              <a:rPr lang="en-US" sz="2800" dirty="0">
                <a:solidFill>
                  <a:srgbClr val="002060"/>
                </a:solidFill>
                <a:latin typeface="Franklin Gothic Demi" pitchFamily="34" charset="0"/>
              </a:rPr>
              <a:t> cytoplasm</a:t>
            </a:r>
            <a:r>
              <a:rPr lang="en-US" sz="2800" dirty="0">
                <a:latin typeface="Franklin Gothic Demi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2214554"/>
            <a:ext cx="11225962" cy="1984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Dermoid</a:t>
            </a:r>
            <a:r>
              <a:rPr lang="en-US" dirty="0" smtClean="0"/>
              <a:t> cyst of the ovary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6296" y="2132856"/>
            <a:ext cx="1907704" cy="34163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Multi-</a:t>
            </a:r>
            <a:r>
              <a:rPr lang="en-US" sz="2400" b="1" dirty="0" err="1" smtClean="0"/>
              <a:t>loculated</a:t>
            </a:r>
            <a:r>
              <a:rPr lang="en-US" sz="2400" b="1" dirty="0" smtClean="0"/>
              <a:t> cyst containing a ball of hair and sebum with areas of white calcifications.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31640" y="0"/>
            <a:ext cx="64807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Benign cystic </a:t>
            </a:r>
            <a:r>
              <a:rPr lang="en-US" sz="2400" b="1" dirty="0" err="1" smtClean="0"/>
              <a:t>teratoma</a:t>
            </a:r>
            <a:r>
              <a:rPr lang="en-US" sz="2400" b="1" dirty="0" smtClean="0"/>
              <a:t> of ovary (</a:t>
            </a:r>
            <a:r>
              <a:rPr lang="en-US" sz="2400" b="1" dirty="0" err="1" smtClean="0"/>
              <a:t>dermoid</a:t>
            </a:r>
            <a:r>
              <a:rPr lang="en-US" sz="2400" b="1" dirty="0" smtClean="0"/>
              <a:t> cyst)</a:t>
            </a:r>
            <a:endParaRPr lang="en-US" sz="2400" dirty="0"/>
          </a:p>
        </p:txBody>
      </p:sp>
      <p:pic>
        <p:nvPicPr>
          <p:cNvPr id="5" name="Picture 4" descr="H:\Cotran\Images\CH24\F024046.jpg"/>
          <p:cNvPicPr/>
          <p:nvPr/>
        </p:nvPicPr>
        <p:blipFill rotWithShape="1">
          <a:blip r:embed="rId3" cstate="print"/>
          <a:srcRect l="15873" t="1497" r="15633"/>
          <a:stretch/>
        </p:blipFill>
        <p:spPr bwMode="auto">
          <a:xfrm>
            <a:off x="251520" y="692696"/>
            <a:ext cx="669674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563888" y="4005064"/>
            <a:ext cx="38164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83968" y="3861048"/>
            <a:ext cx="295232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07704" y="6211669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Opened mature cystic </a:t>
            </a:r>
            <a:r>
              <a:rPr lang="en-US" dirty="0" err="1" smtClean="0"/>
              <a:t>teratoma</a:t>
            </a:r>
            <a:r>
              <a:rPr lang="en-US" dirty="0" smtClean="0"/>
              <a:t> ( </a:t>
            </a:r>
            <a:r>
              <a:rPr lang="en-US" dirty="0" err="1" smtClean="0"/>
              <a:t>dermoid</a:t>
            </a:r>
            <a:r>
              <a:rPr lang="en-US" dirty="0" smtClean="0"/>
              <a:t> cyst 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Franklin Gothic Demi" pitchFamily="34" charset="0"/>
              </a:rPr>
              <a:t> DERMOID CYST OF THE OVARY</a:t>
            </a:r>
            <a:br>
              <a:rPr lang="en-US" sz="3600" dirty="0" smtClean="0">
                <a:latin typeface="Franklin Gothic Demi" pitchFamily="34" charset="0"/>
              </a:rPr>
            </a:br>
            <a:r>
              <a:rPr lang="en-US" sz="2800" dirty="0" smtClean="0">
                <a:latin typeface="Franklin Gothic Demi" pitchFamily="34" charset="0"/>
              </a:rPr>
              <a:t>(BENIGN CYSTIC TERATOMA OF THE OVARY)</a:t>
            </a:r>
            <a:endParaRPr lang="en-US" sz="2800" dirty="0">
              <a:latin typeface="Franklin Gothic Dem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>
          <a:xfrm>
            <a:off x="0" y="1500188"/>
            <a:ext cx="9144000" cy="4593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9512" y="6211669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picture shows cartilage , salivary glands ,fat , lymphoid tissue and intestinal epithelium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Cotran\Images\CH24\F024047.jpg"/>
          <p:cNvPicPr/>
          <p:nvPr/>
        </p:nvPicPr>
        <p:blipFill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18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5760640" cy="576064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56176" y="5165229"/>
            <a:ext cx="2987824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Pregnancy test on urine and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Beta HCG (blood test)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are done to exclude ectopic pregnancy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44208" y="1012086"/>
            <a:ext cx="2448272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Keratinized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squamous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epithelium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Hair follicles.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i="1" dirty="0" smtClean="0">
                <a:ea typeface="Calibri" pitchFamily="34" charset="0"/>
                <a:cs typeface="Arial" pitchFamily="34" charset="0"/>
              </a:rPr>
              <a:t>Connective tissue.</a:t>
            </a:r>
            <a:endParaRPr lang="en-US" sz="24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Brain tissue.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20072" y="148478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79912" y="2852936"/>
            <a:ext cx="26642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04048" y="4581128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284984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211669"/>
            <a:ext cx="421196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Picture shows skin tissue ( upper part ) beneath which there this brain tissue 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Dermoid cyst of the ovary: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of the cyst wall shows:</a:t>
            </a:r>
            <a:endParaRPr lang="en-US" sz="36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1" y="1546914"/>
            <a:ext cx="88582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400" dirty="0">
                <a:latin typeface="Franklin Gothic Demi" pitchFamily="34" charset="0"/>
              </a:rPr>
              <a:t>Stratified  </a:t>
            </a:r>
            <a:r>
              <a:rPr lang="en-US" sz="2400" dirty="0" err="1">
                <a:latin typeface="Franklin Gothic Demi" pitchFamily="34" charset="0"/>
              </a:rPr>
              <a:t>s</a:t>
            </a:r>
            <a:r>
              <a:rPr lang="en-US" sz="2400" dirty="0" err="1" smtClean="0">
                <a:latin typeface="Franklin Gothic Demi" pitchFamily="34" charset="0"/>
              </a:rPr>
              <a:t>quamous</a:t>
            </a:r>
            <a:r>
              <a:rPr lang="en-US" sz="2400" dirty="0" smtClean="0">
                <a:latin typeface="Franklin Gothic Demi" pitchFamily="34" charset="0"/>
              </a:rPr>
              <a:t> </a:t>
            </a:r>
            <a:r>
              <a:rPr lang="en-US" sz="2400" dirty="0">
                <a:latin typeface="Franklin Gothic Demi" pitchFamily="34" charset="0"/>
              </a:rPr>
              <a:t>epithelium </a:t>
            </a:r>
            <a:endParaRPr lang="en-US" sz="2400" dirty="0" smtClean="0">
              <a:latin typeface="Franklin Gothic Demi" pitchFamily="34" charset="0"/>
            </a:endParaRPr>
          </a:p>
          <a:p>
            <a:pPr marL="533400" indent="-533400" algn="just"/>
            <a:endParaRPr lang="en-US" sz="2400" dirty="0" smtClean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400" dirty="0" smtClean="0">
                <a:latin typeface="Franklin Gothic Demi" pitchFamily="34" charset="0"/>
              </a:rPr>
              <a:t>Underlying </a:t>
            </a:r>
            <a:r>
              <a:rPr lang="en-US" sz="2400" dirty="0">
                <a:latin typeface="Franklin Gothic Demi" pitchFamily="34" charset="0"/>
              </a:rPr>
              <a:t>appendages (sweat glands, sebaceous glands, hair follicles) </a:t>
            </a:r>
            <a:endParaRPr lang="en-US" sz="2400" dirty="0" smtClean="0">
              <a:latin typeface="Franklin Gothic Demi" pitchFamily="34" charset="0"/>
            </a:endParaRPr>
          </a:p>
          <a:p>
            <a:pPr marL="533400" indent="-533400" algn="just"/>
            <a:endParaRPr lang="en-US" sz="2400" dirty="0" smtClean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400" dirty="0" smtClean="0">
                <a:latin typeface="Franklin Gothic Demi" pitchFamily="34" charset="0"/>
              </a:rPr>
              <a:t>Columnar </a:t>
            </a:r>
            <a:r>
              <a:rPr lang="en-US" sz="2400" dirty="0">
                <a:latin typeface="Franklin Gothic Demi" pitchFamily="34" charset="0"/>
              </a:rPr>
              <a:t>ciliated epithelium, mucous and serous glands and </a:t>
            </a:r>
            <a:endParaRPr lang="en-US" sz="2400" dirty="0" smtClean="0">
              <a:latin typeface="Franklin Gothic Demi" pitchFamily="34" charset="0"/>
            </a:endParaRPr>
          </a:p>
          <a:p>
            <a:pPr marL="533400" indent="-533400" algn="just"/>
            <a:r>
              <a:rPr lang="en-US" sz="2400" dirty="0" smtClean="0">
                <a:latin typeface="Franklin Gothic Demi" pitchFamily="34" charset="0"/>
              </a:rPr>
              <a:t>        structures </a:t>
            </a:r>
            <a:r>
              <a:rPr lang="en-US" sz="2400" dirty="0">
                <a:latin typeface="Franklin Gothic Demi" pitchFamily="34" charset="0"/>
              </a:rPr>
              <a:t>from other germ layers such as bone and </a:t>
            </a:r>
            <a:r>
              <a:rPr lang="en-US" sz="2400" dirty="0" smtClean="0">
                <a:latin typeface="Franklin Gothic Demi" pitchFamily="34" charset="0"/>
              </a:rPr>
              <a:t>cartilage</a:t>
            </a:r>
          </a:p>
          <a:p>
            <a:pPr marL="533400" indent="-533400" algn="just"/>
            <a:endParaRPr lang="en-US" sz="2400" dirty="0" smtClean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400" dirty="0" smtClean="0">
                <a:latin typeface="Franklin Gothic Demi" pitchFamily="34" charset="0"/>
              </a:rPr>
              <a:t>Lymphoid </a:t>
            </a:r>
            <a:r>
              <a:rPr lang="en-US" sz="2400" dirty="0">
                <a:latin typeface="Franklin Gothic Demi" pitchFamily="34" charset="0"/>
              </a:rPr>
              <a:t>tissue, smooth  muscle and large area of brain tissue containing neurons and </a:t>
            </a:r>
            <a:r>
              <a:rPr lang="en-US" sz="2400" dirty="0" err="1">
                <a:latin typeface="Franklin Gothic Demi" pitchFamily="34" charset="0"/>
              </a:rPr>
              <a:t>glial</a:t>
            </a:r>
            <a:r>
              <a:rPr lang="en-US" sz="2400" dirty="0">
                <a:latin typeface="Franklin Gothic Demi" pitchFamily="34" charset="0"/>
              </a:rPr>
              <a:t> cells. </a:t>
            </a:r>
            <a:r>
              <a:rPr lang="en-US" sz="2800" dirty="0">
                <a:latin typeface="Franklin Gothic Demi" pitchFamily="34" charset="0"/>
              </a:rPr>
              <a:t> </a:t>
            </a:r>
            <a:endParaRPr lang="en-US" sz="2800" dirty="0" smtClean="0">
              <a:latin typeface="Franklin Gothic Demi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Complications</a:t>
            </a:r>
          </a:p>
          <a:p>
            <a:r>
              <a:rPr lang="en-US" sz="2800" b="1" i="1" dirty="0" smtClean="0"/>
              <a:t> Torsion,</a:t>
            </a:r>
            <a:r>
              <a:rPr lang="en-US" sz="2800" dirty="0" smtClean="0"/>
              <a:t> </a:t>
            </a:r>
            <a:r>
              <a:rPr lang="en-US" sz="2800" b="1" i="1" dirty="0" smtClean="0"/>
              <a:t>Infertility,  Infection</a:t>
            </a:r>
            <a:endParaRPr lang="en-US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0" name="Rectangle 2"/>
          <p:cNvSpPr>
            <a:spLocks noChangeArrowheads="1"/>
          </p:cNvSpPr>
          <p:nvPr/>
        </p:nvSpPr>
        <p:spPr bwMode="auto">
          <a:xfrm>
            <a:off x="1524000" y="1524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ym typeface="Symbol" pitchFamily="18" charset="2"/>
              </a:rPr>
              <a:t>FEMALE REPRODUCTIVE SYSTEM </a:t>
            </a:r>
            <a:endParaRPr lang="en-US" sz="3200"/>
          </a:p>
        </p:txBody>
      </p:sp>
      <p:pic>
        <p:nvPicPr>
          <p:cNvPr id="1517571" name="Picture 3" descr="C:\WINDOWS\Desktop\Untitled-1.jp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76200" y="76200"/>
            <a:ext cx="1371600" cy="889000"/>
          </a:xfrm>
          <a:prstGeom prst="rect">
            <a:avLst/>
          </a:prstGeom>
          <a:noFill/>
        </p:spPr>
      </p:pic>
      <p:pic>
        <p:nvPicPr>
          <p:cNvPr id="1517572" name="Picture 4" descr="C:\WINDOWS\Desktop\Untitled-3.jpg"/>
          <p:cNvPicPr>
            <a:picLocks noChangeAspect="1" noChangeArrowheads="1"/>
          </p:cNvPicPr>
          <p:nvPr/>
        </p:nvPicPr>
        <p:blipFill>
          <a:blip r:embed="rId4" cstate="print"/>
          <a:srcRect r="5051"/>
          <a:stretch>
            <a:fillRect/>
          </a:stretch>
        </p:blipFill>
        <p:spPr bwMode="auto">
          <a:xfrm>
            <a:off x="1524000" y="2838450"/>
            <a:ext cx="7162800" cy="3867150"/>
          </a:xfrm>
          <a:prstGeom prst="rect">
            <a:avLst/>
          </a:prstGeom>
          <a:noFill/>
        </p:spPr>
      </p:pic>
      <p:sp>
        <p:nvSpPr>
          <p:cNvPr id="1517573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/>
            <a:r>
              <a:rPr lang="en-US">
                <a:sym typeface="Symbol" pitchFamily="18" charset="2"/>
              </a:rPr>
              <a:t></a:t>
            </a:r>
            <a:r>
              <a:rPr lang="en-US"/>
              <a:t> OVIDUCT (UTERINE TUBES)</a:t>
            </a:r>
          </a:p>
        </p:txBody>
      </p:sp>
      <p:sp>
        <p:nvSpPr>
          <p:cNvPr id="1517574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/>
            <a:r>
              <a:rPr lang="en-US">
                <a:sym typeface="Symbol" pitchFamily="18" charset="2"/>
              </a:rPr>
              <a:t></a:t>
            </a:r>
            <a:r>
              <a:rPr lang="en-US"/>
              <a:t> UTERUS</a:t>
            </a:r>
          </a:p>
        </p:txBody>
      </p:sp>
      <p:sp>
        <p:nvSpPr>
          <p:cNvPr id="1517575" name="Text Box 7"/>
          <p:cNvSpPr txBox="1">
            <a:spLocks noChangeArrowheads="1"/>
          </p:cNvSpPr>
          <p:nvPr/>
        </p:nvSpPr>
        <p:spPr bwMode="auto">
          <a:xfrm>
            <a:off x="533400" y="1538288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/>
            <a:r>
              <a:rPr lang="en-US" sz="1800">
                <a:sym typeface="Symbol" pitchFamily="18" charset="2"/>
              </a:rPr>
              <a:t>INFUNDIBULUM, AMPULLA, ISTHMUS, UTERINE</a:t>
            </a:r>
            <a:endParaRPr lang="en-US" sz="1800"/>
          </a:p>
        </p:txBody>
      </p:sp>
      <p:sp>
        <p:nvSpPr>
          <p:cNvPr id="1517576" name="Text Box 8"/>
          <p:cNvSpPr txBox="1">
            <a:spLocks noChangeArrowheads="1"/>
          </p:cNvSpPr>
          <p:nvPr/>
        </p:nvSpPr>
        <p:spPr bwMode="auto">
          <a:xfrm>
            <a:off x="533400" y="24384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/>
            <a:r>
              <a:rPr lang="en-US" sz="1800">
                <a:sym typeface="Symbol" pitchFamily="18" charset="2"/>
              </a:rPr>
              <a:t>FUNDUS, BODY (CORPUS), CERVIX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Female genital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Gross and histopathology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439912" cy="15716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Multiple leiomyoma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214313"/>
            <a:ext cx="88487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447675"/>
            <a:ext cx="87915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764703"/>
            <a:ext cx="6858347" cy="572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092280" y="1052736"/>
            <a:ext cx="2051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Uterus showing multiple </a:t>
            </a:r>
            <a:r>
              <a:rPr lang="en-US" sz="2800" b="1" dirty="0" smtClean="0">
                <a:solidFill>
                  <a:srgbClr val="7030A0"/>
                </a:solidFill>
              </a:rPr>
              <a:t>pale and nodular </a:t>
            </a:r>
            <a:r>
              <a:rPr lang="en-US" sz="2800" b="1" dirty="0" smtClean="0"/>
              <a:t>tumor masses with a </a:t>
            </a:r>
            <a:r>
              <a:rPr lang="en-US" sz="2800" b="1" dirty="0" smtClean="0">
                <a:solidFill>
                  <a:srgbClr val="00B050"/>
                </a:solidFill>
              </a:rPr>
              <a:t>white and whorled </a:t>
            </a:r>
            <a:r>
              <a:rPr lang="en-US" sz="2800" b="1" dirty="0" smtClean="0"/>
              <a:t>cut surfaces.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35696" y="0"/>
            <a:ext cx="450770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Multiple uterine </a:t>
            </a:r>
            <a:r>
              <a:rPr lang="en-US" sz="2800" b="1" dirty="0" err="1" smtClean="0"/>
              <a:t>leiomyomas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Franklin Gothic Demi" pitchFamily="34" charset="0"/>
              </a:rPr>
              <a:t> LEIOMYOMA (UTERINE)</a:t>
            </a:r>
            <a:endParaRPr lang="en-US" sz="3600" dirty="0">
              <a:latin typeface="Franklin Gothic Demi" pitchFamily="34" charset="0"/>
            </a:endParaRPr>
          </a:p>
        </p:txBody>
      </p:sp>
      <p:pic>
        <p:nvPicPr>
          <p:cNvPr id="4" name="Picture 6" descr="22 e"/>
          <p:cNvPicPr>
            <a:picLocks noChangeAspect="1" noChangeArrowheads="1"/>
          </p:cNvPicPr>
          <p:nvPr/>
        </p:nvPicPr>
        <p:blipFill>
          <a:blip r:embed="rId3" cstate="print">
            <a:lum bright="-8000" contrast="-2000"/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306</Words>
  <Application>Microsoft Office PowerPoint</Application>
  <PresentationFormat>On-screen Show (4:3)</PresentationFormat>
  <Paragraphs>61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Female genital system </vt:lpstr>
      <vt:lpstr>Slide 2</vt:lpstr>
      <vt:lpstr>Slide 3</vt:lpstr>
      <vt:lpstr>Female genital system</vt:lpstr>
      <vt:lpstr>Multiple leiomyoma </vt:lpstr>
      <vt:lpstr>Slide 6</vt:lpstr>
      <vt:lpstr>Slide 7</vt:lpstr>
      <vt:lpstr>Slide 8</vt:lpstr>
      <vt:lpstr> LEIOMYOMA (UTERINE)</vt:lpstr>
      <vt:lpstr>Leiomyoma: Section of tumour shows:</vt:lpstr>
      <vt:lpstr>Dermoid cyst of the ovary </vt:lpstr>
      <vt:lpstr>Slide 12</vt:lpstr>
      <vt:lpstr> DERMOID CYST OF THE OVARY (BENIGN CYSTIC TERATOMA OF THE OVARY)</vt:lpstr>
      <vt:lpstr>Slide 14</vt:lpstr>
      <vt:lpstr>Dermoid cyst of the ovary: section of the cyst wall shows: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</dc:title>
  <dc:creator>basha</dc:creator>
  <cp:lastModifiedBy>DrShaesta</cp:lastModifiedBy>
  <cp:revision>14</cp:revision>
  <dcterms:created xsi:type="dcterms:W3CDTF">2012-04-02T16:54:09Z</dcterms:created>
  <dcterms:modified xsi:type="dcterms:W3CDTF">2014-04-10T05:38:47Z</dcterms:modified>
</cp:coreProperties>
</file>