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3" r:id="rId14"/>
    <p:sldId id="271" r:id="rId15"/>
    <p:sldId id="272" r:id="rId16"/>
    <p:sldId id="273" r:id="rId17"/>
    <p:sldId id="268" r:id="rId18"/>
    <p:sldId id="269" r:id="rId19"/>
    <p:sldId id="270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73" autoAdjust="0"/>
  </p:normalViewPr>
  <p:slideViewPr>
    <p:cSldViewPr>
      <p:cViewPr varScale="1">
        <p:scale>
          <a:sx n="68" d="100"/>
          <a:sy n="68" d="100"/>
        </p:scale>
        <p:origin x="-5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07A74E-782E-47A0-AF00-E0B3C459CB3F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23B81-F429-4794-ABEF-E0787C55509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50A431-7BC2-4088-8702-81CFF64ED621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368914-DF85-48CD-A1F9-9C465D3391A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6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207379B-1422-41B6-BFC6-A87F68FC866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107677-DF56-479F-A786-7869CC1D1A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6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66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7D2049-3449-49D9-97DC-0AD1BB06E35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6EB6B-38F2-4D0B-A1E4-90E3B6920F5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9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9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536628B-1AA9-497C-9F0B-39D74651E1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1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4B1AF6C-1249-4F21-99E9-852D8FBE39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Most likely lesion that can be seen if a biopsy is taken from the underlying left breast:</a:t>
            </a:r>
            <a:r>
              <a:rPr lang="en-US" sz="1200" b="1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Ductal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carcinoma in situ or  Invasive mammary carcinoma</a:t>
            </a:r>
            <a:endParaRPr lang="en-US" sz="1200" i="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123B81-F429-4794-ABEF-E0787C555090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73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2AE5FA8-2557-496C-B940-53D71C0423F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93264-479B-45B2-9FFA-75E1185EB88A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Ther are an average of about 10 LOBES per breast. The suspensory ligament separates lobes.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648A71-02D0-4F3C-A31C-3749CAA720E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 lobule is part of a lobe composed of many acini. Lobules are separated from each other by bands of connective tissue.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02D8EF-EBDC-426D-B32D-129111C20D3F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Acini are also known as alveoli.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1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71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D83ED3-7FEF-4836-B319-1CC62EF8BED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Fibroadenoma</a:t>
            </a:r>
            <a:r>
              <a:rPr lang="en-US" dirty="0" smtClean="0"/>
              <a:t> has a benign </a:t>
            </a:r>
            <a:r>
              <a:rPr lang="en-US" dirty="0" err="1" smtClean="0"/>
              <a:t>behaviour</a:t>
            </a:r>
            <a:r>
              <a:rPr lang="en-US" dirty="0" smtClean="0"/>
              <a:t> with good prognosis 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A6EB6B-38F2-4D0B-A1E4-90E3B6920F5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1F2C740-66D0-461E-82E3-8C07D0898FE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730221-C0FE-4762-8E8B-0E8B37B0D15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B93A45-8044-4D3F-A2A1-3E3F4F1B3F5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301CD-37AF-4EAB-8953-38BCF873B173}" type="datetimeFigureOut">
              <a:rPr lang="en-US" smtClean="0"/>
              <a:pPr/>
              <a:t>4/23/2014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8A2DD-E3F2-4E7E-A2C5-262228901E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://en.wikipedia.org/wiki/File:Breast_cancer.jpg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http://upload.wikimedia.org/wikipedia/commons/e/e6/Invasive_Ductal_Carcinoma_40x.jpg" TargetMode="Externa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png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Reproductive, Practical III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Shaesta</a:t>
            </a:r>
            <a:r>
              <a:rPr lang="en-US" dirty="0" smtClean="0"/>
              <a:t> </a:t>
            </a:r>
            <a:r>
              <a:rPr lang="en-US" dirty="0" err="1" smtClean="0"/>
              <a:t>Naseem</a:t>
            </a:r>
            <a:r>
              <a:rPr lang="en-US" dirty="0" smtClean="0"/>
              <a:t> </a:t>
            </a:r>
            <a:r>
              <a:rPr lang="en-US" dirty="0" err="1" smtClean="0"/>
              <a:t>Zaidi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Franklin Gothic Demi" pitchFamily="34" charset="0"/>
              </a:rPr>
              <a:t>FIBROADENOMA OF THE BREAST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>
          <a:xfrm>
            <a:off x="0" y="1500188"/>
            <a:ext cx="9144000" cy="5395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latin typeface="Franklin Gothic Demi" pitchFamily="34" charset="0"/>
              </a:rPr>
              <a:t>FIBROADENOMA OF THE BREAST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Fibroadenoma</a:t>
            </a: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of the Breast: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shows breast </a:t>
            </a:r>
            <a:r>
              <a:rPr lang="en-US" sz="2800" i="1" dirty="0" err="1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tumour</a:t>
            </a: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313" y="1785938"/>
            <a:ext cx="8643937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Franklin Gothic Demi" pitchFamily="34" charset="0"/>
                <a:cs typeface="+mn-cs"/>
              </a:rPr>
              <a:t>A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tumour</a:t>
            </a:r>
            <a:r>
              <a:rPr lang="en-US" sz="2800" dirty="0">
                <a:latin typeface="Franklin Gothic Demi" pitchFamily="34" charset="0"/>
                <a:cs typeface="+mn-cs"/>
              </a:rPr>
              <a:t> shows proliferation of both glandular tissue and fibrous 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tissue with </a:t>
            </a:r>
            <a:r>
              <a:rPr lang="en-US" sz="2800" dirty="0" err="1" smtClean="0">
                <a:latin typeface="Franklin Gothic Demi" pitchFamily="34" charset="0"/>
                <a:cs typeface="+mn-cs"/>
              </a:rPr>
              <a:t>intracanalicular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 and </a:t>
            </a:r>
            <a:r>
              <a:rPr lang="en-US" sz="2800" dirty="0" err="1" smtClean="0">
                <a:latin typeface="Franklin Gothic Demi" pitchFamily="34" charset="0"/>
                <a:cs typeface="+mn-cs"/>
              </a:rPr>
              <a:t>pericanalicular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 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fibrous and </a:t>
            </a:r>
            <a:r>
              <a:rPr lang="en-US" sz="2800" dirty="0" err="1" smtClean="0">
                <a:latin typeface="Franklin Gothic Demi" pitchFamily="34" charset="0"/>
                <a:cs typeface="+mn-cs"/>
              </a:rPr>
              <a:t>ductular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 tissue growth pattern .</a:t>
            </a:r>
            <a:endParaRPr lang="en-US" sz="2800" dirty="0">
              <a:latin typeface="Franklin Gothic Demi" pitchFamily="34" charset="0"/>
              <a:cs typeface="+mn-cs"/>
            </a:endParaRPr>
          </a:p>
          <a:p>
            <a:pPr marL="627063" indent="-6270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Franklin Gothic Demi" pitchFamily="34" charset="0"/>
                <a:cs typeface="+mn-cs"/>
              </a:rPr>
              <a:t>(a) 	Proliferation fibrous tissue is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invaginating</a:t>
            </a:r>
            <a:r>
              <a:rPr lang="en-US" sz="2800" dirty="0">
                <a:latin typeface="Franklin Gothic Demi" pitchFamily="34" charset="0"/>
                <a:cs typeface="+mn-cs"/>
              </a:rPr>
              <a:t> the ducts causing elongation, compression and distortion of the ducts which have slit-like lumen (</a:t>
            </a:r>
            <a:r>
              <a:rPr lang="en-US" sz="2800" dirty="0" err="1">
                <a:latin typeface="Franklin Gothic Demi" pitchFamily="34" charset="0"/>
                <a:cs typeface="+mn-cs"/>
              </a:rPr>
              <a:t>intracanalicular</a:t>
            </a:r>
            <a:r>
              <a:rPr lang="en-US" sz="2800" dirty="0" smtClean="0">
                <a:latin typeface="Franklin Gothic Demi" pitchFamily="34" charset="0"/>
                <a:cs typeface="+mn-cs"/>
              </a:rPr>
              <a:t>).</a:t>
            </a:r>
            <a:endParaRPr lang="en-US" sz="2800" dirty="0">
              <a:latin typeface="Franklin Gothic Demi" pitchFamily="34" charset="0"/>
              <a:cs typeface="+mn-cs"/>
            </a:endParaRPr>
          </a:p>
          <a:p>
            <a:pPr marL="627063" indent="-6270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latin typeface="Franklin Gothic Demi" pitchFamily="34" charset="0"/>
                <a:cs typeface="+mn-cs"/>
              </a:rPr>
              <a:t>(b) 	At places fibrous tissue is arranged around the ducts (</a:t>
            </a:r>
            <a:r>
              <a:rPr lang="en-US" sz="2800" dirty="0" err="1">
                <a:latin typeface="Franklin Gothic Demi" pitchFamily="34" charset="0"/>
                <a:cs typeface="+mn-cs"/>
              </a:rPr>
              <a:t>pericanalicular</a:t>
            </a:r>
            <a:r>
              <a:rPr lang="en-US" sz="2800" dirty="0">
                <a:latin typeface="Franklin Gothic Demi" pitchFamily="34" charset="0"/>
                <a:cs typeface="+mn-cs"/>
              </a:rPr>
              <a:t>) and does not </a:t>
            </a:r>
            <a:r>
              <a:rPr lang="en-US" sz="2800" dirty="0" err="1">
                <a:latin typeface="Franklin Gothic Demi" pitchFamily="34" charset="0"/>
                <a:cs typeface="+mn-cs"/>
              </a:rPr>
              <a:t>invaginate</a:t>
            </a:r>
            <a:r>
              <a:rPr lang="en-US" sz="2800" dirty="0">
                <a:latin typeface="Franklin Gothic Demi" pitchFamily="34" charset="0"/>
                <a:cs typeface="+mn-cs"/>
              </a:rPr>
              <a:t>.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Franklin Gothic Demi" pitchFamily="34" charset="0"/>
              </a:rPr>
              <a:t>Ductal</a:t>
            </a:r>
            <a:r>
              <a:rPr lang="en-US" dirty="0" smtClean="0">
                <a:latin typeface="Franklin Gothic Demi" pitchFamily="34" charset="0"/>
              </a:rPr>
              <a:t> carcinoma in situ (DCIS)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251062"/>
          </a:xfrm>
        </p:spPr>
        <p:txBody>
          <a:bodyPr/>
          <a:lstStyle/>
          <a:p>
            <a:pPr marL="361950" indent="-361950" algn="ctr" fontAlgn="auto">
              <a:spcAft>
                <a:spcPts val="0"/>
              </a:spcAft>
              <a:defRPr/>
            </a:pPr>
            <a:r>
              <a:rPr lang="en-US" sz="3600" dirty="0" smtClean="0">
                <a:latin typeface="Franklin Gothic Demi" pitchFamily="34" charset="0"/>
              </a:rPr>
              <a:t> </a:t>
            </a:r>
            <a:r>
              <a:rPr lang="en-US" sz="3600" dirty="0" err="1" smtClean="0">
                <a:latin typeface="Franklin Gothic Demi" pitchFamily="34" charset="0"/>
              </a:rPr>
              <a:t>Ductal</a:t>
            </a:r>
            <a:r>
              <a:rPr lang="en-US" sz="3600" dirty="0" smtClean="0">
                <a:latin typeface="Franklin Gothic Demi" pitchFamily="34" charset="0"/>
              </a:rPr>
              <a:t> carcinoma in situ (DCIS)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marL="266700" indent="-266700">
              <a:defRPr/>
            </a:pPr>
            <a:r>
              <a:rPr lang="en-US" sz="3600" dirty="0" err="1" smtClean="0">
                <a:latin typeface="Franklin Gothic Demi" pitchFamily="34" charset="0"/>
              </a:rPr>
              <a:t>Ductal</a:t>
            </a:r>
            <a:r>
              <a:rPr lang="en-US" sz="3600" dirty="0" smtClean="0">
                <a:latin typeface="Franklin Gothic Demi" pitchFamily="34" charset="0"/>
              </a:rPr>
              <a:t> carcinoma in situ (DCIS)</a:t>
            </a: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3600" dirty="0" err="1" smtClean="0">
                <a:latin typeface="Franklin Gothic Demi" pitchFamily="34" charset="0"/>
              </a:rPr>
              <a:t>Ductal</a:t>
            </a:r>
            <a:r>
              <a:rPr lang="en-US" sz="3600" dirty="0" smtClean="0">
                <a:latin typeface="Franklin Gothic Demi" pitchFamily="34" charset="0"/>
              </a:rPr>
              <a:t> carcinoma in situ (DCIS</a:t>
            </a:r>
            <a:r>
              <a:rPr lang="en-US" sz="3600" dirty="0" smtClean="0">
                <a:latin typeface="Franklin Gothic Demi" pitchFamily="34" charset="0"/>
              </a:rPr>
              <a:t>) </a:t>
            </a:r>
            <a:r>
              <a:rPr lang="en-US" sz="3600" dirty="0" smtClean="0">
                <a:latin typeface="Franklin Gothic Demi" pitchFamily="34" charset="0"/>
              </a:rPr>
              <a:t>of </a:t>
            </a:r>
            <a:r>
              <a:rPr lang="en-US" sz="3600" dirty="0" smtClean="0">
                <a:latin typeface="Franklin Gothic Demi" pitchFamily="34" charset="0"/>
              </a:rPr>
              <a:t>the breast:</a:t>
            </a:r>
            <a:br>
              <a:rPr lang="en-US" sz="3600" dirty="0" smtClean="0">
                <a:latin typeface="Franklin Gothic Demi" pitchFamily="34" charset="0"/>
              </a:rPr>
            </a:br>
            <a:r>
              <a:rPr lang="en-US" sz="2800" dirty="0" smtClean="0">
                <a:latin typeface="Franklin Gothic Demi" pitchFamily="34" charset="0"/>
              </a:rPr>
              <a:t>Section of breast tumour shows:</a:t>
            </a:r>
            <a:endParaRPr lang="en-US" sz="3600" dirty="0">
              <a:latin typeface="Franklin Gothic Demi" pitchFamily="34" charset="0"/>
            </a:endParaRPr>
          </a:p>
        </p:txBody>
      </p:sp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285750" y="1668463"/>
            <a:ext cx="8501063" cy="483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latin typeface="Franklin Gothic Demi" pitchFamily="34" charset="0"/>
              </a:rPr>
              <a:t>Large ducts are distended by </a:t>
            </a:r>
            <a:r>
              <a:rPr lang="en-US" sz="2800" dirty="0" err="1">
                <a:latin typeface="Franklin Gothic Demi" pitchFamily="34" charset="0"/>
              </a:rPr>
              <a:t>neoplastic</a:t>
            </a:r>
            <a:r>
              <a:rPr lang="en-US" sz="2800" dirty="0">
                <a:latin typeface="Franklin Gothic Demi" pitchFamily="34" charset="0"/>
              </a:rPr>
              <a:t> epithelial cells which are </a:t>
            </a:r>
            <a:r>
              <a:rPr lang="en-US" sz="2800" dirty="0" err="1">
                <a:latin typeface="Franklin Gothic Demi" pitchFamily="34" charset="0"/>
              </a:rPr>
              <a:t>pleomorphic</a:t>
            </a:r>
            <a:r>
              <a:rPr lang="en-US" sz="2800" dirty="0">
                <a:latin typeface="Franklin Gothic Demi" pitchFamily="34" charset="0"/>
              </a:rPr>
              <a:t> with large  </a:t>
            </a:r>
            <a:r>
              <a:rPr lang="en-US" sz="2800" dirty="0" err="1">
                <a:latin typeface="Franklin Gothic Demi" pitchFamily="34" charset="0"/>
              </a:rPr>
              <a:t>hyperchromatic</a:t>
            </a:r>
            <a:r>
              <a:rPr lang="en-US" sz="2800" dirty="0">
                <a:latin typeface="Franklin Gothic Demi" pitchFamily="34" charset="0"/>
              </a:rPr>
              <a:t> nuclei and mitosis.</a:t>
            </a:r>
          </a:p>
          <a:p>
            <a:endParaRPr lang="en-US" sz="2800" dirty="0">
              <a:latin typeface="Franklin Gothic Demi" pitchFamily="34" charset="0"/>
            </a:endParaRPr>
          </a:p>
          <a:p>
            <a:r>
              <a:rPr lang="en-US" sz="2800" dirty="0">
                <a:latin typeface="Franklin Gothic Demi" pitchFamily="34" charset="0"/>
              </a:rPr>
              <a:t>Cells are forming imperfect </a:t>
            </a:r>
            <a:r>
              <a:rPr lang="en-US" sz="2800" dirty="0" err="1">
                <a:latin typeface="Franklin Gothic Demi" pitchFamily="34" charset="0"/>
              </a:rPr>
              <a:t>acini</a:t>
            </a:r>
            <a:r>
              <a:rPr lang="en-US" sz="2800" dirty="0">
                <a:latin typeface="Franklin Gothic Demi" pitchFamily="34" charset="0"/>
              </a:rPr>
              <a:t> and shows a </a:t>
            </a:r>
            <a:r>
              <a:rPr lang="en-US" sz="2800" dirty="0" err="1">
                <a:latin typeface="Franklin Gothic Demi" pitchFamily="34" charset="0"/>
              </a:rPr>
              <a:t>cribriform</a:t>
            </a:r>
            <a:r>
              <a:rPr lang="en-US" sz="2800" dirty="0">
                <a:latin typeface="Franklin Gothic Demi" pitchFamily="34" charset="0"/>
              </a:rPr>
              <a:t> pattern.</a:t>
            </a:r>
          </a:p>
          <a:p>
            <a:endParaRPr lang="en-US" sz="2800" dirty="0">
              <a:latin typeface="Franklin Gothic Demi" pitchFamily="34" charset="0"/>
            </a:endParaRPr>
          </a:p>
          <a:p>
            <a:r>
              <a:rPr lang="en-US" sz="2800" dirty="0">
                <a:latin typeface="Franklin Gothic Demi" pitchFamily="34" charset="0"/>
              </a:rPr>
              <a:t>Small groups of cells in the center of many ducts are necrotic. </a:t>
            </a:r>
          </a:p>
          <a:p>
            <a:endParaRPr lang="en-US" sz="2800" dirty="0">
              <a:latin typeface="Franklin Gothic Demi" pitchFamily="34" charset="0"/>
            </a:endParaRPr>
          </a:p>
          <a:p>
            <a:r>
              <a:rPr lang="en-US" sz="2800" dirty="0">
                <a:latin typeface="Franklin Gothic Demi" pitchFamily="34" charset="0"/>
              </a:rPr>
              <a:t>No invasion of basement membrane of the ducts.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924944"/>
            <a:ext cx="8439912" cy="936104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Carcinoma of the breast 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upload.wikimedia.org/wikipedia/commons/thumb/9/94/Breast_cancer.jpg/220px-Breast_cance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1484784"/>
            <a:ext cx="3031604" cy="259228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04800" y="4221087"/>
            <a:ext cx="7848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/>
          </a:p>
          <a:p>
            <a:r>
              <a:rPr lang="en-US" sz="2800" dirty="0" smtClean="0"/>
              <a:t>Breast cancer showing an inverted nipple, with underlying lump (breast mass)  and skin dimpling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1043608" y="188640"/>
            <a:ext cx="4824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Franklin Gothic Demi" pitchFamily="34" charset="0"/>
              </a:rPr>
              <a:t>                  CARCINOMA </a:t>
            </a:r>
            <a:br>
              <a:rPr lang="en-US" sz="3200" dirty="0" smtClean="0">
                <a:latin typeface="Franklin Gothic Demi" pitchFamily="34" charset="0"/>
              </a:rPr>
            </a:br>
            <a:r>
              <a:rPr lang="en-US" sz="3200" dirty="0" smtClean="0">
                <a:latin typeface="Franklin Gothic Demi" pitchFamily="34" charset="0"/>
              </a:rPr>
              <a:t>               OF THE BREAST</a:t>
            </a:r>
            <a:endParaRPr lang="en-US" sz="3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 descr="http://www.hsc.stonybrook.edu/breast-atlas/images/XXVII-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0"/>
            <a:ext cx="6912768" cy="5795419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55576" y="5877272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Ill-defined pale and firm nodule with overlying retracted nipple and surrounding skin 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Breast</a:t>
            </a:r>
            <a:endParaRPr lang="en-US" sz="54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Normal anatomy and histology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600" dirty="0" smtClean="0">
                <a:latin typeface="Franklin Gothic Demi" pitchFamily="34" charset="0"/>
              </a:rPr>
              <a:t>INVASIVE DUCTAL CARCINOMA</a:t>
            </a:r>
            <a:endParaRPr lang="en-US" sz="3600" dirty="0">
              <a:latin typeface="Franklin Gothic Demi" pitchFamily="34" charset="0"/>
            </a:endParaRP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lum bright="20000" contrast="20000"/>
          </a:blip>
          <a:srcRect/>
          <a:stretch>
            <a:fillRect/>
          </a:stretch>
        </p:blipFill>
        <p:spPr>
          <a:xfrm>
            <a:off x="0" y="1500188"/>
            <a:ext cx="9144000" cy="53578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W.B. Saunders Company items and derived items Copyright (c) 1999 by W.B. Saunders Company</a:t>
            </a:r>
            <a:endParaRPr lang="en-US" sz="2400"/>
          </a:p>
        </p:txBody>
      </p:sp>
      <p:pic>
        <p:nvPicPr>
          <p:cNvPr id="100354" name="Picture 1026" descr="H:\Cotran\Images\CH25\F025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7467600" cy="5500687"/>
          </a:xfrm>
          <a:prstGeom prst="rect">
            <a:avLst/>
          </a:prstGeom>
          <a:noFill/>
        </p:spPr>
      </p:pic>
      <p:sp>
        <p:nvSpPr>
          <p:cNvPr id="100355" name="Text Box 1027"/>
          <p:cNvSpPr txBox="1">
            <a:spLocks noChangeArrowheads="1"/>
          </p:cNvSpPr>
          <p:nvPr/>
        </p:nvSpPr>
        <p:spPr bwMode="auto">
          <a:xfrm>
            <a:off x="0" y="6583363"/>
            <a:ext cx="1381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>
                <a:latin typeface="Arial" charset="0"/>
              </a:rPr>
              <a:t>Slide 25.23</a:t>
            </a:r>
            <a:endParaRPr lang="en-US" sz="1200"/>
          </a:p>
        </p:txBody>
      </p:sp>
      <p:sp>
        <p:nvSpPr>
          <p:cNvPr id="6" name="Rectangle 5"/>
          <p:cNvSpPr/>
          <p:nvPr/>
        </p:nvSpPr>
        <p:spPr>
          <a:xfrm>
            <a:off x="1475656" y="404664"/>
            <a:ext cx="612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 </a:t>
            </a:r>
            <a:r>
              <a:rPr lang="en-US" sz="3200" dirty="0" smtClean="0">
                <a:latin typeface="Franklin Gothic Demi" pitchFamily="34" charset="0"/>
              </a:rPr>
              <a:t>INVASIVE DUCTAL CARCINOMA</a:t>
            </a:r>
            <a:endParaRPr lang="en-US" sz="3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File:Invasive Ductal Carcinoma 40x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88640"/>
            <a:ext cx="5904656" cy="4635896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899592" y="4869160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High grade invasive </a:t>
            </a:r>
            <a:r>
              <a:rPr lang="en-US" sz="2800" dirty="0" err="1" smtClean="0"/>
              <a:t>ductal</a:t>
            </a:r>
            <a:r>
              <a:rPr lang="en-US" sz="2800" dirty="0" smtClean="0"/>
              <a:t> carcinoma, with minimal tubule formation, marked pleomorphism, and prominent mitoses, 40x field.</a:t>
            </a:r>
            <a:endParaRPr lang="en-US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Invasive ducts carcinoma of the breast: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breast tumour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75779" name="TextBox 3"/>
          <p:cNvSpPr txBox="1">
            <a:spLocks noChangeArrowheads="1"/>
          </p:cNvSpPr>
          <p:nvPr/>
        </p:nvSpPr>
        <p:spPr bwMode="auto">
          <a:xfrm>
            <a:off x="214313" y="1762125"/>
            <a:ext cx="8643937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61950" indent="-36195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Cord, sheets and nests of </a:t>
            </a: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cells surrounded by dense fibrous tissue  </a:t>
            </a:r>
            <a:r>
              <a:rPr lang="en-US" sz="2800" dirty="0" err="1">
                <a:latin typeface="Franklin Gothic Demi" pitchFamily="34" charset="0"/>
              </a:rPr>
              <a:t>stroma</a:t>
            </a:r>
            <a:r>
              <a:rPr lang="en-US" sz="2800" dirty="0">
                <a:latin typeface="Franklin Gothic Demi" pitchFamily="34" charset="0"/>
              </a:rPr>
              <a:t> containing scattered lymphocytes</a:t>
            </a:r>
            <a:r>
              <a:rPr lang="en-US" sz="2800" dirty="0" smtClean="0">
                <a:latin typeface="Franklin Gothic Demi" pitchFamily="34" charset="0"/>
              </a:rPr>
              <a:t>. Few </a:t>
            </a:r>
            <a:r>
              <a:rPr lang="en-US" sz="2800" dirty="0" err="1" smtClean="0">
                <a:latin typeface="Franklin Gothic Demi" pitchFamily="34" charset="0"/>
              </a:rPr>
              <a:t>tumour</a:t>
            </a:r>
            <a:r>
              <a:rPr lang="en-US" sz="2800" dirty="0" smtClean="0">
                <a:latin typeface="Franklin Gothic Demi" pitchFamily="34" charset="0"/>
              </a:rPr>
              <a:t> cells form duct-like </a:t>
            </a:r>
            <a:r>
              <a:rPr lang="en-US" sz="2800" dirty="0" smtClean="0">
                <a:latin typeface="Franklin Gothic Demi" pitchFamily="34" charset="0"/>
              </a:rPr>
              <a:t>structures.</a:t>
            </a:r>
            <a:endParaRPr lang="en-US" sz="2800" dirty="0">
              <a:latin typeface="Franklin Gothic Demi" pitchFamily="34" charset="0"/>
            </a:endParaRPr>
          </a:p>
          <a:p>
            <a:pPr marL="361950" indent="-361950" algn="just"/>
            <a:endParaRPr lang="en-US" sz="1600" dirty="0">
              <a:latin typeface="Franklin Gothic Demi" pitchFamily="34" charset="0"/>
            </a:endParaRPr>
          </a:p>
          <a:p>
            <a:pPr marL="361950" indent="-36195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cells are around to polygonal with deeply stained nuclei and occasional mitoses.</a:t>
            </a:r>
          </a:p>
          <a:p>
            <a:pPr marL="361950" indent="-36195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361950" indent="-361950" algn="just">
              <a:buFontTx/>
              <a:buBlip>
                <a:blip r:embed="rId3"/>
              </a:buBlip>
            </a:pPr>
            <a:r>
              <a:rPr lang="en-US" sz="2800" dirty="0">
                <a:latin typeface="Franklin Gothic Demi" pitchFamily="34" charset="0"/>
              </a:rPr>
              <a:t>Focal </a:t>
            </a: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cell necrosis.</a:t>
            </a:r>
          </a:p>
          <a:p>
            <a:pPr marL="361950" indent="-36195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  <a:p>
            <a:pPr marL="361950" indent="-361950" algn="just">
              <a:buFontTx/>
              <a:buBlip>
                <a:blip r:embed="rId3"/>
              </a:buBlip>
            </a:pPr>
            <a:r>
              <a:rPr lang="en-US" sz="2800" dirty="0" err="1">
                <a:latin typeface="Franklin Gothic Demi" pitchFamily="34" charset="0"/>
              </a:rPr>
              <a:t>Tumour</a:t>
            </a:r>
            <a:r>
              <a:rPr lang="en-US" sz="2800" dirty="0">
                <a:latin typeface="Franklin Gothic Demi" pitchFamily="34" charset="0"/>
              </a:rPr>
              <a:t> cells are invading breast adipose tissue.</a:t>
            </a:r>
          </a:p>
          <a:p>
            <a:pPr marL="361950" indent="-361950" algn="just">
              <a:buFontTx/>
              <a:buBlip>
                <a:blip r:embed="rId3"/>
              </a:buBlip>
            </a:pPr>
            <a:endParaRPr lang="en-US" sz="16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www.vashishtsurgicalservices.co.uk/images/pics/pagett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833456"/>
            <a:ext cx="6553200" cy="4794679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475656" y="246667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/>
              <a:t>Paget's disease of the nipple</a:t>
            </a:r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619672" y="5842337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The skin shows erythematous and scaly/crusted lesion resembling dermatitis (eczema) </a:t>
            </a:r>
            <a:endParaRPr lang="en-US" sz="20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www.scielo.br/img/revistas/abd/v85n3/en_a11fig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764704"/>
            <a:ext cx="6643079" cy="5547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2" descr="Paget's disease of the ni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80920" cy="54006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051720" y="6021288"/>
            <a:ext cx="48965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Paget's disease of the nipple</a:t>
            </a:r>
            <a:endParaRPr lang="en-US" sz="320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webpathology.com/slides/slides/ExtGenitalia_Pagets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7"/>
            <a:ext cx="8328856" cy="4696544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28600" y="5538028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Segoe UI" pitchFamily="34" charset="0"/>
              </a:rPr>
              <a:t>Atypical cells  with </a:t>
            </a:r>
            <a:r>
              <a:rPr lang="en-US" sz="2800" b="1" dirty="0" err="1" smtClean="0">
                <a:latin typeface="Cambria" pitchFamily="18" charset="0"/>
                <a:ea typeface="Calibri" pitchFamily="34" charset="0"/>
                <a:cs typeface="Segoe UI" pitchFamily="34" charset="0"/>
              </a:rPr>
              <a:t>h</a:t>
            </a:r>
            <a:r>
              <a:rPr kumimoji="0" lang="en-US" sz="2800" b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Segoe UI" pitchFamily="34" charset="0"/>
              </a:rPr>
              <a:t>yperchromatic</a:t>
            </a: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Segoe UI" pitchFamily="34" charset="0"/>
              </a:rPr>
              <a:t> nuclei and </a:t>
            </a:r>
            <a:endParaRPr kumimoji="0" lang="en-US" sz="2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Cambria" pitchFamily="18" charset="0"/>
                <a:ea typeface="Calibri" pitchFamily="34" charset="0"/>
                <a:cs typeface="Segoe UI" pitchFamily="34" charset="0"/>
              </a:rPr>
              <a:t>c</a:t>
            </a:r>
            <a:r>
              <a:rPr kumimoji="0" lang="en-US" sz="28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Segoe UI" pitchFamily="34" charset="0"/>
              </a:rPr>
              <a:t>lear cytoplasm</a:t>
            </a:r>
            <a:endParaRPr kumimoji="0" lang="en-US" sz="28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34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Paget’s disease of the breast:</a:t>
            </a:r>
            <a:br>
              <a:rPr lang="en-US" sz="36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</a:br>
            <a:r>
              <a:rPr lang="en-US" sz="2800" i="1" dirty="0" smtClean="0">
                <a:solidFill>
                  <a:schemeClr val="accent1">
                    <a:satMod val="150000"/>
                  </a:schemeClr>
                </a:solidFill>
                <a:latin typeface="Franklin Gothic Demi" pitchFamily="34" charset="0"/>
              </a:rPr>
              <a:t>Section of breast and skin shows:</a:t>
            </a:r>
            <a:endParaRPr lang="en-US" sz="2800" i="1" dirty="0">
              <a:solidFill>
                <a:schemeClr val="accent1">
                  <a:satMod val="15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77827" name="TextBox 2"/>
          <p:cNvSpPr txBox="1">
            <a:spLocks noChangeArrowheads="1"/>
          </p:cNvSpPr>
          <p:nvPr/>
        </p:nvSpPr>
        <p:spPr bwMode="auto">
          <a:xfrm>
            <a:off x="285750" y="1268760"/>
            <a:ext cx="8501063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dirty="0">
                <a:latin typeface="Franklin Gothic Demi" pitchFamily="34" charset="0"/>
              </a:rPr>
              <a:t>I</a:t>
            </a:r>
            <a:r>
              <a:rPr lang="en-US" sz="2400" dirty="0" smtClean="0">
                <a:latin typeface="Franklin Gothic Demi" pitchFamily="34" charset="0"/>
              </a:rPr>
              <a:t>nvasion </a:t>
            </a:r>
            <a:r>
              <a:rPr lang="en-US" sz="2400" dirty="0">
                <a:latin typeface="Franklin Gothic Demi" pitchFamily="34" charset="0"/>
              </a:rPr>
              <a:t>of epidermis by ductal carcinoma cells (Paget cells), </a:t>
            </a:r>
            <a:r>
              <a:rPr lang="en-US" sz="2400" dirty="0" smtClean="0">
                <a:latin typeface="Franklin Gothic Demi" pitchFamily="34" charset="0"/>
              </a:rPr>
              <a:t>which are present </a:t>
            </a:r>
            <a:r>
              <a:rPr lang="en-US" sz="2400" dirty="0">
                <a:latin typeface="Franklin Gothic Demi" pitchFamily="34" charset="0"/>
              </a:rPr>
              <a:t>between  </a:t>
            </a:r>
            <a:r>
              <a:rPr lang="en-US" sz="2400" dirty="0" smtClean="0">
                <a:latin typeface="Franklin Gothic Demi" pitchFamily="34" charset="0"/>
              </a:rPr>
              <a:t>the epidermal squamous cells</a:t>
            </a:r>
            <a:endParaRPr lang="en-US" sz="2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dirty="0">
                <a:latin typeface="Franklin Gothic Demi" pitchFamily="34" charset="0"/>
              </a:rPr>
              <a:t>Paget cells are large, </a:t>
            </a:r>
            <a:r>
              <a:rPr lang="en-US" sz="2400" dirty="0" err="1">
                <a:latin typeface="Franklin Gothic Demi" pitchFamily="34" charset="0"/>
              </a:rPr>
              <a:t>anaplastic</a:t>
            </a:r>
            <a:r>
              <a:rPr lang="en-US" sz="2400" dirty="0">
                <a:latin typeface="Franklin Gothic Demi" pitchFamily="34" charset="0"/>
              </a:rPr>
              <a:t> cells having pale cytoplasm, </a:t>
            </a:r>
            <a:r>
              <a:rPr lang="en-US" sz="2400" dirty="0" err="1">
                <a:latin typeface="Franklin Gothic Demi" pitchFamily="34" charset="0"/>
              </a:rPr>
              <a:t>hyperchromatic</a:t>
            </a:r>
            <a:r>
              <a:rPr lang="en-US" sz="2400" dirty="0">
                <a:latin typeface="Franklin Gothic Demi" pitchFamily="34" charset="0"/>
              </a:rPr>
              <a:t> nuclei with occasional mitoses.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dirty="0">
                <a:latin typeface="Franklin Gothic Demi" pitchFamily="34" charset="0"/>
              </a:rPr>
              <a:t>Paget cells are </a:t>
            </a:r>
            <a:r>
              <a:rPr lang="en-US" sz="2400" dirty="0" smtClean="0">
                <a:latin typeface="Franklin Gothic Demi" pitchFamily="34" charset="0"/>
              </a:rPr>
              <a:t>present </a:t>
            </a:r>
            <a:r>
              <a:rPr lang="en-US" sz="2400" dirty="0">
                <a:latin typeface="Franklin Gothic Demi" pitchFamily="34" charset="0"/>
              </a:rPr>
              <a:t>either singly or in small groups of two or three </a:t>
            </a:r>
            <a:r>
              <a:rPr lang="en-US" sz="2400" dirty="0" smtClean="0">
                <a:latin typeface="Franklin Gothic Demi" pitchFamily="34" charset="0"/>
              </a:rPr>
              <a:t>cells surrounded </a:t>
            </a:r>
            <a:r>
              <a:rPr lang="en-US" sz="2400" dirty="0">
                <a:latin typeface="Franklin Gothic Demi" pitchFamily="34" charset="0"/>
              </a:rPr>
              <a:t>by a clear zone or halo</a:t>
            </a:r>
            <a:r>
              <a:rPr lang="en-US" sz="2400" dirty="0" smtClean="0">
                <a:latin typeface="Franklin Gothic Demi" pitchFamily="34" charset="0"/>
              </a:rPr>
              <a:t>.</a:t>
            </a: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r>
              <a:rPr lang="en-US" sz="2400" b="1" dirty="0" smtClean="0">
                <a:latin typeface="Franklin Gothic Demi" pitchFamily="34" charset="0"/>
              </a:rPr>
              <a:t>Familial cases </a:t>
            </a:r>
            <a:r>
              <a:rPr lang="en-US" sz="2400" dirty="0" smtClean="0">
                <a:latin typeface="Franklin Gothic Demi" pitchFamily="34" charset="0"/>
              </a:rPr>
              <a:t>of breast cancer are associated with mutations in BRCA 1 and BRCA 2 genes and affected patients are also prone to develop ovarian carcinoma</a:t>
            </a:r>
            <a:endParaRPr lang="en-US" sz="2400" dirty="0">
              <a:latin typeface="Franklin Gothic Demi" pitchFamily="34" charset="0"/>
            </a:endParaRPr>
          </a:p>
          <a:p>
            <a:pPr marL="533400" indent="-533400" algn="just">
              <a:buFontTx/>
              <a:buBlip>
                <a:blip r:embed="rId3"/>
              </a:buBlip>
            </a:pPr>
            <a:endParaRPr lang="en-US" sz="2400" dirty="0">
              <a:latin typeface="Franklin Gothic Demi" pitchFamily="34" charset="0"/>
            </a:endParaRPr>
          </a:p>
          <a:p>
            <a:pPr marL="533400" indent="-533400" algn="just"/>
            <a:endParaRPr lang="en-US" sz="2400" dirty="0">
              <a:latin typeface="Franklin Gothic Dem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bre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01040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5257800" y="0"/>
            <a:ext cx="38862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BREAST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0"/>
          <a:ext cx="7010400" cy="6845300"/>
        </p:xfrm>
        <a:graphic>
          <a:graphicData uri="http://schemas.openxmlformats.org/presentationml/2006/ole">
            <p:oleObj spid="_x0000_s1026" name="Bitmap Image" r:id="rId4" imgW="3638095" imgH="3552381" progId="PBrush">
              <p:embed/>
            </p:oleObj>
          </a:graphicData>
        </a:graphic>
      </p:graphicFrame>
      <p:sp>
        <p:nvSpPr>
          <p:cNvPr id="1027" name="Text Box 5"/>
          <p:cNvSpPr txBox="1">
            <a:spLocks noChangeArrowheads="1"/>
          </p:cNvSpPr>
          <p:nvPr/>
        </p:nvSpPr>
        <p:spPr bwMode="auto">
          <a:xfrm>
            <a:off x="7620000" y="304800"/>
            <a:ext cx="990600" cy="612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7200">
                <a:solidFill>
                  <a:srgbClr val="3333FF"/>
                </a:solidFill>
              </a:rPr>
              <a:t>L</a:t>
            </a:r>
          </a:p>
          <a:p>
            <a:pPr algn="ctr">
              <a:spcBef>
                <a:spcPct val="50000"/>
              </a:spcBef>
            </a:pPr>
            <a:r>
              <a:rPr lang="en-US" sz="7200">
                <a:solidFill>
                  <a:srgbClr val="3333FF"/>
                </a:solidFill>
              </a:rPr>
              <a:t>O</a:t>
            </a:r>
          </a:p>
          <a:p>
            <a:pPr algn="ctr">
              <a:spcBef>
                <a:spcPct val="50000"/>
              </a:spcBef>
            </a:pPr>
            <a:r>
              <a:rPr lang="en-US" sz="7200">
                <a:solidFill>
                  <a:srgbClr val="3333FF"/>
                </a:solidFill>
              </a:rPr>
              <a:t>B</a:t>
            </a:r>
          </a:p>
          <a:p>
            <a:pPr algn="ctr">
              <a:spcBef>
                <a:spcPct val="50000"/>
              </a:spcBef>
            </a:pPr>
            <a:r>
              <a:rPr lang="en-US" sz="7200">
                <a:solidFill>
                  <a:srgbClr val="3333FF"/>
                </a:solidFill>
              </a:rPr>
              <a:t>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3733800" y="990600"/>
            <a:ext cx="2819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/>
              <a:t>LOBULE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Bitmap Image" r:id="rId4" imgW="6800000" imgH="4304762" progId="PBrush">
              <p:embed/>
            </p:oleObj>
          </a:graphicData>
        </a:graphic>
      </p:graphicFrame>
      <p:pic>
        <p:nvPicPr>
          <p:cNvPr id="205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25" y="0"/>
            <a:ext cx="2428875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GROSS AND HISTOPATHOLOGY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571744"/>
            <a:ext cx="8439912" cy="1857388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 smtClean="0"/>
              <a:t>      1-Fibroadenoma 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14282" y="230282"/>
            <a:ext cx="8715436" cy="126989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spcBef>
                <a:spcPts val="400"/>
              </a:spcBef>
              <a:buNone/>
              <a:defRPr kumimoji="0" lang="en-US" sz="6000" b="1" i="0" u="none" strike="noStrike" kern="1200" cap="none" spc="0" normalizeH="0" baseline="0" noProof="0" dirty="0" smtClean="0">
                <a:ln>
                  <a:noFill/>
                </a:ln>
                <a:gradFill>
                  <a:gsLst>
                    <a:gs pos="0">
                      <a:schemeClr val="tx1">
                        <a:alpha val="92000"/>
                      </a:schemeClr>
                    </a:gs>
                    <a:gs pos="45000">
                      <a:schemeClr val="tx1">
                        <a:alpha val="51000"/>
                      </a:schemeClr>
                    </a:gs>
                    <a:gs pos="100000">
                      <a:schemeClr val="tx1"/>
                    </a:gs>
                  </a:gsLst>
                  <a:lin ang="3600000" scaled="0"/>
                </a:gra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www.webpathology.com/slides/slides/Breast_Benign_Fibroadeno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908720"/>
            <a:ext cx="6191250" cy="4638676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533400" y="5517232"/>
            <a:ext cx="739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Well circumscribed and bulging white mass .The cut surface  is </a:t>
            </a:r>
            <a:r>
              <a:rPr lang="en-US" sz="2400" dirty="0" err="1" smtClean="0"/>
              <a:t>lobulated</a:t>
            </a:r>
            <a:r>
              <a:rPr lang="en-US" sz="2400" dirty="0" smtClean="0"/>
              <a:t> with  </a:t>
            </a:r>
            <a:r>
              <a:rPr lang="en-US" sz="2400" b="1" dirty="0" smtClean="0"/>
              <a:t>slit-like spaces</a:t>
            </a:r>
            <a:r>
              <a:rPr lang="en-US" sz="2400" dirty="0" smtClean="0"/>
              <a:t>  .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2051720" y="260648"/>
            <a:ext cx="46085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dirty="0" smtClean="0"/>
              <a:t>    FIBROADENOMA</a:t>
            </a:r>
            <a:endParaRPr lang="en-US" sz="32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530</Words>
  <Application>Microsoft Office PowerPoint</Application>
  <PresentationFormat>On-screen Show (4:3)</PresentationFormat>
  <Paragraphs>85</Paragraphs>
  <Slides>28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Office Theme</vt:lpstr>
      <vt:lpstr>Bitmap Image</vt:lpstr>
      <vt:lpstr>Reproductive, Practical III</vt:lpstr>
      <vt:lpstr>Breast</vt:lpstr>
      <vt:lpstr>Slide 3</vt:lpstr>
      <vt:lpstr>Slide 4</vt:lpstr>
      <vt:lpstr>Slide 5</vt:lpstr>
      <vt:lpstr>Slide 6</vt:lpstr>
      <vt:lpstr>GROSS AND HISTOPATHOLOGY</vt:lpstr>
      <vt:lpstr>      1-Fibroadenoma </vt:lpstr>
      <vt:lpstr>Slide 9</vt:lpstr>
      <vt:lpstr>FIBROADENOMA OF THE BREAST</vt:lpstr>
      <vt:lpstr> FIBROADENOMA OF THE BREAST</vt:lpstr>
      <vt:lpstr>Fibroadenoma of the Breast: Section shows breast tumour:</vt:lpstr>
      <vt:lpstr>Ductal carcinoma in situ (DCIS)</vt:lpstr>
      <vt:lpstr> Ductal carcinoma in situ (DCIS)</vt:lpstr>
      <vt:lpstr>Ductal carcinoma in situ (DCIS) </vt:lpstr>
      <vt:lpstr>Ductal carcinoma in situ (DCIS) of the breast: Section of breast tumour shows:</vt:lpstr>
      <vt:lpstr>Carcinoma of the breast  </vt:lpstr>
      <vt:lpstr>Slide 18</vt:lpstr>
      <vt:lpstr>Slide 19</vt:lpstr>
      <vt:lpstr> INVASIVE DUCTAL CARCINOMA</vt:lpstr>
      <vt:lpstr>Slide 21</vt:lpstr>
      <vt:lpstr>Slide 22</vt:lpstr>
      <vt:lpstr>Invasive ducts carcinoma of the breast: Section of breast tumour shows:</vt:lpstr>
      <vt:lpstr>Slide 24</vt:lpstr>
      <vt:lpstr>Slide 25</vt:lpstr>
      <vt:lpstr>Slide 26</vt:lpstr>
      <vt:lpstr>Slide 27</vt:lpstr>
      <vt:lpstr>Paget’s disease of the breast: Section of breast and skin shows:</vt:lpstr>
    </vt:vector>
  </TitlesOfParts>
  <Company> 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Reproductive, Practical III</dc:title>
  <dc:creator>DrShaesta</dc:creator>
  <cp:lastModifiedBy>DrShaesta</cp:lastModifiedBy>
  <cp:revision>6</cp:revision>
  <dcterms:created xsi:type="dcterms:W3CDTF">2014-04-22T11:59:14Z</dcterms:created>
  <dcterms:modified xsi:type="dcterms:W3CDTF">2014-04-23T09:41:46Z</dcterms:modified>
</cp:coreProperties>
</file>