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handoutMasterIdLst>
    <p:handoutMasterId r:id="rId17"/>
  </p:handoutMasterIdLst>
  <p:sldIdLst>
    <p:sldId id="256" r:id="rId2"/>
    <p:sldId id="257" r:id="rId3"/>
    <p:sldId id="258" r:id="rId4"/>
    <p:sldId id="270" r:id="rId5"/>
    <p:sldId id="259" r:id="rId6"/>
    <p:sldId id="260" r:id="rId7"/>
    <p:sldId id="261" r:id="rId8"/>
    <p:sldId id="262" r:id="rId9"/>
    <p:sldId id="263" r:id="rId10"/>
    <p:sldId id="264" r:id="rId11"/>
    <p:sldId id="265" r:id="rId12"/>
    <p:sldId id="266" r:id="rId13"/>
    <p:sldId id="267" r:id="rId14"/>
    <p:sldId id="269" r:id="rId15"/>
    <p:sldId id="268" r:id="rId16"/>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76" d="100"/>
          <a:sy n="76" d="100"/>
        </p:scale>
        <p:origin x="-336" y="1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sz="quarter" idx="1"/>
          </p:nvPr>
        </p:nvSpPr>
        <p:spPr>
          <a:xfrm>
            <a:off x="3970938" y="0"/>
            <a:ext cx="3037840" cy="464820"/>
          </a:xfrm>
          <a:prstGeom prst="rect">
            <a:avLst/>
          </a:prstGeom>
        </p:spPr>
        <p:txBody>
          <a:bodyPr vert="horz" lIns="93177" tIns="46589" rIns="93177" bIns="46589" rtlCol="0"/>
          <a:lstStyle>
            <a:lvl1pPr algn="r">
              <a:defRPr sz="1200"/>
            </a:lvl1pPr>
          </a:lstStyle>
          <a:p>
            <a:fld id="{0368698B-D328-417E-A051-3D658555BD59}" type="datetimeFigureOut">
              <a:rPr lang="en-US" smtClean="0"/>
              <a:pPr/>
              <a:t>3/31/2014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3177" tIns="46589" rIns="93177" bIns="46589" rtlCol="0" anchor="b"/>
          <a:lstStyle>
            <a:lvl1pPr algn="r">
              <a:defRPr sz="1200"/>
            </a:lvl1pPr>
          </a:lstStyle>
          <a:p>
            <a:fld id="{8C247D69-78E6-45C5-8362-799C5C84C3F3}" type="slidenum">
              <a:rPr lang="en-US" smtClean="0"/>
              <a:pPr/>
              <a:t>‹#›</a:t>
            </a:fld>
            <a:endParaRPr lang="en-US"/>
          </a:p>
        </p:txBody>
      </p:sp>
    </p:spTree>
    <p:extLst>
      <p:ext uri="{BB962C8B-B14F-4D97-AF65-F5344CB8AC3E}">
        <p14:creationId xmlns:p14="http://schemas.microsoft.com/office/powerpoint/2010/main" val="4193172317"/>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8" name="Date Placeholder 27"/>
          <p:cNvSpPr>
            <a:spLocks noGrp="1"/>
          </p:cNvSpPr>
          <p:nvPr>
            <p:ph type="dt" sz="half" idx="10"/>
          </p:nvPr>
        </p:nvSpPr>
        <p:spPr/>
        <p:txBody>
          <a:bodyPr/>
          <a:lstStyle>
            <a:extLst/>
          </a:lstStyle>
          <a:p>
            <a:fld id="{A457AB48-8BED-4AA5-B87F-098375EDF8AB}" type="datetimeFigureOut">
              <a:rPr lang="en-US" smtClean="0"/>
              <a:pPr/>
              <a:t>3/31/2014</a:t>
            </a:fld>
            <a:endParaRPr lang="en-US"/>
          </a:p>
        </p:txBody>
      </p:sp>
      <p:sp>
        <p:nvSpPr>
          <p:cNvPr id="17" name="Footer Placeholder 16"/>
          <p:cNvSpPr>
            <a:spLocks noGrp="1"/>
          </p:cNvSpPr>
          <p:nvPr>
            <p:ph type="ftr" sz="quarter" idx="11"/>
          </p:nvPr>
        </p:nvSpPr>
        <p:spPr/>
        <p:txBody>
          <a:bodyPr/>
          <a:lstStyle>
            <a:extLst/>
          </a:lstStyle>
          <a:p>
            <a:endParaRPr lang="en-US"/>
          </a:p>
        </p:txBody>
      </p:sp>
      <p:sp>
        <p:nvSpPr>
          <p:cNvPr id="29" name="Slide Number Placeholder 28"/>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32" name="Rectangle 31"/>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39" name="Rectangle 38"/>
          <p:cNvSpPr/>
          <p:nvPr/>
        </p:nvSpPr>
        <p:spPr>
          <a:xfrm>
            <a:off x="309558" y="680477"/>
            <a:ext cx="45720"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0" name="Rectangle 39"/>
          <p:cNvSpPr/>
          <p:nvPr/>
        </p:nvSpPr>
        <p:spPr>
          <a:xfrm>
            <a:off x="269073"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41" name="Rectangle 40"/>
          <p:cNvSpPr/>
          <p:nvPr/>
        </p:nvSpPr>
        <p:spPr>
          <a:xfrm>
            <a:off x="25002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42" name="Rectangle 41"/>
          <p:cNvSpPr/>
          <p:nvPr/>
        </p:nvSpPr>
        <p:spPr>
          <a:xfrm>
            <a:off x="221768"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8" name="Title 7"/>
          <p:cNvSpPr>
            <a:spLocks noGrp="1"/>
          </p:cNvSpPr>
          <p:nvPr>
            <p:ph type="ctrTitle"/>
          </p:nvPr>
        </p:nvSpPr>
        <p:spPr>
          <a:xfrm>
            <a:off x="914400" y="4343400"/>
            <a:ext cx="7772400" cy="1975104"/>
          </a:xfrm>
        </p:spPr>
        <p:txBody>
          <a:bodyPr/>
          <a:lstStyle>
            <a:lvl1pPr marR="9144" algn="l">
              <a:defRPr sz="4000" b="1" cap="all" spc="0" baseline="0">
                <a:effectLst>
                  <a:reflection blurRad="12700" stA="34000" endA="740" endPos="53000" dir="5400000" sy="-100000" algn="bl" rotWithShape="0"/>
                </a:effectLst>
              </a:defRPr>
            </a:lvl1pPr>
            <a:extLst/>
          </a:lstStyle>
          <a:p>
            <a:r>
              <a:rPr kumimoji="0" lang="en-US" smtClean="0"/>
              <a:t>Click to edit Master title style</a:t>
            </a:r>
            <a:endParaRPr kumimoji="0" lang="en-US"/>
          </a:p>
        </p:txBody>
      </p:sp>
      <p:sp>
        <p:nvSpPr>
          <p:cNvPr id="9" name="Subtitle 8"/>
          <p:cNvSpPr>
            <a:spLocks noGrp="1"/>
          </p:cNvSpPr>
          <p:nvPr>
            <p:ph type="subTitle" idx="1"/>
          </p:nvPr>
        </p:nvSpPr>
        <p:spPr>
          <a:xfrm>
            <a:off x="914400" y="2834640"/>
            <a:ext cx="7772400" cy="1508760"/>
          </a:xfrm>
        </p:spPr>
        <p:txBody>
          <a:bodyPr lIns="100584" tIns="45720" anchor="b"/>
          <a:lstStyle>
            <a:lvl1pPr marL="0" indent="0" algn="l">
              <a:spcBef>
                <a:spcPts val="0"/>
              </a:spcBef>
              <a:buNone/>
              <a:defRPr sz="2000">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sp>
        <p:nvSpPr>
          <p:cNvPr id="56" name="Rectangle 55"/>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5" name="Rectangle 64"/>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6" name="Rectangle 65"/>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67" name="Rectangle 66"/>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1981200" cy="5851525"/>
          </a:xfrm>
        </p:spPr>
        <p:txBody>
          <a:bodyPr vert="eaVert" anchor="ct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609600" y="274639"/>
            <a:ext cx="5867400" cy="5851525"/>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14" name="Freeform 13"/>
          <p:cNvSpPr>
            <a:spLocks/>
          </p:cNvSpPr>
          <p:nvPr/>
        </p:nvSpPr>
        <p:spPr bwMode="auto">
          <a:xfrm>
            <a:off x="4828952" y="1073888"/>
            <a:ext cx="4322136" cy="5791200"/>
          </a:xfrm>
          <a:custGeom>
            <a:avLst>
              <a:gd name="A1" fmla="val 0"/>
              <a:gd name="A2" fmla="val 0"/>
              <a:gd name="A3" fmla="val 0"/>
              <a:gd name="A4" fmla="val 0"/>
              <a:gd name="A5" fmla="val 0"/>
              <a:gd name="A6" fmla="val 0"/>
              <a:gd name="A7" fmla="val 0"/>
              <a:gd name="A8" fmla="val 0"/>
            </a:avLst>
            <a:gdLst/>
            <a:ahLst/>
            <a:cxnLst>
              <a:cxn ang="0">
                <a:pos x="0" y="3648"/>
              </a:cxn>
              <a:cxn ang="0">
                <a:pos x="720" y="2016"/>
              </a:cxn>
              <a:cxn ang="0">
                <a:pos x="2736" y="0"/>
              </a:cxn>
              <a:cxn ang="0">
                <a:pos x="2736" y="96"/>
              </a:cxn>
              <a:cxn ang="0">
                <a:pos x="744" y="2038"/>
              </a:cxn>
              <a:cxn ang="0">
                <a:pos x="48" y="3648"/>
              </a:cxn>
              <a:cxn ang="0">
                <a:pos x="0" y="3648"/>
              </a:cxn>
            </a:cxnLst>
            <a:rect l="0" t="0" r="0" b="0"/>
            <a:pathLst>
              <a:path w="2736" h="3648">
                <a:moveTo>
                  <a:pt x="0" y="3648"/>
                </a:moveTo>
                <a:lnTo>
                  <a:pt x="720" y="2016"/>
                </a:lnTo>
                <a:lnTo>
                  <a:pt x="2736" y="672"/>
                </a:lnTo>
                <a:lnTo>
                  <a:pt x="2736" y="720"/>
                </a:lnTo>
                <a:lnTo>
                  <a:pt x="744" y="2038"/>
                </a:lnTo>
                <a:lnTo>
                  <a:pt x="48" y="3648"/>
                </a:lnTo>
                <a:lnTo>
                  <a:pt x="48" y="3648"/>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5" name="Freeform 14"/>
          <p:cNvSpPr>
            <a:spLocks/>
          </p:cNvSpPr>
          <p:nvPr/>
        </p:nvSpPr>
        <p:spPr bwMode="auto">
          <a:xfrm>
            <a:off x="373966" y="0"/>
            <a:ext cx="5514536" cy="6615332"/>
          </a:xfrm>
          <a:custGeom>
            <a:avLst>
              <a:gd name="A1" fmla="val 0"/>
              <a:gd name="A2" fmla="val 0"/>
              <a:gd name="A3" fmla="val 0"/>
              <a:gd name="A4" fmla="val 0"/>
              <a:gd name="A5" fmla="val 0"/>
              <a:gd name="A6" fmla="val 0"/>
              <a:gd name="A7" fmla="val 0"/>
              <a:gd name="A8" fmla="val 0"/>
            </a:avLst>
            <a:gdLst/>
            <a:ahLst/>
            <a:cxnLst>
              <a:cxn ang="0">
                <a:pos x="0" y="4080"/>
              </a:cxn>
              <a:cxn ang="0">
                <a:pos x="0" y="4128"/>
              </a:cxn>
              <a:cxn ang="0">
                <a:pos x="3504" y="2640"/>
              </a:cxn>
              <a:cxn ang="0">
                <a:pos x="2880" y="0"/>
              </a:cxn>
              <a:cxn ang="0">
                <a:pos x="2832" y="0"/>
              </a:cxn>
              <a:cxn ang="0">
                <a:pos x="3465" y="2619"/>
              </a:cxn>
              <a:cxn ang="0">
                <a:pos x="0" y="4080"/>
              </a:cxn>
            </a:cxnLst>
            <a:rect l="0" t="0" r="0" b="0"/>
            <a:pathLst>
              <a:path w="3504" h="4128">
                <a:moveTo>
                  <a:pt x="0" y="4080"/>
                </a:moveTo>
                <a:lnTo>
                  <a:pt x="0" y="4128"/>
                </a:lnTo>
                <a:lnTo>
                  <a:pt x="3504" y="2640"/>
                </a:lnTo>
                <a:lnTo>
                  <a:pt x="2880" y="0"/>
                </a:lnTo>
                <a:lnTo>
                  <a:pt x="2832" y="0"/>
                </a:lnTo>
                <a:lnTo>
                  <a:pt x="3465" y="2619"/>
                </a:lnTo>
                <a:lnTo>
                  <a:pt x="0" y="4080"/>
                </a:lnTo>
                <a:close/>
              </a:path>
            </a:pathLst>
          </a:custGeom>
          <a:noFill/>
          <a:ln w="3175" cap="flat" cmpd="sng" algn="ctr">
            <a:solidFill>
              <a:schemeClr val="accent2">
                <a:alpha val="53000"/>
              </a:schemeClr>
            </a:solid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3" name="Freeform 12"/>
          <p:cNvSpPr>
            <a:spLocks/>
          </p:cNvSpPr>
          <p:nvPr/>
        </p:nvSpPr>
        <p:spPr bwMode="auto">
          <a:xfrm rot="5236414">
            <a:off x="4462128" y="1483600"/>
            <a:ext cx="4114800" cy="118872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6" name="Freeform 15"/>
          <p:cNvSpPr>
            <a:spLocks/>
          </p:cNvSpPr>
          <p:nvPr/>
        </p:nvSpPr>
        <p:spPr bwMode="auto">
          <a:xfrm>
            <a:off x="5943600" y="0"/>
            <a:ext cx="2743200" cy="4267200"/>
          </a:xfrm>
          <a:custGeom>
            <a:avLst>
              <a:gd name="A1" fmla="val 0"/>
              <a:gd name="A2" fmla="val 0"/>
              <a:gd name="A3" fmla="val 0"/>
              <a:gd name="A4" fmla="val 0"/>
              <a:gd name="A5" fmla="val 0"/>
              <a:gd name="A6" fmla="val 0"/>
              <a:gd name="A7" fmla="val 0"/>
              <a:gd name="A8" fmla="val 0"/>
            </a:avLst>
            <a:gdLst/>
            <a:ahLst/>
            <a:cxnLst>
              <a:cxn ang="0">
                <a:pos x="1104" y="0"/>
              </a:cxn>
              <a:cxn ang="0">
                <a:pos x="1728" y="0"/>
              </a:cxn>
              <a:cxn ang="0">
                <a:pos x="0" y="2688"/>
              </a:cxn>
              <a:cxn ang="0">
                <a:pos x="1104" y="0"/>
              </a:cxn>
            </a:cxnLst>
            <a:rect l="0" t="0" r="0" b="0"/>
            <a:pathLst>
              <a:path w="1728" h="2688">
                <a:moveTo>
                  <a:pt x="1104" y="0"/>
                </a:moveTo>
                <a:lnTo>
                  <a:pt x="1728" y="0"/>
                </a:lnTo>
                <a:lnTo>
                  <a:pt x="0" y="2688"/>
                </a:lnTo>
                <a:lnTo>
                  <a:pt x="110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7" name="Freeform 16"/>
          <p:cNvSpPr>
            <a:spLocks/>
          </p:cNvSpPr>
          <p:nvPr/>
        </p:nvSpPr>
        <p:spPr bwMode="auto">
          <a:xfrm>
            <a:off x="5943600" y="4267200"/>
            <a:ext cx="3200400" cy="1143000"/>
          </a:xfrm>
          <a:custGeom>
            <a:avLst>
              <a:gd name="A1" fmla="val 0"/>
              <a:gd name="A2" fmla="val 0"/>
              <a:gd name="A3" fmla="val 0"/>
              <a:gd name="A4" fmla="val 0"/>
              <a:gd name="A5" fmla="val 0"/>
              <a:gd name="A6" fmla="val 0"/>
              <a:gd name="A7" fmla="val 0"/>
              <a:gd name="A8" fmla="val 0"/>
            </a:avLst>
            <a:gdLst/>
            <a:ahLst/>
            <a:cxnLst>
              <a:cxn ang="0">
                <a:pos x="0" y="0"/>
              </a:cxn>
              <a:cxn ang="0">
                <a:pos x="2016" y="240"/>
              </a:cxn>
              <a:cxn ang="0">
                <a:pos x="2016" y="720"/>
              </a:cxn>
              <a:cxn ang="0">
                <a:pos x="0" y="0"/>
              </a:cxn>
            </a:cxnLst>
            <a:rect l="0" t="0" r="0" b="0"/>
            <a:pathLst>
              <a:path w="2016" h="720">
                <a:moveTo>
                  <a:pt x="0" y="0"/>
                </a:moveTo>
                <a:lnTo>
                  <a:pt x="2016" y="240"/>
                </a:lnTo>
                <a:lnTo>
                  <a:pt x="2016" y="720"/>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8" name="Freeform 17"/>
          <p:cNvSpPr>
            <a:spLocks/>
          </p:cNvSpPr>
          <p:nvPr/>
        </p:nvSpPr>
        <p:spPr bwMode="auto">
          <a:xfrm>
            <a:off x="5943600" y="0"/>
            <a:ext cx="1371600" cy="4267200"/>
          </a:xfrm>
          <a:custGeom>
            <a:avLst>
              <a:gd name="A1" fmla="val 0"/>
              <a:gd name="A2" fmla="val 0"/>
              <a:gd name="A3" fmla="val 0"/>
              <a:gd name="A4" fmla="val 0"/>
              <a:gd name="A5" fmla="val 0"/>
              <a:gd name="A6" fmla="val 0"/>
              <a:gd name="A7" fmla="val 0"/>
              <a:gd name="A8" fmla="val 0"/>
            </a:avLst>
            <a:gdLst/>
            <a:ahLst/>
            <a:cxnLst>
              <a:cxn ang="0">
                <a:pos x="864" y="0"/>
              </a:cxn>
              <a:cxn ang="0">
                <a:pos x="0" y="2688"/>
              </a:cxn>
              <a:cxn ang="0">
                <a:pos x="768" y="0"/>
              </a:cxn>
              <a:cxn ang="0">
                <a:pos x="864" y="0"/>
              </a:cxn>
            </a:cxnLst>
            <a:rect l="0" t="0" r="0" b="0"/>
            <a:pathLst>
              <a:path w="864" h="2688">
                <a:moveTo>
                  <a:pt x="864" y="0"/>
                </a:moveTo>
                <a:lnTo>
                  <a:pt x="0" y="2688"/>
                </a:lnTo>
                <a:lnTo>
                  <a:pt x="768" y="0"/>
                </a:lnTo>
                <a:lnTo>
                  <a:pt x="864"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9" name="Freeform 18"/>
          <p:cNvSpPr>
            <a:spLocks/>
          </p:cNvSpPr>
          <p:nvPr/>
        </p:nvSpPr>
        <p:spPr bwMode="auto">
          <a:xfrm>
            <a:off x="5948363" y="4246563"/>
            <a:ext cx="2090737" cy="2611437"/>
          </a:xfrm>
          <a:custGeom>
            <a:avLst>
              <a:gd name="A1" fmla="val 0"/>
              <a:gd name="A2" fmla="val 0"/>
              <a:gd name="A3" fmla="val 0"/>
              <a:gd name="A4" fmla="val 0"/>
              <a:gd name="A5" fmla="val 0"/>
              <a:gd name="A6" fmla="val 0"/>
              <a:gd name="A7" fmla="val 0"/>
              <a:gd name="A8" fmla="val 0"/>
            </a:avLst>
            <a:gdLst/>
            <a:ahLst/>
            <a:cxnLst>
              <a:cxn ang="0">
                <a:pos x="1071" y="1645"/>
              </a:cxn>
              <a:cxn ang="0">
                <a:pos x="1317" y="1645"/>
              </a:cxn>
              <a:cxn ang="0">
                <a:pos x="0" y="0"/>
              </a:cxn>
              <a:cxn ang="0">
                <a:pos x="1071" y="1645"/>
              </a:cxn>
            </a:cxnLst>
            <a:rect l="0" t="0" r="0" b="0"/>
            <a:pathLst>
              <a:path w="1317" h="1645">
                <a:moveTo>
                  <a:pt x="1071" y="1645"/>
                </a:moveTo>
                <a:lnTo>
                  <a:pt x="1317" y="1645"/>
                </a:lnTo>
                <a:lnTo>
                  <a:pt x="0" y="0"/>
                </a:lnTo>
                <a:lnTo>
                  <a:pt x="1071" y="1645"/>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0" name="Freeform 19"/>
          <p:cNvSpPr>
            <a:spLocks/>
          </p:cNvSpPr>
          <p:nvPr/>
        </p:nvSpPr>
        <p:spPr bwMode="auto">
          <a:xfrm>
            <a:off x="5943600" y="4267200"/>
            <a:ext cx="1600200" cy="2590800"/>
          </a:xfrm>
          <a:custGeom>
            <a:avLst>
              <a:gd name="A1" fmla="val 0"/>
              <a:gd name="A2" fmla="val 0"/>
              <a:gd name="A3" fmla="val 0"/>
              <a:gd name="A4" fmla="val 0"/>
              <a:gd name="A5" fmla="val 0"/>
              <a:gd name="A6" fmla="val 0"/>
              <a:gd name="A7" fmla="val 0"/>
              <a:gd name="A8" fmla="val 0"/>
            </a:avLst>
            <a:gdLst/>
            <a:ahLst/>
            <a:cxnLst>
              <a:cxn ang="0">
                <a:pos x="1008" y="1632"/>
              </a:cxn>
              <a:cxn ang="0">
                <a:pos x="0" y="0"/>
              </a:cxn>
              <a:cxn ang="0">
                <a:pos x="960" y="1632"/>
              </a:cxn>
              <a:cxn ang="0">
                <a:pos x="1008" y="1632"/>
              </a:cxn>
            </a:cxnLst>
            <a:rect l="0" t="0" r="0" b="0"/>
            <a:pathLst>
              <a:path w="1008" h="1632">
                <a:moveTo>
                  <a:pt x="1008" y="1632"/>
                </a:moveTo>
                <a:lnTo>
                  <a:pt x="0" y="0"/>
                </a:lnTo>
                <a:lnTo>
                  <a:pt x="960" y="1632"/>
                </a:lnTo>
                <a:lnTo>
                  <a:pt x="1008"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1" name="Freeform 20"/>
          <p:cNvSpPr>
            <a:spLocks/>
          </p:cNvSpPr>
          <p:nvPr/>
        </p:nvSpPr>
        <p:spPr bwMode="auto">
          <a:xfrm>
            <a:off x="5943600" y="1371600"/>
            <a:ext cx="3200400" cy="2895600"/>
          </a:xfrm>
          <a:custGeom>
            <a:avLst>
              <a:gd name="A1" fmla="val 0"/>
              <a:gd name="A2" fmla="val 0"/>
              <a:gd name="A3" fmla="val 0"/>
              <a:gd name="A4" fmla="val 0"/>
              <a:gd name="A5" fmla="val 0"/>
              <a:gd name="A6" fmla="val 0"/>
              <a:gd name="A7" fmla="val 0"/>
              <a:gd name="A8" fmla="val 0"/>
            </a:avLst>
            <a:gdLst/>
            <a:ahLst/>
            <a:cxnLst>
              <a:cxn ang="0">
                <a:pos x="2016" y="0"/>
              </a:cxn>
              <a:cxn ang="0">
                <a:pos x="2016" y="144"/>
              </a:cxn>
              <a:cxn ang="0">
                <a:pos x="0" y="1824"/>
              </a:cxn>
              <a:cxn ang="0">
                <a:pos x="2016" y="0"/>
              </a:cxn>
            </a:cxnLst>
            <a:rect l="0" t="0" r="0" b="0"/>
            <a:pathLst>
              <a:path w="2016" h="1824">
                <a:moveTo>
                  <a:pt x="2016" y="0"/>
                </a:moveTo>
                <a:lnTo>
                  <a:pt x="2016" y="144"/>
                </a:lnTo>
                <a:lnTo>
                  <a:pt x="0" y="1824"/>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2" name="Freeform 21"/>
          <p:cNvSpPr>
            <a:spLocks/>
          </p:cNvSpPr>
          <p:nvPr/>
        </p:nvSpPr>
        <p:spPr bwMode="auto">
          <a:xfrm>
            <a:off x="5943600" y="1752600"/>
            <a:ext cx="3200400" cy="2514600"/>
          </a:xfrm>
          <a:custGeom>
            <a:avLst>
              <a:gd name="A1" fmla="val 0"/>
              <a:gd name="A2" fmla="val 0"/>
              <a:gd name="A3" fmla="val 0"/>
              <a:gd name="A4" fmla="val 0"/>
              <a:gd name="A5" fmla="val 0"/>
              <a:gd name="A6" fmla="val 0"/>
              <a:gd name="A7" fmla="val 0"/>
              <a:gd name="A8" fmla="val 0"/>
            </a:avLst>
            <a:gdLst/>
            <a:ahLst/>
            <a:cxnLst>
              <a:cxn ang="0">
                <a:pos x="2016" y="0"/>
              </a:cxn>
              <a:cxn ang="0">
                <a:pos x="0" y="1584"/>
              </a:cxn>
              <a:cxn ang="0">
                <a:pos x="2016" y="48"/>
              </a:cxn>
              <a:cxn ang="0">
                <a:pos x="2016" y="0"/>
              </a:cxn>
            </a:cxnLst>
            <a:rect l="0" t="0" r="0" b="0"/>
            <a:pathLst>
              <a:path w="2016" h="1584">
                <a:moveTo>
                  <a:pt x="2016" y="0"/>
                </a:moveTo>
                <a:lnTo>
                  <a:pt x="0" y="1584"/>
                </a:lnTo>
                <a:lnTo>
                  <a:pt x="2016" y="48"/>
                </a:lnTo>
                <a:lnTo>
                  <a:pt x="2016"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3" name="Freeform 22"/>
          <p:cNvSpPr>
            <a:spLocks/>
          </p:cNvSpPr>
          <p:nvPr/>
        </p:nvSpPr>
        <p:spPr bwMode="auto">
          <a:xfrm>
            <a:off x="990600" y="4267200"/>
            <a:ext cx="4953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120" y="0"/>
              </a:cxn>
              <a:cxn ang="0">
                <a:pos x="1056" y="1632"/>
              </a:cxn>
              <a:cxn ang="0">
                <a:pos x="0" y="1632"/>
              </a:cxn>
            </a:cxnLst>
            <a:rect l="0" t="0" r="0" b="0"/>
            <a:pathLst>
              <a:path w="3120" h="1632">
                <a:moveTo>
                  <a:pt x="0" y="1632"/>
                </a:moveTo>
                <a:lnTo>
                  <a:pt x="3120" y="0"/>
                </a:lnTo>
                <a:lnTo>
                  <a:pt x="1056"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4" name="Freeform 23"/>
          <p:cNvSpPr>
            <a:spLocks/>
          </p:cNvSpPr>
          <p:nvPr/>
        </p:nvSpPr>
        <p:spPr bwMode="auto">
          <a:xfrm>
            <a:off x="533400" y="4267200"/>
            <a:ext cx="5334000" cy="2590800"/>
          </a:xfrm>
          <a:custGeom>
            <a:avLst>
              <a:gd name="A1" fmla="val 0"/>
              <a:gd name="A2" fmla="val 0"/>
              <a:gd name="A3" fmla="val 0"/>
              <a:gd name="A4" fmla="val 0"/>
              <a:gd name="A5" fmla="val 0"/>
              <a:gd name="A6" fmla="val 0"/>
              <a:gd name="A7" fmla="val 0"/>
              <a:gd name="A8" fmla="val 0"/>
            </a:avLst>
            <a:gdLst/>
            <a:ahLst/>
            <a:cxnLst>
              <a:cxn ang="0">
                <a:pos x="0" y="1632"/>
              </a:cxn>
              <a:cxn ang="0">
                <a:pos x="3360" y="0"/>
              </a:cxn>
              <a:cxn ang="0">
                <a:pos x="144" y="1632"/>
              </a:cxn>
              <a:cxn ang="0">
                <a:pos x="0" y="1632"/>
              </a:cxn>
            </a:cxnLst>
            <a:rect l="0" t="0" r="0" b="0"/>
            <a:pathLst>
              <a:path w="3360" h="1632">
                <a:moveTo>
                  <a:pt x="0" y="1632"/>
                </a:moveTo>
                <a:lnTo>
                  <a:pt x="3360" y="0"/>
                </a:lnTo>
                <a:lnTo>
                  <a:pt x="144" y="1632"/>
                </a:lnTo>
                <a:lnTo>
                  <a:pt x="0" y="1632"/>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5" name="Freeform 24"/>
          <p:cNvSpPr>
            <a:spLocks/>
          </p:cNvSpPr>
          <p:nvPr/>
        </p:nvSpPr>
        <p:spPr bwMode="auto">
          <a:xfrm>
            <a:off x="366824" y="2438400"/>
            <a:ext cx="5638800" cy="1828800"/>
          </a:xfrm>
          <a:custGeom>
            <a:avLst>
              <a:gd name="A1" fmla="val 0"/>
              <a:gd name="A2" fmla="val 0"/>
              <a:gd name="A3" fmla="val 0"/>
              <a:gd name="A4" fmla="val 0"/>
              <a:gd name="A5" fmla="val 0"/>
              <a:gd name="A6" fmla="val 0"/>
              <a:gd name="A7" fmla="val 0"/>
              <a:gd name="A8" fmla="val 0"/>
            </a:avLst>
            <a:gdLst/>
            <a:ahLst/>
            <a:cxnLst>
              <a:cxn ang="0">
                <a:pos x="0" y="0"/>
              </a:cxn>
              <a:cxn ang="0">
                <a:pos x="3552" y="1152"/>
              </a:cxn>
              <a:cxn ang="0">
                <a:pos x="0" y="384"/>
              </a:cxn>
              <a:cxn ang="0">
                <a:pos x="0" y="0"/>
              </a:cxn>
            </a:cxnLst>
            <a:rect l="0" t="0" r="0" b="0"/>
            <a:pathLst>
              <a:path w="3552" h="1152">
                <a:moveTo>
                  <a:pt x="0" y="0"/>
                </a:moveTo>
                <a:lnTo>
                  <a:pt x="3504" y="1152"/>
                </a:lnTo>
                <a:lnTo>
                  <a:pt x="0" y="384"/>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6" name="Freeform 25"/>
          <p:cNvSpPr>
            <a:spLocks/>
          </p:cNvSpPr>
          <p:nvPr/>
        </p:nvSpPr>
        <p:spPr bwMode="auto">
          <a:xfrm>
            <a:off x="366824" y="2133600"/>
            <a:ext cx="5638800" cy="2133600"/>
          </a:xfrm>
          <a:custGeom>
            <a:avLst>
              <a:gd name="A1" fmla="val 0"/>
              <a:gd name="A2" fmla="val 0"/>
              <a:gd name="A3" fmla="val 0"/>
              <a:gd name="A4" fmla="val 0"/>
              <a:gd name="A5" fmla="val 0"/>
              <a:gd name="A6" fmla="val 0"/>
              <a:gd name="A7" fmla="val 0"/>
              <a:gd name="A8" fmla="val 0"/>
            </a:avLst>
            <a:gdLst/>
            <a:ahLst/>
            <a:cxnLst>
              <a:cxn ang="0">
                <a:pos x="0" y="0"/>
              </a:cxn>
              <a:cxn ang="0">
                <a:pos x="3552" y="1344"/>
              </a:cxn>
              <a:cxn ang="0">
                <a:pos x="0" y="48"/>
              </a:cxn>
              <a:cxn ang="0">
                <a:pos x="0" y="0"/>
              </a:cxn>
            </a:cxnLst>
            <a:rect l="0" t="0" r="0" b="0"/>
            <a:pathLst>
              <a:path w="3552" h="1344">
                <a:moveTo>
                  <a:pt x="0" y="0"/>
                </a:moveTo>
                <a:lnTo>
                  <a:pt x="3552" y="1344"/>
                </a:lnTo>
                <a:lnTo>
                  <a:pt x="0" y="48"/>
                </a:lnTo>
                <a:lnTo>
                  <a:pt x="0" y="0"/>
                </a:lnTo>
                <a:close/>
              </a:path>
            </a:pathLst>
          </a:custGeom>
          <a:solidFill>
            <a:schemeClr val="bg2">
              <a:tint val="95000"/>
              <a:satMod val="20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27" name="Freeform 26"/>
          <p:cNvSpPr>
            <a:spLocks/>
          </p:cNvSpPr>
          <p:nvPr/>
        </p:nvSpPr>
        <p:spPr bwMode="auto">
          <a:xfrm>
            <a:off x="4572000" y="4267200"/>
            <a:ext cx="1371600" cy="2590800"/>
          </a:xfrm>
          <a:custGeom>
            <a:avLst>
              <a:gd name="A1" fmla="val 0"/>
              <a:gd name="A2" fmla="val 0"/>
              <a:gd name="A3" fmla="val 0"/>
              <a:gd name="A4" fmla="val 0"/>
              <a:gd name="A5" fmla="val 0"/>
              <a:gd name="A6" fmla="val 0"/>
              <a:gd name="A7" fmla="val 0"/>
              <a:gd name="A8" fmla="val 0"/>
            </a:avLst>
            <a:gdLst/>
            <a:ahLst/>
            <a:cxnLst>
              <a:cxn ang="0">
                <a:pos x="0" y="1632"/>
              </a:cxn>
              <a:cxn ang="0">
                <a:pos x="96" y="1632"/>
              </a:cxn>
              <a:cxn ang="0">
                <a:pos x="864" y="0"/>
              </a:cxn>
              <a:cxn ang="0">
                <a:pos x="0" y="1632"/>
              </a:cxn>
            </a:cxnLst>
            <a:rect l="0" t="0" r="0" b="0"/>
            <a:pathLst>
              <a:path w="864" h="1632">
                <a:moveTo>
                  <a:pt x="0" y="1632"/>
                </a:moveTo>
                <a:lnTo>
                  <a:pt x="96" y="1632"/>
                </a:lnTo>
                <a:lnTo>
                  <a:pt x="864" y="0"/>
                </a:lnTo>
                <a:lnTo>
                  <a:pt x="0" y="1632"/>
                </a:lnTo>
                <a:close/>
              </a:path>
            </a:pathLst>
          </a:custGeom>
          <a:solidFill>
            <a:schemeClr val="bg2">
              <a:tint val="95000"/>
              <a:satMod val="180000"/>
              <a:alpha val="3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3" name="Text Placeholder 2"/>
          <p:cNvSpPr>
            <a:spLocks noGrp="1"/>
          </p:cNvSpPr>
          <p:nvPr>
            <p:ph type="body" idx="1"/>
          </p:nvPr>
        </p:nvSpPr>
        <p:spPr>
          <a:xfrm>
            <a:off x="706902" y="1351672"/>
            <a:ext cx="5718048" cy="977486"/>
          </a:xfrm>
        </p:spPr>
        <p:txBody>
          <a:bodyPr lIns="82296" tIns="45720" bIns="0" anchor="t"/>
          <a:lstStyle>
            <a:lvl1pPr marL="54864" indent="0">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A457AB48-8BED-4AA5-B87F-098375EDF8AB}" type="datetimeFigureOut">
              <a:rPr lang="en-US" smtClean="0"/>
              <a:pPr/>
              <a:t>3/31/2014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7" name="Rectangle 6"/>
          <p:cNvSpPr/>
          <p:nvPr/>
        </p:nvSpPr>
        <p:spPr>
          <a:xfrm>
            <a:off x="363160" y="402264"/>
            <a:ext cx="850392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706902" y="512064"/>
            <a:ext cx="8156448" cy="777240"/>
          </a:xfrm>
        </p:spPr>
        <p:txBody>
          <a:bodyPr tIns="64008"/>
          <a:lstStyle>
            <a:lvl1pPr algn="l">
              <a:buNone/>
              <a:defRPr sz="3800" b="0" cap="none" spc="-150" baseline="0"/>
            </a:lvl1pPr>
            <a:extLst/>
          </a:lstStyle>
          <a:p>
            <a:r>
              <a:rPr kumimoji="0" lang="en-US" smtClean="0"/>
              <a:t>Click to edit Master title style</a:t>
            </a:r>
            <a:endParaRPr kumimoji="0" lang="en-US"/>
          </a:p>
        </p:txBody>
      </p:sp>
      <p:sp>
        <p:nvSpPr>
          <p:cNvPr id="8" name="Rectangle 7"/>
          <p:cNvSpPr/>
          <p:nvPr/>
        </p:nvSpPr>
        <p:spPr>
          <a:xfrm flipH="1">
            <a:off x="371538"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9" name="Rectangle 8"/>
          <p:cNvSpPr/>
          <p:nvPr/>
        </p:nvSpPr>
        <p:spPr>
          <a:xfrm flipH="1">
            <a:off x="411109" y="680477"/>
            <a:ext cx="27432"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0" name="Rectangle 9"/>
          <p:cNvSpPr/>
          <p:nvPr/>
        </p:nvSpPr>
        <p:spPr>
          <a:xfrm flipH="1">
            <a:off x="448450"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flipH="1">
            <a:off x="476702" y="680477"/>
            <a:ext cx="9144"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500478" y="680477"/>
            <a:ext cx="36576" cy="365760"/>
          </a:xfrm>
          <a:prstGeom prst="rect">
            <a:avLst/>
          </a:prstGeom>
          <a:solidFill>
            <a:srgbClr val="000000"/>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512064"/>
            <a:ext cx="8229600" cy="914400"/>
          </a:xfrm>
        </p:spPr>
        <p:txBody>
          <a:bodyPr/>
          <a:lstStyle>
            <a:extLst/>
          </a:lstStyle>
          <a:p>
            <a:r>
              <a:rPr kumimoji="0" lang="en-US" smtClean="0"/>
              <a:t>Click to edit Master title style</a:t>
            </a:r>
            <a:endParaRPr kumimoji="0" lang="en-US"/>
          </a:p>
        </p:txBody>
      </p:sp>
      <p:sp>
        <p:nvSpPr>
          <p:cNvPr id="3" name="Content Placeholder 2"/>
          <p:cNvSpPr>
            <a:spLocks noGrp="1"/>
          </p:cNvSpPr>
          <p:nvPr>
            <p:ph sz="half" idx="1"/>
          </p:nvPr>
        </p:nvSpPr>
        <p:spPr>
          <a:xfrm>
            <a:off x="464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55344" y="1770501"/>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57AB48-8BED-4AA5-B87F-098375EDF8AB}" type="datetimeFigureOut">
              <a:rPr lang="en-US" smtClean="0"/>
              <a:pPr/>
              <a:t>3/31/2014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5" name="Rectangle 24"/>
          <p:cNvSpPr/>
          <p:nvPr/>
        </p:nvSpPr>
        <p:spPr>
          <a:xfrm>
            <a:off x="0" y="402265"/>
            <a:ext cx="8867080" cy="886265"/>
          </a:xfrm>
          <a:prstGeom prst="rect">
            <a:avLst/>
          </a:prstGeom>
          <a:solidFill>
            <a:schemeClr val="bg2">
              <a:tint val="95000"/>
              <a:satMod val="180000"/>
              <a:alpha val="4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 name="Title 1"/>
          <p:cNvSpPr>
            <a:spLocks noGrp="1"/>
          </p:cNvSpPr>
          <p:nvPr>
            <p:ph type="title"/>
          </p:nvPr>
        </p:nvSpPr>
        <p:spPr>
          <a:xfrm>
            <a:off x="504824" y="512064"/>
            <a:ext cx="7772400" cy="914400"/>
          </a:xfrm>
        </p:spPr>
        <p:txBody>
          <a:bodyPr anchor="t"/>
          <a:lstStyle>
            <a:lvl1pPr>
              <a:defRPr sz="4000"/>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09750"/>
            <a:ext cx="4040188" cy="639762"/>
          </a:xfrm>
        </p:spPr>
        <p:txBody>
          <a:bodyPr anchor="ctr"/>
          <a:lstStyle>
            <a:lvl1pPr marL="73152" indent="0" algn="l">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09750"/>
            <a:ext cx="4041775" cy="639762"/>
          </a:xfrm>
        </p:spPr>
        <p:txBody>
          <a:bodyPr anchor="ctr"/>
          <a:lstStyle>
            <a:lvl1pPr marL="73152" indent="0">
              <a:buNone/>
              <a:defRPr sz="2400" b="1">
                <a:solidFill>
                  <a:schemeClr val="accent2"/>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459037"/>
            <a:ext cx="4040188"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459037"/>
            <a:ext cx="4041775" cy="3959352"/>
          </a:xfrm>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A457AB48-8BED-4AA5-B87F-098375EDF8AB}" type="datetimeFigureOut">
              <a:rPr lang="en-US" smtClean="0"/>
              <a:pPr/>
              <a:t>3/31/2014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F779AA02-3A24-407E-BCF6-952038A45FF2}" type="slidenum">
              <a:rPr lang="en-US" smtClean="0"/>
              <a:pPr/>
              <a:t>‹#›</a:t>
            </a:fld>
            <a:endParaRPr lang="en-US"/>
          </a:p>
        </p:txBody>
      </p:sp>
      <p:sp>
        <p:nvSpPr>
          <p:cNvPr id="16" name="Rectangle 15"/>
          <p:cNvSpPr/>
          <p:nvPr/>
        </p:nvSpPr>
        <p:spPr>
          <a:xfrm>
            <a:off x="87790" y="680477"/>
            <a:ext cx="45720"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7" name="Rectangle 16"/>
          <p:cNvSpPr/>
          <p:nvPr/>
        </p:nvSpPr>
        <p:spPr>
          <a:xfrm>
            <a:off x="47305"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8" name="Rectangle 17"/>
          <p:cNvSpPr/>
          <p:nvPr/>
        </p:nvSpPr>
        <p:spPr>
          <a:xfrm>
            <a:off x="2825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9" name="Rectangle 18"/>
          <p:cNvSpPr/>
          <p:nvPr/>
        </p:nvSpPr>
        <p:spPr>
          <a:xfrm>
            <a:off x="0"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0" name="Rectangle 19"/>
          <p:cNvSpPr/>
          <p:nvPr/>
        </p:nvSpPr>
        <p:spPr>
          <a:xfrm flipH="1">
            <a:off x="149770"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1" name="Rectangle 20"/>
          <p:cNvSpPr/>
          <p:nvPr/>
        </p:nvSpPr>
        <p:spPr>
          <a:xfrm flipH="1">
            <a:off x="189341" y="680477"/>
            <a:ext cx="27432"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Rectangle 21"/>
          <p:cNvSpPr/>
          <p:nvPr/>
        </p:nvSpPr>
        <p:spPr>
          <a:xfrm flipH="1">
            <a:off x="226682"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29" name="Rectangle 28"/>
          <p:cNvSpPr/>
          <p:nvPr/>
        </p:nvSpPr>
        <p:spPr>
          <a:xfrm flipH="1">
            <a:off x="254934" y="680477"/>
            <a:ext cx="9144"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30" name="Rectangle 29"/>
          <p:cNvSpPr/>
          <p:nvPr/>
        </p:nvSpPr>
        <p:spPr>
          <a:xfrm>
            <a:off x="278710" y="680477"/>
            <a:ext cx="36576" cy="365760"/>
          </a:xfrm>
          <a:prstGeom prst="rect">
            <a:avLst/>
          </a:prstGeom>
          <a:solidFill>
            <a:schemeClr val="bg2"/>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914400" y="512064"/>
            <a:ext cx="7772400" cy="914400"/>
          </a:xfrm>
        </p:spPr>
        <p:txBody>
          <a:bodyPr/>
          <a:lstStyle>
            <a:lvl1pPr>
              <a:defRPr sz="4000" cap="none" baseline="0"/>
            </a:lvl1pPr>
            <a:extLst/>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extLst/>
          </a:lstStyle>
          <a:p>
            <a:fld id="{A457AB48-8BED-4AA5-B87F-098375EDF8AB}" type="datetimeFigureOut">
              <a:rPr lang="en-US" smtClean="0"/>
              <a:pPr/>
              <a:t>3/31/2014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A457AB48-8BED-4AA5-B87F-098375EDF8AB}" type="datetimeFigureOut">
              <a:rPr lang="en-US" smtClean="0"/>
              <a:pPr/>
              <a:t>3/31/2014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273050"/>
            <a:ext cx="8229600" cy="1162050"/>
          </a:xfrm>
        </p:spPr>
        <p:txBody>
          <a:bodyPr anchor="ctr"/>
          <a:lstStyle>
            <a:lvl1pPr algn="l">
              <a:buNone/>
              <a:defRPr sz="3600" b="0"/>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435100"/>
            <a:ext cx="2514600" cy="4572000"/>
          </a:xfrm>
        </p:spPr>
        <p:txBody>
          <a:bodyPr/>
          <a:lstStyle>
            <a:lvl1pPr marL="54864" indent="0">
              <a:buNone/>
              <a:defRPr sz="18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429000" y="1435100"/>
            <a:ext cx="5486400"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A457AB48-8BED-4AA5-B87F-098375EDF8AB}" type="datetimeFigureOut">
              <a:rPr lang="en-US" smtClean="0"/>
              <a:pPr/>
              <a:t>3/31/2014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F779AA02-3A24-407E-BCF6-952038A45FF2}"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368032" y="0"/>
            <a:ext cx="8778240" cy="1878037"/>
          </a:xfrm>
          <a:prstGeom prst="rect">
            <a:avLst/>
          </a:prstGeom>
          <a:solidFill>
            <a:srgbClr val="000000">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cxnSp>
        <p:nvCxnSpPr>
          <p:cNvPr id="9" name="Straight Connector 8"/>
          <p:cNvCxnSpPr/>
          <p:nvPr/>
        </p:nvCxnSpPr>
        <p:spPr>
          <a:xfrm flipV="1">
            <a:off x="363195" y="1885028"/>
            <a:ext cx="8782622" cy="0"/>
          </a:xfrm>
          <a:prstGeom prst="line">
            <a:avLst/>
          </a:prstGeom>
          <a:noFill/>
          <a:ln w="19050" cap="flat" cmpd="sng" algn="ctr">
            <a:solidFill>
              <a:srgbClr val="FFFFFF">
                <a:alpha val="100000"/>
              </a:srgbClr>
            </a:solidFill>
            <a:prstDash val="solid"/>
            <a:miter lim="800000"/>
          </a:ln>
          <a:effectLst/>
        </p:spPr>
        <p:style>
          <a:lnRef idx="2">
            <a:schemeClr val="accent1"/>
          </a:lnRef>
          <a:fillRef idx="0">
            <a:schemeClr val="accent1"/>
          </a:fillRef>
          <a:effectRef idx="1">
            <a:schemeClr val="accent1"/>
          </a:effectRef>
          <a:fontRef idx="minor">
            <a:schemeClr val="tx1"/>
          </a:fontRef>
        </p:style>
      </p:cxnSp>
      <p:grpSp>
        <p:nvGrpSpPr>
          <p:cNvPr id="10" name="Group 9"/>
          <p:cNvGrpSpPr/>
          <p:nvPr/>
        </p:nvGrpSpPr>
        <p:grpSpPr>
          <a:xfrm rot="5400000">
            <a:off x="8514581" y="1219200"/>
            <a:ext cx="132763" cy="128466"/>
            <a:chOff x="6668087" y="1297746"/>
            <a:chExt cx="161840" cy="156602"/>
          </a:xfrm>
        </p:grpSpPr>
        <p:cxnSp>
          <p:nvCxnSpPr>
            <p:cNvPr id="15" name="Straight Connector 14"/>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6" name="Straight Connector 15"/>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7" name="Straight Connector 16"/>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2" name="Title 1"/>
          <p:cNvSpPr>
            <a:spLocks noGrp="1"/>
          </p:cNvSpPr>
          <p:nvPr>
            <p:ph type="title"/>
          </p:nvPr>
        </p:nvSpPr>
        <p:spPr bwMode="grayWhite">
          <a:xfrm>
            <a:off x="914400" y="441251"/>
            <a:ext cx="6858000" cy="701749"/>
          </a:xfrm>
        </p:spPr>
        <p:txBody>
          <a:bodyPr anchor="b"/>
          <a:lstStyle>
            <a:lvl1pPr algn="l">
              <a:buNone/>
              <a:defRPr sz="2100" b="0"/>
            </a:lvl1pPr>
            <a:extLst/>
          </a:lstStyle>
          <a:p>
            <a:r>
              <a:rPr kumimoji="0" lang="en-US" smtClean="0"/>
              <a:t>Click to edit Master title style</a:t>
            </a:r>
            <a:endParaRPr kumimoji="0" lang="en-US"/>
          </a:p>
        </p:txBody>
      </p:sp>
      <p:sp>
        <p:nvSpPr>
          <p:cNvPr id="3" name="Picture Placeholder 2"/>
          <p:cNvSpPr>
            <a:spLocks noGrp="1"/>
          </p:cNvSpPr>
          <p:nvPr>
            <p:ph type="pic" idx="1"/>
          </p:nvPr>
        </p:nvSpPr>
        <p:spPr>
          <a:xfrm>
            <a:off x="368032" y="1893781"/>
            <a:ext cx="8778240" cy="4960144"/>
          </a:xfrm>
          <a:solidFill>
            <a:schemeClr val="bg2"/>
          </a:solidFill>
        </p:spPr>
        <p:txBody>
          <a:bodyPr/>
          <a:lstStyle>
            <a:lvl1pPr marL="0" indent="0">
              <a:buNone/>
              <a:defRPr sz="3200"/>
            </a:lvl1pPr>
            <a:extLst/>
          </a:lstStyle>
          <a:p>
            <a:r>
              <a:rPr kumimoji="0" lang="en-US" smtClean="0"/>
              <a:t>Click icon to add picture</a:t>
            </a:r>
            <a:endParaRPr kumimoji="0" lang="en-US"/>
          </a:p>
        </p:txBody>
      </p:sp>
      <p:sp>
        <p:nvSpPr>
          <p:cNvPr id="4" name="Text Placeholder 3"/>
          <p:cNvSpPr>
            <a:spLocks noGrp="1"/>
          </p:cNvSpPr>
          <p:nvPr>
            <p:ph type="body" sz="half" idx="2"/>
          </p:nvPr>
        </p:nvSpPr>
        <p:spPr bwMode="grayWhite">
          <a:xfrm>
            <a:off x="914400" y="1150144"/>
            <a:ext cx="6858000" cy="685800"/>
          </a:xfrm>
        </p:spPr>
        <p:txBody>
          <a:bodyPr/>
          <a:lstStyle>
            <a:lvl1pPr marL="27432" indent="0">
              <a:spcBef>
                <a:spcPts val="0"/>
              </a:spcBef>
              <a:buNone/>
              <a:defRPr sz="1400">
                <a:solidFill>
                  <a:srgbClr val="FFFFFF"/>
                </a:solidFill>
              </a:defRPr>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grpSp>
        <p:nvGrpSpPr>
          <p:cNvPr id="14" name="Group 13"/>
          <p:cNvGrpSpPr/>
          <p:nvPr/>
        </p:nvGrpSpPr>
        <p:grpSpPr>
          <a:xfrm rot="5400000">
            <a:off x="8666981" y="1371600"/>
            <a:ext cx="132763" cy="128466"/>
            <a:chOff x="6668087" y="1297746"/>
            <a:chExt cx="161840" cy="156602"/>
          </a:xfrm>
        </p:grpSpPr>
        <p:cxnSp>
          <p:nvCxnSpPr>
            <p:cNvPr id="11" name="Straight Connector 10"/>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2" name="Straight Connector 11"/>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3" name="Straight Connector 12"/>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grpSp>
        <p:nvGrpSpPr>
          <p:cNvPr id="18" name="Group 17"/>
          <p:cNvGrpSpPr/>
          <p:nvPr/>
        </p:nvGrpSpPr>
        <p:grpSpPr>
          <a:xfrm rot="5400000">
            <a:off x="8320088" y="1474763"/>
            <a:ext cx="132763" cy="128466"/>
            <a:chOff x="6668087" y="1297746"/>
            <a:chExt cx="161840" cy="156602"/>
          </a:xfrm>
        </p:grpSpPr>
        <p:cxnSp>
          <p:nvCxnSpPr>
            <p:cNvPr id="19" name="Straight Connector 18"/>
            <p:cNvCxnSpPr/>
            <p:nvPr/>
          </p:nvCxnSpPr>
          <p:spPr>
            <a:xfrm rot="16200000">
              <a:off x="6664064" y="1301769"/>
              <a:ext cx="88509" cy="80463"/>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rot="16200000" flipV="1">
              <a:off x="6685888" y="1391257"/>
              <a:ext cx="125755" cy="427"/>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rot="5400000" flipH="1">
              <a:off x="6744524" y="1300853"/>
              <a:ext cx="88509" cy="82296"/>
            </a:xfrm>
            <a:prstGeom prst="line">
              <a:avLst/>
            </a:prstGeom>
            <a:noFill/>
            <a:ln w="25400" cap="rnd" cmpd="sng" algn="ctr">
              <a:solidFill>
                <a:srgbClr val="FFFFFF">
                  <a:alpha val="100000"/>
                </a:srgbClr>
              </a:solidFill>
              <a:prstDash val="solid"/>
            </a:ln>
            <a:effectLst/>
          </p:spPr>
          <p:style>
            <a:lnRef idx="2">
              <a:schemeClr val="accent1"/>
            </a:lnRef>
            <a:fillRef idx="0">
              <a:schemeClr val="accent1"/>
            </a:fillRef>
            <a:effectRef idx="1">
              <a:schemeClr val="accent1"/>
            </a:effectRef>
            <a:fontRef idx="minor">
              <a:schemeClr val="tx1"/>
            </a:fontRef>
          </p:style>
        </p:cxnSp>
      </p:grpSp>
      <p:sp>
        <p:nvSpPr>
          <p:cNvPr id="5" name="Date Placeholder 4"/>
          <p:cNvSpPr>
            <a:spLocks noGrp="1"/>
          </p:cNvSpPr>
          <p:nvPr>
            <p:ph type="dt" sz="half" idx="10"/>
          </p:nvPr>
        </p:nvSpPr>
        <p:spPr>
          <a:xfrm>
            <a:off x="6477000" y="55499"/>
            <a:ext cx="2133600" cy="365125"/>
          </a:xfrm>
        </p:spPr>
        <p:txBody>
          <a:bodyPr/>
          <a:lstStyle>
            <a:extLst/>
          </a:lstStyle>
          <a:p>
            <a:fld id="{A457AB48-8BED-4AA5-B87F-098375EDF8AB}" type="datetimeFigureOut">
              <a:rPr lang="en-US" smtClean="0"/>
              <a:pPr/>
              <a:t>3/31/2014</a:t>
            </a:fld>
            <a:endParaRPr lang="en-US"/>
          </a:p>
        </p:txBody>
      </p:sp>
      <p:sp>
        <p:nvSpPr>
          <p:cNvPr id="6" name="Footer Placeholder 5"/>
          <p:cNvSpPr>
            <a:spLocks noGrp="1"/>
          </p:cNvSpPr>
          <p:nvPr>
            <p:ph type="ftr" sz="quarter" idx="11"/>
          </p:nvPr>
        </p:nvSpPr>
        <p:spPr>
          <a:xfrm>
            <a:off x="914400" y="55499"/>
            <a:ext cx="5562600" cy="365125"/>
          </a:xfrm>
        </p:spPr>
        <p:txBody>
          <a:bodyPr/>
          <a:lstStyle>
            <a:extLst/>
          </a:lstStyle>
          <a:p>
            <a:endParaRPr lang="en-US"/>
          </a:p>
        </p:txBody>
      </p:sp>
      <p:sp>
        <p:nvSpPr>
          <p:cNvPr id="7" name="Slide Number Placeholder 6"/>
          <p:cNvSpPr>
            <a:spLocks noGrp="1"/>
          </p:cNvSpPr>
          <p:nvPr>
            <p:ph type="sldNum" sz="quarter" idx="12"/>
          </p:nvPr>
        </p:nvSpPr>
        <p:spPr>
          <a:xfrm>
            <a:off x="8610600" y="55499"/>
            <a:ext cx="457200" cy="365125"/>
          </a:xfrm>
        </p:spPr>
        <p:txBody>
          <a:bodyPr/>
          <a:lstStyle>
            <a:extLst/>
          </a:lstStyle>
          <a:p>
            <a:fld id="{F779AA02-3A24-407E-BCF6-952038A45FF2}"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1"/>
            <a:ext cx="365760" cy="6854456"/>
          </a:xfrm>
          <a:prstGeom prst="rect">
            <a:avLst/>
          </a:prstGeom>
          <a:solidFill>
            <a:srgbClr val="FFFFFF">
              <a:alpha val="100000"/>
            </a:srgb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8" name="Rectangle 7"/>
          <p:cNvSpPr/>
          <p:nvPr/>
        </p:nvSpPr>
        <p:spPr>
          <a:xfrm>
            <a:off x="255291" y="5047394"/>
            <a:ext cx="73152" cy="169164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Rectangle 8"/>
          <p:cNvSpPr/>
          <p:nvPr/>
        </p:nvSpPr>
        <p:spPr>
          <a:xfrm>
            <a:off x="255291" y="4796819"/>
            <a:ext cx="73152" cy="228600"/>
          </a:xfrm>
          <a:prstGeom prst="rect">
            <a:avLst/>
          </a:prstGeom>
          <a:solidFill>
            <a:schemeClr val="accent3">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0" name="Rectangle 9"/>
          <p:cNvSpPr/>
          <p:nvPr/>
        </p:nvSpPr>
        <p:spPr>
          <a:xfrm>
            <a:off x="255291" y="4637685"/>
            <a:ext cx="73152" cy="137160"/>
          </a:xfrm>
          <a:prstGeom prst="rect">
            <a:avLst/>
          </a:prstGeom>
          <a:solidFill>
            <a:schemeClr val="bg2"/>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1" name="Rectangle 10"/>
          <p:cNvSpPr/>
          <p:nvPr/>
        </p:nvSpPr>
        <p:spPr>
          <a:xfrm>
            <a:off x="255291" y="4542559"/>
            <a:ext cx="73152" cy="7315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2" name="Rectangle 11"/>
          <p:cNvSpPr/>
          <p:nvPr/>
        </p:nvSpPr>
        <p:spPr>
          <a:xfrm>
            <a:off x="309558" y="680477"/>
            <a:ext cx="45720"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5" name="Rectangle 14"/>
          <p:cNvSpPr/>
          <p:nvPr/>
        </p:nvSpPr>
        <p:spPr>
          <a:xfrm>
            <a:off x="269073" y="680477"/>
            <a:ext cx="27432"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16" name="Rectangle 15"/>
          <p:cNvSpPr/>
          <p:nvPr/>
        </p:nvSpPr>
        <p:spPr>
          <a:xfrm>
            <a:off x="250020"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17" name="Rectangle 16"/>
          <p:cNvSpPr/>
          <p:nvPr/>
        </p:nvSpPr>
        <p:spPr>
          <a:xfrm>
            <a:off x="221768" y="680477"/>
            <a:ext cx="9144" cy="365760"/>
          </a:xfrm>
          <a:prstGeom prst="rect">
            <a:avLst/>
          </a:prstGeom>
          <a:solidFill>
            <a:srgbClr val="000000">
              <a:alpha val="100000"/>
            </a:srgbClr>
          </a:solidFill>
          <a:ln w="508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dirty="0"/>
          </a:p>
        </p:txBody>
      </p:sp>
      <p:sp>
        <p:nvSpPr>
          <p:cNvPr id="22" name="Title Placeholder 21"/>
          <p:cNvSpPr>
            <a:spLocks noGrp="1"/>
          </p:cNvSpPr>
          <p:nvPr>
            <p:ph type="title"/>
          </p:nvPr>
        </p:nvSpPr>
        <p:spPr>
          <a:xfrm>
            <a:off x="914400" y="512064"/>
            <a:ext cx="7772400" cy="914400"/>
          </a:xfrm>
          <a:prstGeom prst="rect">
            <a:avLst/>
          </a:prstGeom>
        </p:spPr>
        <p:txBody>
          <a:bodyPr vert="horz" anchor="t">
            <a:noAutofit/>
          </a:bodyPr>
          <a:lstStyle>
            <a:extLst/>
          </a:lstStyle>
          <a:p>
            <a:r>
              <a:rPr kumimoji="0" lang="en-US" smtClean="0"/>
              <a:t>Click to edit Master title style</a:t>
            </a:r>
            <a:endParaRPr kumimoji="0" lang="en-US"/>
          </a:p>
        </p:txBody>
      </p:sp>
      <p:sp>
        <p:nvSpPr>
          <p:cNvPr id="13" name="Text Placeholder 12"/>
          <p:cNvSpPr>
            <a:spLocks noGrp="1"/>
          </p:cNvSpPr>
          <p:nvPr>
            <p:ph type="body" idx="1"/>
          </p:nvPr>
        </p:nvSpPr>
        <p:spPr>
          <a:xfrm>
            <a:off x="914400" y="1783560"/>
            <a:ext cx="7772400" cy="4572000"/>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6477000" y="6416675"/>
            <a:ext cx="2133600" cy="365125"/>
          </a:xfrm>
          <a:prstGeom prst="rect">
            <a:avLst/>
          </a:prstGeom>
        </p:spPr>
        <p:txBody>
          <a:bodyPr vert="horz" anchor="b"/>
          <a:lstStyle>
            <a:lvl1pPr algn="l" eaLnBrk="1" latinLnBrk="0" hangingPunct="1">
              <a:defRPr kumimoji="0" sz="1100">
                <a:solidFill>
                  <a:schemeClr val="tx2"/>
                </a:solidFill>
              </a:defRPr>
            </a:lvl1pPr>
            <a:extLst/>
          </a:lstStyle>
          <a:p>
            <a:fld id="{A457AB48-8BED-4AA5-B87F-098375EDF8AB}" type="datetimeFigureOut">
              <a:rPr lang="en-US" smtClean="0"/>
              <a:pPr/>
              <a:t>3/31/2014</a:t>
            </a:fld>
            <a:endParaRPr lang="en-US"/>
          </a:p>
        </p:txBody>
      </p:sp>
      <p:sp>
        <p:nvSpPr>
          <p:cNvPr id="3" name="Footer Placeholder 2"/>
          <p:cNvSpPr>
            <a:spLocks noGrp="1"/>
          </p:cNvSpPr>
          <p:nvPr>
            <p:ph type="ftr" sz="quarter" idx="3"/>
          </p:nvPr>
        </p:nvSpPr>
        <p:spPr>
          <a:xfrm>
            <a:off x="914400" y="6416675"/>
            <a:ext cx="5562600" cy="365125"/>
          </a:xfrm>
          <a:prstGeom prst="rect">
            <a:avLst/>
          </a:prstGeom>
        </p:spPr>
        <p:txBody>
          <a:bodyPr vert="horz" anchor="b"/>
          <a:lstStyle>
            <a:lvl1pPr algn="r" eaLnBrk="1" latinLnBrk="0" hangingPunct="1">
              <a:defRPr kumimoji="0" sz="1100">
                <a:solidFill>
                  <a:schemeClr val="tx2"/>
                </a:solidFill>
              </a:defRPr>
            </a:lvl1pPr>
            <a:extLst/>
          </a:lstStyle>
          <a:p>
            <a:endParaRPr lang="en-US"/>
          </a:p>
        </p:txBody>
      </p:sp>
      <p:sp>
        <p:nvSpPr>
          <p:cNvPr id="23" name="Slide Number Placeholder 22"/>
          <p:cNvSpPr>
            <a:spLocks noGrp="1"/>
          </p:cNvSpPr>
          <p:nvPr>
            <p:ph type="sldNum" sz="quarter" idx="4"/>
          </p:nvPr>
        </p:nvSpPr>
        <p:spPr>
          <a:xfrm>
            <a:off x="8610600" y="6416675"/>
            <a:ext cx="457200" cy="365125"/>
          </a:xfrm>
          <a:prstGeom prst="rect">
            <a:avLst/>
          </a:prstGeom>
        </p:spPr>
        <p:txBody>
          <a:bodyPr vert="horz" anchor="b"/>
          <a:lstStyle>
            <a:lvl1pPr algn="l" eaLnBrk="1" latinLnBrk="0" hangingPunct="1">
              <a:defRPr kumimoji="0" sz="1200">
                <a:solidFill>
                  <a:schemeClr val="tx2"/>
                </a:solidFill>
              </a:defRPr>
            </a:lvl1pPr>
            <a:extLst/>
          </a:lstStyle>
          <a:p>
            <a:fld id="{F779AA02-3A24-407E-BCF6-952038A45FF2}"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000" kern="1200" spc="-100" baseline="0">
          <a:solidFill>
            <a:schemeClr val="tx2">
              <a:satMod val="200000"/>
            </a:schemeClr>
          </a:solidFill>
          <a:latin typeface="+mj-lt"/>
          <a:ea typeface="+mj-ea"/>
          <a:cs typeface="+mj-cs"/>
        </a:defRPr>
      </a:lvl1pPr>
      <a:extLst/>
    </p:titleStyle>
    <p:bodyStyle>
      <a:lvl1pPr marL="411480" indent="-342900" algn="l" rtl="0" eaLnBrk="1" latinLnBrk="0" hangingPunct="1">
        <a:spcBef>
          <a:spcPts val="700"/>
        </a:spcBef>
        <a:buClr>
          <a:schemeClr val="tx2"/>
        </a:buClr>
        <a:buSzPct val="95000"/>
        <a:buFont typeface="Wingdings"/>
        <a:buChar char=""/>
        <a:defRPr kumimoji="0" sz="3000" kern="1200">
          <a:solidFill>
            <a:schemeClr val="tx1"/>
          </a:solidFill>
          <a:latin typeface="+mn-lt"/>
          <a:ea typeface="+mn-ea"/>
          <a:cs typeface="+mn-cs"/>
        </a:defRPr>
      </a:lvl1pPr>
      <a:lvl2pPr marL="740664" indent="-285750" algn="l" rtl="0" eaLnBrk="1" latinLnBrk="0" hangingPunct="1">
        <a:spcBef>
          <a:spcPct val="20000"/>
        </a:spcBef>
        <a:buClr>
          <a:schemeClr val="accent2"/>
        </a:buClr>
        <a:buSzPct val="90000"/>
        <a:buFont typeface="Wingdings"/>
        <a:buChar char=""/>
        <a:defRPr kumimoji="0" sz="2600" kern="1200">
          <a:solidFill>
            <a:schemeClr val="tx1"/>
          </a:solidFill>
          <a:latin typeface="+mn-lt"/>
          <a:ea typeface="+mn-ea"/>
          <a:cs typeface="+mn-cs"/>
        </a:defRPr>
      </a:lvl2pPr>
      <a:lvl3pPr marL="996696" indent="-228600" algn="l" rtl="0" eaLnBrk="1" latinLnBrk="0" hangingPunct="1">
        <a:spcBef>
          <a:spcPct val="20000"/>
        </a:spcBef>
        <a:buClr>
          <a:schemeClr val="accent2"/>
        </a:buClr>
        <a:buFont typeface="Wingdings 2"/>
        <a:buChar char=""/>
        <a:defRPr kumimoji="0" sz="2400" kern="1200">
          <a:solidFill>
            <a:schemeClr val="tx1"/>
          </a:solidFill>
          <a:latin typeface="+mn-lt"/>
          <a:ea typeface="+mn-ea"/>
          <a:cs typeface="+mn-cs"/>
        </a:defRPr>
      </a:lvl3pPr>
      <a:lvl4pPr marL="1261872" indent="-228600" algn="l" rtl="0" eaLnBrk="1" latinLnBrk="0" hangingPunct="1">
        <a:spcBef>
          <a:spcPct val="20000"/>
        </a:spcBef>
        <a:buClr>
          <a:schemeClr val="accent3"/>
        </a:buClr>
        <a:buFont typeface="Wingdings 3"/>
        <a:buChar char=""/>
        <a:defRPr kumimoji="0" sz="2200" kern="1200">
          <a:solidFill>
            <a:schemeClr val="tx1"/>
          </a:solidFill>
          <a:latin typeface="+mn-lt"/>
          <a:ea typeface="+mn-ea"/>
          <a:cs typeface="+mn-cs"/>
        </a:defRPr>
      </a:lvl4pPr>
      <a:lvl5pPr marL="1481328" indent="-210312" algn="l" rtl="0" eaLnBrk="1" latinLnBrk="0" hangingPunct="1">
        <a:spcBef>
          <a:spcPct val="20000"/>
        </a:spcBef>
        <a:buClr>
          <a:schemeClr val="accent3"/>
        </a:buClr>
        <a:buFont typeface="Wingdings 2"/>
        <a:buChar char=""/>
        <a:defRPr kumimoji="0" sz="2000" kern="1200">
          <a:solidFill>
            <a:schemeClr val="tx1"/>
          </a:solidFill>
          <a:latin typeface="+mn-lt"/>
          <a:ea typeface="+mn-ea"/>
          <a:cs typeface="+mn-cs"/>
        </a:defRPr>
      </a:lvl5pPr>
      <a:lvl6pPr marL="1709928" indent="-210312" algn="l" rtl="0" eaLnBrk="1" latinLnBrk="0" hangingPunct="1">
        <a:spcBef>
          <a:spcPct val="20000"/>
        </a:spcBef>
        <a:buClr>
          <a:schemeClr val="accent3"/>
        </a:buClr>
        <a:buFont typeface="Wingdings 2"/>
        <a:buChar char=""/>
        <a:defRPr kumimoji="0" sz="1800" kern="1200">
          <a:solidFill>
            <a:schemeClr val="tx1"/>
          </a:solidFill>
          <a:latin typeface="+mn-lt"/>
          <a:ea typeface="+mn-ea"/>
          <a:cs typeface="+mn-cs"/>
        </a:defRPr>
      </a:lvl6pPr>
      <a:lvl7pPr marL="1901952"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7pPr>
      <a:lvl8pPr marL="2093976"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8pPr>
      <a:lvl9pPr marL="2286000" indent="-182880" algn="l" rtl="0" eaLnBrk="1" latinLnBrk="0" hangingPunct="1">
        <a:spcBef>
          <a:spcPct val="20000"/>
        </a:spcBef>
        <a:buClr>
          <a:schemeClr val="accent4"/>
        </a:buClr>
        <a:buFont typeface="Wingdings 2"/>
        <a:buChar char=""/>
        <a:defRPr kumimoji="0" sz="1600" kern="120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r>
              <a:rPr lang="en-US" smtClean="0"/>
              <a:t>Lecture 4</a:t>
            </a:r>
            <a:r>
              <a:rPr lang="en-US" dirty="0" smtClean="0"/>
              <a:t/>
            </a:r>
            <a:br>
              <a:rPr lang="en-US" dirty="0" smtClean="0"/>
            </a:br>
            <a:r>
              <a:rPr lang="en-US" dirty="0" smtClean="0"/>
              <a:t>Physiology </a:t>
            </a:r>
            <a:r>
              <a:rPr lang="en-US" dirty="0"/>
              <a:t>of uterine cycle</a:t>
            </a:r>
          </a:p>
        </p:txBody>
      </p:sp>
      <p:sp>
        <p:nvSpPr>
          <p:cNvPr id="3" name="Subtitle 2"/>
          <p:cNvSpPr>
            <a:spLocks noGrp="1"/>
          </p:cNvSpPr>
          <p:nvPr>
            <p:ph type="subTitle" idx="1"/>
          </p:nvPr>
        </p:nvSpPr>
        <p:spPr/>
        <p:txBody>
          <a:bodyPr>
            <a:normAutofit/>
          </a:bodyPr>
          <a:lstStyle/>
          <a:p>
            <a:r>
              <a:rPr lang="en-US" sz="2000" dirty="0" smtClean="0"/>
              <a:t>Dr. </a:t>
            </a:r>
            <a:r>
              <a:rPr lang="en-US" sz="2000" dirty="0" err="1" smtClean="0"/>
              <a:t>Laila</a:t>
            </a:r>
            <a:r>
              <a:rPr lang="en-US" sz="2000" dirty="0" smtClean="0"/>
              <a:t> Al </a:t>
            </a:r>
            <a:r>
              <a:rPr lang="en-US" sz="2000" dirty="0" err="1" smtClean="0"/>
              <a:t>Dokhi</a:t>
            </a:r>
            <a:endParaRPr lang="en-US" sz="2000" dirty="0" smtClean="0"/>
          </a:p>
          <a:p>
            <a:r>
              <a:rPr lang="en-US" sz="2000" dirty="0" smtClean="0"/>
              <a:t>Assistant Professor</a:t>
            </a:r>
          </a:p>
          <a:p>
            <a:r>
              <a:rPr lang="en-US" sz="2000" dirty="0" smtClean="0"/>
              <a:t>Department of Physiology</a:t>
            </a:r>
            <a:endParaRPr lang="en-US" sz="2000"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Rectangle 3"/>
          <p:cNvSpPr>
            <a:spLocks noGrp="1" noChangeArrowheads="1"/>
          </p:cNvSpPr>
          <p:nvPr>
            <p:ph idx="1"/>
          </p:nvPr>
        </p:nvSpPr>
        <p:spPr>
          <a:xfrm>
            <a:off x="457200" y="609600"/>
            <a:ext cx="8229600" cy="5516563"/>
          </a:xfrm>
        </p:spPr>
        <p:txBody>
          <a:bodyPr/>
          <a:lstStyle/>
          <a:p>
            <a:pPr algn="l">
              <a:lnSpc>
                <a:spcPct val="90000"/>
              </a:lnSpc>
              <a:buFont typeface="Wingdings" pitchFamily="2" charset="2"/>
              <a:buNone/>
            </a:pPr>
            <a:r>
              <a:rPr lang="en-US" sz="2400" b="1" u="sng" dirty="0">
                <a:solidFill>
                  <a:srgbClr val="FF99FF"/>
                </a:solidFill>
              </a:rPr>
              <a:t>Positive feedback effect of estrogen before ovulation </a:t>
            </a:r>
            <a:r>
              <a:rPr lang="en-US" sz="2400" b="1" u="sng" dirty="0">
                <a:solidFill>
                  <a:srgbClr val="FF99FF"/>
                </a:solidFill>
                <a:latin typeface="Arial"/>
              </a:rPr>
              <a:t>–</a:t>
            </a:r>
            <a:r>
              <a:rPr lang="en-US" sz="2400" b="1" u="sng" dirty="0">
                <a:solidFill>
                  <a:srgbClr val="FF99FF"/>
                </a:solidFill>
              </a:rPr>
              <a:t> the pre-</a:t>
            </a:r>
            <a:r>
              <a:rPr lang="en-US" sz="2400" b="1" u="sng" dirty="0" err="1">
                <a:solidFill>
                  <a:srgbClr val="FF99FF"/>
                </a:solidFill>
              </a:rPr>
              <a:t>ovulatory</a:t>
            </a:r>
            <a:r>
              <a:rPr lang="en-US" sz="2400" b="1" u="sng" dirty="0">
                <a:solidFill>
                  <a:srgbClr val="FF99FF"/>
                </a:solidFill>
              </a:rPr>
              <a:t> LH surge:</a:t>
            </a:r>
          </a:p>
          <a:p>
            <a:pPr algn="l">
              <a:lnSpc>
                <a:spcPct val="90000"/>
              </a:lnSpc>
              <a:buFont typeface="Wingdings" pitchFamily="2" charset="2"/>
              <a:buNone/>
            </a:pPr>
            <a:endParaRPr lang="en-US" sz="2400" b="1" u="sng" dirty="0">
              <a:solidFill>
                <a:srgbClr val="FF99FF"/>
              </a:solidFill>
            </a:endParaRPr>
          </a:p>
          <a:p>
            <a:pPr algn="l">
              <a:lnSpc>
                <a:spcPct val="90000"/>
              </a:lnSpc>
              <a:buFont typeface="Wingdings" pitchFamily="2" charset="2"/>
              <a:buNone/>
            </a:pPr>
            <a:r>
              <a:rPr lang="en-US" sz="2400" b="1" dirty="0"/>
              <a:t>- AP secretes increased amount of LH </a:t>
            </a:r>
            <a:r>
              <a:rPr lang="en-US" sz="2400" b="1" dirty="0" smtClean="0"/>
              <a:t> </a:t>
            </a:r>
            <a:r>
              <a:rPr lang="en-US" sz="2400" b="1" dirty="0"/>
              <a:t>beginning 24 to 48 hrs before ovulation.  FSH surge is much smaller in the pre-</a:t>
            </a:r>
            <a:r>
              <a:rPr lang="en-US" sz="2400" b="1" dirty="0" err="1"/>
              <a:t>ovulatory</a:t>
            </a:r>
            <a:r>
              <a:rPr lang="en-US" sz="2400" b="1" dirty="0"/>
              <a:t> than LH surge.</a:t>
            </a:r>
          </a:p>
          <a:p>
            <a:pPr algn="l">
              <a:lnSpc>
                <a:spcPct val="90000"/>
              </a:lnSpc>
              <a:buFont typeface="Wingdings" pitchFamily="2" charset="2"/>
              <a:buNone/>
            </a:pPr>
            <a:endParaRPr lang="en-US" sz="2400" b="1" dirty="0"/>
          </a:p>
          <a:p>
            <a:pPr algn="l">
              <a:lnSpc>
                <a:spcPct val="90000"/>
              </a:lnSpc>
              <a:buFont typeface="Wingdings" pitchFamily="2" charset="2"/>
              <a:buNone/>
            </a:pPr>
            <a:r>
              <a:rPr lang="en-US" sz="2400" b="1" u="sng" dirty="0">
                <a:solidFill>
                  <a:srgbClr val="FF99FF"/>
                </a:solidFill>
              </a:rPr>
              <a:t>The possible causes of LH secretion could be:</a:t>
            </a:r>
          </a:p>
          <a:p>
            <a:pPr algn="l">
              <a:lnSpc>
                <a:spcPct val="90000"/>
              </a:lnSpc>
              <a:buFont typeface="Wingdings" pitchFamily="2" charset="2"/>
              <a:buNone/>
            </a:pPr>
            <a:r>
              <a:rPr lang="en-US" sz="2400" b="1" dirty="0"/>
              <a:t>estrogen has special </a:t>
            </a:r>
            <a:r>
              <a:rPr lang="en-US" sz="2400" b="1" u="sng" dirty="0">
                <a:solidFill>
                  <a:srgbClr val="66FFFF"/>
                </a:solidFill>
              </a:rPr>
              <a:t>positive feedback</a:t>
            </a:r>
            <a:r>
              <a:rPr lang="en-US" sz="2400" b="1" dirty="0"/>
              <a:t> effect of stimulating pituitary secretion of LH &amp; to a lesser extent FSH</a:t>
            </a:r>
          </a:p>
          <a:p>
            <a:pPr algn="l">
              <a:lnSpc>
                <a:spcPct val="90000"/>
              </a:lnSpc>
              <a:buFont typeface="Wingdings" pitchFamily="2" charset="2"/>
              <a:buNone/>
            </a:pPr>
            <a:r>
              <a:rPr lang="en-US" sz="2400" b="1" dirty="0"/>
              <a:t>the </a:t>
            </a:r>
            <a:r>
              <a:rPr lang="en-US" sz="2400" b="1" dirty="0" err="1"/>
              <a:t>granulosa</a:t>
            </a:r>
            <a:r>
              <a:rPr lang="en-US" sz="2400" b="1" dirty="0"/>
              <a:t> cells of the follicle begin to secrete small increasing amount of progesterone about 1 day before ovulation which stimulate LH secretion</a:t>
            </a: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1" name="Rectangle 3"/>
          <p:cNvSpPr>
            <a:spLocks noGrp="1" noChangeArrowheads="1"/>
          </p:cNvSpPr>
          <p:nvPr>
            <p:ph idx="1"/>
          </p:nvPr>
        </p:nvSpPr>
        <p:spPr>
          <a:xfrm>
            <a:off x="457200" y="304800"/>
            <a:ext cx="8229600" cy="5821363"/>
          </a:xfrm>
        </p:spPr>
        <p:txBody>
          <a:bodyPr>
            <a:normAutofit/>
          </a:bodyPr>
          <a:lstStyle/>
          <a:p>
            <a:pPr algn="l">
              <a:buFont typeface="Wingdings" pitchFamily="2" charset="2"/>
              <a:buNone/>
            </a:pPr>
            <a:r>
              <a:rPr lang="en-US" b="1" u="sng">
                <a:solidFill>
                  <a:srgbClr val="FF99FF"/>
                </a:solidFill>
              </a:rPr>
              <a:t>Feedback oscillation of the hypothalamic-pituitary-ovarian system:</a:t>
            </a:r>
          </a:p>
          <a:p>
            <a:pPr algn="l">
              <a:buFont typeface="Wingdings" pitchFamily="2" charset="2"/>
              <a:buNone/>
            </a:pPr>
            <a:r>
              <a:rPr lang="en-US" b="1" u="sng">
                <a:solidFill>
                  <a:srgbClr val="66FFFF"/>
                </a:solidFill>
              </a:rPr>
              <a:t>Postovulatory secretion of the ovarian hormones, and depression of the pituitary gonadotropins:</a:t>
            </a:r>
          </a:p>
          <a:p>
            <a:pPr algn="l">
              <a:buFont typeface="Wingdings" pitchFamily="2" charset="2"/>
              <a:buNone/>
            </a:pPr>
            <a:r>
              <a:rPr lang="en-US" sz="2800" b="1"/>
              <a:t>During the postovulatory phase (between ovulation &amp; beginning of menstruation) the corpus luteum secrete large quantities of both progesterone &amp;estrogen &amp; inhibin which all together cause negative feedback effect on AP &amp; hypothalamus to inhibit both FSH &amp; LH secretion. (lowest level 3-4 days before the onset of menstruation)</a:t>
            </a:r>
          </a:p>
          <a:p>
            <a:pPr algn="l">
              <a:buFont typeface="Wingdings" pitchFamily="2" charset="2"/>
              <a:buNone/>
            </a:pPr>
            <a:endParaRPr lang="en-US" b="1"/>
          </a:p>
          <a:p>
            <a:pPr algn="l">
              <a:buFont typeface="Wingdings" pitchFamily="2" charset="2"/>
              <a:buNone/>
            </a:pPr>
            <a:endParaRPr lang="en-US" b="1"/>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5" name="Rectangle 3"/>
          <p:cNvSpPr>
            <a:spLocks noGrp="1" noChangeArrowheads="1"/>
          </p:cNvSpPr>
          <p:nvPr>
            <p:ph idx="1"/>
          </p:nvPr>
        </p:nvSpPr>
        <p:spPr>
          <a:xfrm>
            <a:off x="457200" y="762000"/>
            <a:ext cx="8229600" cy="5364163"/>
          </a:xfrm>
        </p:spPr>
        <p:txBody>
          <a:bodyPr/>
          <a:lstStyle/>
          <a:p>
            <a:pPr algn="l">
              <a:lnSpc>
                <a:spcPct val="80000"/>
              </a:lnSpc>
              <a:buFont typeface="Wingdings" pitchFamily="2" charset="2"/>
              <a:buNone/>
            </a:pPr>
            <a:r>
              <a:rPr lang="en-US" sz="2400" b="1" u="sng">
                <a:solidFill>
                  <a:srgbClr val="FF99FF"/>
                </a:solidFill>
              </a:rPr>
              <a:t>Follicular growth phase</a:t>
            </a:r>
            <a:r>
              <a:rPr lang="en-US" sz="2000" b="1" u="sng"/>
              <a:t> :-</a:t>
            </a:r>
          </a:p>
          <a:p>
            <a:pPr algn="l">
              <a:lnSpc>
                <a:spcPct val="80000"/>
              </a:lnSpc>
              <a:buFont typeface="Wingdings" pitchFamily="2" charset="2"/>
              <a:buNone/>
            </a:pPr>
            <a:endParaRPr lang="en-US" sz="2000" b="1"/>
          </a:p>
          <a:p>
            <a:pPr algn="l">
              <a:lnSpc>
                <a:spcPct val="80000"/>
              </a:lnSpc>
              <a:buFont typeface="Wingdings" pitchFamily="2" charset="2"/>
              <a:buNone/>
            </a:pPr>
            <a:r>
              <a:rPr lang="en-US" sz="2000" b="1"/>
              <a:t>-2 to 3 days before menstruation, corpus luteum regress &amp; secretion of estrogen, progesterone &amp; inhibin decrease.  </a:t>
            </a:r>
          </a:p>
          <a:p>
            <a:pPr algn="l">
              <a:lnSpc>
                <a:spcPct val="80000"/>
              </a:lnSpc>
              <a:buFont typeface="Wingdings" pitchFamily="2" charset="2"/>
              <a:buNone/>
            </a:pPr>
            <a:r>
              <a:rPr lang="en-US" sz="2000" b="1"/>
              <a:t>-This decrease remove the negative feedback effect on AP hormones.  Therefore a day after menstruation  FSH secretion begins to increase (2 folds) while LH secretion is slightly.  These hormones causes growth of the follicle.  During the first 11 to 12 days of this follicle growth the rate of secretion of FSH &amp; LH decrease slightly because of the negative feedback effect of estrogen on the AP.</a:t>
            </a:r>
          </a:p>
          <a:p>
            <a:pPr algn="l">
              <a:lnSpc>
                <a:spcPct val="80000"/>
              </a:lnSpc>
              <a:buFont typeface="Wingdings" pitchFamily="2" charset="2"/>
              <a:buNone/>
            </a:pPr>
            <a:endParaRPr lang="en-US" sz="2000" b="1"/>
          </a:p>
          <a:p>
            <a:pPr algn="l">
              <a:lnSpc>
                <a:spcPct val="80000"/>
              </a:lnSpc>
              <a:buFont typeface="Wingdings" pitchFamily="2" charset="2"/>
              <a:buNone/>
            </a:pPr>
            <a:r>
              <a:rPr lang="en-US" sz="2400" b="1" u="sng">
                <a:solidFill>
                  <a:srgbClr val="FF99FF"/>
                </a:solidFill>
              </a:rPr>
              <a:t>Pre ovulatory surge of LH &amp; FSH causes ovulation:</a:t>
            </a:r>
          </a:p>
          <a:p>
            <a:pPr algn="l">
              <a:lnSpc>
                <a:spcPct val="80000"/>
              </a:lnSpc>
              <a:buFont typeface="Wingdings" pitchFamily="2" charset="2"/>
              <a:buNone/>
            </a:pPr>
            <a:r>
              <a:rPr lang="en-US" sz="2000" b="1"/>
              <a:t>About 12 days of the monthly cycle, the high secretion of FSH &amp; LH start to increase due to high level of estrogens causes positive feedback on the anterior pituitary which leads to pre-ovulatory LH surge &amp; FSH surge.</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457200"/>
            <a:ext cx="8229600" cy="6400800"/>
          </a:xfrm>
        </p:spPr>
        <p:txBody>
          <a:bodyPr/>
          <a:lstStyle/>
          <a:p>
            <a:pPr algn="l">
              <a:lnSpc>
                <a:spcPct val="80000"/>
              </a:lnSpc>
              <a:buFont typeface="Wingdings" pitchFamily="2" charset="2"/>
              <a:buNone/>
            </a:pPr>
            <a:r>
              <a:rPr lang="en-US" sz="2400" b="1" u="sng" dirty="0">
                <a:solidFill>
                  <a:srgbClr val="FF99FF"/>
                </a:solidFill>
              </a:rPr>
              <a:t>Menopause:</a:t>
            </a:r>
          </a:p>
          <a:p>
            <a:pPr algn="l">
              <a:lnSpc>
                <a:spcPct val="80000"/>
              </a:lnSpc>
              <a:buFont typeface="Wingdings" pitchFamily="2" charset="2"/>
              <a:buNone/>
            </a:pPr>
            <a:r>
              <a:rPr lang="en-US" sz="2000" b="1" dirty="0"/>
              <a:t>At the age of 40 to 50 years, the sexual cycle becomes irregular, ovulation fails to occur &amp;the cycle ceases</a:t>
            </a:r>
            <a:r>
              <a:rPr lang="en-US" sz="2000" b="1" dirty="0" smtClean="0"/>
              <a:t>.</a:t>
            </a:r>
          </a:p>
          <a:p>
            <a:pPr algn="l">
              <a:lnSpc>
                <a:spcPct val="80000"/>
              </a:lnSpc>
              <a:buFont typeface="Wingdings" pitchFamily="2" charset="2"/>
              <a:buNone/>
            </a:pPr>
            <a:endParaRPr lang="en-US" sz="2000" b="1" dirty="0"/>
          </a:p>
          <a:p>
            <a:r>
              <a:rPr lang="en-US" sz="2000" dirty="0" smtClean="0"/>
              <a:t>With advanced age the ovaries become unresponsive (decline in the number of </a:t>
            </a:r>
            <a:r>
              <a:rPr lang="en-US" sz="2000" dirty="0" err="1" smtClean="0"/>
              <a:t>primodial</a:t>
            </a:r>
            <a:r>
              <a:rPr lang="en-US" sz="2000" dirty="0" smtClean="0"/>
              <a:t> follicles) to </a:t>
            </a:r>
            <a:r>
              <a:rPr lang="en-US" sz="2000" dirty="0" err="1" smtClean="0"/>
              <a:t>gonadotropins</a:t>
            </a:r>
            <a:r>
              <a:rPr lang="en-US" sz="2000" dirty="0" smtClean="0"/>
              <a:t>, and their function declines so that sexual cycles disappear (menopause).  The ovaries no longer secrete estrogen and progesterone.  The uterus and vagina atrophy.  Due to removal of the negative feedback effect there is increased secretion of FSH and </a:t>
            </a:r>
            <a:r>
              <a:rPr lang="en-US" sz="2000" smtClean="0"/>
              <a:t>LH.</a:t>
            </a:r>
            <a:endParaRPr lang="en-US" sz="2000" b="1"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9" name="Rectangle 3"/>
          <p:cNvSpPr>
            <a:spLocks noGrp="1" noChangeArrowheads="1"/>
          </p:cNvSpPr>
          <p:nvPr>
            <p:ph idx="1"/>
          </p:nvPr>
        </p:nvSpPr>
        <p:spPr>
          <a:xfrm>
            <a:off x="457200" y="304800"/>
            <a:ext cx="8229600" cy="6400800"/>
          </a:xfrm>
        </p:spPr>
        <p:txBody>
          <a:bodyPr>
            <a:normAutofit fontScale="92500"/>
          </a:bodyPr>
          <a:lstStyle/>
          <a:p>
            <a:pPr algn="l">
              <a:lnSpc>
                <a:spcPct val="150000"/>
              </a:lnSpc>
              <a:spcBef>
                <a:spcPts val="0"/>
              </a:spcBef>
              <a:buFont typeface="Wingdings" pitchFamily="2" charset="2"/>
              <a:buNone/>
            </a:pPr>
            <a:r>
              <a:rPr lang="en-US" sz="2200" b="1" u="sng" dirty="0" smtClean="0">
                <a:solidFill>
                  <a:srgbClr val="FF99FF"/>
                </a:solidFill>
              </a:rPr>
              <a:t>Definition </a:t>
            </a:r>
            <a:r>
              <a:rPr lang="en-US" sz="2200" b="1" u="sng" dirty="0">
                <a:solidFill>
                  <a:srgbClr val="FF99FF"/>
                </a:solidFill>
              </a:rPr>
              <a:t>of menopause:</a:t>
            </a:r>
          </a:p>
          <a:p>
            <a:pPr algn="l">
              <a:lnSpc>
                <a:spcPct val="150000"/>
              </a:lnSpc>
              <a:spcBef>
                <a:spcPts val="0"/>
              </a:spcBef>
              <a:buFont typeface="Wingdings" pitchFamily="2" charset="2"/>
              <a:buNone/>
            </a:pPr>
            <a:r>
              <a:rPr lang="en-US" sz="1800" dirty="0" smtClean="0"/>
              <a:t>- </a:t>
            </a:r>
            <a:r>
              <a:rPr lang="en-US" sz="2000" dirty="0"/>
              <a:t>The period during which the cycle ceases &amp; the female sex hormones diminish to almost none.  When estrogens production falls below the critical value, estrogens no longer inhibit the production of </a:t>
            </a:r>
            <a:r>
              <a:rPr lang="en-US" sz="2000" dirty="0" err="1"/>
              <a:t>gonadotropins</a:t>
            </a:r>
            <a:r>
              <a:rPr lang="en-US" sz="2000" dirty="0"/>
              <a:t> FSH &amp; LH.  The production of FSH &amp; LH after menopause in large amount.</a:t>
            </a:r>
          </a:p>
          <a:p>
            <a:pPr algn="l">
              <a:lnSpc>
                <a:spcPct val="150000"/>
              </a:lnSpc>
              <a:spcBef>
                <a:spcPts val="0"/>
              </a:spcBef>
              <a:buFont typeface="Wingdings" pitchFamily="2" charset="2"/>
              <a:buNone/>
            </a:pPr>
            <a:endParaRPr lang="en-US" sz="1800" b="1" dirty="0"/>
          </a:p>
          <a:p>
            <a:pPr algn="l">
              <a:lnSpc>
                <a:spcPct val="150000"/>
              </a:lnSpc>
              <a:spcBef>
                <a:spcPts val="0"/>
              </a:spcBef>
              <a:buFont typeface="Wingdings" pitchFamily="2" charset="2"/>
              <a:buNone/>
            </a:pPr>
            <a:r>
              <a:rPr lang="en-US" sz="2000" b="1" u="sng" dirty="0" smtClean="0">
                <a:solidFill>
                  <a:srgbClr val="66FFFF"/>
                </a:solidFill>
              </a:rPr>
              <a:t>The </a:t>
            </a:r>
            <a:r>
              <a:rPr lang="en-US" sz="2000" b="1" u="sng" dirty="0">
                <a:solidFill>
                  <a:srgbClr val="66FFFF"/>
                </a:solidFill>
              </a:rPr>
              <a:t>loss of estrogens causes marked physiological changes in the function of the body including:</a:t>
            </a:r>
            <a:r>
              <a:rPr lang="en-US" sz="1800" b="1" dirty="0"/>
              <a:t> </a:t>
            </a:r>
          </a:p>
          <a:p>
            <a:pPr marL="457200" indent="-228600" algn="l">
              <a:lnSpc>
                <a:spcPct val="150000"/>
              </a:lnSpc>
              <a:spcBef>
                <a:spcPts val="0"/>
              </a:spcBef>
              <a:buFont typeface="+mj-lt"/>
              <a:buAutoNum type="arabicPeriod"/>
            </a:pPr>
            <a:r>
              <a:rPr lang="en-US" sz="1800" dirty="0" smtClean="0">
                <a:latin typeface="Arial"/>
              </a:rPr>
              <a:t>“</a:t>
            </a:r>
            <a:r>
              <a:rPr lang="en-US" sz="1800" dirty="0"/>
              <a:t>hot flushes</a:t>
            </a:r>
            <a:r>
              <a:rPr lang="en-US" sz="1800" dirty="0">
                <a:latin typeface="Arial"/>
              </a:rPr>
              <a:t>”</a:t>
            </a:r>
            <a:r>
              <a:rPr lang="en-US" sz="1800" dirty="0"/>
              <a:t> characterized by extreme flushing of the skin;</a:t>
            </a:r>
          </a:p>
          <a:p>
            <a:pPr marL="457200" indent="-228600" algn="l">
              <a:lnSpc>
                <a:spcPct val="150000"/>
              </a:lnSpc>
              <a:spcBef>
                <a:spcPts val="0"/>
              </a:spcBef>
              <a:buFont typeface="+mj-lt"/>
              <a:buAutoNum type="arabicPeriod"/>
            </a:pPr>
            <a:r>
              <a:rPr lang="en-US" sz="1800" dirty="0" smtClean="0"/>
              <a:t>psychic </a:t>
            </a:r>
            <a:r>
              <a:rPr lang="en-US" sz="1800" dirty="0"/>
              <a:t>sensations and </a:t>
            </a:r>
            <a:r>
              <a:rPr lang="en-US" sz="1800" dirty="0" err="1"/>
              <a:t>dyspnea</a:t>
            </a:r>
            <a:r>
              <a:rPr lang="en-US" sz="1800" dirty="0"/>
              <a:t>; </a:t>
            </a:r>
          </a:p>
          <a:p>
            <a:pPr marL="457200" indent="-228600" algn="l">
              <a:lnSpc>
                <a:spcPct val="150000"/>
              </a:lnSpc>
              <a:spcBef>
                <a:spcPts val="0"/>
              </a:spcBef>
              <a:buFont typeface="+mj-lt"/>
              <a:buAutoNum type="arabicPeriod"/>
            </a:pPr>
            <a:r>
              <a:rPr lang="en-US" sz="1800" dirty="0" smtClean="0"/>
              <a:t>irritability</a:t>
            </a:r>
            <a:r>
              <a:rPr lang="en-US" sz="1800" dirty="0"/>
              <a:t>; </a:t>
            </a:r>
          </a:p>
          <a:p>
            <a:pPr marL="457200" indent="-228600" algn="l">
              <a:lnSpc>
                <a:spcPct val="150000"/>
              </a:lnSpc>
              <a:spcBef>
                <a:spcPts val="0"/>
              </a:spcBef>
              <a:buFont typeface="+mj-lt"/>
              <a:buAutoNum type="arabicPeriod"/>
            </a:pPr>
            <a:r>
              <a:rPr lang="en-US" sz="1800" dirty="0" smtClean="0"/>
              <a:t>fatigue</a:t>
            </a:r>
            <a:r>
              <a:rPr lang="en-US" sz="1800" dirty="0"/>
              <a:t>;</a:t>
            </a:r>
          </a:p>
          <a:p>
            <a:pPr marL="457200" indent="-228600" algn="l">
              <a:lnSpc>
                <a:spcPct val="150000"/>
              </a:lnSpc>
              <a:spcBef>
                <a:spcPts val="0"/>
              </a:spcBef>
              <a:buFont typeface="+mj-lt"/>
              <a:buAutoNum type="arabicPeriod"/>
            </a:pPr>
            <a:r>
              <a:rPr lang="en-US" sz="1800" dirty="0" smtClean="0"/>
              <a:t>anxiety</a:t>
            </a:r>
            <a:r>
              <a:rPr lang="en-US" sz="1800" dirty="0"/>
              <a:t>;</a:t>
            </a:r>
          </a:p>
          <a:p>
            <a:pPr marL="457200" indent="-228600" algn="l">
              <a:lnSpc>
                <a:spcPct val="150000"/>
              </a:lnSpc>
              <a:spcBef>
                <a:spcPts val="0"/>
              </a:spcBef>
              <a:buFont typeface="+mj-lt"/>
              <a:buAutoNum type="arabicPeriod"/>
            </a:pPr>
            <a:r>
              <a:rPr lang="en-US" sz="1800" dirty="0" smtClean="0"/>
              <a:t>occasionally </a:t>
            </a:r>
            <a:r>
              <a:rPr lang="en-US" sz="1800" dirty="0"/>
              <a:t>various psychotic states</a:t>
            </a:r>
          </a:p>
          <a:p>
            <a:pPr marL="457200" indent="-228600" algn="l">
              <a:lnSpc>
                <a:spcPct val="150000"/>
              </a:lnSpc>
              <a:spcBef>
                <a:spcPts val="0"/>
              </a:spcBef>
              <a:buFont typeface="+mj-lt"/>
              <a:buAutoNum type="arabicPeriod"/>
            </a:pPr>
            <a:r>
              <a:rPr lang="en-US" sz="1800" dirty="0" smtClean="0"/>
              <a:t>decreased </a:t>
            </a:r>
            <a:r>
              <a:rPr lang="en-US" sz="1800" dirty="0"/>
              <a:t>strength and calcification of bones throughout the body.</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7467600" cy="5440363"/>
          </a:xfrm>
        </p:spPr>
        <p:txBody>
          <a:bodyPr>
            <a:normAutofit fontScale="77500" lnSpcReduction="20000"/>
          </a:bodyPr>
          <a:lstStyle/>
          <a:p>
            <a:pPr>
              <a:buNone/>
            </a:pPr>
            <a:r>
              <a:rPr lang="en-US" dirty="0" smtClean="0"/>
              <a:t>Amenorrhea:  Is </a:t>
            </a:r>
            <a:r>
              <a:rPr lang="en-US" dirty="0"/>
              <a:t>absence of menstrual period either</a:t>
            </a:r>
          </a:p>
          <a:p>
            <a:r>
              <a:rPr lang="en-US" dirty="0"/>
              <a:t>Primary amenorrhea in which menstrual bleeding has never occurred.  </a:t>
            </a:r>
          </a:p>
          <a:p>
            <a:r>
              <a:rPr lang="en-US" dirty="0"/>
              <a:t>Secondary amenorrhea cessation of cycles in a woman with previously normal periods, causes:</a:t>
            </a:r>
          </a:p>
          <a:p>
            <a:pPr lvl="1"/>
            <a:r>
              <a:rPr lang="en-US" dirty="0"/>
              <a:t>Pregnancy (is the most common cause)</a:t>
            </a:r>
          </a:p>
          <a:p>
            <a:pPr lvl="1"/>
            <a:r>
              <a:rPr lang="en-US" dirty="0"/>
              <a:t>Emotional stimuli and changes in the environment.</a:t>
            </a:r>
          </a:p>
          <a:p>
            <a:pPr lvl="1"/>
            <a:r>
              <a:rPr lang="en-US" dirty="0"/>
              <a:t>Hypothalamic diseases (</a:t>
            </a:r>
            <a:r>
              <a:rPr lang="en-US" dirty="0">
                <a:sym typeface="Symbol"/>
              </a:rPr>
              <a:t></a:t>
            </a:r>
            <a:r>
              <a:rPr lang="en-US" dirty="0"/>
              <a:t> </a:t>
            </a:r>
            <a:r>
              <a:rPr lang="en-US" dirty="0" err="1"/>
              <a:t>GnRH</a:t>
            </a:r>
            <a:r>
              <a:rPr lang="en-US" dirty="0"/>
              <a:t> pulses)</a:t>
            </a:r>
          </a:p>
          <a:p>
            <a:pPr lvl="1"/>
            <a:r>
              <a:rPr lang="en-US" dirty="0"/>
              <a:t>Pituitary disorders</a:t>
            </a:r>
          </a:p>
          <a:p>
            <a:pPr lvl="1"/>
            <a:r>
              <a:rPr lang="en-US" dirty="0"/>
              <a:t>Primary ovarian disorders and various systemic disease.</a:t>
            </a:r>
          </a:p>
          <a:p>
            <a:pPr>
              <a:buNone/>
            </a:pPr>
            <a:r>
              <a:rPr lang="en-US" dirty="0" err="1" smtClean="0"/>
              <a:t>Menorrhagia</a:t>
            </a:r>
            <a:r>
              <a:rPr lang="en-US" dirty="0" smtClean="0"/>
              <a:t>:  Refer </a:t>
            </a:r>
            <a:r>
              <a:rPr lang="en-US" dirty="0"/>
              <a:t>to abnormally </a:t>
            </a:r>
            <a:r>
              <a:rPr lang="en-US" dirty="0" smtClean="0"/>
              <a:t>profuse </a:t>
            </a:r>
            <a:r>
              <a:rPr lang="en-US" dirty="0"/>
              <a:t>flow during regular periods.</a:t>
            </a:r>
          </a:p>
          <a:p>
            <a:pPr>
              <a:buNone/>
            </a:pPr>
            <a:r>
              <a:rPr lang="en-US" dirty="0" err="1" smtClean="0"/>
              <a:t>Hypomenorrhea</a:t>
            </a:r>
            <a:r>
              <a:rPr lang="en-US" dirty="0" smtClean="0"/>
              <a:t>:  Refer </a:t>
            </a:r>
            <a:r>
              <a:rPr lang="en-US" dirty="0"/>
              <a:t>to scanty flow.</a:t>
            </a:r>
          </a:p>
          <a:p>
            <a:pPr>
              <a:buNone/>
            </a:pPr>
            <a:r>
              <a:rPr lang="en-US" dirty="0" smtClean="0"/>
              <a:t>Dysmenorrheal:  Painful </a:t>
            </a:r>
            <a:r>
              <a:rPr lang="en-US" dirty="0"/>
              <a:t>menstruation (cramps due to accumulation of prostaglandins in the uterus and treatment with inhibitors of prostaglandin synthesis</a:t>
            </a:r>
            <a:r>
              <a:rPr lang="en-US" dirty="0" smtClean="0"/>
              <a:t>).</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Objectives</a:t>
            </a:r>
            <a:endParaRPr lang="en-US" dirty="0"/>
          </a:p>
        </p:txBody>
      </p:sp>
      <p:sp>
        <p:nvSpPr>
          <p:cNvPr id="3" name="Content Placeholder 2"/>
          <p:cNvSpPr>
            <a:spLocks noGrp="1"/>
          </p:cNvSpPr>
          <p:nvPr>
            <p:ph idx="1"/>
          </p:nvPr>
        </p:nvSpPr>
        <p:spPr/>
        <p:txBody>
          <a:bodyPr>
            <a:normAutofit fontScale="77500" lnSpcReduction="20000"/>
          </a:bodyPr>
          <a:lstStyle/>
          <a:p>
            <a:pPr>
              <a:buNone/>
            </a:pPr>
            <a:r>
              <a:rPr lang="en-US" dirty="0"/>
              <a:t>By the end of this lecture, </a:t>
            </a:r>
            <a:r>
              <a:rPr lang="en-US" dirty="0" smtClean="0"/>
              <a:t>you should </a:t>
            </a:r>
            <a:r>
              <a:rPr lang="en-US" dirty="0"/>
              <a:t>be able to:</a:t>
            </a:r>
          </a:p>
          <a:p>
            <a:pPr marL="514350" lvl="0" indent="-285750">
              <a:buFont typeface="+mj-lt"/>
              <a:buAutoNum type="arabicPeriod"/>
            </a:pPr>
            <a:r>
              <a:rPr lang="en-US" dirty="0"/>
              <a:t>Describe the normal menstrual cycle</a:t>
            </a:r>
          </a:p>
          <a:p>
            <a:pPr marL="514350" lvl="0" indent="-285750">
              <a:buFont typeface="+mj-lt"/>
              <a:buAutoNum type="arabicPeriod"/>
            </a:pPr>
            <a:r>
              <a:rPr lang="en-US" dirty="0"/>
              <a:t>Discuss the structural changes that occur in the </a:t>
            </a:r>
            <a:r>
              <a:rPr lang="en-US" dirty="0" err="1"/>
              <a:t>endometrium</a:t>
            </a:r>
            <a:r>
              <a:rPr lang="en-US" dirty="0"/>
              <a:t> during the menstrual cycle and explain how these changes are hormonally controlled</a:t>
            </a:r>
          </a:p>
          <a:p>
            <a:pPr marL="514350" lvl="0" indent="-285750">
              <a:buFont typeface="+mj-lt"/>
              <a:buAutoNum type="arabicPeriod"/>
            </a:pPr>
            <a:r>
              <a:rPr lang="en-US" dirty="0"/>
              <a:t>Describe phases of the menstrual cycle</a:t>
            </a:r>
          </a:p>
          <a:p>
            <a:pPr marL="514350" lvl="0" indent="-285750">
              <a:buFont typeface="+mj-lt"/>
              <a:buAutoNum type="arabicPeriod"/>
            </a:pPr>
            <a:r>
              <a:rPr lang="en-US" dirty="0"/>
              <a:t>Describe the hormonal control of the menstrual cycle</a:t>
            </a:r>
          </a:p>
          <a:p>
            <a:pPr marL="514350" lvl="0" indent="-285750">
              <a:buFont typeface="+mj-lt"/>
              <a:buAutoNum type="arabicPeriod"/>
            </a:pPr>
            <a:r>
              <a:rPr lang="en-US" dirty="0"/>
              <a:t>Describe the major disorders of the menstrual cycle</a:t>
            </a:r>
          </a:p>
          <a:p>
            <a:pPr marL="514350" indent="-285750">
              <a:buFont typeface="+mj-lt"/>
              <a:buAutoNum type="arabicPeriod"/>
            </a:pPr>
            <a:r>
              <a:rPr lang="en-US" dirty="0"/>
              <a:t>Describe the physiology of menopause  </a:t>
            </a:r>
          </a:p>
          <a:p>
            <a:pPr>
              <a:buNone/>
            </a:pPr>
            <a:endParaRPr lang="en-US" dirty="0" smtClean="0"/>
          </a:p>
          <a:p>
            <a:pPr>
              <a:buNone/>
            </a:pPr>
            <a:r>
              <a:rPr lang="en-US" dirty="0" smtClean="0"/>
              <a:t>Keywords</a:t>
            </a:r>
            <a:r>
              <a:rPr lang="en-US" dirty="0"/>
              <a:t>: proliferative phase, </a:t>
            </a:r>
            <a:r>
              <a:rPr lang="en-US" dirty="0" err="1" smtClean="0"/>
              <a:t>secretory</a:t>
            </a:r>
            <a:r>
              <a:rPr lang="en-US" dirty="0" smtClean="0"/>
              <a:t> </a:t>
            </a:r>
            <a:r>
              <a:rPr lang="en-US" dirty="0"/>
              <a:t>phase, </a:t>
            </a:r>
            <a:r>
              <a:rPr lang="en-US" dirty="0" smtClean="0"/>
              <a:t>amenorrhea, </a:t>
            </a:r>
            <a:r>
              <a:rPr lang="en-US" dirty="0" err="1" smtClean="0"/>
              <a:t>menorrhagia</a:t>
            </a:r>
            <a:r>
              <a:rPr lang="en-US" dirty="0" smtClean="0"/>
              <a:t>, menopause</a:t>
            </a:r>
            <a:endParaRPr lang="en-US" dirty="0"/>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3" name="Rectangle 3"/>
          <p:cNvSpPr>
            <a:spLocks noGrp="1" noChangeArrowheads="1"/>
          </p:cNvSpPr>
          <p:nvPr>
            <p:ph idx="1"/>
          </p:nvPr>
        </p:nvSpPr>
        <p:spPr>
          <a:xfrm>
            <a:off x="457200" y="381000"/>
            <a:ext cx="8229600" cy="5745163"/>
          </a:xfrm>
        </p:spPr>
        <p:txBody>
          <a:bodyPr/>
          <a:lstStyle/>
          <a:p>
            <a:pPr algn="l">
              <a:lnSpc>
                <a:spcPct val="80000"/>
              </a:lnSpc>
              <a:buFont typeface="Wingdings" pitchFamily="2" charset="2"/>
              <a:buNone/>
            </a:pPr>
            <a:r>
              <a:rPr lang="en-US" sz="2000" b="1" u="sng" dirty="0">
                <a:solidFill>
                  <a:srgbClr val="FF99FF"/>
                </a:solidFill>
              </a:rPr>
              <a:t>Monthly endometrial cycle and menstruation:</a:t>
            </a:r>
          </a:p>
          <a:p>
            <a:pPr algn="l">
              <a:lnSpc>
                <a:spcPct val="80000"/>
              </a:lnSpc>
              <a:buFont typeface="Wingdings" pitchFamily="2" charset="2"/>
              <a:buNone/>
            </a:pPr>
            <a:endParaRPr lang="en-US" sz="1800" dirty="0"/>
          </a:p>
          <a:p>
            <a:pPr algn="l">
              <a:lnSpc>
                <a:spcPct val="80000"/>
              </a:lnSpc>
              <a:buFont typeface="Wingdings" pitchFamily="2" charset="2"/>
              <a:buNone/>
            </a:pPr>
            <a:r>
              <a:rPr lang="en-US" sz="1800" dirty="0"/>
              <a:t>	</a:t>
            </a:r>
            <a:r>
              <a:rPr lang="en-US" sz="2000" b="1" dirty="0"/>
              <a:t>Associated with monthly cyclical production of estrogens &amp; progesterone by the ovaries the endometrial lining of the uterus pass </a:t>
            </a:r>
            <a:r>
              <a:rPr lang="en-US" sz="2000" b="1" u="sng" dirty="0">
                <a:solidFill>
                  <a:srgbClr val="FF99FF"/>
                </a:solidFill>
              </a:rPr>
              <a:t>through the following stages.</a:t>
            </a:r>
          </a:p>
          <a:p>
            <a:pPr algn="l">
              <a:lnSpc>
                <a:spcPct val="80000"/>
              </a:lnSpc>
              <a:buFont typeface="Wingdings" pitchFamily="2" charset="2"/>
              <a:buNone/>
            </a:pPr>
            <a:r>
              <a:rPr lang="en-US" sz="2000" b="1" u="sng">
                <a:solidFill>
                  <a:srgbClr val="66FFFF"/>
                </a:solidFill>
              </a:rPr>
              <a:t>1- </a:t>
            </a:r>
            <a:r>
              <a:rPr lang="en-US" sz="2000" b="1" u="sng" smtClean="0">
                <a:solidFill>
                  <a:srgbClr val="66FFFF"/>
                </a:solidFill>
              </a:rPr>
              <a:t>Proliferative </a:t>
            </a:r>
            <a:r>
              <a:rPr lang="en-US" sz="2000" b="1" u="sng" dirty="0">
                <a:solidFill>
                  <a:srgbClr val="66FFFF"/>
                </a:solidFill>
              </a:rPr>
              <a:t>phase (estrogen phase) of the endometrial cycle, occurring before ovulation:</a:t>
            </a:r>
          </a:p>
          <a:p>
            <a:pPr algn="l">
              <a:lnSpc>
                <a:spcPct val="80000"/>
              </a:lnSpc>
              <a:buFont typeface="Wingdings" pitchFamily="2" charset="2"/>
              <a:buNone/>
            </a:pPr>
            <a:r>
              <a:rPr lang="en-US" sz="2000" b="1" dirty="0"/>
              <a:t>- At the beginning of each cycle, most of the </a:t>
            </a:r>
            <a:r>
              <a:rPr lang="en-US" sz="2000" b="1" dirty="0" err="1"/>
              <a:t>endometrium</a:t>
            </a:r>
            <a:r>
              <a:rPr lang="en-US" sz="2000" b="1" dirty="0"/>
              <a:t> has been desquamated by menstruation.  After menstruation only thin layer of the endometrial </a:t>
            </a:r>
            <a:r>
              <a:rPr lang="en-US" sz="2000" b="1" dirty="0" err="1"/>
              <a:t>stroma</a:t>
            </a:r>
            <a:r>
              <a:rPr lang="en-US" sz="2000" b="1" dirty="0"/>
              <a:t> remains &amp; the deeper portions of the glands &amp;crypts of the </a:t>
            </a:r>
            <a:r>
              <a:rPr lang="en-US" sz="2000" b="1" dirty="0" err="1"/>
              <a:t>endometrium</a:t>
            </a:r>
            <a:r>
              <a:rPr lang="en-US" sz="2000" b="1" dirty="0"/>
              <a:t> under the influence of estrogens, secreted in large quantities by the ovaries, the </a:t>
            </a:r>
            <a:r>
              <a:rPr lang="en-US" sz="2000" b="1" dirty="0" err="1"/>
              <a:t>stromal</a:t>
            </a:r>
            <a:r>
              <a:rPr lang="en-US" sz="2000" b="1" dirty="0"/>
              <a:t> cells &amp; epithelial cells proliferate rapidly.  </a:t>
            </a:r>
          </a:p>
          <a:p>
            <a:pPr algn="l">
              <a:lnSpc>
                <a:spcPct val="80000"/>
              </a:lnSpc>
              <a:buFont typeface="Wingdings" pitchFamily="2" charset="2"/>
              <a:buNone/>
            </a:pPr>
            <a:r>
              <a:rPr lang="en-US" sz="2000" b="1" dirty="0"/>
              <a:t>- The endometrial surface re-</a:t>
            </a:r>
            <a:r>
              <a:rPr lang="en-US" sz="2000" b="1" dirty="0" err="1"/>
              <a:t>epitheliazed</a:t>
            </a:r>
            <a:r>
              <a:rPr lang="en-US" sz="2000" b="1" dirty="0"/>
              <a:t> within 4-7 days after the beginning of menstruation.  Before ovulation the </a:t>
            </a:r>
            <a:r>
              <a:rPr lang="en-US" sz="2000" b="1" dirty="0" err="1"/>
              <a:t>endometrium</a:t>
            </a:r>
            <a:r>
              <a:rPr lang="en-US" sz="2000" b="1" dirty="0"/>
              <a:t> thickness increase, due to increase numbers of </a:t>
            </a:r>
            <a:r>
              <a:rPr lang="en-US" sz="2000" b="1" dirty="0" err="1"/>
              <a:t>stromal</a:t>
            </a:r>
            <a:r>
              <a:rPr lang="en-US" sz="2000" b="1" dirty="0"/>
              <a:t> cells &amp;progressive growth of the glands &amp; new blood vessels. </a:t>
            </a:r>
          </a:p>
          <a:p>
            <a:pPr algn="l">
              <a:lnSpc>
                <a:spcPct val="80000"/>
              </a:lnSpc>
              <a:buFont typeface="Wingdings" pitchFamily="2" charset="2"/>
              <a:buNone/>
            </a:pPr>
            <a:r>
              <a:rPr lang="en-US" sz="2000" b="1" dirty="0"/>
              <a:t>- At the time of ovulation, the </a:t>
            </a:r>
            <a:r>
              <a:rPr lang="en-US" sz="2000" b="1" dirty="0" err="1"/>
              <a:t>endometrium</a:t>
            </a:r>
            <a:r>
              <a:rPr lang="en-US" sz="2000" b="1" dirty="0"/>
              <a:t> is 3-5 mm thick.  The endometrial glands, cervical region secrete a thin, stringy mucus which help to guide sperm in the proper direction from the vagina into the uterus.</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1026" name="Picture 2" descr="C:\Users\hp\AppData\Local\Microsoft\Windows\Temporary Internet Files\Low\Content.IE5\TMG0M73D\Endometrium[1].jpg"/>
          <p:cNvPicPr>
            <a:picLocks noGrp="1" noChangeAspect="1" noChangeArrowheads="1"/>
          </p:cNvPicPr>
          <p:nvPr>
            <p:ph idx="1"/>
          </p:nvPr>
        </p:nvPicPr>
        <p:blipFill>
          <a:blip r:embed="rId2" cstate="print"/>
          <a:srcRect/>
          <a:stretch>
            <a:fillRect/>
          </a:stretch>
        </p:blipFill>
        <p:spPr bwMode="auto">
          <a:xfrm>
            <a:off x="1196932" y="1784350"/>
            <a:ext cx="7207335" cy="4572000"/>
          </a:xfrm>
          <a:prstGeom prst="rect">
            <a:avLst/>
          </a:prstGeom>
          <a:noFill/>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0724" name="Picture 4" descr="81-7"/>
          <p:cNvPicPr>
            <a:picLocks noGrp="1" noChangeAspect="1" noChangeArrowheads="1"/>
          </p:cNvPicPr>
          <p:nvPr>
            <p:ph idx="1"/>
          </p:nvPr>
        </p:nvPicPr>
        <p:blipFill>
          <a:blip r:embed="rId2" cstate="print"/>
          <a:srcRect/>
          <a:stretch>
            <a:fillRect/>
          </a:stretch>
        </p:blipFill>
        <p:spPr>
          <a:xfrm>
            <a:off x="1524000" y="1524000"/>
            <a:ext cx="6096000" cy="3603625"/>
          </a:xfrm>
          <a:noFill/>
          <a:ln/>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7" name="Rectangle 3"/>
          <p:cNvSpPr>
            <a:spLocks noGrp="1" noChangeArrowheads="1"/>
          </p:cNvSpPr>
          <p:nvPr>
            <p:ph idx="1"/>
          </p:nvPr>
        </p:nvSpPr>
        <p:spPr>
          <a:xfrm>
            <a:off x="457200" y="457200"/>
            <a:ext cx="8229600" cy="5668963"/>
          </a:xfrm>
        </p:spPr>
        <p:txBody>
          <a:bodyPr/>
          <a:lstStyle/>
          <a:p>
            <a:pPr marL="609600" indent="-609600" algn="l">
              <a:lnSpc>
                <a:spcPct val="80000"/>
              </a:lnSpc>
              <a:buFont typeface="Wingdings" pitchFamily="2" charset="2"/>
              <a:buNone/>
            </a:pPr>
            <a:r>
              <a:rPr lang="en-US" sz="2400" b="1" u="sng" dirty="0">
                <a:solidFill>
                  <a:srgbClr val="66FFFF"/>
                </a:solidFill>
              </a:rPr>
              <a:t>2- </a:t>
            </a:r>
            <a:r>
              <a:rPr lang="en-US" sz="2400" b="1" u="sng" dirty="0" err="1">
                <a:solidFill>
                  <a:srgbClr val="66FFFF"/>
                </a:solidFill>
              </a:rPr>
              <a:t>Secretory</a:t>
            </a:r>
            <a:r>
              <a:rPr lang="en-US" sz="2400" b="1" u="sng" dirty="0">
                <a:solidFill>
                  <a:srgbClr val="66FFFF"/>
                </a:solidFill>
              </a:rPr>
              <a:t> phase (</a:t>
            </a:r>
            <a:r>
              <a:rPr lang="en-US" sz="2400" b="1" u="sng" dirty="0" err="1">
                <a:solidFill>
                  <a:srgbClr val="66FFFF"/>
                </a:solidFill>
              </a:rPr>
              <a:t>progestational</a:t>
            </a:r>
            <a:r>
              <a:rPr lang="en-US" sz="2400" b="1" u="sng" dirty="0">
                <a:solidFill>
                  <a:srgbClr val="66FFFF"/>
                </a:solidFill>
              </a:rPr>
              <a:t> phase) of the endometrial cycle, occurring after ovulation:</a:t>
            </a:r>
          </a:p>
          <a:p>
            <a:pPr marL="609600" indent="-609600" algn="l">
              <a:lnSpc>
                <a:spcPct val="80000"/>
              </a:lnSpc>
              <a:buFont typeface="Wingdings" pitchFamily="2" charset="2"/>
              <a:buNone/>
            </a:pPr>
            <a:r>
              <a:rPr lang="en-US" sz="2000" b="1" dirty="0"/>
              <a:t>After ovulation, estrogen &amp; progesterone are secreted in the later part of the monthly cycle by the corpus </a:t>
            </a:r>
            <a:r>
              <a:rPr lang="en-US" sz="2000" b="1" dirty="0" err="1"/>
              <a:t>luteum</a:t>
            </a:r>
            <a:r>
              <a:rPr lang="en-US" sz="2000" b="1" dirty="0"/>
              <a:t>.  Estrogen cause slight proliferation in the </a:t>
            </a:r>
            <a:r>
              <a:rPr lang="en-US" sz="2000" b="1" dirty="0" err="1"/>
              <a:t>endometrium</a:t>
            </a:r>
            <a:r>
              <a:rPr lang="en-US" sz="2000" b="1" dirty="0"/>
              <a:t>&amp; progesterone causes marked swelling &amp; </a:t>
            </a:r>
            <a:r>
              <a:rPr lang="en-US" sz="2000" b="1" dirty="0" err="1"/>
              <a:t>secretory</a:t>
            </a:r>
            <a:r>
              <a:rPr lang="en-US" sz="2000" b="1" dirty="0"/>
              <a:t> development of the </a:t>
            </a:r>
            <a:r>
              <a:rPr lang="en-US" sz="2000" b="1" dirty="0" err="1"/>
              <a:t>endometrium</a:t>
            </a:r>
            <a:r>
              <a:rPr lang="en-US" sz="2000" b="1" dirty="0"/>
              <a:t>.  The glands increase in </a:t>
            </a:r>
            <a:r>
              <a:rPr lang="en-US" sz="2000" b="1" dirty="0" err="1"/>
              <a:t>tortuosity</a:t>
            </a:r>
            <a:r>
              <a:rPr lang="en-US" sz="2000" b="1" dirty="0"/>
              <a:t>, excess </a:t>
            </a:r>
            <a:r>
              <a:rPr lang="en-US" sz="2000" b="1" dirty="0" err="1"/>
              <a:t>secretory</a:t>
            </a:r>
            <a:r>
              <a:rPr lang="en-US" sz="2000" b="1" dirty="0"/>
              <a:t> </a:t>
            </a:r>
            <a:r>
              <a:rPr lang="en-US" sz="2000" b="1"/>
              <a:t>substances </a:t>
            </a:r>
            <a:r>
              <a:rPr lang="en-US" sz="2000" b="1" smtClean="0"/>
              <a:t>accumulate </a:t>
            </a:r>
            <a:r>
              <a:rPr lang="en-US" sz="2000" b="1" dirty="0"/>
              <a:t>in the glands. </a:t>
            </a:r>
          </a:p>
          <a:p>
            <a:pPr marL="609600" indent="-609600" algn="l">
              <a:lnSpc>
                <a:spcPct val="80000"/>
              </a:lnSpc>
              <a:buFont typeface="Wingdings" pitchFamily="2" charset="2"/>
              <a:buNone/>
            </a:pPr>
            <a:endParaRPr lang="en-US" sz="2000" b="1" dirty="0"/>
          </a:p>
          <a:p>
            <a:pPr marL="609600" indent="-609600" algn="l">
              <a:lnSpc>
                <a:spcPct val="80000"/>
              </a:lnSpc>
              <a:buFont typeface="Wingdings" pitchFamily="2" charset="2"/>
              <a:buNone/>
            </a:pPr>
            <a:r>
              <a:rPr lang="en-US" sz="2000" b="1" dirty="0"/>
              <a:t>- </a:t>
            </a:r>
            <a:r>
              <a:rPr lang="en-US" sz="2000" b="1" dirty="0" err="1"/>
              <a:t>Stromal</a:t>
            </a:r>
            <a:r>
              <a:rPr lang="en-US" sz="2000" b="1" dirty="0"/>
              <a:t> cells cytoplasm increase lipid &amp;glycogen deposits in the cells &amp; blood supply to the </a:t>
            </a:r>
            <a:r>
              <a:rPr lang="en-US" sz="2000" b="1" dirty="0" err="1"/>
              <a:t>endometrium</a:t>
            </a:r>
            <a:r>
              <a:rPr lang="en-US" sz="2000" b="1" dirty="0"/>
              <a:t> increases and become more tortuous.  1 week after ovulation, </a:t>
            </a:r>
            <a:r>
              <a:rPr lang="en-US" sz="2000" b="1" dirty="0" err="1"/>
              <a:t>endometrium</a:t>
            </a:r>
            <a:r>
              <a:rPr lang="en-US" sz="2000" b="1" dirty="0"/>
              <a:t> thickness is 5-6 mm.  </a:t>
            </a:r>
          </a:p>
          <a:p>
            <a:pPr marL="609600" indent="-609600" algn="l">
              <a:lnSpc>
                <a:spcPct val="80000"/>
              </a:lnSpc>
              <a:buFont typeface="Wingdings" pitchFamily="2" charset="2"/>
              <a:buNone/>
            </a:pPr>
            <a:endParaRPr lang="en-US" sz="2000" b="1" dirty="0"/>
          </a:p>
          <a:p>
            <a:pPr marL="609600" indent="-609600" algn="l">
              <a:lnSpc>
                <a:spcPct val="80000"/>
              </a:lnSpc>
              <a:buFont typeface="Wingdings" pitchFamily="2" charset="2"/>
              <a:buNone/>
            </a:pPr>
            <a:r>
              <a:rPr lang="en-US" sz="2000" b="1" dirty="0"/>
              <a:t>-The </a:t>
            </a:r>
            <a:r>
              <a:rPr lang="en-US" sz="2000" b="1" dirty="0" err="1"/>
              <a:t>secretory</a:t>
            </a:r>
            <a:r>
              <a:rPr lang="en-US" sz="2000" b="1" dirty="0"/>
              <a:t> changes prepared the </a:t>
            </a:r>
            <a:r>
              <a:rPr lang="en-US" sz="2000" b="1" dirty="0" err="1"/>
              <a:t>endometrium</a:t>
            </a:r>
            <a:r>
              <a:rPr lang="en-US" sz="2000" b="1" dirty="0"/>
              <a:t> (stored nutrients) for implantation of the fertilized ovum .Uterine secretions called </a:t>
            </a:r>
            <a:r>
              <a:rPr lang="en-US" sz="2000" b="1" dirty="0">
                <a:latin typeface="Arial"/>
              </a:rPr>
              <a:t>“</a:t>
            </a:r>
            <a:r>
              <a:rPr lang="en-US" sz="2000" b="1" u="sng" dirty="0">
                <a:solidFill>
                  <a:srgbClr val="66FFFF"/>
                </a:solidFill>
              </a:rPr>
              <a:t>uterine milk</a:t>
            </a:r>
            <a:r>
              <a:rPr lang="en-US" sz="2000" b="1" dirty="0">
                <a:latin typeface="Arial"/>
              </a:rPr>
              <a:t>”</a:t>
            </a:r>
            <a:r>
              <a:rPr lang="en-US" sz="2000" b="1" dirty="0"/>
              <a:t> provide nutrition for the diving ovum.  The </a:t>
            </a:r>
            <a:r>
              <a:rPr lang="en-US" sz="2000" b="1" dirty="0" err="1"/>
              <a:t>trophobastic</a:t>
            </a:r>
            <a:r>
              <a:rPr lang="en-US" sz="2000" b="1" dirty="0"/>
              <a:t> cells on the surface of the implanted ovum begin to digest the </a:t>
            </a:r>
            <a:r>
              <a:rPr lang="en-US" sz="2000" b="1" dirty="0" err="1"/>
              <a:t>endometrium</a:t>
            </a:r>
            <a:r>
              <a:rPr lang="en-US" sz="2000" b="1" dirty="0"/>
              <a:t> &amp; absorbed endometrial stored substances.</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Rot="1" noChangeArrowheads="1"/>
          </p:cNvSpPr>
          <p:nvPr>
            <p:ph type="title"/>
          </p:nvPr>
        </p:nvSpPr>
        <p:spPr/>
        <p:txBody>
          <a:bodyPr/>
          <a:lstStyle/>
          <a:p>
            <a:endParaRPr lang="en-US"/>
          </a:p>
        </p:txBody>
      </p:sp>
      <p:pic>
        <p:nvPicPr>
          <p:cNvPr id="31748" name="Picture 4" descr="81-7"/>
          <p:cNvPicPr>
            <a:picLocks noGrp="1" noChangeAspect="1" noChangeArrowheads="1"/>
          </p:cNvPicPr>
          <p:nvPr>
            <p:ph idx="1"/>
          </p:nvPr>
        </p:nvPicPr>
        <p:blipFill>
          <a:blip r:embed="rId2" cstate="print"/>
          <a:srcRect/>
          <a:stretch>
            <a:fillRect/>
          </a:stretch>
        </p:blipFill>
        <p:spPr>
          <a:xfrm>
            <a:off x="1600200" y="1447800"/>
            <a:ext cx="5410200" cy="3375025"/>
          </a:xfrm>
          <a:noFill/>
          <a:ln/>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Grp="1" noChangeArrowheads="1"/>
          </p:cNvSpPr>
          <p:nvPr>
            <p:ph idx="1"/>
          </p:nvPr>
        </p:nvSpPr>
        <p:spPr>
          <a:xfrm>
            <a:off x="457200" y="533400"/>
            <a:ext cx="8229600" cy="5897563"/>
          </a:xfrm>
        </p:spPr>
        <p:txBody>
          <a:bodyPr>
            <a:normAutofit lnSpcReduction="10000"/>
          </a:bodyPr>
          <a:lstStyle/>
          <a:p>
            <a:pPr algn="l">
              <a:lnSpc>
                <a:spcPct val="80000"/>
              </a:lnSpc>
              <a:buFont typeface="Wingdings" pitchFamily="2" charset="2"/>
              <a:buNone/>
            </a:pPr>
            <a:r>
              <a:rPr lang="en-US" sz="2400" b="1" u="sng" dirty="0">
                <a:solidFill>
                  <a:srgbClr val="FF99FF"/>
                </a:solidFill>
              </a:rPr>
              <a:t>Menstruation:</a:t>
            </a:r>
          </a:p>
          <a:p>
            <a:pPr algn="l">
              <a:lnSpc>
                <a:spcPct val="80000"/>
              </a:lnSpc>
              <a:buFont typeface="Wingdings" pitchFamily="2" charset="2"/>
              <a:buNone/>
            </a:pPr>
            <a:r>
              <a:rPr lang="en-US" sz="2400" dirty="0"/>
              <a:t>-</a:t>
            </a:r>
            <a:r>
              <a:rPr lang="en-US" sz="2000" b="1" u="sng" dirty="0">
                <a:solidFill>
                  <a:srgbClr val="66FFFF"/>
                </a:solidFill>
              </a:rPr>
              <a:t>If the ovum is not fertilized,</a:t>
            </a:r>
            <a:r>
              <a:rPr lang="en-US" sz="2000" b="1" dirty="0"/>
              <a:t> about 2 days before the end of the monthly cycle, the corpus </a:t>
            </a:r>
            <a:r>
              <a:rPr lang="en-US" sz="2000" b="1" dirty="0" err="1"/>
              <a:t>luteum</a:t>
            </a:r>
            <a:r>
              <a:rPr lang="en-US" sz="2000" b="1" dirty="0"/>
              <a:t> involutes &amp; estrogens &amp; progesterone decrease to low levels of secretion.  Due to decrease estrogen &amp; progesterone at the end of the monthly cycle ,there is decrease stimulation of the </a:t>
            </a:r>
            <a:r>
              <a:rPr lang="en-US" sz="2000" b="1" dirty="0" err="1"/>
              <a:t>endometrium</a:t>
            </a:r>
            <a:r>
              <a:rPr lang="en-US" sz="2000" b="1" dirty="0"/>
              <a:t>, followed by involution of the </a:t>
            </a:r>
            <a:r>
              <a:rPr lang="en-US" sz="2000" b="1" dirty="0" err="1"/>
              <a:t>endometrium</a:t>
            </a:r>
            <a:r>
              <a:rPr lang="en-US" sz="2000" b="1" dirty="0"/>
              <a:t> about 65% of its previous thickness.</a:t>
            </a:r>
          </a:p>
          <a:p>
            <a:pPr algn="l">
              <a:lnSpc>
                <a:spcPct val="80000"/>
              </a:lnSpc>
              <a:buFont typeface="Wingdings" pitchFamily="2" charset="2"/>
              <a:buNone/>
            </a:pPr>
            <a:r>
              <a:rPr lang="en-US" sz="2000" b="1" dirty="0"/>
              <a:t>	- During the 24 hrs preceding the menstruation, there is vasospasm of the tortuous blood vessels &amp; release of vasoconstrictor prostaglandins.</a:t>
            </a:r>
          </a:p>
          <a:p>
            <a:pPr algn="l">
              <a:lnSpc>
                <a:spcPct val="80000"/>
              </a:lnSpc>
              <a:buFont typeface="Wingdings" pitchFamily="2" charset="2"/>
              <a:buNone/>
            </a:pPr>
            <a:r>
              <a:rPr lang="en-US" sz="2000" b="1" dirty="0"/>
              <a:t>	</a:t>
            </a:r>
            <a:r>
              <a:rPr lang="en-US" sz="2000" b="1" u="sng" dirty="0">
                <a:solidFill>
                  <a:srgbClr val="FF99FF"/>
                </a:solidFill>
              </a:rPr>
              <a:t>There is</a:t>
            </a:r>
            <a:r>
              <a:rPr lang="en-US" sz="2000" b="1" dirty="0"/>
              <a:t> ;-</a:t>
            </a:r>
          </a:p>
          <a:p>
            <a:pPr algn="l">
              <a:lnSpc>
                <a:spcPct val="80000"/>
              </a:lnSpc>
              <a:buFont typeface="Wingdings" pitchFamily="2" charset="2"/>
              <a:buNone/>
            </a:pPr>
            <a:r>
              <a:rPr lang="en-US" sz="2000" b="1" dirty="0"/>
              <a:t>1) vasospasm; </a:t>
            </a:r>
          </a:p>
          <a:p>
            <a:pPr algn="l">
              <a:lnSpc>
                <a:spcPct val="80000"/>
              </a:lnSpc>
              <a:buFont typeface="Wingdings" pitchFamily="2" charset="2"/>
              <a:buNone/>
            </a:pPr>
            <a:r>
              <a:rPr lang="en-US" sz="2000" b="1" dirty="0"/>
              <a:t>2) decrease nutrients to the </a:t>
            </a:r>
            <a:r>
              <a:rPr lang="en-US" sz="2000" b="1" dirty="0" err="1"/>
              <a:t>endometrium</a:t>
            </a:r>
            <a:endParaRPr lang="en-US" sz="2000" b="1" dirty="0"/>
          </a:p>
          <a:p>
            <a:pPr algn="l">
              <a:lnSpc>
                <a:spcPct val="80000"/>
              </a:lnSpc>
              <a:buFont typeface="Wingdings" pitchFamily="2" charset="2"/>
              <a:buNone/>
            </a:pPr>
            <a:r>
              <a:rPr lang="en-US" sz="2000" b="1" dirty="0"/>
              <a:t>3)loss of the hormonal stimulation, all initiate necrosis in the </a:t>
            </a:r>
            <a:r>
              <a:rPr lang="en-US" sz="2000" b="1" dirty="0" err="1"/>
              <a:t>endometrium</a:t>
            </a:r>
            <a:r>
              <a:rPr lang="en-US" sz="2000" b="1" dirty="0"/>
              <a:t> blood vessels.  There is gradual necrosis of the outer layer of the </a:t>
            </a:r>
            <a:r>
              <a:rPr lang="en-US" sz="2000" b="1" dirty="0" err="1"/>
              <a:t>endometrium</a:t>
            </a:r>
            <a:r>
              <a:rPr lang="en-US" sz="2000" b="1" dirty="0"/>
              <a:t> separate from the uterus at the site of the hemorrhages within 48 hrs, all the superficial layers of the </a:t>
            </a:r>
            <a:r>
              <a:rPr lang="en-US" sz="2000" b="1" dirty="0" err="1"/>
              <a:t>endometrium</a:t>
            </a:r>
            <a:r>
              <a:rPr lang="en-US" sz="2000" b="1" dirty="0"/>
              <a:t> desquamated in the uterine cavity. </a:t>
            </a:r>
          </a:p>
          <a:p>
            <a:pPr algn="l">
              <a:lnSpc>
                <a:spcPct val="80000"/>
              </a:lnSpc>
              <a:buFont typeface="Wingdings" pitchFamily="2" charset="2"/>
              <a:buNone/>
            </a:pPr>
            <a:r>
              <a:rPr lang="en-US" sz="2000" b="1" dirty="0"/>
              <a:t>- The mass of desquamated tissue &amp; blood plus the contractile effects of prostaglandins all initiate contractions which expel the uterine contents.</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5" name="Rectangle 3"/>
          <p:cNvSpPr>
            <a:spLocks noGrp="1" noChangeArrowheads="1"/>
          </p:cNvSpPr>
          <p:nvPr>
            <p:ph idx="1"/>
          </p:nvPr>
        </p:nvSpPr>
        <p:spPr>
          <a:xfrm>
            <a:off x="457200" y="304800"/>
            <a:ext cx="8229600" cy="5821363"/>
          </a:xfrm>
        </p:spPr>
        <p:txBody>
          <a:bodyPr/>
          <a:lstStyle/>
          <a:p>
            <a:pPr algn="l">
              <a:lnSpc>
                <a:spcPct val="90000"/>
              </a:lnSpc>
              <a:buFont typeface="Wingdings" pitchFamily="2" charset="2"/>
              <a:buNone/>
            </a:pPr>
            <a:r>
              <a:rPr lang="en-US" sz="3600" dirty="0"/>
              <a:t>	- </a:t>
            </a:r>
            <a:r>
              <a:rPr lang="en-US" sz="2800" b="1" dirty="0"/>
              <a:t>In normal menstruation, about 40 ml of blood + 35 ml of serous fluid are lost.  The menstrual blood is normally non-clotting due to the presence of </a:t>
            </a:r>
            <a:r>
              <a:rPr lang="en-US" sz="2800" b="1" dirty="0" err="1"/>
              <a:t>fibrinolysin</a:t>
            </a:r>
            <a:r>
              <a:rPr lang="en-US" sz="2800" b="1" dirty="0"/>
              <a:t>.</a:t>
            </a:r>
          </a:p>
          <a:p>
            <a:pPr algn="l">
              <a:lnSpc>
                <a:spcPct val="90000"/>
              </a:lnSpc>
              <a:buFont typeface="Wingdings" pitchFamily="2" charset="2"/>
              <a:buNone/>
            </a:pPr>
            <a:endParaRPr lang="en-US" sz="2800" b="1" dirty="0"/>
          </a:p>
          <a:p>
            <a:pPr algn="l">
              <a:lnSpc>
                <a:spcPct val="90000"/>
              </a:lnSpc>
              <a:buFont typeface="Wingdings" pitchFamily="2" charset="2"/>
              <a:buNone/>
            </a:pPr>
            <a:r>
              <a:rPr lang="en-US" sz="2800" b="1" dirty="0"/>
              <a:t>	-Within 4 to 7 days after menstruation, the loss of blood ceases &amp; the </a:t>
            </a:r>
            <a:r>
              <a:rPr lang="en-US" sz="2800" b="1" dirty="0" err="1"/>
              <a:t>endometrium</a:t>
            </a:r>
            <a:r>
              <a:rPr lang="en-US" sz="2800" b="1" dirty="0"/>
              <a:t> become re-</a:t>
            </a:r>
            <a:r>
              <a:rPr lang="en-US" sz="2800" b="1" dirty="0" err="1"/>
              <a:t>epithelialized</a:t>
            </a:r>
            <a:r>
              <a:rPr lang="en-US" sz="2800" b="1" dirty="0"/>
              <a:t>.</a:t>
            </a:r>
          </a:p>
          <a:p>
            <a:pPr algn="l">
              <a:lnSpc>
                <a:spcPct val="90000"/>
              </a:lnSpc>
              <a:buFont typeface="Wingdings" pitchFamily="2" charset="2"/>
              <a:buNone/>
            </a:pPr>
            <a:r>
              <a:rPr lang="en-US" sz="2800" b="1" u="sng" dirty="0" err="1">
                <a:solidFill>
                  <a:srgbClr val="FF99FF"/>
                </a:solidFill>
              </a:rPr>
              <a:t>Leukorrhea</a:t>
            </a:r>
            <a:r>
              <a:rPr lang="en-US" sz="2800" b="1" u="sng" dirty="0">
                <a:solidFill>
                  <a:srgbClr val="FF99FF"/>
                </a:solidFill>
              </a:rPr>
              <a:t> during menstruation:</a:t>
            </a:r>
          </a:p>
          <a:p>
            <a:pPr algn="l">
              <a:lnSpc>
                <a:spcPct val="90000"/>
              </a:lnSpc>
              <a:buFont typeface="Wingdings" pitchFamily="2" charset="2"/>
              <a:buNone/>
            </a:pPr>
            <a:r>
              <a:rPr lang="en-US" sz="2800" b="1" dirty="0"/>
              <a:t>During menstruation, leukocytes are released with the necrotic material &amp; blood so the uterus is highly resistant to infection during menstruation </a:t>
            </a:r>
            <a:r>
              <a:rPr lang="en-US" sz="2800" b="1" dirty="0" smtClean="0"/>
              <a:t>as protective </a:t>
            </a:r>
            <a:r>
              <a:rPr lang="en-US" sz="2800" b="1" dirty="0"/>
              <a:t>mechanism.</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Metro">
  <a:themeElements>
    <a:clrScheme name="Metro">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Metro">
      <a:majorFont>
        <a:latin typeface="Consolas"/>
        <a:ea typeface=""/>
        <a:cs typeface=""/>
        <a:font script="Jpan" typeface="HG丸ｺﾞｼｯｸM-PRO"/>
        <a:font script="Hang" typeface="HY중고딕"/>
        <a:font script="Hans" typeface="华文楷体"/>
        <a:font script="Hant" typeface="新細明體"/>
        <a:font script="Arab" typeface="Tahoma"/>
        <a:font script="Hebr" typeface="Levenim MT"/>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orbel"/>
        <a:ea typeface=""/>
        <a:cs typeface=""/>
        <a:font script="Jpan" typeface="HGｺﾞｼｯｸM"/>
        <a:font script="Hang" typeface="맑은 고딕"/>
        <a:font script="Hans" typeface="宋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Metro">
      <a:fillStyleLst>
        <a:solidFill>
          <a:schemeClr val="phClr"/>
        </a:solidFill>
        <a:gradFill rotWithShape="1">
          <a:gsLst>
            <a:gs pos="0">
              <a:schemeClr val="phClr">
                <a:tint val="25000"/>
                <a:satMod val="125000"/>
              </a:schemeClr>
            </a:gs>
            <a:gs pos="40000">
              <a:schemeClr val="phClr">
                <a:tint val="55000"/>
                <a:satMod val="130000"/>
              </a:schemeClr>
            </a:gs>
            <a:gs pos="50000">
              <a:schemeClr val="phClr">
                <a:tint val="59000"/>
                <a:satMod val="130000"/>
              </a:schemeClr>
            </a:gs>
            <a:gs pos="65000">
              <a:schemeClr val="phClr">
                <a:tint val="55000"/>
                <a:satMod val="130000"/>
              </a:schemeClr>
            </a:gs>
            <a:gs pos="100000">
              <a:schemeClr val="phClr">
                <a:tint val="20000"/>
                <a:satMod val="125000"/>
              </a:schemeClr>
            </a:gs>
          </a:gsLst>
          <a:lin ang="5400000" scaled="0"/>
        </a:gradFill>
        <a:gradFill rotWithShape="1">
          <a:gsLst>
            <a:gs pos="0">
              <a:schemeClr val="phClr">
                <a:tint val="48000"/>
                <a:satMod val="138000"/>
              </a:schemeClr>
            </a:gs>
            <a:gs pos="25000">
              <a:schemeClr val="phClr">
                <a:tint val="85000"/>
              </a:schemeClr>
            </a:gs>
            <a:gs pos="40000">
              <a:schemeClr val="phClr">
                <a:tint val="92000"/>
              </a:schemeClr>
            </a:gs>
            <a:gs pos="50000">
              <a:schemeClr val="phClr">
                <a:tint val="93000"/>
              </a:schemeClr>
            </a:gs>
            <a:gs pos="60000">
              <a:schemeClr val="phClr">
                <a:tint val="92000"/>
              </a:schemeClr>
            </a:gs>
            <a:gs pos="75000">
              <a:schemeClr val="phClr">
                <a:tint val="83000"/>
                <a:satMod val="108000"/>
              </a:schemeClr>
            </a:gs>
            <a:gs pos="100000">
              <a:schemeClr val="phClr">
                <a:tint val="48000"/>
                <a:satMod val="150000"/>
              </a:schemeClr>
            </a:gs>
          </a:gsLst>
          <a:lin ang="5400000" scaled="0"/>
        </a:gradFill>
      </a:fillStyleLst>
      <a:lnStyleLst>
        <a:ln w="12000" cap="flat" cmpd="sng" algn="ctr">
          <a:solidFill>
            <a:schemeClr val="phClr"/>
          </a:solidFill>
          <a:prstDash val="solid"/>
        </a:ln>
        <a:ln w="19050" cap="flat" cmpd="sng" algn="ctr">
          <a:solidFill>
            <a:schemeClr val="phClr"/>
          </a:solidFill>
          <a:prstDash val="solid"/>
        </a:ln>
        <a:ln w="38100" cap="flat" cmpd="sng" algn="ctr">
          <a:solidFill>
            <a:schemeClr val="phClr"/>
          </a:solidFill>
          <a:prstDash val="solid"/>
        </a:ln>
      </a:lnStyleLst>
      <a:effectStyleLst>
        <a:effectStyle>
          <a:effectLst>
            <a:glow rad="63500">
              <a:schemeClr val="phClr">
                <a:alpha val="45000"/>
                <a:satMod val="120000"/>
              </a:schemeClr>
            </a:glow>
          </a:effectLst>
        </a:effectStyle>
        <a:effectStyle>
          <a:effectLst>
            <a:glow rad="63500">
              <a:schemeClr val="phClr">
                <a:alpha val="45000"/>
                <a:satMod val="120000"/>
              </a:schemeClr>
            </a:glow>
          </a:effectLst>
          <a:scene3d>
            <a:camera prst="orthographicFront" fov="0">
              <a:rot lat="0" lon="0" rev="0"/>
            </a:camera>
            <a:lightRig rig="brightRoom" dir="tl">
              <a:rot lat="0" lon="0" rev="8700000"/>
            </a:lightRig>
          </a:scene3d>
          <a:sp3d>
            <a:bevelT w="0" h="0"/>
            <a:contourClr>
              <a:schemeClr val="phClr">
                <a:tint val="70000"/>
              </a:schemeClr>
            </a:contourClr>
          </a:sp3d>
        </a:effectStyle>
        <a:effectStyle>
          <a:effectLst>
            <a:glow rad="101500">
              <a:schemeClr val="phClr">
                <a:alpha val="42000"/>
                <a:satMod val="120000"/>
              </a:schemeClr>
            </a:glow>
          </a:effectLst>
          <a:scene3d>
            <a:camera prst="orthographicFront" fov="0">
              <a:rot lat="0" lon="0" rev="0"/>
            </a:camera>
            <a:lightRig rig="glow" dir="t">
              <a:rot lat="0" lon="0" rev="4800000"/>
            </a:lightRig>
          </a:scene3d>
          <a:sp3d prstMaterial="powder">
            <a:bevelT w="50800" h="50800"/>
            <a:contourClr>
              <a:schemeClr val="phClr"/>
            </a:contourClr>
          </a:sp3d>
        </a:effectStyle>
      </a:effectStyleLst>
      <a:bgFillStyleLst>
        <a:solidFill>
          <a:schemeClr val="phClr"/>
        </a:solidFill>
        <a:gradFill rotWithShape="1">
          <a:gsLst>
            <a:gs pos="0">
              <a:schemeClr val="bg1">
                <a:shade val="100000"/>
                <a:satMod val="150000"/>
              </a:schemeClr>
            </a:gs>
            <a:gs pos="65000">
              <a:schemeClr val="bg1">
                <a:shade val="90000"/>
                <a:satMod val="375000"/>
              </a:schemeClr>
            </a:gs>
            <a:gs pos="100000">
              <a:schemeClr val="phClr">
                <a:tint val="88000"/>
                <a:satMod val="400000"/>
              </a:schemeClr>
            </a:gs>
          </a:gsLst>
          <a:lin ang="5400000" scaled="0"/>
        </a:gradFill>
        <a:blipFill>
          <a:blip xmlns:r="http://schemas.openxmlformats.org/officeDocument/2006/relationships" r:embed="rId1">
            <a:duotone>
              <a:schemeClr val="phClr">
                <a:shade val="40000"/>
                <a:satMod val="180000"/>
              </a:schemeClr>
              <a:schemeClr val="phClr">
                <a:tint val="90000"/>
                <a:satMod val="200000"/>
              </a:schemeClr>
            </a:duotone>
          </a:blip>
          <a:tile tx="0" ty="0" sx="80000" sy="8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Metro</Template>
  <TotalTime>448</TotalTime>
  <Words>933</Words>
  <Application>Microsoft Office PowerPoint</Application>
  <PresentationFormat>On-screen Show (4:3)</PresentationFormat>
  <Paragraphs>83</Paragraphs>
  <Slides>15</Slides>
  <Notes>0</Notes>
  <HiddenSlides>0</HiddenSlides>
  <MMClips>0</MMClips>
  <ScaleCrop>false</ScaleCrop>
  <HeadingPairs>
    <vt:vector size="4" baseType="variant">
      <vt:variant>
        <vt:lpstr>Theme</vt:lpstr>
      </vt:variant>
      <vt:variant>
        <vt:i4>1</vt:i4>
      </vt:variant>
      <vt:variant>
        <vt:lpstr>Slide Titles</vt:lpstr>
      </vt:variant>
      <vt:variant>
        <vt:i4>15</vt:i4>
      </vt:variant>
    </vt:vector>
  </HeadingPairs>
  <TitlesOfParts>
    <vt:vector size="16" baseType="lpstr">
      <vt:lpstr>Metro</vt:lpstr>
      <vt:lpstr>Lecture 4 Physiology of uterine cycle</vt:lpstr>
      <vt:lpstr>Objectives</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KKUH</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1 Hypothalamic and pituitary gonadal axis</dc:title>
  <dc:creator>James</dc:creator>
  <cp:lastModifiedBy>3422</cp:lastModifiedBy>
  <cp:revision>38</cp:revision>
  <dcterms:created xsi:type="dcterms:W3CDTF">2011-02-05T05:45:25Z</dcterms:created>
  <dcterms:modified xsi:type="dcterms:W3CDTF">2014-03-31T09:44:56Z</dcterms:modified>
</cp:coreProperties>
</file>