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2" r:id="rId2"/>
    <p:sldId id="397" r:id="rId3"/>
    <p:sldId id="319" r:id="rId4"/>
    <p:sldId id="396" r:id="rId5"/>
    <p:sldId id="334" r:id="rId6"/>
    <p:sldId id="338" r:id="rId7"/>
    <p:sldId id="346" r:id="rId8"/>
    <p:sldId id="340" r:id="rId9"/>
    <p:sldId id="341" r:id="rId10"/>
    <p:sldId id="342" r:id="rId11"/>
    <p:sldId id="398" r:id="rId12"/>
    <p:sldId id="343" r:id="rId13"/>
    <p:sldId id="403" r:id="rId14"/>
    <p:sldId id="399" r:id="rId15"/>
    <p:sldId id="400" r:id="rId16"/>
    <p:sldId id="344" r:id="rId17"/>
    <p:sldId id="345" r:id="rId18"/>
    <p:sldId id="401" r:id="rId19"/>
    <p:sldId id="402" r:id="rId20"/>
    <p:sldId id="359" r:id="rId21"/>
    <p:sldId id="358" r:id="rId22"/>
    <p:sldId id="350" r:id="rId23"/>
    <p:sldId id="352" r:id="rId24"/>
    <p:sldId id="353" r:id="rId25"/>
    <p:sldId id="354" r:id="rId26"/>
    <p:sldId id="355" r:id="rId27"/>
    <p:sldId id="360" r:id="rId28"/>
    <p:sldId id="356" r:id="rId29"/>
    <p:sldId id="361" r:id="rId30"/>
    <p:sldId id="362" r:id="rId31"/>
    <p:sldId id="364" r:id="rId32"/>
    <p:sldId id="366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C4DB-5A85-4CC3-9E28-9A2E0171D157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733E-D5AF-4645-A462-5BE811136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E0DC6-46C0-46B8-8279-7C5AE5B5CF4B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A7171-64F6-433F-98E1-BF1AECD8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472B-DFF1-494F-8642-987E888B2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6595-D376-464A-AFD6-982435D96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A51-96E3-4BAE-83D0-4F12334DAFC6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1.doc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solidFill>
                  <a:srgbClr val="FFFF00"/>
                </a:solidFill>
              </a:rPr>
              <a:t>PUBERTY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3434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Physiology Lecture # 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(Puberty)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Laila</a:t>
            </a:r>
            <a:r>
              <a:rPr lang="en-US" b="1" dirty="0" smtClean="0">
                <a:solidFill>
                  <a:schemeClr val="tx1"/>
                </a:solidFill>
              </a:rPr>
              <a:t> Al-</a:t>
            </a:r>
            <a:r>
              <a:rPr lang="en-US" b="1" dirty="0" err="1" smtClean="0">
                <a:solidFill>
                  <a:schemeClr val="tx1"/>
                </a:solidFill>
              </a:rPr>
              <a:t>Dokhi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surge of LH release initiates 1st ovarian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usually not sufficient to cause ovulation during 1st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brain and endocrine systems mature soon thereafter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estrogen levels in blood increase, due to growing follicles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5 stages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from childhood to full maturity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Marshall and Tanner (P1 – P5)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Reflect progression in changes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o;f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Secondary 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estrogen induces secondary sex characteristics: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pelvis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deposit of subcutaneous fat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internal </a:t>
            </a:r>
            <a:r>
              <a:rPr lang="en-US" sz="2400" dirty="0" err="1" smtClean="0"/>
              <a:t>reprod</a:t>
            </a:r>
            <a:r>
              <a:rPr lang="en-US" sz="2400" dirty="0" smtClean="0"/>
              <a:t>. organs, external genitalia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androgen release by adrenal glands increases (not as much as in male)     growth of pubic hair, lowering of voice, growth of bone, increased secretion from sebaceous glands.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 of pubertal development</a:t>
            </a:r>
            <a:b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(Tanner)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Pubertal development is classified according to the Tanner standard – 5 different stages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Girls: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reast (B</a:t>
            </a:r>
            <a:r>
              <a:rPr lang="cs-CZ" sz="2000" b="1" i="1" u="sng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menarche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esticular volume 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&gt;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ml (Te)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penis enlargement (G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spermarche</a:t>
            </a:r>
          </a:p>
          <a:p>
            <a:pPr>
              <a:buNone/>
              <a:defRPr/>
            </a:pPr>
            <a:endParaRPr lang="cs-CZ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 of the pubertal growth acceleration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velocity is 2-3 times greater than prepubertal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sexual dimorfism in pubertal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Girls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Thelarche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Menarche 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Pubic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odour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breast bud +/- small  amounts of pubic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Increase in size of palpable breast tissue and 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protrude above breast 	level. Further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Mature adult breast. Complete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LH and FSH release increases ~10 yrs. of 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spermatogenesis; androgen secretion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adrenals also secrete androgens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androgens initiate growth of sex accessory structures (e.g. prostate), male secondary sex characteristics (facial hair, growth of larynx)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androgens causes retention of minerals in body to support bone and muscle growth</a:t>
            </a:r>
          </a:p>
          <a:p>
            <a:r>
              <a:rPr lang="en-US" dirty="0" smtClean="0"/>
              <a:t>Sertoli cells also secrete some estrogen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Boys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time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Enlargement of scrotum and penis. Scrotum slightly pigmented. Few pubic hairs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penis. Further growth of testes and 	scrotum. Pubic hair darker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Penis increases in length and thickness. Increased pigmentation of scrotum.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pubic/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Genitalia adult in size and shape. Completed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37513" cy="4419600"/>
          </a:xfrm>
        </p:spPr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200" cap="none" dirty="0" smtClean="0"/>
              <a:t>	1. Definition of puberty.</a:t>
            </a:r>
            <a:br>
              <a:rPr lang="en-US" sz="2200" cap="none" dirty="0" smtClean="0"/>
            </a:br>
            <a:r>
              <a:rPr lang="en-US" sz="2200" cap="none" dirty="0" smtClean="0"/>
              <a:t>2. Terms and events (</a:t>
            </a:r>
            <a:r>
              <a:rPr lang="en-US" sz="2200" cap="none" dirty="0" err="1" smtClean="0"/>
              <a:t>thelarche</a:t>
            </a:r>
            <a:r>
              <a:rPr lang="en-US" sz="2200" cap="none" dirty="0" smtClean="0"/>
              <a:t>, </a:t>
            </a:r>
            <a:r>
              <a:rPr lang="en-US" sz="2200" cap="none" dirty="0" err="1" smtClean="0"/>
              <a:t>pubarche</a:t>
            </a:r>
            <a:r>
              <a:rPr lang="en-US" sz="2200" cap="none" dirty="0" smtClean="0"/>
              <a:t>, menarche).</a:t>
            </a:r>
            <a:br>
              <a:rPr lang="en-US" sz="2200" cap="none" dirty="0" smtClean="0"/>
            </a:br>
            <a:r>
              <a:rPr lang="en-US" sz="2200" cap="none" dirty="0" smtClean="0"/>
              <a:t>3. Hormonal changes ( </a:t>
            </a:r>
            <a:r>
              <a:rPr lang="en-US" sz="2200" cap="none" dirty="0" err="1" smtClean="0"/>
              <a:t>gonadal</a:t>
            </a:r>
            <a:r>
              <a:rPr lang="en-US" sz="2200" cap="none" dirty="0" smtClean="0"/>
              <a:t> and extra </a:t>
            </a:r>
            <a:r>
              <a:rPr lang="en-US" sz="2200" cap="none" dirty="0" err="1" smtClean="0"/>
              <a:t>gonadl</a:t>
            </a:r>
            <a:r>
              <a:rPr lang="en-US" sz="2200" cap="none" dirty="0" smtClean="0"/>
              <a:t>).</a:t>
            </a:r>
            <a:br>
              <a:rPr lang="en-US" sz="2200" cap="none" dirty="0" smtClean="0"/>
            </a:br>
            <a:r>
              <a:rPr lang="en-US" sz="2200" cap="none" dirty="0" smtClean="0"/>
              <a:t>4. Female hormonal changes and male hormonal changes and secondary sexual characters.</a:t>
            </a:r>
            <a:br>
              <a:rPr lang="en-US" sz="2200" cap="none" dirty="0" smtClean="0"/>
            </a:br>
            <a:r>
              <a:rPr lang="en-US" sz="2200" cap="none" dirty="0" smtClean="0"/>
              <a:t>5. Staging of pubertal development (tanner) in boys and girls.</a:t>
            </a:r>
            <a:br>
              <a:rPr lang="en-US" sz="2200" cap="none" dirty="0" smtClean="0"/>
            </a:br>
            <a:r>
              <a:rPr lang="en-US" sz="2200" cap="none" dirty="0" smtClean="0"/>
              <a:t>6. Pubertal disorders ( precocious puberty and delayed puberty).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838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OBJECTIVES: 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grpSp>
        <p:nvGrpSpPr>
          <p:cNvPr id="4" name="Group 1159"/>
          <p:cNvGrpSpPr>
            <a:grpSpLocks noGrp="1"/>
          </p:cNvGrpSpPr>
          <p:nvPr/>
        </p:nvGrpSpPr>
        <p:grpSpPr bwMode="auto">
          <a:xfrm>
            <a:off x="0" y="1219200"/>
            <a:ext cx="9144000" cy="5638800"/>
            <a:chOff x="249" y="255"/>
            <a:chExt cx="5760" cy="3626"/>
          </a:xfrm>
        </p:grpSpPr>
        <p:sp>
          <p:nvSpPr>
            <p:cNvPr id="5" name="AutoShape 1030"/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5760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551 w 935"/>
                <a:gd name="T1" fmla="*/ 189 h 560"/>
                <a:gd name="T2" fmla="*/ 516 w 935"/>
                <a:gd name="T3" fmla="*/ 250 h 560"/>
                <a:gd name="T4" fmla="*/ 65 w 935"/>
                <a:gd name="T5" fmla="*/ 0 h 560"/>
                <a:gd name="T6" fmla="*/ 0 w 935"/>
                <a:gd name="T7" fmla="*/ 118 h 560"/>
                <a:gd name="T8" fmla="*/ 451 w 935"/>
                <a:gd name="T9" fmla="*/ 369 h 560"/>
                <a:gd name="T10" fmla="*/ 417 w 935"/>
                <a:gd name="T11" fmla="*/ 430 h 560"/>
                <a:gd name="T12" fmla="*/ 935 w 935"/>
                <a:gd name="T13" fmla="*/ 560 h 560"/>
                <a:gd name="T14" fmla="*/ 551 w 935"/>
                <a:gd name="T15" fmla="*/ 189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5"/>
            <p:cNvSpPr>
              <a:spLocks/>
            </p:cNvSpPr>
            <p:nvPr/>
          </p:nvSpPr>
          <p:spPr bwMode="auto">
            <a:xfrm>
              <a:off x="1558" y="1118"/>
              <a:ext cx="451" cy="310"/>
            </a:xfrm>
            <a:custGeom>
              <a:avLst/>
              <a:gdLst>
                <a:gd name="T0" fmla="*/ 0 w 902"/>
                <a:gd name="T1" fmla="*/ 620 h 620"/>
                <a:gd name="T2" fmla="*/ 507 w 902"/>
                <a:gd name="T3" fmla="*/ 453 h 620"/>
                <a:gd name="T4" fmla="*/ 470 w 902"/>
                <a:gd name="T5" fmla="*/ 396 h 620"/>
                <a:gd name="T6" fmla="*/ 902 w 902"/>
                <a:gd name="T7" fmla="*/ 115 h 620"/>
                <a:gd name="T8" fmla="*/ 826 w 902"/>
                <a:gd name="T9" fmla="*/ 0 h 620"/>
                <a:gd name="T10" fmla="*/ 394 w 902"/>
                <a:gd name="T11" fmla="*/ 281 h 620"/>
                <a:gd name="T12" fmla="*/ 358 w 902"/>
                <a:gd name="T13" fmla="*/ 224 h 620"/>
                <a:gd name="T14" fmla="*/ 0 w 902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155 w 310"/>
                <a:gd name="T1" fmla="*/ 734 h 734"/>
                <a:gd name="T2" fmla="*/ 310 w 310"/>
                <a:gd name="T3" fmla="*/ 367 h 734"/>
                <a:gd name="T4" fmla="*/ 233 w 310"/>
                <a:gd name="T5" fmla="*/ 367 h 734"/>
                <a:gd name="T6" fmla="*/ 233 w 310"/>
                <a:gd name="T7" fmla="*/ 0 h 734"/>
                <a:gd name="T8" fmla="*/ 79 w 310"/>
                <a:gd name="T9" fmla="*/ 0 h 734"/>
                <a:gd name="T10" fmla="*/ 79 w 310"/>
                <a:gd name="T11" fmla="*/ 367 h 734"/>
                <a:gd name="T12" fmla="*/ 0 w 310"/>
                <a:gd name="T13" fmla="*/ 367 h 734"/>
                <a:gd name="T14" fmla="*/ 155 w 310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138 h 276"/>
                <a:gd name="T2" fmla="*/ 52 w 207"/>
                <a:gd name="T3" fmla="*/ 138 h 276"/>
                <a:gd name="T4" fmla="*/ 52 w 207"/>
                <a:gd name="T5" fmla="*/ 276 h 276"/>
                <a:gd name="T6" fmla="*/ 155 w 207"/>
                <a:gd name="T7" fmla="*/ 276 h 276"/>
                <a:gd name="T8" fmla="*/ 155 w 207"/>
                <a:gd name="T9" fmla="*/ 138 h 276"/>
                <a:gd name="T10" fmla="*/ 207 w 207"/>
                <a:gd name="T11" fmla="*/ 138 h 276"/>
                <a:gd name="T12" fmla="*/ 104 w 207"/>
                <a:gd name="T13" fmla="*/ 0 h 276"/>
                <a:gd name="T14" fmla="*/ 0 w 207"/>
                <a:gd name="T15" fmla="*/ 13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C0128"/>
            </a:solidFill>
            <a:ln w="1270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</p:grpSpPr>
          <p:sp>
            <p:nvSpPr>
              <p:cNvPr id="131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HYPOTHALAMUS</a:t>
                </a:r>
                <a:endParaRPr lang="en-US"/>
              </a:p>
            </p:txBody>
          </p:sp>
        </p:grpSp>
        <p:grpSp>
          <p:nvGrpSpPr>
            <p:cNvPr id="17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183"/>
              <a:chOff x="2078" y="1070"/>
              <a:chExt cx="928" cy="183"/>
            </a:xfrm>
          </p:grpSpPr>
          <p:sp>
            <p:nvSpPr>
              <p:cNvPr id="129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PITUITARY</a:t>
                </a:r>
                <a:endParaRPr lang="en-US"/>
              </a:p>
            </p:txBody>
          </p:sp>
        </p:grpSp>
        <p:grpSp>
          <p:nvGrpSpPr>
            <p:cNvPr id="18" name="Group 1051"/>
            <p:cNvGrpSpPr>
              <a:grpSpLocks/>
            </p:cNvGrpSpPr>
            <p:nvPr/>
          </p:nvGrpSpPr>
          <p:grpSpPr bwMode="auto">
            <a:xfrm>
              <a:off x="3990" y="3426"/>
              <a:ext cx="905" cy="413"/>
              <a:chOff x="3981" y="3411"/>
              <a:chExt cx="905" cy="413"/>
            </a:xfrm>
          </p:grpSpPr>
          <p:sp>
            <p:nvSpPr>
              <p:cNvPr id="126" name="Rectangle 1048"/>
              <p:cNvSpPr>
                <a:spLocks noChangeArrowheads="1"/>
              </p:cNvSpPr>
              <p:nvPr/>
            </p:nvSpPr>
            <p:spPr bwMode="auto">
              <a:xfrm>
                <a:off x="3981" y="3411"/>
                <a:ext cx="905" cy="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9"/>
              <p:cNvSpPr>
                <a:spLocks noChangeArrowheads="1"/>
              </p:cNvSpPr>
              <p:nvPr/>
            </p:nvSpPr>
            <p:spPr bwMode="auto">
              <a:xfrm>
                <a:off x="4074" y="3428"/>
                <a:ext cx="7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700" b="1">
                    <a:latin typeface="Arial" charset="0"/>
                  </a:rPr>
                  <a:t>SOMATIC</a:t>
                </a:r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/>
              </a:p>
            </p:txBody>
          </p:sp>
          <p:sp>
            <p:nvSpPr>
              <p:cNvPr id="128" name="Rectangle 1050"/>
              <p:cNvSpPr>
                <a:spLocks noChangeArrowheads="1"/>
              </p:cNvSpPr>
              <p:nvPr/>
            </p:nvSpPr>
            <p:spPr bwMode="auto">
              <a:xfrm>
                <a:off x="4116" y="3627"/>
                <a:ext cx="6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GROWTH</a:t>
                </a:r>
                <a:endParaRPr lang="en-US"/>
              </a:p>
            </p:txBody>
          </p:sp>
        </p:grpSp>
        <p:grpSp>
          <p:nvGrpSpPr>
            <p:cNvPr id="19" name="Group 1054"/>
            <p:cNvGrpSpPr>
              <a:grpSpLocks/>
            </p:cNvGrpSpPr>
            <p:nvPr/>
          </p:nvGrpSpPr>
          <p:grpSpPr bwMode="auto">
            <a:xfrm>
              <a:off x="253" y="3151"/>
              <a:ext cx="1805" cy="183"/>
              <a:chOff x="244" y="3136"/>
              <a:chExt cx="1805" cy="183"/>
            </a:xfrm>
          </p:grpSpPr>
          <p:sp>
            <p:nvSpPr>
              <p:cNvPr id="124" name="Rectangle 1052"/>
              <p:cNvSpPr>
                <a:spLocks noChangeArrowheads="1"/>
              </p:cNvSpPr>
              <p:nvPr/>
            </p:nvSpPr>
            <p:spPr bwMode="auto">
              <a:xfrm>
                <a:off x="244" y="3136"/>
                <a:ext cx="1805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53"/>
              <p:cNvSpPr>
                <a:spLocks noChangeArrowheads="1"/>
              </p:cNvSpPr>
              <p:nvPr/>
            </p:nvSpPr>
            <p:spPr bwMode="auto">
              <a:xfrm>
                <a:off x="401" y="3137"/>
                <a:ext cx="146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SEXUALMATURATION</a:t>
                </a:r>
                <a:endParaRPr lang="en-US"/>
              </a:p>
            </p:txBody>
          </p:sp>
        </p:grpSp>
        <p:grpSp>
          <p:nvGrpSpPr>
            <p:cNvPr id="20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</p:grpSpPr>
          <p:sp>
            <p:nvSpPr>
              <p:cNvPr id="122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LIVER</a:t>
                </a:r>
                <a:endParaRPr lang="en-US"/>
              </a:p>
            </p:txBody>
          </p:sp>
        </p:grpSp>
        <p:grpSp>
          <p:nvGrpSpPr>
            <p:cNvPr id="21" name="Group 1060"/>
            <p:cNvGrpSpPr>
              <a:grpSpLocks/>
            </p:cNvGrpSpPr>
            <p:nvPr/>
          </p:nvGrpSpPr>
          <p:grpSpPr bwMode="auto">
            <a:xfrm>
              <a:off x="752" y="2187"/>
              <a:ext cx="773" cy="229"/>
              <a:chOff x="743" y="2172"/>
              <a:chExt cx="773" cy="229"/>
            </a:xfrm>
          </p:grpSpPr>
          <p:sp>
            <p:nvSpPr>
              <p:cNvPr id="120" name="Rectangle 1058"/>
              <p:cNvSpPr>
                <a:spLocks noChangeArrowheads="1"/>
              </p:cNvSpPr>
              <p:nvPr/>
            </p:nvSpPr>
            <p:spPr bwMode="auto">
              <a:xfrm>
                <a:off x="743" y="2172"/>
                <a:ext cx="773" cy="2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59"/>
              <p:cNvSpPr>
                <a:spLocks noChangeArrowheads="1"/>
              </p:cNvSpPr>
              <p:nvPr/>
            </p:nvSpPr>
            <p:spPr bwMode="auto">
              <a:xfrm>
                <a:off x="881" y="2197"/>
                <a:ext cx="48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OVARY</a:t>
                </a:r>
                <a:endParaRPr lang="en-US"/>
              </a:p>
            </p:txBody>
          </p:sp>
        </p:grpSp>
        <p:sp>
          <p:nvSpPr>
            <p:cNvPr id="22" name="Freeform 1061"/>
            <p:cNvSpPr>
              <a:spLocks/>
            </p:cNvSpPr>
            <p:nvPr/>
          </p:nvSpPr>
          <p:spPr bwMode="auto">
            <a:xfrm>
              <a:off x="1057" y="2458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FC0128"/>
                  </a:solidFill>
                  <a:latin typeface="Arial" charset="0"/>
                </a:rPr>
                <a:t>GnRH  AND  GHRH</a:t>
              </a:r>
              <a:endParaRPr lang="en-US" dirty="0"/>
            </a:p>
          </p:txBody>
        </p:sp>
        <p:grpSp>
          <p:nvGrpSpPr>
            <p:cNvPr id="24" name="Group 1065"/>
            <p:cNvGrpSpPr>
              <a:grpSpLocks/>
            </p:cNvGrpSpPr>
            <p:nvPr/>
          </p:nvGrpSpPr>
          <p:grpSpPr bwMode="auto">
            <a:xfrm>
              <a:off x="3707" y="1286"/>
              <a:ext cx="710" cy="362"/>
              <a:chOff x="3698" y="1271"/>
              <a:chExt cx="710" cy="362"/>
            </a:xfrm>
          </p:grpSpPr>
          <p:sp>
            <p:nvSpPr>
              <p:cNvPr id="118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5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GROWTH </a:t>
                </a:r>
                <a:endParaRPr lang="en-US"/>
              </a:p>
            </p:txBody>
          </p:sp>
          <p:sp>
            <p:nvSpPr>
              <p:cNvPr id="119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HORMONE</a:t>
                </a:r>
                <a:endParaRPr lang="en-US"/>
              </a:p>
            </p:txBody>
          </p:sp>
        </p:grpSp>
        <p:sp>
          <p:nvSpPr>
            <p:cNvPr id="25" name="Rectangle 1066"/>
            <p:cNvSpPr>
              <a:spLocks noChangeArrowheads="1"/>
            </p:cNvSpPr>
            <p:nvPr/>
          </p:nvSpPr>
          <p:spPr bwMode="auto">
            <a:xfrm>
              <a:off x="837" y="1454"/>
              <a:ext cx="6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C0128"/>
                  </a:solidFill>
                  <a:latin typeface="Arial" charset="0"/>
                </a:rPr>
                <a:t>LH &amp; FSH</a:t>
              </a:r>
              <a:endParaRPr lang="en-US"/>
            </a:p>
          </p:txBody>
        </p:sp>
        <p:sp>
          <p:nvSpPr>
            <p:cNvPr id="27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Arial" charset="0"/>
                </a:rPr>
                <a:t>SEX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STEROID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SYNTHESIS</a:t>
              </a:r>
              <a:endParaRPr lang="en-US"/>
            </a:p>
          </p:txBody>
        </p:sp>
        <p:grpSp>
          <p:nvGrpSpPr>
            <p:cNvPr id="29" name="Group 1101"/>
            <p:cNvGrpSpPr>
              <a:grpSpLocks/>
            </p:cNvGrpSpPr>
            <p:nvPr/>
          </p:nvGrpSpPr>
          <p:grpSpPr bwMode="auto">
            <a:xfrm>
              <a:off x="2117" y="1447"/>
              <a:ext cx="1288" cy="1362"/>
              <a:chOff x="2108" y="1432"/>
              <a:chExt cx="1288" cy="1362"/>
            </a:xfrm>
          </p:grpSpPr>
          <p:sp>
            <p:nvSpPr>
              <p:cNvPr id="87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85"/>
              <p:cNvSpPr>
                <a:spLocks noChangeShapeType="1"/>
              </p:cNvSpPr>
              <p:nvPr/>
            </p:nvSpPr>
            <p:spPr bwMode="auto">
              <a:xfrm flipH="1">
                <a:off x="2331" y="1984"/>
                <a:ext cx="42" cy="5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6"/>
              <p:cNvSpPr>
                <a:spLocks noChangeShapeType="1"/>
              </p:cNvSpPr>
              <p:nvPr/>
            </p:nvSpPr>
            <p:spPr bwMode="auto">
              <a:xfrm flipH="1">
                <a:off x="2116" y="2627"/>
                <a:ext cx="3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97"/>
              <p:cNvSpPr>
                <a:spLocks noChangeShapeType="1"/>
              </p:cNvSpPr>
              <p:nvPr/>
            </p:nvSpPr>
            <p:spPr bwMode="auto">
              <a:xfrm flipH="1">
                <a:off x="2113" y="2651"/>
                <a:ext cx="3" cy="3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8"/>
              <p:cNvSpPr>
                <a:spLocks noChangeShapeType="1"/>
              </p:cNvSpPr>
              <p:nvPr/>
            </p:nvSpPr>
            <p:spPr bwMode="auto">
              <a:xfrm flipH="1">
                <a:off x="2109" y="2734"/>
                <a:ext cx="1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99"/>
              <p:cNvSpPr>
                <a:spLocks noChangeShapeType="1"/>
              </p:cNvSpPr>
              <p:nvPr/>
            </p:nvSpPr>
            <p:spPr bwMode="auto">
              <a:xfrm flipH="1">
                <a:off x="2108" y="2744"/>
                <a:ext cx="1" cy="5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00"/>
              <p:cNvSpPr>
                <a:spLocks/>
              </p:cNvSpPr>
              <p:nvPr/>
            </p:nvSpPr>
            <p:spPr bwMode="auto">
              <a:xfrm>
                <a:off x="3280" y="1432"/>
                <a:ext cx="116" cy="67"/>
              </a:xfrm>
              <a:custGeom>
                <a:avLst/>
                <a:gdLst>
                  <a:gd name="T0" fmla="*/ 233 w 233"/>
                  <a:gd name="T1" fmla="*/ 55 h 134"/>
                  <a:gd name="T2" fmla="*/ 0 w 233"/>
                  <a:gd name="T3" fmla="*/ 0 h 134"/>
                  <a:gd name="T4" fmla="*/ 8 w 233"/>
                  <a:gd name="T5" fmla="*/ 134 h 134"/>
                  <a:gd name="T6" fmla="*/ 233 w 233"/>
                  <a:gd name="T7" fmla="*/ 55 h 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34"/>
                  <a:gd name="T14" fmla="*/ 233 w 233"/>
                  <a:gd name="T15" fmla="*/ 134 h 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34">
                    <a:moveTo>
                      <a:pt x="233" y="55"/>
                    </a:moveTo>
                    <a:lnTo>
                      <a:pt x="0" y="0"/>
                    </a:lnTo>
                    <a:lnTo>
                      <a:pt x="8" y="134"/>
                    </a:lnTo>
                    <a:lnTo>
                      <a:pt x="233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1103"/>
            <p:cNvSpPr>
              <a:spLocks/>
            </p:cNvSpPr>
            <p:nvPr/>
          </p:nvSpPr>
          <p:spPr bwMode="auto">
            <a:xfrm>
              <a:off x="1057" y="2871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</p:grpSpPr>
          <p:sp>
            <p:nvSpPr>
              <p:cNvPr id="81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     IGF-1</a:t>
                </a:r>
                <a:endParaRPr lang="en-US"/>
              </a:p>
            </p:txBody>
          </p:sp>
        </p:grpSp>
        <p:grpSp>
          <p:nvGrpSpPr>
            <p:cNvPr id="36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</p:grpSpPr>
          <p:sp>
            <p:nvSpPr>
              <p:cNvPr id="41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225 h 225"/>
                  <a:gd name="T2" fmla="*/ 186 w 186"/>
                  <a:gd name="T3" fmla="*/ 76 h 225"/>
                  <a:gd name="T4" fmla="*/ 75 w 186"/>
                  <a:gd name="T5" fmla="*/ 0 h 225"/>
                  <a:gd name="T6" fmla="*/ 0 w 186"/>
                  <a:gd name="T7" fmla="*/ 225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447 w 447"/>
                <a:gd name="T1" fmla="*/ 547 h 547"/>
                <a:gd name="T2" fmla="*/ 359 w 447"/>
                <a:gd name="T3" fmla="*/ 211 h 547"/>
                <a:gd name="T4" fmla="*/ 304 w 447"/>
                <a:gd name="T5" fmla="*/ 253 h 547"/>
                <a:gd name="T6" fmla="*/ 107 w 447"/>
                <a:gd name="T7" fmla="*/ 0 h 547"/>
                <a:gd name="T8" fmla="*/ 0 w 447"/>
                <a:gd name="T9" fmla="*/ 85 h 547"/>
                <a:gd name="T10" fmla="*/ 197 w 447"/>
                <a:gd name="T11" fmla="*/ 337 h 547"/>
                <a:gd name="T12" fmla="*/ 142 w 447"/>
                <a:gd name="T13" fmla="*/ 379 h 547"/>
                <a:gd name="T14" fmla="*/ 447 w 447"/>
                <a:gd name="T15" fmla="*/ 54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/>
            </p:cNvSpPr>
            <p:nvPr/>
          </p:nvSpPr>
          <p:spPr bwMode="auto">
            <a:xfrm>
              <a:off x="4387" y="2963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i="1" dirty="0" smtClean="0">
                <a:solidFill>
                  <a:srgbClr val="FFFF00"/>
                </a:solidFill>
                <a:latin typeface="Times New Roman" pitchFamily="18" charset="0"/>
              </a:rPr>
              <a:t>Sequence of normal puberty in girls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027" descr="Ros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066800"/>
          </a:xfrm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pubertal development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5800" y="1485900"/>
          <a:ext cx="76835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4" imgW="7899861" imgH="5687215" progId="Word.Document.8">
                  <p:embed/>
                </p:oleObj>
              </mc:Choice>
              <mc:Fallback>
                <p:oleObj name="Document" r:id="rId4" imgW="7899861" imgH="56872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5900"/>
                        <a:ext cx="7683500" cy="5111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55650" y="2205038"/>
            <a:ext cx="723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348038" y="1700213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Timing of 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Genetics: 50-80% variation in pubertal timing.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trend toward earlier puberty exists within Western Europe and USA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examination of lifestyle changes may give clues regarding mechanisms inducing onset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of the contributing factors:  nutrition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body weight must be attained before activation of the reproductive system”.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even though age of menarche is decreasing, the average body weight of menarche remains the same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earlier puberty due to improvement of nutrition, living conditions, healthcare?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evidence supporting hypothesis: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obese girls go through early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malnutrition is associated with delayed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amenorrhea common in lean female athletes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bodyfat</a:t>
            </a:r>
            <a:r>
              <a:rPr lang="en-US" sz="2400" dirty="0" smtClean="0"/>
              <a:t>” </a:t>
            </a:r>
            <a:r>
              <a:rPr lang="en-US" sz="2400" dirty="0" err="1" smtClean="0"/>
              <a:t>setpoint</a:t>
            </a:r>
            <a:r>
              <a:rPr lang="en-US" sz="2400" dirty="0" smtClean="0"/>
              <a:t> very noticeable in girls with fluctuating body weight due to anorexia nervosa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3962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609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 NPY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895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048000"/>
            <a:ext cx="24733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insulin</a:t>
            </a:r>
          </a:p>
          <a:p>
            <a:r>
              <a:rPr lang="en-GB" sz="2800" b="1" dirty="0" err="1">
                <a:latin typeface="Times New Roman" pitchFamily="18" charset="0"/>
              </a:rPr>
              <a:t>glucocorticoids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200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219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495800"/>
            <a:ext cx="291465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>
                <a:latin typeface="Times New Roman" pitchFamily="18" charset="0"/>
              </a:rPr>
              <a:t>food intake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thermogenesis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reproduction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1676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Potential involvement </a:t>
            </a:r>
            <a:r>
              <a:rPr lang="en-US" smtClean="0">
                <a:solidFill>
                  <a:srgbClr val="FFFF00"/>
                </a:solidFill>
              </a:rPr>
              <a:t>of Leptin: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able Placeholder 29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Pubertal disorders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b="1" dirty="0" smtClean="0">
                <a:solidFill>
                  <a:srgbClr val="000000"/>
                </a:solidFill>
              </a:rPr>
              <a:t>Precoccious puberty</a:t>
            </a:r>
          </a:p>
          <a:p>
            <a:pPr marL="609600" indent="-609600" eaLnBrk="1" hangingPunct="1"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b="1" dirty="0" smtClean="0">
                <a:solidFill>
                  <a:srgbClr val="000000"/>
                </a:solidFill>
              </a:rPr>
              <a:t>B.  Delayed puberty</a:t>
            </a:r>
          </a:p>
          <a:p>
            <a:pPr marL="609600" indent="-609600" eaLnBrk="1" hangingPunct="1">
              <a:buFontTx/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PRECOCIOUS  PUBERTY</a:t>
            </a:r>
            <a: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Precocious onset of puberty is defined as occurring younger than 2 SD before the average age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Girls &lt;8 years old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Boys &lt;9 years old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More common in females.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Uncommon in males (usually pathological).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Maybe associated with a growth spurt.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-dependent (true / central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-independent</a:t>
            </a:r>
            <a:endParaRPr lang="en-GB" dirty="0" smtClean="0"/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GB" dirty="0" smtClean="0">
                <a:cs typeface="Times New Roman" pitchFamily="18" charset="0"/>
              </a:rPr>
              <a:t>(true / central )</a:t>
            </a:r>
          </a:p>
          <a:p>
            <a:r>
              <a:rPr lang="en-GB" dirty="0" smtClean="0"/>
              <a:t>Intra-cranial lesions                                                                                 </a:t>
            </a:r>
            <a:r>
              <a:rPr lang="en-GB" sz="2800" dirty="0" smtClean="0"/>
              <a:t>(tumours, hydrocephalus, CNS malformations</a:t>
            </a:r>
          </a:p>
          <a:p>
            <a:r>
              <a:rPr lang="en-GB" dirty="0" err="1" smtClean="0"/>
              <a:t>Gonadotrophin</a:t>
            </a:r>
            <a:r>
              <a:rPr lang="en-GB" dirty="0" smtClean="0"/>
              <a:t> secreting tumours – v. rare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stage of human development when sexual maturation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growth are completed and result in ability to reproduce.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Accelerated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growth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Maturation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(gonads and genitals)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Appearance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(pubic and axillary hair, female breast development, male voice changes,...)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Menstruation and spermatogenesis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-independent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</a:rPr>
              <a:t>pseudopuberty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spermatogenesis or ovarian development</a:t>
            </a:r>
          </a:p>
          <a:p>
            <a:r>
              <a:rPr lang="en-GB" dirty="0" smtClean="0"/>
              <a:t>FSH &amp; LH suppressed </a:t>
            </a:r>
          </a:p>
          <a:p>
            <a:r>
              <a:rPr lang="en-GB" sz="2800" dirty="0" smtClean="0"/>
              <a:t>Congenital adrenal hyperplasia (CAH)</a:t>
            </a:r>
          </a:p>
          <a:p>
            <a:r>
              <a:rPr lang="en-GB" sz="2800" dirty="0" smtClean="0"/>
              <a:t>Sex steroid </a:t>
            </a:r>
            <a:r>
              <a:rPr lang="en-GB" sz="2800" dirty="0" err="1" smtClean="0"/>
              <a:t>secereting</a:t>
            </a:r>
            <a:r>
              <a:rPr lang="en-GB" sz="2800" dirty="0" smtClean="0"/>
              <a:t> tumours</a:t>
            </a:r>
          </a:p>
          <a:p>
            <a:pPr lvl="1"/>
            <a:r>
              <a:rPr lang="en-GB" sz="2400" dirty="0" smtClean="0"/>
              <a:t>adrenal or ovarian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 -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443913" cy="439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Initial physical changes of puberty are not present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13 years in girls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    (or primary amenor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cs-CZ" sz="2400" b="1" dirty="0" smtClean="0">
                <a:solidFill>
                  <a:srgbClr val="000000"/>
                </a:solidFill>
              </a:rPr>
              <a:t>he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cs-CZ" sz="2400" b="1" dirty="0" smtClean="0">
                <a:solidFill>
                  <a:srgbClr val="000000"/>
                </a:solidFill>
              </a:rPr>
              <a:t> at 15.5-16y)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14 years in boys</a:t>
            </a:r>
          </a:p>
          <a:p>
            <a:pPr eaLnBrk="1" hangingPunct="1"/>
            <a:endParaRPr lang="cs-CZ" sz="2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Pubertal development is inappropriate 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</a:rPr>
              <a:t>the interval between first signs of puberty and menarche in girls/completion genital growth in boys is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&gt;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 5 years</a:t>
            </a: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Gonadal failure (Hyp</a:t>
            </a:r>
            <a:r>
              <a:rPr lang="en-GB" sz="2800" u="sng" smtClean="0"/>
              <a:t>er</a:t>
            </a:r>
            <a:r>
              <a:rPr lang="en-GB" sz="2800" smtClean="0"/>
              <a:t>gonadotrophic hypogonadism)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Turner’s Syndrome</a:t>
            </a:r>
          </a:p>
          <a:p>
            <a:pPr lvl="1" eaLnBrk="1" hangingPunct="1">
              <a:defRPr/>
            </a:pPr>
            <a:r>
              <a:rPr lang="en-GB" sz="2400" smtClean="0"/>
              <a:t>Post-malignancy chemo / radiotherapy / surgery</a:t>
            </a:r>
          </a:p>
          <a:p>
            <a:pPr lvl="1" eaLnBrk="1" hangingPunct="1">
              <a:defRPr/>
            </a:pPr>
            <a:r>
              <a:rPr lang="en-GB" sz="2400" smtClean="0"/>
              <a:t>Polyglandular autoimmune syndromes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eaLnBrk="1" hangingPunct="1">
              <a:defRPr/>
            </a:pPr>
            <a:r>
              <a:rPr lang="en-GB" sz="2800" smtClean="0"/>
              <a:t>Gonadal deficiency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Congenital hy</a:t>
            </a:r>
            <a:r>
              <a:rPr lang="en-GB" sz="2400" u="sng" smtClean="0">
                <a:solidFill>
                  <a:srgbClr val="FF9900"/>
                </a:solidFill>
              </a:rPr>
              <a:t>po</a:t>
            </a:r>
            <a:r>
              <a:rPr lang="en-GB" sz="2400" smtClean="0">
                <a:solidFill>
                  <a:srgbClr val="FF9900"/>
                </a:solidFill>
              </a:rPr>
              <a:t>gonadotrophic hypogonadism</a:t>
            </a:r>
            <a:r>
              <a:rPr lang="en-GB" sz="2400" smtClean="0"/>
              <a:t> (+anosmia)</a:t>
            </a:r>
          </a:p>
          <a:p>
            <a:pPr lvl="1" eaLnBrk="1" hangingPunct="1">
              <a:defRPr/>
            </a:pPr>
            <a:r>
              <a:rPr lang="en-GB" sz="2400" smtClean="0"/>
              <a:t>Hypothalamic/pituitary lesions (tumours, post-radiotherapy)</a:t>
            </a:r>
          </a:p>
          <a:p>
            <a:pPr lvl="1" eaLnBrk="1" hangingPunct="1">
              <a:defRPr/>
            </a:pPr>
            <a:r>
              <a:rPr lang="en-GB" sz="2400" smtClean="0"/>
              <a:t>Rare gene mutations inactivating FSH/LH or their receptors</a:t>
            </a:r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Causes of delayed puberty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Turner syndrome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681537" cy="41148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Karyotype 45,X (45,X/46,XX, structural abnormalities of X chromosome)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Short stature (final height 144-146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Gonadal dysgenesis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Skletal abnormalities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Cardiac and kidney malformation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Dysmorfic 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No mental defect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Impairment of cognitive 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Therapy: growth hormone, sex hormone substitution</a:t>
            </a:r>
          </a:p>
        </p:txBody>
      </p:sp>
      <p:pic>
        <p:nvPicPr>
          <p:cNvPr id="35844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81200"/>
            <a:ext cx="2379663" cy="4114800"/>
          </a:xfr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 syndrome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H. Tuner, 1938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 – Terms &amp;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Thelarche</a:t>
            </a:r>
            <a:r>
              <a:rPr lang="en-US" dirty="0" smtClean="0">
                <a:solidFill>
                  <a:srgbClr val="000000"/>
                </a:solidFill>
              </a:rPr>
              <a:t>: development of breast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Puberache</a:t>
            </a:r>
            <a:r>
              <a:rPr lang="en-US" dirty="0" smtClean="0">
                <a:solidFill>
                  <a:srgbClr val="000000"/>
                </a:solidFill>
              </a:rPr>
              <a:t>: development of 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&amp; pubic hair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Menarche: the first menstrual period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Adrenarche</a:t>
            </a:r>
            <a:r>
              <a:rPr lang="en-US" dirty="0" smtClean="0">
                <a:solidFill>
                  <a:srgbClr val="000000"/>
                </a:solidFill>
              </a:rPr>
              <a:t>: the onset of an increase in the secretion of androgens, responsible for development of pubic and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</a:rPr>
              <a:t>odour</a:t>
            </a:r>
            <a:r>
              <a:rPr lang="en-US" dirty="0" smtClean="0">
                <a:solidFill>
                  <a:srgbClr val="000000"/>
                </a:solidFill>
              </a:rPr>
              <a:t> and acne.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Hormonal changes procede physical changes</a:t>
            </a:r>
          </a:p>
          <a:p>
            <a:pPr>
              <a:buNone/>
              <a:defRPr/>
            </a:pPr>
            <a:r>
              <a:rPr lang="cs-CZ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Increased stimulation of hypothalamo-pituitary-gonadal axis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gradual activation of the GnRH (LHRH) 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  frequency and amplitude of LH pulses.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gonadotropins stimulate secretion of sexual steroids (estrogenes and androgenes)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extragonadal hormonal changes (elevation of IGF-I, and adrenal steroids)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4648200"/>
            <a:ext cx="2514600" cy="1295400"/>
            <a:chOff x="2160" y="2928"/>
            <a:chExt cx="1584" cy="816"/>
          </a:xfrm>
        </p:grpSpPr>
        <p:sp>
          <p:nvSpPr>
            <p:cNvPr id="7180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0099"/>
                  </a:solidFill>
                  <a:latin typeface="Times New Roman" pitchFamily="18" charset="0"/>
                </a:rPr>
                <a:t>ovary</a:t>
              </a:r>
            </a:p>
          </p:txBody>
        </p:sp>
        <p:sp>
          <p:nvSpPr>
            <p:cNvPr id="7181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038600" y="2743200"/>
            <a:ext cx="12954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76600" y="9906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43400" y="2133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343400" y="4038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95600" y="22860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172200" y="28194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334000" y="3581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5715000" y="18288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Hypothalamic-Pituitary-</a:t>
            </a:r>
            <a:r>
              <a:rPr lang="en-US" sz="3600" dirty="0" err="1" smtClean="0">
                <a:solidFill>
                  <a:srgbClr val="FFFF00"/>
                </a:solidFill>
              </a:rPr>
              <a:t>Gonadal</a:t>
            </a:r>
            <a:r>
              <a:rPr lang="en-US" sz="3600" dirty="0" smtClean="0">
                <a:solidFill>
                  <a:srgbClr val="FFFF00"/>
                </a:solidFill>
              </a:rPr>
              <a:t> Axis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utoUpdateAnimBg="0"/>
      <p:bldP spid="35855" grpId="0" autoUpdateAnimBg="0"/>
      <p:bldP spid="35856" grpId="0" autoUpdateAnimBg="0"/>
      <p:bldP spid="35857" grpId="0" animBg="1"/>
      <p:bldP spid="358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</a:rPr>
              <a:t>Puberty: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/>
              <a:t>	Nocturnal GnRH </a:t>
            </a:r>
            <a:r>
              <a:rPr lang="en-GB" dirty="0" err="1" smtClean="0"/>
              <a:t>pulsatility</a:t>
            </a:r>
            <a:r>
              <a:rPr lang="en-GB" dirty="0" smtClean="0"/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/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/>
              <a:t>	</a:t>
            </a:r>
            <a:r>
              <a:rPr lang="en-GB" sz="2800" dirty="0" smtClean="0"/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/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solidFill>
            <a:schemeClr val="tx1"/>
          </a:solidFill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young children, LH and FSH levels insufficient to initiate </a:t>
            </a:r>
            <a:r>
              <a:rPr lang="en-US" dirty="0" err="1" smtClean="0"/>
              <a:t>gonadal</a:t>
            </a:r>
            <a:r>
              <a:rPr lang="en-US" dirty="0" smtClean="0"/>
              <a:t>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9-12 yrs., blood levels of LH, FSH increase.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Hormonal changes precede physical changes.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amplitude of pulses increases, especially during sleep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levels of LH, FSH initiate </a:t>
            </a:r>
            <a:r>
              <a:rPr lang="en-US" dirty="0" err="1" smtClean="0"/>
              <a:t>gonadal</a:t>
            </a:r>
            <a:r>
              <a:rPr lang="en-US" dirty="0" smtClean="0"/>
              <a:t> development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GH secretion from pituitary also increases</a:t>
            </a:r>
          </a:p>
          <a:p>
            <a:r>
              <a:rPr lang="en-US" dirty="0" smtClean="0"/>
              <a:t>TSH (thyroid stimulating hormone) secretion from pituitary increases in both sexes:</a:t>
            </a:r>
          </a:p>
          <a:p>
            <a:pPr lvl="1"/>
            <a:r>
              <a:rPr lang="en-US" dirty="0" smtClean="0"/>
              <a:t>increases metabolic rate</a:t>
            </a:r>
          </a:p>
          <a:p>
            <a:pPr lvl="1"/>
            <a:r>
              <a:rPr lang="en-US" dirty="0" smtClean="0"/>
              <a:t>promotes tissue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1112</Words>
  <Application>Microsoft Office PowerPoint</Application>
  <PresentationFormat>On-screen Show (4:3)</PresentationFormat>
  <Paragraphs>218</Paragraphs>
  <Slides>33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Picture</vt:lpstr>
      <vt:lpstr>Document</vt:lpstr>
      <vt:lpstr>PPUBERTY</vt:lpstr>
      <vt:lpstr> 1. Definition of puberty. 2. Terms and events (thelarche, pubarche, menarche). 3. Hormonal changes ( gonadal and extra gonadl). 4. Female hormonal changes and male hormonal changes and secondary sexual characters. 5. Staging of pubertal development (tanner) in boys and girls. 6. Pubertal disorders ( precocious puberty and delayed puberty). </vt:lpstr>
      <vt:lpstr>PUBERTY</vt:lpstr>
      <vt:lpstr>Puberty – Terms &amp; Events</vt:lpstr>
      <vt:lpstr>Puberty – hormonal changes</vt:lpstr>
      <vt:lpstr>Hypothalamic-Pituitary-Gonadal Axis</vt:lpstr>
      <vt:lpstr>Puberty:</vt:lpstr>
      <vt:lpstr>Puberty – hormonal changes</vt:lpstr>
      <vt:lpstr>Puberty – hormonal changes</vt:lpstr>
      <vt:lpstr>Puberty – Female hormonal changes</vt:lpstr>
      <vt:lpstr>Physical Changes</vt:lpstr>
      <vt:lpstr>Puberty – Female hormonal changes</vt:lpstr>
      <vt:lpstr>Staging of pubertal development (Tanner)</vt:lpstr>
      <vt:lpstr>Puberty: Girls</vt:lpstr>
      <vt:lpstr>Pubertal Stages (Tanner) Female</vt:lpstr>
      <vt:lpstr>Puberty – Male hormonal changes</vt:lpstr>
      <vt:lpstr>Puberty –Male hormonal changes</vt:lpstr>
      <vt:lpstr>Puberty: Boys</vt:lpstr>
      <vt:lpstr>Pubertal Stages (Tanner) Male</vt:lpstr>
      <vt:lpstr>Sleep dependent nocturnal rise in LH </vt:lpstr>
      <vt:lpstr>Puberty – hormonal changes </vt:lpstr>
      <vt:lpstr> Sequence of normal puberty in girls</vt:lpstr>
      <vt:lpstr>Normal pubertal development</vt:lpstr>
      <vt:lpstr>Timing of Puberty</vt:lpstr>
      <vt:lpstr>Nutrition</vt:lpstr>
      <vt:lpstr>Potential involvement of Leptin: </vt:lpstr>
      <vt:lpstr>Pubertal disorders</vt:lpstr>
      <vt:lpstr>PRECOCIOUS  PUBERTY </vt:lpstr>
      <vt:lpstr>Gonadotrophin-dependent precocious puberty</vt:lpstr>
      <vt:lpstr>Gonadotrophin-independent precocious puberty</vt:lpstr>
      <vt:lpstr>Delayed puberty - definition</vt:lpstr>
      <vt:lpstr>Causes of delayed puberty</vt:lpstr>
      <vt:lpstr>Turner syndrome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3422</cp:lastModifiedBy>
  <cp:revision>110</cp:revision>
  <dcterms:created xsi:type="dcterms:W3CDTF">2010-10-11T09:56:04Z</dcterms:created>
  <dcterms:modified xsi:type="dcterms:W3CDTF">2014-03-31T09:45:19Z</dcterms:modified>
</cp:coreProperties>
</file>