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3" r:id="rId17"/>
    <p:sldId id="259" r:id="rId18"/>
    <p:sldId id="291" r:id="rId19"/>
    <p:sldId id="292" r:id="rId20"/>
    <p:sldId id="290" r:id="rId21"/>
    <p:sldId id="258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9E82-BAC6-4C43-8391-529D6263479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CC47-80F9-4EDE-9602-C913EC9D4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4AEF-FF7E-47C7-AF7A-8515ADF983C4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AE15-1012-4BCE-A384-41DA23B7B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3F0E-722A-4B30-9C1F-C3F7116A71C0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3F52-F4F1-482E-B932-B15C0406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130F-8F06-44EB-BF65-AD63135807F1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981C-CFB3-4C16-BD10-A5A25013A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525E-8BB1-4D82-98C5-07F4B6F097C0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FA01-003B-4056-8D33-314AA82C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1E21-BFA9-4536-B029-8A7F64A30D58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E599-FE6D-4CC5-AD70-E04678FB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75B1-5ABF-4909-A232-A5751F921D3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6FE4-9839-45D3-9026-DA7BD1A8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7A37-FA0F-4E89-9EC2-89B8397A9460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8049-41E5-491B-954C-E2634A93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0F2F-3DBB-48B6-B34A-2161EC3D91EC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1E12-0B28-41CB-BF1A-EBD82013F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D049-F96E-4082-B379-2B692B7A75F1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7B93-B5F3-4501-9535-4C3BA0B05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105B-4CEC-47A0-A013-00BC3995DADB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186F-6122-4F9A-9218-A61B7BCE3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FCC58-FC1D-4615-85E7-CBE41032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Congenital Adrenal Hyperplasia and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en-US" sz="4400" dirty="0" smtClean="0">
                <a:solidFill>
                  <a:schemeClr val="tx1"/>
                </a:solidFill>
              </a:rPr>
              <a:t>esticular </a:t>
            </a:r>
            <a:r>
              <a:rPr lang="en-US" sz="4400" dirty="0">
                <a:solidFill>
                  <a:schemeClr val="tx1"/>
                </a:solidFill>
              </a:rPr>
              <a:t>F</a:t>
            </a:r>
            <a:r>
              <a:rPr lang="en-US" sz="4400" dirty="0" smtClean="0">
                <a:solidFill>
                  <a:schemeClr val="tx1"/>
                </a:solidFill>
              </a:rPr>
              <a:t>eminization Syndromes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950" cy="1752600"/>
          </a:xfrm>
        </p:spPr>
        <p:txBody>
          <a:bodyPr/>
          <a:lstStyle/>
          <a:p>
            <a:pPr marR="0" algn="ctr"/>
            <a:endParaRPr lang="en-US" sz="3200" b="1" dirty="0" smtClean="0">
              <a:solidFill>
                <a:srgbClr val="FFFF00"/>
              </a:solidFill>
            </a:endParaRPr>
          </a:p>
          <a:p>
            <a:pPr marR="0" algn="ctr"/>
            <a:r>
              <a:rPr lang="en-US" sz="3200" b="1" dirty="0" smtClean="0">
                <a:solidFill>
                  <a:srgbClr val="FFFF00"/>
                </a:solidFill>
              </a:rPr>
              <a:t>Dr. </a:t>
            </a:r>
            <a:r>
              <a:rPr lang="en-US" sz="3200" b="1" dirty="0" err="1" smtClean="0">
                <a:solidFill>
                  <a:srgbClr val="FFFF00"/>
                </a:solidFill>
              </a:rPr>
              <a:t>Amr</a:t>
            </a:r>
            <a:r>
              <a:rPr lang="en-US" sz="3200" b="1" dirty="0" smtClean="0">
                <a:solidFill>
                  <a:srgbClr val="FFFF00"/>
                </a:solidFill>
              </a:rPr>
              <a:t> S. </a:t>
            </a:r>
            <a:r>
              <a:rPr lang="en-US" sz="3200" b="1" dirty="0" err="1" smtClean="0">
                <a:solidFill>
                  <a:srgbClr val="FFFF00"/>
                </a:solidFill>
              </a:rPr>
              <a:t>Moustafa</a:t>
            </a:r>
            <a:r>
              <a:rPr lang="en-US" sz="3200" b="1" dirty="0" smtClean="0">
                <a:solidFill>
                  <a:srgbClr val="FFFF00"/>
                </a:solidFill>
              </a:rPr>
              <a:t>, </a:t>
            </a:r>
            <a:r>
              <a:rPr lang="en-US" sz="3200" b="1" i="1" dirty="0" smtClean="0">
                <a:solidFill>
                  <a:srgbClr val="FFFF00"/>
                </a:solidFill>
              </a:rPr>
              <a:t>MD;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 </a:t>
            </a:r>
            <a:endParaRPr lang="ar-SA" sz="4400" b="1" i="1" dirty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(90%)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Clinically:</a:t>
            </a:r>
            <a:endParaRPr lang="en-US" dirty="0" smtClean="0"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Complete enzyme defect: </a:t>
            </a:r>
            <a:r>
              <a:rPr lang="en-US" dirty="0" smtClean="0"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virilization</a:t>
            </a:r>
            <a:r>
              <a:rPr lang="en-US" dirty="0" smtClean="0">
                <a:sym typeface="Wingdings" pitchFamily="2" charset="2"/>
              </a:rPr>
              <a:t>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sym typeface="Wingdings" pitchFamily="2" charset="2"/>
              </a:rPr>
              <a:t>hirsutism</a:t>
            </a:r>
            <a:r>
              <a:rPr lang="en-US" dirty="0" smtClean="0"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Symbol" pitchFamily="18" charset="2"/>
              </a:rPr>
              <a:t>Laboratory diagnosis:  plasma [17-hydroxyprogesterone] as early as 4 days after birth</a:t>
            </a:r>
            <a:endParaRPr lang="ar-SA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9050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411480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7526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9812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2743200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22120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9968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21854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16764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16002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98082" y="4800600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202579" y="3319805"/>
            <a:ext cx="1674812" cy="12620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3247519">
            <a:off x="6312243" y="3779240"/>
            <a:ext cx="2362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5867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Virilisation of  </a:t>
            </a:r>
            <a:r>
              <a:rPr lang="en-US" sz="2400">
                <a:latin typeface="Arial Black" pitchFamily="34" charset="0"/>
              </a:rPr>
              <a:t>♀</a:t>
            </a:r>
            <a:endParaRPr lang="en-US" sz="240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5791200"/>
            <a:ext cx="327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Precocious sexual development in </a:t>
            </a:r>
            <a:r>
              <a:rPr lang="en-US" sz="2400">
                <a:latin typeface="Arial Black" pitchFamily="34" charset="0"/>
              </a:rPr>
              <a:t>♂</a:t>
            </a:r>
            <a:endParaRPr lang="en-US" sz="240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724400" y="55626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696201" y="5715000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572794" y="5714206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54102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64443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411480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8" grpId="0" animBg="1"/>
      <p:bldP spid="19" grpId="0" animBg="1"/>
      <p:bldP spid="14" grpId="0"/>
      <p:bldP spid="16" grpId="0"/>
      <p:bldP spid="20" grpId="0"/>
      <p:bldP spid="21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600" b="1" dirty="0" smtClean="0"/>
              <a:t>21</a:t>
            </a:r>
            <a:r>
              <a:rPr lang="en-US" sz="3600" b="1" dirty="0" smtClean="0">
                <a:sym typeface="Symbol"/>
              </a:rPr>
              <a:t> -</a:t>
            </a:r>
            <a:r>
              <a:rPr lang="en-US" sz="3600" b="1" dirty="0" err="1" smtClean="0">
                <a:sym typeface="Symbol"/>
              </a:rPr>
              <a:t>H</a:t>
            </a:r>
            <a:r>
              <a:rPr lang="en-US" sz="3600" b="1" dirty="0" err="1" smtClean="0"/>
              <a:t>ydroxylase</a:t>
            </a:r>
            <a:r>
              <a:rPr lang="en-US" sz="3600" b="1" dirty="0" smtClean="0"/>
              <a:t> Deficiency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CONT’D </a:t>
            </a:r>
            <a:r>
              <a:rPr lang="en-US" sz="3600" b="1" dirty="0" smtClean="0"/>
              <a:t>            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534400" cy="55499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Autosomal</a:t>
            </a:r>
            <a:r>
              <a:rPr lang="en-US" sz="2400" dirty="0" smtClean="0"/>
              <a:t> recessive condition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Impaired synthesis of both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aldosterone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Symbol" pitchFamily="18" charset="2"/>
              </a:rPr>
              <a:t> [</a:t>
            </a:r>
            <a:r>
              <a:rPr lang="en-US" sz="2400" dirty="0" err="1" smtClean="0">
                <a:sym typeface="Symbol" pitchFamily="18" charset="2"/>
              </a:rPr>
              <a:t>cortisol</a:t>
            </a:r>
            <a:r>
              <a:rPr lang="en-US" sz="2400" dirty="0" smtClean="0">
                <a:sym typeface="Symbol" pitchFamily="18" charset="2"/>
              </a:rPr>
              <a:t>]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 pitchFamily="18" charset="2"/>
              </a:rPr>
              <a:t> ACTH secretion </a:t>
            </a:r>
            <a:r>
              <a:rPr lang="en-US" sz="2400" dirty="0" smtClean="0"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sz="2400" dirty="0" smtClean="0">
                <a:ea typeface="NEJMQuadraat-Regular"/>
                <a:cs typeface="NEJMQuadraat-Regular"/>
              </a:rPr>
              <a:t>Accumulated 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17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hydroxyp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</a:rPr>
              <a:t>rogesterone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are diverted to the biosynthesis of sex hormones </a:t>
            </a:r>
            <a:r>
              <a:rPr lang="en-US" altLang="zh-TW" sz="2400" dirty="0" smtClean="0">
                <a:ea typeface="NEJMQuadraat-Regular"/>
                <a:cs typeface="NEJMQuadraat-Regular"/>
                <a:sym typeface="Wingdings" pitchFamily="2" charset="2"/>
              </a:rPr>
              <a:t>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Wingdings" pitchFamily="2" charset="2"/>
              </a:rPr>
              <a:t>Severe cases: </a:t>
            </a:r>
            <a:r>
              <a:rPr lang="en-US" sz="2400" dirty="0" err="1" smtClean="0">
                <a:sym typeface="Wingdings" pitchFamily="2" charset="2"/>
              </a:rPr>
              <a:t>mineralocorticoid</a:t>
            </a:r>
            <a:r>
              <a:rPr lang="en-US" sz="2400" dirty="0" smtClean="0">
                <a:sym typeface="Wingdings" pitchFamily="2" charset="2"/>
              </a:rPr>
              <a:t> deficiency  salt &amp; 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 loss  </a:t>
            </a:r>
            <a:r>
              <a:rPr lang="en-US" sz="2400" dirty="0" err="1" smtClean="0">
                <a:sym typeface="Wingdings" pitchFamily="2" charset="2"/>
              </a:rPr>
              <a:t>hypovolemia</a:t>
            </a:r>
            <a:r>
              <a:rPr lang="en-US" sz="2400" dirty="0" smtClean="0">
                <a:sym typeface="Wingdings" pitchFamily="2" charset="2"/>
              </a:rPr>
              <a:t> &amp; shock  neonatal adrenal crisis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Deficiency: </a:t>
            </a:r>
            <a:r>
              <a:rPr lang="en-US" altLang="zh-TW" sz="4400" b="1" dirty="0" smtClean="0">
                <a:sym typeface="Symbol"/>
              </a:rPr>
              <a:t>Genetics</a:t>
            </a:r>
            <a:r>
              <a:rPr lang="en-US" sz="4400" b="1" dirty="0" smtClean="0">
                <a:sym typeface="Symbol"/>
              </a:rPr>
              <a:t> </a:t>
            </a:r>
            <a:endParaRPr lang="en-US" altLang="zh-TW" sz="4400" b="1" dirty="0"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>
                <a:ea typeface="NEJMQuadraat-Regular" charset="-120"/>
              </a:rPr>
              <a:t>Mutations in the </a:t>
            </a:r>
            <a:r>
              <a:rPr lang="en-US" altLang="zh-TW" sz="4000" dirty="0" smtClean="0">
                <a:ea typeface="NEJMQuadraat-Regular" charset="-120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err="1" smtClean="0">
                <a:ea typeface="NEJMQuadraat-Regular" charset="-120"/>
              </a:rPr>
              <a:t>Missense</a:t>
            </a: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40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 smtClean="0">
                <a:ea typeface="NEJMQuadraat-Regular" charset="-120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4000" dirty="0" smtClean="0">
                <a:ea typeface="NEJMQuadraat-Regular" charset="-120"/>
              </a:rPr>
              <a:t>	</a:t>
            </a:r>
            <a:r>
              <a:rPr lang="en-US" altLang="zh-TW" sz="3600" dirty="0" smtClean="0">
                <a:ea typeface="NEJMQuadraat-Regular" charset="-120"/>
              </a:rPr>
              <a:t>For prenatal diagnosis and confirmation of diagnosis</a:t>
            </a:r>
            <a:endParaRPr lang="en-US" altLang="zh-TW" sz="3600" dirty="0">
              <a:ea typeface="NEJMQuadraat-Regular" charset="-120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Deficiency: </a:t>
            </a:r>
            <a:r>
              <a:rPr lang="en-US" altLang="zh-TW" sz="4000" b="1" dirty="0" smtClean="0">
                <a:ea typeface="NEJMQuadraat-SmallCaps" charset="-120"/>
              </a:rPr>
              <a:t>Diagnosis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Serum sample taken at least 2 days after birth (earlier samples may contain maternally derived 17-hydroxyprogesterone)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Classic (complete) deficiency is characterized by </a:t>
            </a:r>
            <a:r>
              <a:rPr lang="en-US" altLang="zh-TW" sz="2800" dirty="0" smtClean="0">
                <a:cs typeface="新細明體"/>
              </a:rPr>
              <a:t>markedly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elevated</a:t>
            </a:r>
            <a:r>
              <a:rPr lang="en-US" altLang="zh-TW" sz="2800" dirty="0" smtClean="0">
                <a:cs typeface="新細明體"/>
              </a:rPr>
              <a:t> serum levels of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17-hydroxyprogesterone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cs typeface="新細明體"/>
              </a:rPr>
              <a:t>Late-onset (partial) deficiency may require </a:t>
            </a:r>
            <a:r>
              <a:rPr lang="en-US" altLang="zh-TW" sz="2800" dirty="0" err="1" smtClean="0">
                <a:cs typeface="新細明體"/>
              </a:rPr>
              <a:t>corticotropin</a:t>
            </a:r>
            <a:r>
              <a:rPr lang="en-US" altLang="zh-TW" sz="2800" dirty="0" smtClean="0">
                <a:cs typeface="新細明體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65532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609600" y="1524000"/>
            <a:ext cx="8305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onstantia" pitchFamily="18" charset="0"/>
              </a:rPr>
              <a:t>leads to high concentrations of  11-deoxycortisol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Leads to high levels of 11-deoxy-corticosterone with </a:t>
            </a:r>
            <a:r>
              <a:rPr lang="en-US" sz="2800" b="1" dirty="0" err="1">
                <a:latin typeface="Constantia" pitchFamily="18" charset="0"/>
              </a:rPr>
              <a:t>mineralocorticoid</a:t>
            </a:r>
            <a:r>
              <a:rPr lang="en-US" sz="2800" b="1" dirty="0">
                <a:latin typeface="Constantia" pitchFamily="18" charset="0"/>
              </a:rPr>
              <a:t> effect (salt and water retention)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Suppresses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/</a:t>
            </a:r>
            <a:r>
              <a:rPr lang="en-US" sz="2800" b="1" dirty="0" err="1">
                <a:latin typeface="Constantia" pitchFamily="18" charset="0"/>
              </a:rPr>
              <a:t>angiotensin</a:t>
            </a:r>
            <a:r>
              <a:rPr lang="en-US" sz="2800" b="1" dirty="0">
                <a:latin typeface="Constantia" pitchFamily="18" charset="0"/>
              </a:rPr>
              <a:t> system            low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 hypertension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 err="1">
                <a:latin typeface="Constantia" pitchFamily="18" charset="0"/>
              </a:rPr>
              <a:t>Musculanization</a:t>
            </a:r>
            <a:r>
              <a:rPr lang="en-US" sz="2800" b="1" dirty="0">
                <a:latin typeface="Constantia" pitchFamily="18" charset="0"/>
              </a:rPr>
              <a:t> in females (FPH) and early </a:t>
            </a:r>
            <a:r>
              <a:rPr lang="en-US" sz="2800" b="1" dirty="0" err="1">
                <a:latin typeface="Constantia" pitchFamily="18" charset="0"/>
              </a:rPr>
              <a:t>virilization</a:t>
            </a:r>
            <a:r>
              <a:rPr lang="en-US" sz="2800" b="1" dirty="0">
                <a:latin typeface="Constantia" pitchFamily="18" charset="0"/>
              </a:rPr>
              <a:t> in males</a:t>
            </a:r>
          </a:p>
          <a:p>
            <a:endParaRPr lang="en-US" sz="2800" dirty="0">
              <a:latin typeface="Constantia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86600" y="4343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2192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301475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0668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2954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1979613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15262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14996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9906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9144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0957" y="4850475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11592" y="2308441"/>
            <a:ext cx="1588308" cy="261130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8109352">
            <a:off x="6308540" y="3390877"/>
            <a:ext cx="2857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5200" y="591727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</a:rPr>
              <a:t>Virilisation</a:t>
            </a:r>
            <a:r>
              <a:rPr lang="en-US" sz="2400" dirty="0">
                <a:latin typeface="Constantia" pitchFamily="18" charset="0"/>
              </a:rPr>
              <a:t> of  </a:t>
            </a:r>
            <a:r>
              <a:rPr lang="en-US" sz="2400" dirty="0">
                <a:latin typeface="Arial Black" pitchFamily="34" charset="0"/>
              </a:rPr>
              <a:t>♀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841075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Precocious sexual development in </a:t>
            </a:r>
            <a:r>
              <a:rPr lang="en-US" sz="2400" dirty="0">
                <a:latin typeface="Arial Black" pitchFamily="34" charset="0"/>
              </a:rPr>
              <a:t>♂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105400" y="5612475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077201" y="5764875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953794" y="5764081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553200" y="5460075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301475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737540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090650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4522015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875125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1338556" y="4643735"/>
            <a:ext cx="21503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4550732" y="4643735"/>
            <a:ext cx="124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Cortisol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28900" y="2776450"/>
            <a:ext cx="2286000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76200" y="3621853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Constantia" pitchFamily="18" charset="0"/>
                <a:sym typeface="Symbol" pitchFamily="18" charset="2"/>
              </a:rPr>
              <a:t>11</a:t>
            </a:r>
            <a:r>
              <a:rPr lang="en-US" altLang="zh-TW" sz="2400" b="1" dirty="0" smtClean="0">
                <a:latin typeface="Constantia" pitchFamily="18" charset="0"/>
                <a:sym typeface="Symbol"/>
              </a:rPr>
              <a:t>  -</a:t>
            </a:r>
            <a:r>
              <a:rPr lang="en-US" altLang="zh-TW" sz="2400" b="1" dirty="0" err="1" smtClean="0">
                <a:latin typeface="Constantia" pitchFamily="18" charset="0"/>
                <a:sym typeface="Symbol"/>
              </a:rPr>
              <a:t>H</a:t>
            </a:r>
            <a:r>
              <a:rPr lang="en-US" altLang="zh-TW" sz="2400" b="1" dirty="0" err="1" smtClean="0">
                <a:latin typeface="Constantia" pitchFamily="18" charset="0"/>
                <a:sym typeface="Symbol" pitchFamily="18" charset="2"/>
              </a:rPr>
              <a:t>ydroxylase</a:t>
            </a:r>
            <a:endParaRPr lang="en-US" sz="2400" b="1" dirty="0">
              <a:latin typeface="Constantia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 animBg="1"/>
      <p:bldP spid="19" grpId="0" animBg="1"/>
      <p:bldP spid="14" grpId="0"/>
      <p:bldP spid="16" grpId="0"/>
      <p:bldP spid="20" grpId="0"/>
      <p:bldP spid="21" grpId="0"/>
      <p:bldP spid="32" grpId="0"/>
      <p:bldP spid="34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382000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Testicular Feminization Syndrome (Androgen Insensitivity Syndrome)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458200" cy="1143000"/>
          </a:xfrm>
        </p:spPr>
        <p:txBody>
          <a:bodyPr/>
          <a:lstStyle/>
          <a:p>
            <a:r>
              <a:rPr lang="en-US" sz="4000" b="1" smtClean="0"/>
              <a:t>Disorders of Male Sexual Differentiation</a:t>
            </a:r>
            <a:endParaRPr lang="ar-SA" sz="4000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/>
          <a:lstStyle/>
          <a:p>
            <a:r>
              <a:rPr lang="en-US" dirty="0" smtClean="0"/>
              <a:t>They are </a:t>
            </a:r>
            <a:r>
              <a:rPr lang="en-US" b="1" dirty="0" smtClean="0"/>
              <a:t>rare</a:t>
            </a:r>
            <a:r>
              <a:rPr lang="en-US" dirty="0" smtClean="0"/>
              <a:t> group of disorders</a:t>
            </a:r>
          </a:p>
          <a:p>
            <a:r>
              <a:rPr lang="en-US" dirty="0" smtClean="0"/>
              <a:t>The defect may be in:</a:t>
            </a:r>
          </a:p>
          <a:p>
            <a:pPr lvl="1"/>
            <a:r>
              <a:rPr lang="en-US" b="1" dirty="0" smtClean="0"/>
              <a:t>Testosterone</a:t>
            </a:r>
            <a:r>
              <a:rPr lang="en-US" dirty="0" smtClean="0"/>
              <a:t> production (impaired testosterone production)</a:t>
            </a:r>
          </a:p>
          <a:p>
            <a:pPr lvl="1"/>
            <a:r>
              <a:rPr lang="en-US" dirty="0" smtClean="0"/>
              <a:t>Androgen </a:t>
            </a:r>
            <a:r>
              <a:rPr lang="en-US" b="1" dirty="0" smtClean="0"/>
              <a:t>receptors</a:t>
            </a:r>
            <a:r>
              <a:rPr lang="en-US" dirty="0" smtClean="0"/>
              <a:t> (inactive androgen receptors  </a:t>
            </a:r>
            <a:r>
              <a:rPr lang="en-US" dirty="0" smtClean="0">
                <a:sym typeface="Wingdings" pitchFamily="2" charset="2"/>
              </a:rPr>
              <a:t> target tissues cannot respond to stimulation by circulating testosterone; </a:t>
            </a:r>
            <a:r>
              <a:rPr lang="en-US" dirty="0" smtClean="0"/>
              <a:t>e.g., </a:t>
            </a:r>
            <a:r>
              <a:rPr lang="en-US" b="1" dirty="0" smtClean="0"/>
              <a:t>Testicular feminization syndrome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Control of testicular function by the </a:t>
            </a:r>
            <a:r>
              <a:rPr lang="en-US" sz="4000" b="1" dirty="0" err="1" smtClean="0"/>
              <a:t>gonadotrophins</a:t>
            </a:r>
            <a:endParaRPr lang="ar-SA" sz="40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ar-SA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Anterior Pituitary</a:t>
            </a:r>
            <a:endParaRPr lang="ar-SA" dirty="0"/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Testis</a:t>
            </a:r>
            <a:endParaRPr lang="ar-SA" dirty="0"/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627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FSH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LH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58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Testosterone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11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Inhibin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039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Spermatogenesis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352800" y="28194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GnRH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ar-SA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baseline="-25000" dirty="0"/>
              <a:t>AR</a:t>
            </a:r>
            <a:endParaRPr lang="ar-SA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500" b="1" dirty="0" smtClean="0"/>
              <a:t>Objectives</a:t>
            </a:r>
            <a:endParaRPr lang="ar-SA" sz="45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Adrenal </a:t>
            </a:r>
            <a:r>
              <a:rPr lang="en-US" sz="3200" b="1" dirty="0" err="1" smtClean="0"/>
              <a:t>steroidogenesis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Testicular feminization syndrome</a:t>
            </a:r>
            <a:endParaRPr lang="ar-SA" sz="3200" b="1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342900" indent="-342900"/>
            <a:r>
              <a:rPr lang="en-US" sz="3200" b="1" smtClean="0">
                <a:solidFill>
                  <a:srgbClr val="FF0000"/>
                </a:solidFill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00625"/>
          </a:xfrm>
        </p:spPr>
        <p:txBody>
          <a:bodyPr>
            <a:normAutofit lnSpcReduction="10000"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46,XY </a:t>
            </a:r>
            <a:r>
              <a:rPr lang="en-US" sz="2800" dirty="0" err="1" smtClean="0"/>
              <a:t>karyotype</a:t>
            </a:r>
            <a:endParaRPr lang="en-US" sz="2800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In peripheral tissue, testosterone will be converted by </a:t>
            </a:r>
            <a:r>
              <a:rPr lang="en-US" sz="2800" b="1" dirty="0" err="1" smtClean="0">
                <a:solidFill>
                  <a:srgbClr val="FF0000"/>
                </a:solidFill>
              </a:rPr>
              <a:t>aromatase</a:t>
            </a:r>
            <a:r>
              <a:rPr lang="en-US" sz="2800" dirty="0" smtClean="0"/>
              <a:t> into </a:t>
            </a:r>
            <a:r>
              <a:rPr lang="en-US" sz="2800" dirty="0" err="1" smtClean="0"/>
              <a:t>estradiol</a:t>
            </a:r>
            <a:r>
              <a:rPr lang="en-US" sz="2800" dirty="0" smtClean="0"/>
              <a:t>          </a:t>
            </a:r>
            <a:r>
              <a:rPr lang="en-US" sz="2800" dirty="0" smtClean="0"/>
              <a:t>feminization</a:t>
            </a:r>
            <a:endParaRPr lang="en-US" sz="2800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Patients have normal testes &amp; produce normal amounts of </a:t>
            </a:r>
            <a:r>
              <a:rPr lang="en-US" sz="2800" dirty="0" err="1" smtClean="0"/>
              <a:t>müllerian</a:t>
            </a:r>
            <a:r>
              <a:rPr lang="en-US" sz="2800" dirty="0" smtClean="0"/>
              <a:t>-inhibiting factor (MIF), therefore, affected individuals </a:t>
            </a:r>
            <a:r>
              <a:rPr lang="en-US" sz="2800" b="1" dirty="0" smtClean="0">
                <a:solidFill>
                  <a:srgbClr val="FF0000"/>
                </a:solidFill>
              </a:rPr>
              <a:t>do not have </a:t>
            </a:r>
            <a:r>
              <a:rPr lang="en-US" sz="2800" dirty="0" smtClean="0"/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038" y="2840038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410686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Clinical Picture: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686800" cy="4389437"/>
          </a:xfrm>
        </p:spPr>
        <p:txBody>
          <a:bodyPr/>
          <a:lstStyle/>
          <a:p>
            <a:pPr marL="290513" lvl="2"/>
            <a:r>
              <a:rPr lang="en-US" sz="3200" b="1" dirty="0" smtClean="0"/>
              <a:t>Complete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CAIS</a:t>
            </a:r>
            <a:r>
              <a:rPr lang="en-US" sz="3200" b="1" dirty="0" smtClean="0"/>
              <a:t>): </a:t>
            </a:r>
            <a:r>
              <a:rPr lang="en-US" sz="2800" dirty="0" smtClean="0"/>
              <a:t>female external genitalia with normal labia, clitoris, and vaginal </a:t>
            </a:r>
            <a:r>
              <a:rPr lang="en-US" sz="2800" dirty="0" err="1" smtClean="0"/>
              <a:t>introitus</a:t>
            </a:r>
            <a:r>
              <a:rPr lang="en-US" sz="2800" dirty="0" smtClean="0"/>
              <a:t> (MPH)</a:t>
            </a:r>
          </a:p>
          <a:p>
            <a:pPr marL="290513" lvl="2">
              <a:buNone/>
            </a:pPr>
            <a:endParaRPr lang="en-US" sz="2800" dirty="0" smtClean="0"/>
          </a:p>
          <a:p>
            <a:pPr marL="290513" lvl="2"/>
            <a:r>
              <a:rPr lang="en-US" sz="3200" b="1" dirty="0" smtClean="0"/>
              <a:t>Partial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PAIS</a:t>
            </a:r>
            <a:r>
              <a:rPr lang="en-US" sz="3200" b="1" dirty="0" smtClean="0"/>
              <a:t>): </a:t>
            </a:r>
            <a:r>
              <a:rPr lang="en-US" sz="2800" dirty="0" smtClean="0"/>
              <a:t>mildly </a:t>
            </a:r>
            <a:r>
              <a:rPr lang="en-US" sz="2800" dirty="0" err="1" smtClean="0"/>
              <a:t>virilized</a:t>
            </a:r>
            <a:r>
              <a:rPr lang="en-US" sz="2800" dirty="0" smtClean="0"/>
              <a:t> female external genitalia (</a:t>
            </a:r>
            <a:r>
              <a:rPr lang="en-US" sz="2800" dirty="0" err="1" smtClean="0"/>
              <a:t>clitorimegaly</a:t>
            </a:r>
            <a:r>
              <a:rPr lang="en-US" sz="2800" dirty="0" smtClean="0"/>
              <a:t> without other external anomalies) to mildly </a:t>
            </a:r>
            <a:r>
              <a:rPr lang="en-US" sz="2800" dirty="0" err="1" smtClean="0"/>
              <a:t>undervirilized</a:t>
            </a:r>
            <a:r>
              <a:rPr lang="en-US" sz="2800" dirty="0" smtClean="0"/>
              <a:t> male external genitalia (</a:t>
            </a:r>
            <a:r>
              <a:rPr lang="en-US" sz="2800" dirty="0" err="1" smtClean="0"/>
              <a:t>hypospadias</a:t>
            </a:r>
            <a:r>
              <a:rPr lang="en-US" sz="2800" dirty="0" smtClean="0"/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274320" lvl="1" indent="-274320">
              <a:spcAft>
                <a:spcPts val="0"/>
              </a:spcAft>
              <a:defRPr/>
            </a:pPr>
            <a:r>
              <a:rPr lang="en-US" sz="5400" b="1" kern="1200" dirty="0" smtClean="0">
                <a:latin typeface="+mj-lt"/>
                <a:ea typeface="+mj-ea"/>
                <a:cs typeface="+mj-cs"/>
              </a:rPr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err="1" smtClean="0"/>
              <a:t>Karyotype</a:t>
            </a:r>
            <a:r>
              <a:rPr lang="en-US" sz="3200" b="1" dirty="0" smtClean="0"/>
              <a:t>:</a:t>
            </a:r>
            <a:r>
              <a:rPr lang="en-US" sz="2800" dirty="0" smtClean="0"/>
              <a:t> differentiate an </a:t>
            </a:r>
            <a:r>
              <a:rPr lang="en-US" sz="2800" dirty="0" err="1" smtClean="0"/>
              <a:t>undermasculinized</a:t>
            </a:r>
            <a:r>
              <a:rPr lang="en-US" sz="2800" dirty="0" smtClean="0"/>
              <a:t> male from a </a:t>
            </a:r>
            <a:r>
              <a:rPr lang="en-US" sz="2800" dirty="0" err="1" smtClean="0"/>
              <a:t>masculinized</a:t>
            </a:r>
            <a:r>
              <a:rPr lang="en-US" sz="2800" dirty="0" smtClean="0"/>
              <a:t> female.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Fluorescent in situ hybridization (FISH): </a:t>
            </a:r>
            <a:r>
              <a:rPr lang="en-US" sz="2800" dirty="0" smtClean="0"/>
              <a:t>Presence of a Y chromosome can be confirmed by probes for the </a:t>
            </a:r>
            <a:r>
              <a:rPr lang="en-US" sz="2800" i="1" dirty="0" smtClean="0"/>
              <a:t>SRY</a:t>
            </a:r>
            <a:r>
              <a:rPr lang="en-US" sz="2800" dirty="0" smtClean="0"/>
              <a:t> region of the Y chromosome. These offer a much quicker turnaround time than conventional </a:t>
            </a:r>
            <a:r>
              <a:rPr lang="en-US" sz="2800" dirty="0" err="1" smtClean="0"/>
              <a:t>karyotypes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0" lvl="1" indent="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Increased (or normal) testosterone  and </a:t>
            </a:r>
            <a:r>
              <a:rPr lang="en-US" sz="3200" b="1" dirty="0" err="1" smtClean="0"/>
              <a:t>dihydrotestosterone</a:t>
            </a:r>
            <a:r>
              <a:rPr lang="en-US" sz="3200" b="1" dirty="0" smtClean="0"/>
              <a:t> blood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Laboratory Diagnosis	</a:t>
            </a:r>
            <a:r>
              <a:rPr lang="en-US" sz="3200" b="1" dirty="0" smtClean="0"/>
              <a:t>     CONT’D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DNA 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	Complete or partial gene deletions, point mutations, or small insertions/deletions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800" b="1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Absence of fallopian tubes and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3962400" cy="1123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Adrenal Glands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114800" cy="4419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The adrenal glands comprise 3 separate hormone systems: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: 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aldosterone</a:t>
            </a:r>
            <a:endParaRPr lang="en-US" sz="20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fasciculata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reticularis</a:t>
            </a:r>
            <a:r>
              <a:rPr lang="en-US" sz="2400" dirty="0" smtClean="0"/>
              <a:t>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 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&amp; the adrenal androgens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adrenal medulla: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catecholamines</a:t>
            </a:r>
            <a:r>
              <a:rPr lang="en-US" sz="2000" dirty="0" smtClean="0"/>
              <a:t> (mainly epinephrine 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36588"/>
            <a:ext cx="4611688" cy="6253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Hermaphroditism or Intersex</a:t>
            </a:r>
            <a:endParaRPr lang="ar-SA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05800" cy="4389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Intersex: A person has neither standard male or standard female anatomy.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Discrepancy between type of gonads and external genitalia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Female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(MPH, only testis)</a:t>
            </a:r>
            <a:endParaRPr lang="ar-SA" b="1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Glucocorticoids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Mineralocorticoids</a:t>
            </a:r>
            <a:endParaRPr lang="ar-SA" sz="4000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err="1" smtClean="0"/>
              <a:t>Glucocorticoids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cortisol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Potent metabolic regulators &amp; </a:t>
            </a:r>
            <a:r>
              <a:rPr lang="en-US" sz="3200" dirty="0" err="1" smtClean="0"/>
              <a:t>immunosuppressants</a:t>
            </a:r>
            <a:endParaRPr lang="en-US" sz="3200" dirty="0" smtClean="0"/>
          </a:p>
          <a:p>
            <a:r>
              <a:rPr lang="en-US" sz="3200" b="1" i="1" dirty="0" err="1" smtClean="0"/>
              <a:t>Mineralocorticoids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aldosterone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Promote renal sodium </a:t>
            </a:r>
            <a:r>
              <a:rPr lang="en-US" sz="3200" dirty="0" err="1" smtClean="0"/>
              <a:t>reabsorption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3400" y="2362200"/>
            <a:ext cx="8261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Steroidogenesis and </a:t>
            </a:r>
          </a:p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8_025.jpg"/>
          <p:cNvPicPr>
            <a:picLocks noChangeAspect="1"/>
          </p:cNvPicPr>
          <p:nvPr/>
        </p:nvPicPr>
        <p:blipFill>
          <a:blip r:embed="rId2" cstate="print"/>
          <a:srcRect l="5441" t="2222" r="5441" b="16667"/>
          <a:stretch>
            <a:fillRect/>
          </a:stretch>
        </p:blipFill>
        <p:spPr>
          <a:xfrm>
            <a:off x="1897693" y="762000"/>
            <a:ext cx="5112707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Congenital Adrenal Hyperplasia (CAH) Syndromes</a:t>
            </a:r>
            <a:endParaRPr lang="ar-S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63763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It is the result of an inherited enzyme defect in steroid biosynthesis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adrenals 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absent negative feedback to the pituitary)  ACTH continues to drive steroid biosynthesis  adrenal hyperplasia and accumulation of </a:t>
            </a:r>
            <a:r>
              <a:rPr lang="en-US" dirty="0" err="1" smtClean="0">
                <a:sym typeface="Wingdings" pitchFamily="2" charset="2"/>
              </a:rPr>
              <a:t>cortisol</a:t>
            </a:r>
            <a:r>
              <a:rPr lang="en-US" dirty="0" smtClean="0">
                <a:sym typeface="Wingdings" pitchFamily="2" charset="2"/>
              </a:rPr>
              <a:t> precursors (depending on which enzyme is lacking)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aldosterone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electrolyte disturbances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Hyponatremia</a:t>
            </a:r>
            <a:endParaRPr lang="en-US" dirty="0" smtClean="0">
              <a:sym typeface="Wingdings" pitchFamily="2" charset="2"/>
            </a:endParaRP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Hyperkalemia</a:t>
            </a:r>
            <a:endParaRPr lang="en-US" dirty="0" smtClean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CAH Syndromes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847860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21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</a:t>
            </a:r>
            <a:r>
              <a:rPr lang="en-US" altLang="zh-TW" sz="2800" b="1" dirty="0" smtClean="0">
                <a:ea typeface="NEJMQuadraat-SmallCaps" charset="-120"/>
              </a:rPr>
              <a:t>11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 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ydroxylase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800" b="1" dirty="0" smtClean="0">
              <a:ea typeface="NEJMQuadraat-SmallCaps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sz="2800" b="1" dirty="0" smtClean="0"/>
              <a:t>17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3 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ydroxysteroid</a:t>
            </a: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altLang="zh-TW" sz="2800" b="1" dirty="0" err="1" smtClean="0">
                <a:ea typeface="NEJMQuadraat-SmallCaps" charset="-120"/>
              </a:rPr>
              <a:t>dehydrogenase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1982</TotalTime>
  <Words>809</Words>
  <Application>Microsoft Office PowerPoint</Application>
  <PresentationFormat>On-screen Show (4:3)</PresentationFormat>
  <Paragraphs>165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Slide 6</vt:lpstr>
      <vt:lpstr>Slide 7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               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  Clinical Picture:</vt:lpstr>
      <vt:lpstr>Laboratory Diagnosis</vt:lpstr>
      <vt:lpstr>  Laboratory Diagnosis      CONT’D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Dr.Amr</cp:lastModifiedBy>
  <cp:revision>88</cp:revision>
  <dcterms:created xsi:type="dcterms:W3CDTF">2011-02-09T19:47:46Z</dcterms:created>
  <dcterms:modified xsi:type="dcterms:W3CDTF">2013-03-26T12:10:46Z</dcterms:modified>
</cp:coreProperties>
</file>