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9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9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7" autoAdjust="0"/>
    <p:restoredTop sz="83312" autoAdjust="0"/>
  </p:normalViewPr>
  <p:slideViewPr>
    <p:cSldViewPr>
      <p:cViewPr>
        <p:scale>
          <a:sx n="90" d="100"/>
          <a:sy n="90" d="100"/>
        </p:scale>
        <p:origin x="-72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F2541-6A42-484B-A20E-E94F68FDC866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20C88-96E7-459D-A586-74CFAF0F3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3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t" latinLnBrk="0" hangingPunct="1"/>
            <a:r>
              <a:rPr lang="en-GB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Congenital   In </a:t>
            </a:r>
            <a:r>
              <a:rPr lang="en-GB" sz="1200" b="1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utero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Trans placental</a:t>
            </a:r>
          </a:p>
          <a:p>
            <a:pPr rtl="0" eaLnBrk="1" fontAlgn="t" latinLnBrk="0" hangingPunct="1"/>
            <a:r>
              <a:rPr lang="en-GB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Perinatal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During labour and delivery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Exposure to genital secretions and blood</a:t>
            </a:r>
          </a:p>
          <a:p>
            <a:pPr rtl="0" eaLnBrk="1" fontAlgn="t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Neonatal        After birth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 contact,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breast feeding        or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nosocomial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exposure</a:t>
            </a:r>
            <a:endParaRPr lang="en-GB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20C88-96E7-459D-A586-74CFAF0F344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en-US" b="1" i="1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of IUI &amp; fetal damage ;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800" smtClean="0"/>
              <a:t>Type of org.(teratogenic)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800" smtClean="0"/>
              <a:t>Type of maternal inf.(</a:t>
            </a:r>
            <a:r>
              <a:rPr lang="en-US" sz="2800" b="1" i="1" smtClean="0"/>
              <a:t>1</a:t>
            </a:r>
            <a:r>
              <a:rPr lang="en-US" sz="2800" b="1" i="1" baseline="30000" smtClean="0"/>
              <a:t>o</a:t>
            </a:r>
            <a:r>
              <a:rPr lang="en-US" sz="2800" smtClean="0"/>
              <a:t>,R)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800" smtClean="0"/>
              <a:t>Time of inf .(</a:t>
            </a:r>
            <a:r>
              <a:rPr lang="en-US" sz="2800" b="1" i="1" smtClean="0"/>
              <a:t>1</a:t>
            </a:r>
            <a:r>
              <a:rPr lang="en-US" sz="2800" b="1" i="1" baseline="30000" smtClean="0"/>
              <a:t>st ,</a:t>
            </a:r>
            <a:r>
              <a:rPr lang="en-US" sz="2800" b="1" i="1" smtClean="0"/>
              <a:t>2</a:t>
            </a:r>
            <a:r>
              <a:rPr lang="en-US" sz="2800" b="1" i="1" baseline="30000" smtClean="0"/>
              <a:t>nd</a:t>
            </a:r>
            <a:r>
              <a:rPr lang="en-US" sz="2800" b="1" i="1" smtClean="0"/>
              <a:t> </a:t>
            </a:r>
            <a:r>
              <a:rPr lang="en-US" sz="2800" i="1" smtClean="0"/>
              <a:t>or </a:t>
            </a:r>
            <a:r>
              <a:rPr lang="en-US" sz="2800" b="1" i="1" smtClean="0"/>
              <a:t>3</a:t>
            </a:r>
            <a:r>
              <a:rPr lang="en-US" sz="2800" b="1" i="1" baseline="30000" smtClean="0"/>
              <a:t>rd</a:t>
            </a:r>
            <a:r>
              <a:rPr lang="en-US" sz="280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20C88-96E7-459D-A586-74CFAF0F344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Footlight MT Light" pitchFamily="18" charset="0"/>
                <a:cs typeface="Times New Roman" pitchFamily="18" charset="0"/>
              </a:rPr>
              <a:t>Fetal</a:t>
            </a: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: stillbirth, neonatal death, </a:t>
            </a:r>
            <a:r>
              <a:rPr lang="en-US" dirty="0" err="1" smtClean="0">
                <a:latin typeface="Footlight MT Light" pitchFamily="18" charset="0"/>
                <a:cs typeface="Times New Roman" pitchFamily="18" charset="0"/>
              </a:rPr>
              <a:t>hydrops</a:t>
            </a: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Footlight MT Light" pitchFamily="18" charset="0"/>
                <a:cs typeface="Times New Roman" pitchFamily="18" charset="0"/>
              </a:rPr>
              <a:t>fetalis</a:t>
            </a: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Early congenital</a:t>
            </a:r>
            <a:r>
              <a:rPr lang="en-US" dirty="0" smtClean="0"/>
              <a:t> (typically 1</a:t>
            </a:r>
            <a:r>
              <a:rPr lang="en-US" baseline="30000" dirty="0" smtClean="0"/>
              <a:t>st</a:t>
            </a:r>
            <a:r>
              <a:rPr lang="en-US" dirty="0" smtClean="0"/>
              <a:t> 5 weeks):Cutaneous lesions (palms/soles),</a:t>
            </a:r>
            <a:r>
              <a:rPr lang="en-US" dirty="0" err="1" smtClean="0"/>
              <a:t>HSM,Jaundice</a:t>
            </a:r>
            <a:r>
              <a:rPr lang="en-US" dirty="0" smtClean="0"/>
              <a:t>, Anemia, </a:t>
            </a:r>
            <a:r>
              <a:rPr lang="en-US" i="1" dirty="0" smtClean="0"/>
              <a:t>Snuffles, </a:t>
            </a:r>
            <a:r>
              <a:rPr lang="en-US" i="1" dirty="0" err="1" smtClean="0"/>
              <a:t>Periostitis</a:t>
            </a:r>
            <a:r>
              <a:rPr lang="en-US" dirty="0" smtClean="0"/>
              <a:t> and </a:t>
            </a:r>
            <a:r>
              <a:rPr lang="en-US" dirty="0" err="1" smtClean="0"/>
              <a:t>metaphysial</a:t>
            </a:r>
            <a:r>
              <a:rPr lang="en-US" dirty="0" smtClean="0"/>
              <a:t> dystrophy, </a:t>
            </a:r>
            <a:r>
              <a:rPr lang="en-US" dirty="0" err="1" smtClean="0"/>
              <a:t>Funisitis</a:t>
            </a:r>
            <a:r>
              <a:rPr lang="en-US" dirty="0" smtClean="0"/>
              <a:t> (umbilical cord </a:t>
            </a:r>
            <a:r>
              <a:rPr lang="en-US" dirty="0" err="1" smtClean="0"/>
              <a:t>vasculitis</a:t>
            </a:r>
            <a:r>
              <a:rPr lang="en-US" dirty="0" smtClean="0"/>
              <a:t>)</a:t>
            </a:r>
            <a:r>
              <a:rPr lang="en-US" b="1" dirty="0" smtClean="0">
                <a:latin typeface="Footlight MT Light" pitchFamily="18" charset="0"/>
                <a:cs typeface="Times New Roman" pitchFamily="18" charset="0"/>
              </a:rPr>
              <a:t>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Late congenital</a:t>
            </a:r>
            <a:r>
              <a:rPr lang="en-US" dirty="0" smtClean="0"/>
              <a:t>:  Frontal bossing, Short maxilla, High palatal arch, </a:t>
            </a:r>
            <a:r>
              <a:rPr lang="en-US" i="1" dirty="0" smtClean="0"/>
              <a:t>Hutchinson teeth, </a:t>
            </a:r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nerve deafness, Saddle nose , Perioral fissures</a:t>
            </a:r>
          </a:p>
          <a:p>
            <a:endParaRPr lang="en-US" dirty="0" smtClean="0"/>
          </a:p>
          <a:p>
            <a:endParaRPr lang="ar-SA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20C88-96E7-459D-A586-74CFAF0F344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F33E-895B-4925-A7A3-F511553D9EA6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4DECCD-FC24-4504-B5C2-CB1B32819B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F33E-895B-4925-A7A3-F511553D9EA6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ECCD-FC24-4504-B5C2-CB1B32819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54DECCD-FC24-4504-B5C2-CB1B32819B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F33E-895B-4925-A7A3-F511553D9EA6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F33E-895B-4925-A7A3-F511553D9EA6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54DECCD-FC24-4504-B5C2-CB1B32819B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F33E-895B-4925-A7A3-F511553D9EA6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4DECCD-FC24-4504-B5C2-CB1B32819B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A9EF33E-895B-4925-A7A3-F511553D9EA6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ECCD-FC24-4504-B5C2-CB1B32819B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F33E-895B-4925-A7A3-F511553D9EA6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54DECCD-FC24-4504-B5C2-CB1B32819B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F33E-895B-4925-A7A3-F511553D9EA6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54DECCD-FC24-4504-B5C2-CB1B32819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F33E-895B-4925-A7A3-F511553D9EA6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4DECCD-FC24-4504-B5C2-CB1B32819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4DECCD-FC24-4504-B5C2-CB1B32819B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F33E-895B-4925-A7A3-F511553D9EA6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54DECCD-FC24-4504-B5C2-CB1B32819B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A9EF33E-895B-4925-A7A3-F511553D9EA6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A9EF33E-895B-4925-A7A3-F511553D9EA6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4DECCD-FC24-4504-B5C2-CB1B32819B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Ali M Somily MD</a:t>
            </a:r>
            <a:endParaRPr lang="en-US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Transplacental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(Congenital) 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Infection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Clinical features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Intrauterine death in 25%</a:t>
            </a:r>
          </a:p>
          <a:p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3 major classifications</a:t>
            </a:r>
          </a:p>
          <a:p>
            <a:endParaRPr lang="en-US" dirty="0">
              <a:latin typeface="Footlight MT Light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914400"/>
            <a:ext cx="2971800" cy="1634376"/>
          </a:xfrm>
          <a:prstGeom prst="rect">
            <a:avLst/>
          </a:prstGeom>
        </p:spPr>
      </p:pic>
      <p:pic>
        <p:nvPicPr>
          <p:cNvPr id="26626" name="Picture 2" descr="http://t2.gstatic.com/images?q=tbn:ANd9GcTHk0fBl54AK50xjH56zXKXDXmRYAyjhxx7BbgOIaf7jBUJ8x42b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572000"/>
            <a:ext cx="1448187" cy="1114425"/>
          </a:xfrm>
          <a:prstGeom prst="rect">
            <a:avLst/>
          </a:prstGeom>
          <a:noFill/>
        </p:spPr>
      </p:pic>
      <p:pic>
        <p:nvPicPr>
          <p:cNvPr id="26628" name="Picture 4" descr="http://t1.gstatic.com/images?q=tbn:ANd9GcRDi-2Js81BTyLAUjMlafhYr39ETtgb0YvxJuVH6Wfp9DZx4QA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563140"/>
            <a:ext cx="1219200" cy="10668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" y="2548776"/>
            <a:ext cx="469578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24200" y="585499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Frontal </a:t>
            </a:r>
            <a:r>
              <a:rPr lang="en-US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bossing, Short maxilla, High palatal arch, </a:t>
            </a:r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Saddle </a:t>
            </a:r>
            <a:r>
              <a:rPr lang="en-US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nose , Perioral fissures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909777" y="5629940"/>
            <a:ext cx="0" cy="48666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95600" y="6116605"/>
            <a:ext cx="228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733800" y="3244334"/>
            <a:ext cx="3352800" cy="307777"/>
          </a:xfrm>
          <a:prstGeom prst="rect">
            <a:avLst/>
          </a:prstGeom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Funisitis</a:t>
            </a:r>
            <a:r>
              <a:rPr lang="en-US" sz="1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(umbilical cord </a:t>
            </a:r>
            <a:r>
              <a:rPr lang="en-US" sz="1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vasculitis</a:t>
            </a:r>
            <a:r>
              <a:rPr lang="en-US" sz="1200" dirty="0">
                <a:solidFill>
                  <a:srgbClr val="000099"/>
                </a:solidFill>
                <a:latin typeface="Calibri"/>
              </a:rPr>
              <a:t>)</a:t>
            </a:r>
            <a:r>
              <a:rPr lang="en-US" sz="1200" b="1" dirty="0">
                <a:solidFill>
                  <a:srgbClr val="000099"/>
                </a:solidFill>
                <a:latin typeface="Footlight MT Light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Diagnosis and Treatment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Footlight MT Light" pitchFamily="18" charset="0"/>
                <a:cs typeface="Times New Roman" pitchFamily="18" charset="0"/>
              </a:rPr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Footlight MT Light" pitchFamily="18" charset="0"/>
                <a:cs typeface="Times New Roman" pitchFamily="18" charset="0"/>
              </a:rPr>
              <a:t>RPR/VDRL</a:t>
            </a: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:  </a:t>
            </a:r>
            <a:r>
              <a:rPr lang="en-US" dirty="0" err="1" smtClean="0">
                <a:latin typeface="Footlight MT Light" pitchFamily="18" charset="0"/>
                <a:cs typeface="Times New Roman" pitchFamily="18" charset="0"/>
              </a:rPr>
              <a:t>nontreponemal</a:t>
            </a: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 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Footlight MT Light" pitchFamily="18" charset="0"/>
                <a:cs typeface="Times New Roman" pitchFamily="18" charset="0"/>
              </a:rPr>
              <a:t>MHA-TP/FTA-ABS</a:t>
            </a: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:  specific </a:t>
            </a:r>
            <a:r>
              <a:rPr lang="en-US" dirty="0" err="1" smtClean="0">
                <a:latin typeface="Footlight MT Light" pitchFamily="18" charset="0"/>
                <a:cs typeface="Times New Roman" pitchFamily="18" charset="0"/>
              </a:rPr>
              <a:t>treponemal</a:t>
            </a: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 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Confirmed if T. pallidum identified in skin lesions, placenta, umbilical cord, or at autopsy</a:t>
            </a:r>
          </a:p>
          <a:p>
            <a:endParaRPr lang="en-US" dirty="0">
              <a:latin typeface="Footlight MT Light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Treatment</a:t>
            </a:r>
          </a:p>
          <a:p>
            <a:pPr>
              <a:buNone/>
            </a:pP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     Penicillin G</a:t>
            </a:r>
            <a:endParaRPr lang="en-US" dirty="0">
              <a:latin typeface="Footlight MT Light" pitchFamily="18" charset="0"/>
              <a:cs typeface="Times New Roman" pitchFamily="18" charset="0"/>
            </a:endParaRPr>
          </a:p>
          <a:p>
            <a:endParaRPr lang="en-US" dirty="0" smtClean="0">
              <a:latin typeface="Footlight MT Light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Prevention</a:t>
            </a:r>
          </a:p>
          <a:p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RPR/VDRL screen in ALL pregnant women early in pregnancy and at time of birth</a:t>
            </a:r>
          </a:p>
          <a:p>
            <a:endParaRPr lang="en-US" dirty="0">
              <a:latin typeface="Footlight MT Light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1752" y="765048"/>
            <a:ext cx="8534400" cy="758952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Parvovirus P 19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Footlight MT Light" pitchFamily="18" charset="0"/>
                <a:cs typeface="Times New Roman" pitchFamily="18" charset="0"/>
              </a:rPr>
              <a:t>Parvovirus P 19</a:t>
            </a:r>
            <a:endParaRPr lang="en-US" sz="3600" dirty="0" smtClean="0">
              <a:latin typeface="Footlight MT Light" pitchFamily="18" charset="0"/>
              <a:cs typeface="Times New Roman" pitchFamily="18" charset="0"/>
            </a:endParaRPr>
          </a:p>
          <a:p>
            <a:r>
              <a:rPr lang="en-GB" sz="3600" dirty="0" smtClean="0">
                <a:latin typeface="Footlight MT Light" pitchFamily="18" charset="0"/>
                <a:cs typeface="Times New Roman" pitchFamily="18" charset="0"/>
              </a:rPr>
              <a:t>Causative  agent  of  Fifth  disease  (</a:t>
            </a:r>
            <a:r>
              <a:rPr lang="en-GB" sz="3600" dirty="0" err="1" smtClean="0">
                <a:latin typeface="Footlight MT Light" pitchFamily="18" charset="0"/>
                <a:cs typeface="Times New Roman" pitchFamily="18" charset="0"/>
              </a:rPr>
              <a:t>erythema</a:t>
            </a:r>
            <a:r>
              <a:rPr lang="en-GB" sz="3600" dirty="0" smtClean="0">
                <a:latin typeface="Footlight MT Light" pitchFamily="18" charset="0"/>
                <a:cs typeface="Times New Roman" pitchFamily="18" charset="0"/>
              </a:rPr>
              <a:t>  </a:t>
            </a:r>
            <a:r>
              <a:rPr lang="en-GB" sz="3600" dirty="0" err="1" smtClean="0">
                <a:latin typeface="Footlight MT Light" pitchFamily="18" charset="0"/>
                <a:cs typeface="Times New Roman" pitchFamily="18" charset="0"/>
              </a:rPr>
              <a:t>infectiosum</a:t>
            </a:r>
            <a:r>
              <a:rPr lang="en-GB" sz="3600" dirty="0" smtClean="0">
                <a:latin typeface="Footlight MT Light" pitchFamily="18" charset="0"/>
                <a:cs typeface="Times New Roman" pitchFamily="18" charset="0"/>
              </a:rPr>
              <a:t>) </a:t>
            </a:r>
            <a:endParaRPr lang="en-US" sz="3600" dirty="0" smtClean="0">
              <a:latin typeface="Footlight MT Light" pitchFamily="18" charset="0"/>
              <a:cs typeface="Times New Roman" pitchFamily="18" charset="0"/>
            </a:endParaRPr>
          </a:p>
          <a:p>
            <a:r>
              <a:rPr lang="en-GB" sz="3600" dirty="0" smtClean="0">
                <a:latin typeface="Footlight MT Light" pitchFamily="18" charset="0"/>
                <a:cs typeface="Times New Roman" pitchFamily="18" charset="0"/>
              </a:rPr>
              <a:t>Spread by the respiratory route, blood and </a:t>
            </a:r>
            <a:r>
              <a:rPr lang="en-GB" sz="3600" dirty="0" err="1" smtClean="0">
                <a:latin typeface="Footlight MT Light" pitchFamily="18" charset="0"/>
                <a:cs typeface="Times New Roman" pitchFamily="18" charset="0"/>
              </a:rPr>
              <a:t>transplacental</a:t>
            </a:r>
            <a:endParaRPr lang="en-US" sz="3600" dirty="0" smtClean="0">
              <a:latin typeface="Footlight MT Light" pitchFamily="18" charset="0"/>
              <a:cs typeface="Times New Roman" pitchFamily="18" charset="0"/>
            </a:endParaRPr>
          </a:p>
          <a:p>
            <a:endParaRPr lang="en-US" sz="3600" dirty="0">
              <a:latin typeface="Footlight MT Light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Epidemiology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Footlight MT Light" pitchFamily="18" charset="0"/>
                <a:cs typeface="Times New Roman" pitchFamily="18" charset="0"/>
              </a:rPr>
              <a:t>Most of the population is eventually infected. </a:t>
            </a:r>
            <a:endParaRPr lang="en-US" dirty="0" smtClean="0">
              <a:latin typeface="Footlight MT Light" pitchFamily="18" charset="0"/>
              <a:cs typeface="Times New Roman" pitchFamily="18" charset="0"/>
            </a:endParaRPr>
          </a:p>
          <a:p>
            <a:r>
              <a:rPr lang="en-GB" dirty="0" smtClean="0">
                <a:latin typeface="Footlight MT Light" pitchFamily="18" charset="0"/>
                <a:cs typeface="Times New Roman" pitchFamily="18" charset="0"/>
              </a:rPr>
              <a:t>Half of women of childbearing age are susceptible to infection.  </a:t>
            </a:r>
            <a:endParaRPr lang="en-US" dirty="0" smtClean="0">
              <a:latin typeface="Footlight MT Light" pitchFamily="18" charset="0"/>
              <a:cs typeface="Times New Roman" pitchFamily="18" charset="0"/>
            </a:endParaRPr>
          </a:p>
          <a:p>
            <a:r>
              <a:rPr lang="en-GB" dirty="0" smtClean="0">
                <a:latin typeface="Footlight MT Light" pitchFamily="18" charset="0"/>
                <a:cs typeface="Times New Roman" pitchFamily="18" charset="0"/>
              </a:rPr>
              <a:t>Risk  of </a:t>
            </a:r>
            <a:r>
              <a:rPr lang="en-GB" dirty="0" err="1" smtClean="0">
                <a:solidFill>
                  <a:srgbClr val="FF0000"/>
                </a:solidFill>
                <a:latin typeface="Footlight MT Light" pitchFamily="18" charset="0"/>
                <a:cs typeface="Times New Roman" pitchFamily="18" charset="0"/>
              </a:rPr>
              <a:t>fetal</a:t>
            </a:r>
            <a:r>
              <a:rPr lang="en-GB" dirty="0" smtClean="0">
                <a:solidFill>
                  <a:srgbClr val="FF0000"/>
                </a:solidFill>
                <a:latin typeface="Footlight MT Light" pitchFamily="18" charset="0"/>
                <a:cs typeface="Times New Roman" pitchFamily="18" charset="0"/>
              </a:rPr>
              <a:t> death highest </a:t>
            </a:r>
            <a:r>
              <a:rPr lang="en-GB" dirty="0" smtClean="0">
                <a:latin typeface="Footlight MT Light" pitchFamily="18" charset="0"/>
                <a:cs typeface="Times New Roman" pitchFamily="18" charset="0"/>
              </a:rPr>
              <a:t>when infection occurs during  the second trimester of pregnancy (1</a:t>
            </a:r>
            <a:r>
              <a:rPr lang="en-GB" baseline="30000" dirty="0" smtClean="0">
                <a:latin typeface="Footlight MT Light" pitchFamily="18" charset="0"/>
                <a:cs typeface="Times New Roman" pitchFamily="18" charset="0"/>
              </a:rPr>
              <a:t>st</a:t>
            </a:r>
            <a:r>
              <a:rPr lang="en-GB" dirty="0" smtClean="0">
                <a:latin typeface="Footlight MT Light" pitchFamily="18" charset="0"/>
                <a:cs typeface="Times New Roman" pitchFamily="18" charset="0"/>
              </a:rPr>
              <a:t> 20 wks of pregnancy (12%).</a:t>
            </a:r>
            <a:endParaRPr lang="en-US" dirty="0" smtClean="0">
              <a:latin typeface="Footlight MT Light" pitchFamily="18" charset="0"/>
              <a:cs typeface="Times New Roman" pitchFamily="18" charset="0"/>
            </a:endParaRPr>
          </a:p>
          <a:p>
            <a:r>
              <a:rPr lang="en-GB" dirty="0" smtClean="0">
                <a:latin typeface="Footlight MT Light" pitchFamily="18" charset="0"/>
                <a:cs typeface="Times New Roman" pitchFamily="18" charset="0"/>
              </a:rPr>
              <a:t> Minimal  risk  to the </a:t>
            </a:r>
            <a:r>
              <a:rPr lang="en-GB" dirty="0" err="1" smtClean="0">
                <a:latin typeface="Footlight MT Light" pitchFamily="18" charset="0"/>
                <a:cs typeface="Times New Roman" pitchFamily="18" charset="0"/>
              </a:rPr>
              <a:t>fetus</a:t>
            </a:r>
            <a:r>
              <a:rPr lang="en-GB" dirty="0" smtClean="0">
                <a:latin typeface="Footlight MT Light" pitchFamily="18" charset="0"/>
                <a:cs typeface="Times New Roman" pitchFamily="18" charset="0"/>
              </a:rPr>
              <a:t> if infection occurred  during  the third trimesters of pregnancy.</a:t>
            </a:r>
            <a:endParaRPr lang="en-US" dirty="0" smtClean="0">
              <a:latin typeface="Footlight MT Light" pitchFamily="18" charset="0"/>
              <a:cs typeface="Times New Roman" pitchFamily="18" charset="0"/>
            </a:endParaRPr>
          </a:p>
          <a:p>
            <a:endParaRPr lang="en-US" dirty="0">
              <a:latin typeface="Footlight MT Light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Clinical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Faeture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Known  to  cause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fetal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loss through 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hydrops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fetalis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;  severe anaemia,  congestive heart failure, generalized oedema  and 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fetal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death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 No evidence of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teratogenecity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Dr.Malak\My Documents\My Pictures\parv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00474"/>
            <a:ext cx="81534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Diagnosis, and Treatment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Diagnosis</a:t>
            </a:r>
          </a:p>
          <a:p>
            <a:pPr lvl="1"/>
            <a:r>
              <a:rPr lang="en-US" dirty="0">
                <a:latin typeface="Footlight MT Light" pitchFamily="18" charset="0"/>
                <a:cs typeface="Times New Roman" pitchFamily="18" charset="0"/>
              </a:rPr>
              <a:t>ultrasound </a:t>
            </a:r>
            <a:endParaRPr lang="en-US" dirty="0" smtClean="0">
              <a:latin typeface="Footlight MT Light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Serology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persistant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PCR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Traetment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intrauterine transfusions and administration of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digoxin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to the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fetus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r-SA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Neonatal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Varicella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90%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of pregnant women already immune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Primary  infection during pregnancy carries a greater risk  of severe disease</a:t>
            </a:r>
            <a:endParaRPr lang="ar-SA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Clinical Features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First 20 weeks of Pregnancy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Up to 3% chance of transmission to the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fetus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recognised congenital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varicella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syndrome;Scarring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of skin,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Hypoplasia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of limbs, CNS and eye defects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t0.gstatic.com/images?q=tbn:ANd9GcRm8djurmy8JrLFh2slL2bSUR2pWizVrBbPjTwdXhYeBfElvpiv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810000"/>
            <a:ext cx="1990725" cy="2295526"/>
          </a:xfrm>
          <a:prstGeom prst="rect">
            <a:avLst/>
          </a:prstGeom>
          <a:noFill/>
        </p:spPr>
      </p:pic>
      <p:pic>
        <p:nvPicPr>
          <p:cNvPr id="18436" name="Picture 4" descr="http://t0.gstatic.com/images?q=tbn:ANd9GcRamHqmA1NDHkPYda9-5ul7Ccd5m6xKxyeBJEvm0c_HSi3XUqly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810000"/>
            <a:ext cx="18669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Diagnosis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2961569"/>
              </p:ext>
            </p:extLst>
          </p:nvPr>
        </p:nvGraphicFramePr>
        <p:xfrm>
          <a:off x="457200" y="1600200"/>
          <a:ext cx="7924800" cy="4533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  <a:gridCol w="1981200"/>
                <a:gridCol w="1981200"/>
              </a:tblGrid>
              <a:tr h="129399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Pregnant   mother and Fetus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Neonate</a:t>
                      </a:r>
                      <a:endParaRPr lang="en-US" sz="2000" dirty="0"/>
                    </a:p>
                  </a:txBody>
                  <a:tcPr/>
                </a:tc>
              </a:tr>
              <a:tr h="403682">
                <a:tc rowSpan="3">
                  <a:txBody>
                    <a:bodyPr/>
                    <a:lstStyle/>
                    <a:p>
                      <a:r>
                        <a:rPr lang="en-US" sz="2000" dirty="0" smtClean="0"/>
                        <a:t>Direct form the vesicles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Culture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+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+</a:t>
                      </a:r>
                      <a:endParaRPr lang="en-US" sz="2000" dirty="0"/>
                    </a:p>
                  </a:txBody>
                  <a:tcPr/>
                </a:tc>
              </a:tr>
              <a:tr h="40368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DFA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+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+</a:t>
                      </a:r>
                      <a:endParaRPr lang="en-US" sz="2000" dirty="0"/>
                    </a:p>
                  </a:txBody>
                  <a:tcPr/>
                </a:tc>
              </a:tr>
              <a:tr h="12939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PCR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Fetal blood and amniotic fluid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+</a:t>
                      </a:r>
                      <a:endParaRPr lang="en-US" sz="2000" dirty="0"/>
                    </a:p>
                  </a:txBody>
                  <a:tcPr/>
                </a:tc>
              </a:tr>
              <a:tr h="69676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Serology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IgM</a:t>
                      </a:r>
                      <a:endParaRPr lang="en-US" sz="2000" dirty="0" smtClean="0"/>
                    </a:p>
                    <a:p>
                      <a:r>
                        <a:rPr lang="en-US" sz="2000" dirty="0" smtClean="0"/>
                        <a:t>Rising </a:t>
                      </a:r>
                      <a:r>
                        <a:rPr lang="en-US" sz="2000" dirty="0" err="1" smtClean="0"/>
                        <a:t>IgG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+</a:t>
                      </a:r>
                    </a:p>
                    <a:p>
                      <a:r>
                        <a:rPr lang="en-US" sz="2000" dirty="0" smtClean="0"/>
                        <a:t>+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+</a:t>
                      </a:r>
                      <a:endParaRPr lang="en-US" sz="2000" dirty="0"/>
                    </a:p>
                  </a:txBody>
                  <a:tcPr/>
                </a:tc>
              </a:tr>
              <a:tr h="40368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 and MRI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+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Treatment and Prevention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Acyclovir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at first signs of </a:t>
            </a:r>
            <a:r>
              <a:rPr lang="en-US" altLang="zh-TW" u="sng" dirty="0" err="1" smtClean="0">
                <a:latin typeface="Times New Roman" pitchFamily="18" charset="0"/>
                <a:cs typeface="Times New Roman" pitchFamily="18" charset="0"/>
              </a:rPr>
              <a:t>varicella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pneumonia </a:t>
            </a:r>
          </a:p>
          <a:p>
            <a:pPr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Pre-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expoure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live-attenuated vaccines </a:t>
            </a:r>
            <a:r>
              <a:rPr lang="en-US" altLang="ar-SA" dirty="0" smtClean="0">
                <a:latin typeface="Times New Roman" pitchFamily="18" charset="0"/>
                <a:ea typeface="Majalla UI"/>
                <a:cs typeface="Times New Roman" pitchFamily="18" charset="0"/>
              </a:rPr>
              <a:t>before or after pregnancy but not during pregnancy. </a:t>
            </a:r>
          </a:p>
          <a:p>
            <a:pPr>
              <a:defRPr/>
            </a:pPr>
            <a:r>
              <a:rPr lang="en-US" altLang="zh-TW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Postexposure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Zoster immunoglobulin to susceptible  pregnant women and infants  whose mothers develop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varicella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during the last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5 days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of pregnancy  or the first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2 days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after delivery and premature baby &lt;28 wks of gestation</a:t>
            </a:r>
            <a:endParaRPr lang="ar-SA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understand the epidemiology and clinical presentation of trans-</a:t>
            </a:r>
            <a:r>
              <a:rPr lang="en-US" dirty="0" err="1" smtClean="0"/>
              <a:t>plancental</a:t>
            </a:r>
            <a:r>
              <a:rPr lang="en-US" dirty="0" smtClean="0"/>
              <a:t> infections</a:t>
            </a:r>
          </a:p>
          <a:p>
            <a:r>
              <a:rPr lang="en-US" dirty="0" smtClean="0"/>
              <a:t> To identify the most appropriate methods for the diagnosis of these infections</a:t>
            </a:r>
          </a:p>
          <a:p>
            <a:r>
              <a:rPr lang="en-US" dirty="0" smtClean="0"/>
              <a:t>To be familiar with the management and prevention of these infection.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2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rubella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R=rubella</a:t>
            </a:r>
          </a:p>
          <a:p>
            <a:pPr algn="l" rtl="0"/>
            <a:r>
              <a:rPr lang="en-GB" dirty="0">
                <a:latin typeface="Times New Roman" pitchFamily="18" charset="0"/>
                <a:cs typeface="Times New Roman" pitchFamily="18" charset="0"/>
              </a:rPr>
              <a:t>RNA enveloped virus, member of the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togaviridae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family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GB" dirty="0">
                <a:latin typeface="Times New Roman" pitchFamily="18" charset="0"/>
                <a:cs typeface="Times New Roman" pitchFamily="18" charset="0"/>
              </a:rPr>
              <a:t>Spread by respiratory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droplets and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transplacentally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r" rtl="0"/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Epidemiology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Vaccine-preventable disease</a:t>
            </a: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No longer considered endemic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Mild, self-limiting illness</a:t>
            </a: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Infection earlier in pregnancy has a  higher probability of affected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infant (first 12 wks 70% and 13-16 wks 20% and rare &gt;16 wks of pregnancy)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Clinical Features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Sensorineural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hearing loss (most common)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Cataracts, glaucoma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Cardiac malformations 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Neurologic (less common) 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Others to include growth retardation, bone disease, HSM, thrombocytopenia,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“blueberry muffin” lesions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rubel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9622" y="4419600"/>
            <a:ext cx="2451438" cy="162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635" y="4746171"/>
            <a:ext cx="1556565" cy="143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upload.wikimedia.org/wikipedia/commons/thumb/0/07/Cataracts_due_to_Congenital_Rubella_Syndrome_(CRS)_PHIL_4284_lores.jpg/230px-Cataracts_due_to_Congenital_Rubella_Syndrome_(CRS)_PHIL_4284_lo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05000"/>
            <a:ext cx="1657350" cy="113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Diagnosis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Maternal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useless!</a:t>
            </a: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Viral isolation virus from nasal secretions, throat, blood, urine, CSF. </a:t>
            </a: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Serologic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testing.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recent postnatal or congenital infection. </a:t>
            </a: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Rising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monthly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titers suggest congenital infection.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Treatment Prevention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Supportive care only with parent education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Prevention by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immunization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Maternal screening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Vaccinate if not immune (avoid pregnancy for three months)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cytomegalovirus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C=cytomegalovirus</a:t>
            </a: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Most common congenital viral infection~40,000 infants per year. </a:t>
            </a: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Mild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self limiting illness</a:t>
            </a:r>
          </a:p>
          <a:p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Epidemiology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Transmission can occur with primary infection or reactivation of virus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but 40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% risk of transmission in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primary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infection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risk of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transmission later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pregnancy but more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severe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sequalae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associated with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earlier acquisition</a:t>
            </a:r>
          </a:p>
          <a:p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404775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Clinical presentation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90%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asymptomatic at birth</a:t>
            </a: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Up to 15% develop symptoms later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Microcephaly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periventricular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calcifications, neurological deficits, HSM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petechiae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jaundice,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chorioretinitis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&gt;80% develop long term complications: Hearing loss, vision impairment, developmental delay</a:t>
            </a:r>
          </a:p>
          <a:p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mv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419600"/>
            <a:ext cx="2667000" cy="181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mv br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0"/>
            <a:ext cx="201064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Diagnosis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Maternal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shows only past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infection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Viral isolation from urine or saliva in 1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 weeks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Viral load and DNA copies can be assessed by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PCR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en-GB" altLang="zh-TW" dirty="0" smtClean="0">
                <a:latin typeface="Times New Roman" pitchFamily="18" charset="0"/>
                <a:cs typeface="Times New Roman" pitchFamily="18" charset="0"/>
              </a:rPr>
              <a:t>Detection of </a:t>
            </a:r>
            <a:r>
              <a:rPr lang="en-GB" altLang="zh-TW" dirty="0" err="1" smtClean="0">
                <a:latin typeface="Times New Roman" pitchFamily="18" charset="0"/>
                <a:cs typeface="Times New Roman" pitchFamily="18" charset="0"/>
              </a:rPr>
              <a:t>Cytomegalic</a:t>
            </a:r>
            <a:r>
              <a:rPr lang="en-GB" altLang="zh-TW" dirty="0" smtClean="0">
                <a:latin typeface="Times New Roman" pitchFamily="18" charset="0"/>
                <a:cs typeface="Times New Roman" pitchFamily="18" charset="0"/>
              </a:rPr>
              <a:t> Inclusion bodies in affected tissue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Serologies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not helpful given high antibody in population</a:t>
            </a:r>
          </a:p>
          <a:p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Treatment Prevention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Ganciclovir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x6wks in symptomatic infants</a:t>
            </a:r>
          </a:p>
          <a:p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Terminology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  <a:latin typeface="Footlight MT Light" pitchFamily="18" charset="0"/>
                <a:cs typeface="Times New Roman" pitchFamily="18" charset="0"/>
              </a:rPr>
              <a:t>Congenital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>
                <a:solidFill>
                  <a:srgbClr val="002060"/>
                </a:solidFill>
                <a:latin typeface="Footlight MT Light" pitchFamily="18" charset="0"/>
                <a:cs typeface="Times New Roman" pitchFamily="18" charset="0"/>
              </a:rPr>
              <a:t>Perinatal</a:t>
            </a:r>
            <a:endParaRPr lang="en-GB" dirty="0" smtClean="0">
              <a:solidFill>
                <a:srgbClr val="002060"/>
              </a:solidFill>
              <a:latin typeface="Footlight MT Light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  <a:latin typeface="Footlight MT Light" pitchFamily="18" charset="0"/>
                <a:cs typeface="Times New Roman" pitchFamily="18" charset="0"/>
              </a:rPr>
              <a:t>Neonatal</a:t>
            </a:r>
            <a:endParaRPr lang="en-GB" dirty="0">
              <a:solidFill>
                <a:srgbClr val="002060"/>
              </a:solidFill>
              <a:latin typeface="Footlight MT Light" pitchFamily="18" charset="0"/>
              <a:cs typeface="Times New Roman" pitchFamily="18" charset="0"/>
            </a:endParaRPr>
          </a:p>
          <a:p>
            <a:pPr marL="514350" indent="-514350"/>
            <a:r>
              <a:rPr lang="en-GB" dirty="0" smtClean="0">
                <a:solidFill>
                  <a:srgbClr val="002060"/>
                </a:solidFill>
                <a:latin typeface="Footlight MT Light" pitchFamily="18" charset="0"/>
                <a:cs typeface="Times New Roman" pitchFamily="18" charset="0"/>
              </a:rPr>
              <a:t>What is TORCH</a:t>
            </a:r>
          </a:p>
          <a:p>
            <a:pPr marL="1657350" lvl="2" indent="-7429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ar-SA" sz="3600" b="1" dirty="0">
                <a:solidFill>
                  <a:srgbClr val="FF0000"/>
                </a:solidFill>
                <a:latin typeface="Footlight MT Light" pitchFamily="18" charset="0"/>
                <a:ea typeface="Majalla UI"/>
                <a:cs typeface="Times New Roman" pitchFamily="18" charset="0"/>
              </a:rPr>
              <a:t>T</a:t>
            </a:r>
            <a:r>
              <a:rPr lang="en-US" altLang="ar-SA" sz="3600" dirty="0">
                <a:solidFill>
                  <a:srgbClr val="FF0000"/>
                </a:solidFill>
                <a:latin typeface="Footlight MT Light" pitchFamily="18" charset="0"/>
                <a:ea typeface="Majalla UI"/>
                <a:cs typeface="Times New Roman" pitchFamily="18" charset="0"/>
              </a:rPr>
              <a:t>oxoplasmosis, </a:t>
            </a:r>
          </a:p>
          <a:p>
            <a:pPr marL="1657350" lvl="2" indent="-7429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ar-SA" sz="3600" b="1" dirty="0" smtClean="0">
                <a:solidFill>
                  <a:srgbClr val="FF0000"/>
                </a:solidFill>
                <a:latin typeface="Footlight MT Light" pitchFamily="18" charset="0"/>
                <a:ea typeface="Majalla UI"/>
                <a:cs typeface="Times New Roman" pitchFamily="18" charset="0"/>
              </a:rPr>
              <a:t>O</a:t>
            </a:r>
            <a:r>
              <a:rPr lang="en-US" altLang="ar-SA" sz="3600" dirty="0" smtClean="0">
                <a:solidFill>
                  <a:srgbClr val="FF0000"/>
                </a:solidFill>
                <a:latin typeface="Footlight MT Light" pitchFamily="18" charset="0"/>
                <a:ea typeface="Majalla UI"/>
                <a:cs typeface="Times New Roman" pitchFamily="18" charset="0"/>
              </a:rPr>
              <a:t>ther </a:t>
            </a:r>
            <a:r>
              <a:rPr lang="en-US" altLang="ar-SA" sz="3600" u="sng" dirty="0" smtClean="0">
                <a:solidFill>
                  <a:srgbClr val="FF0000"/>
                </a:solidFill>
                <a:latin typeface="Footlight MT Light" pitchFamily="18" charset="0"/>
                <a:ea typeface="Majalla UI"/>
                <a:cs typeface="Times New Roman" pitchFamily="18" charset="0"/>
              </a:rPr>
              <a:t>(</a:t>
            </a:r>
            <a:r>
              <a:rPr lang="en-US" altLang="ar-SA" sz="3600" dirty="0" smtClean="0">
                <a:solidFill>
                  <a:srgbClr val="FF0000"/>
                </a:solidFill>
                <a:latin typeface="Footlight MT Light" pitchFamily="18" charset="0"/>
                <a:ea typeface="Majalla UI"/>
                <a:cs typeface="Times New Roman" pitchFamily="18" charset="0"/>
              </a:rPr>
              <a:t>syphilis </a:t>
            </a:r>
            <a:r>
              <a:rPr lang="en-US" altLang="ar-SA" sz="3600" dirty="0">
                <a:solidFill>
                  <a:srgbClr val="FF0000"/>
                </a:solidFill>
                <a:latin typeface="Footlight MT Light" pitchFamily="18" charset="0"/>
                <a:ea typeface="Majalla UI"/>
                <a:cs typeface="Times New Roman" pitchFamily="18" charset="0"/>
              </a:rPr>
              <a:t>,parvovirus &amp;VZV), </a:t>
            </a:r>
          </a:p>
          <a:p>
            <a:pPr marL="1657350" lvl="2" indent="-7429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ar-SA" sz="3600" b="1" dirty="0">
                <a:solidFill>
                  <a:srgbClr val="FF0000"/>
                </a:solidFill>
                <a:latin typeface="Footlight MT Light" pitchFamily="18" charset="0"/>
                <a:ea typeface="Majalla UI"/>
                <a:cs typeface="Times New Roman" pitchFamily="18" charset="0"/>
              </a:rPr>
              <a:t>R</a:t>
            </a:r>
            <a:r>
              <a:rPr lang="en-US" altLang="ar-SA" sz="3600" dirty="0">
                <a:solidFill>
                  <a:srgbClr val="FF0000"/>
                </a:solidFill>
                <a:latin typeface="Footlight MT Light" pitchFamily="18" charset="0"/>
                <a:ea typeface="Majalla UI"/>
                <a:cs typeface="Times New Roman" pitchFamily="18" charset="0"/>
              </a:rPr>
              <a:t>ubella, </a:t>
            </a:r>
          </a:p>
          <a:p>
            <a:pPr marL="1657350" lvl="2" indent="-7429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ar-SA" sz="3600" b="1" dirty="0">
                <a:solidFill>
                  <a:srgbClr val="FF0000"/>
                </a:solidFill>
                <a:latin typeface="Footlight MT Light" pitchFamily="18" charset="0"/>
                <a:ea typeface="Majalla UI"/>
                <a:cs typeface="Times New Roman" pitchFamily="18" charset="0"/>
              </a:rPr>
              <a:t>C</a:t>
            </a:r>
            <a:r>
              <a:rPr lang="en-US" altLang="ar-SA" sz="3600" dirty="0">
                <a:solidFill>
                  <a:srgbClr val="FF0000"/>
                </a:solidFill>
                <a:latin typeface="Footlight MT Light" pitchFamily="18" charset="0"/>
                <a:ea typeface="Majalla UI"/>
                <a:cs typeface="Times New Roman" pitchFamily="18" charset="0"/>
              </a:rPr>
              <a:t>MV, </a:t>
            </a:r>
          </a:p>
          <a:p>
            <a:pPr marL="1657350" lvl="2" indent="-7429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ar-SA" sz="3600" b="1" dirty="0">
                <a:solidFill>
                  <a:srgbClr val="FF0000"/>
                </a:solidFill>
                <a:latin typeface="Footlight MT Light" pitchFamily="18" charset="0"/>
                <a:ea typeface="Majalla UI"/>
                <a:cs typeface="Times New Roman" pitchFamily="18" charset="0"/>
              </a:rPr>
              <a:t>H</a:t>
            </a:r>
            <a:r>
              <a:rPr lang="en-US" altLang="ar-SA" sz="3600" dirty="0">
                <a:solidFill>
                  <a:srgbClr val="FF0000"/>
                </a:solidFill>
                <a:latin typeface="Footlight MT Light" pitchFamily="18" charset="0"/>
                <a:ea typeface="Majalla UI"/>
                <a:cs typeface="Times New Roman" pitchFamily="18" charset="0"/>
              </a:rPr>
              <a:t>erpes( Hepatitis &amp;HIV),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FF0000"/>
              </a:solidFill>
              <a:latin typeface="Footlight MT Light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herpes simplex 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H=herpes simplex (HSV)</a:t>
            </a: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HSV1 or HSV2</a:t>
            </a:r>
          </a:p>
          <a:p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Epidemiology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Primarily transmitted through infected maternal genital tract</a:t>
            </a: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Primary infection with greater transmission risk than reactivation</a:t>
            </a: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Rationale for C-section delivery prior to membrane rupture</a:t>
            </a:r>
          </a:p>
          <a:p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Clinical presentation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Most are asymptomatic at birth</a:t>
            </a: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3 patterns of equal frequency with symptoms between birth and 4wks:Skin, eyes, mouth , CNS disease, Disseminated disease (present earliest)</a:t>
            </a: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Initial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manifestations very nonspecific with skin lesions NOT necessarily present</a:t>
            </a:r>
          </a:p>
          <a:p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Diagnosis and treatment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Diagnosis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Culture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maternal lesions if present 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delivery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Cultures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infant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CSF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PCR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Serologies is useless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Treatment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 dose of acyclovir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Risk  and features  of congenital infection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Risk of congenital infection: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Organism (</a:t>
            </a:r>
            <a:r>
              <a:rPr lang="en-US" dirty="0" err="1" smtClean="0">
                <a:latin typeface="Footlight MT Light" pitchFamily="18" charset="0"/>
                <a:cs typeface="Times New Roman" pitchFamily="18" charset="0"/>
              </a:rPr>
              <a:t>Teratogenicity</a:t>
            </a: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Type of maternal infection(Primary ,recurrent)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Time during pregnancy (1</a:t>
            </a:r>
            <a:r>
              <a:rPr lang="en-US" baseline="30000" dirty="0" smtClean="0">
                <a:latin typeface="Footlight MT Light" pitchFamily="18" charset="0"/>
                <a:cs typeface="Times New Roman" pitchFamily="18" charset="0"/>
              </a:rPr>
              <a:t>st</a:t>
            </a: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,2</a:t>
            </a:r>
            <a:r>
              <a:rPr lang="en-US" baseline="30000" dirty="0" smtClean="0">
                <a:latin typeface="Footlight MT Light" pitchFamily="18" charset="0"/>
                <a:cs typeface="Times New Roman" pitchFamily="18" charset="0"/>
              </a:rPr>
              <a:t>nd</a:t>
            </a: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,3</a:t>
            </a:r>
            <a:r>
              <a:rPr lang="en-US" baseline="30000" dirty="0" smtClean="0">
                <a:latin typeface="Footlight MT Light" pitchFamily="18" charset="0"/>
                <a:cs typeface="Times New Roman" pitchFamily="18" charset="0"/>
              </a:rPr>
              <a:t>rd </a:t>
            </a: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Trimester)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Footlight MT Light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Footlight MT Light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Footlight MT Light" pitchFamily="18" charset="0"/>
              <a:cs typeface="Times New Roman" pitchFamily="18" charset="0"/>
            </a:endParaRPr>
          </a:p>
          <a:p>
            <a:endParaRPr lang="en-US" dirty="0" smtClean="0">
              <a:latin typeface="Footlight MT Light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Footlight MT Light" pitchFamily="18" charset="0"/>
                <a:cs typeface="Times New Roman" pitchFamily="18" charset="0"/>
              </a:rPr>
              <a:t>features  of congenital infection </a:t>
            </a: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:</a:t>
            </a:r>
            <a:endParaRPr lang="en-US" dirty="0">
              <a:latin typeface="Footlight MT Light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Intrauterine growth retardation(IUGR)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Skin rash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>
                <a:latin typeface="Footlight MT Light" pitchFamily="18" charset="0"/>
                <a:cs typeface="Times New Roman" pitchFamily="18" charset="0"/>
              </a:rPr>
              <a:t>Microcephaly</a:t>
            </a:r>
            <a:endParaRPr lang="en-US" dirty="0" smtClean="0">
              <a:latin typeface="Footlight MT Light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>
                <a:latin typeface="Footlight MT Light" pitchFamily="18" charset="0"/>
                <a:cs typeface="Times New Roman" pitchFamily="18" charset="0"/>
              </a:rPr>
              <a:t>Hepatosplenomegaly</a:t>
            </a: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(HSM)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Thrombocytopenia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>
                <a:latin typeface="Footlight MT Light" pitchFamily="18" charset="0"/>
                <a:cs typeface="Times New Roman" pitchFamily="18" charset="0"/>
              </a:rPr>
              <a:t>IgM</a:t>
            </a: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, Persistent </a:t>
            </a:r>
            <a:r>
              <a:rPr lang="en-US" dirty="0" err="1" smtClean="0">
                <a:latin typeface="Footlight MT Light" pitchFamily="18" charset="0"/>
                <a:cs typeface="Times New Roman" pitchFamily="18" charset="0"/>
              </a:rPr>
              <a:t>IgG</a:t>
            </a:r>
            <a:endParaRPr lang="en-US" dirty="0" smtClean="0">
              <a:latin typeface="Footlight MT Light" pitchFamily="18" charset="0"/>
              <a:cs typeface="Times New Roman" pitchFamily="18" charset="0"/>
            </a:endParaRPr>
          </a:p>
          <a:p>
            <a:endParaRPr lang="en-US" dirty="0">
              <a:latin typeface="Footlight MT Light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Toxoplasmosis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3200" dirty="0" err="1" smtClean="0">
                <a:latin typeface="Footlight MT Light" pitchFamily="18" charset="0"/>
                <a:cs typeface="Times New Roman" pitchFamily="18" charset="0"/>
              </a:rPr>
              <a:t>Toxoplasma</a:t>
            </a:r>
            <a:r>
              <a:rPr lang="en-US" sz="3200" dirty="0" smtClean="0">
                <a:latin typeface="Footlight MT Light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Footlight MT Light" pitchFamily="18" charset="0"/>
                <a:cs typeface="Times New Roman" pitchFamily="18" charset="0"/>
              </a:rPr>
              <a:t>gondii</a:t>
            </a:r>
            <a:endParaRPr lang="en-US" sz="3200" dirty="0" smtClean="0">
              <a:latin typeface="Footlight MT Light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Footlight MT Light" pitchFamily="18" charset="0"/>
                <a:cs typeface="Times New Roman" pitchFamily="18" charset="0"/>
              </a:rPr>
              <a:t>Definitive host is the domestic cat</a:t>
            </a:r>
          </a:p>
          <a:p>
            <a:r>
              <a:rPr lang="en-US" sz="3200" dirty="0" smtClean="0">
                <a:latin typeface="Footlight MT Light" pitchFamily="18" charset="0"/>
                <a:cs typeface="Times New Roman" pitchFamily="18" charset="0"/>
              </a:rPr>
              <a:t>Contact with </a:t>
            </a:r>
            <a:r>
              <a:rPr lang="en-US" sz="3200" dirty="0" err="1" smtClean="0">
                <a:latin typeface="Footlight MT Light" pitchFamily="18" charset="0"/>
                <a:cs typeface="Times New Roman" pitchFamily="18" charset="0"/>
              </a:rPr>
              <a:t>oocysts</a:t>
            </a:r>
            <a:r>
              <a:rPr lang="en-US" sz="3200" dirty="0" smtClean="0">
                <a:latin typeface="Footlight MT Light" pitchFamily="18" charset="0"/>
                <a:cs typeface="Times New Roman" pitchFamily="18" charset="0"/>
              </a:rPr>
              <a:t> in feces</a:t>
            </a:r>
          </a:p>
          <a:p>
            <a:pPr lvl="0"/>
            <a:endParaRPr lang="en-US" sz="3200" dirty="0" smtClean="0">
              <a:latin typeface="Footlight MT Light" pitchFamily="18" charset="0"/>
              <a:cs typeface="Times New Roman" pitchFamily="18" charset="0"/>
            </a:endParaRPr>
          </a:p>
          <a:p>
            <a:pPr lvl="0"/>
            <a:endParaRPr lang="en-US" sz="3200" dirty="0" smtClean="0">
              <a:latin typeface="Footlight MT Light" pitchFamily="18" charset="0"/>
              <a:cs typeface="Times New Roman" pitchFamily="18" charset="0"/>
            </a:endParaRPr>
          </a:p>
          <a:p>
            <a:pPr lvl="0"/>
            <a:endParaRPr lang="en-US" sz="3200" dirty="0" smtClean="0">
              <a:latin typeface="Footlight MT Light" pitchFamily="18" charset="0"/>
              <a:cs typeface="Times New Roman" pitchFamily="18" charset="0"/>
            </a:endParaRPr>
          </a:p>
          <a:p>
            <a:pPr lvl="0"/>
            <a:endParaRPr lang="en-US" sz="3200" dirty="0" smtClean="0">
              <a:latin typeface="Footlight MT Light" pitchFamily="18" charset="0"/>
              <a:cs typeface="Times New Roman" pitchFamily="18" charset="0"/>
            </a:endParaRPr>
          </a:p>
          <a:p>
            <a:pPr lvl="0"/>
            <a:r>
              <a:rPr lang="en-US" sz="3200" dirty="0" smtClean="0">
                <a:latin typeface="Footlight MT Light" pitchFamily="18" charset="0"/>
                <a:cs typeface="Times New Roman" pitchFamily="18" charset="0"/>
              </a:rPr>
              <a:t>Ingestion of cysts (meats, garden products)</a:t>
            </a:r>
          </a:p>
          <a:p>
            <a:r>
              <a:rPr lang="en-US" sz="3200" dirty="0" smtClean="0">
                <a:latin typeface="Footlight MT Light" pitchFamily="18" charset="0"/>
                <a:cs typeface="Times New Roman" pitchFamily="18" charset="0"/>
              </a:rPr>
              <a:t>Can be transmitted from the mother to the baby</a:t>
            </a:r>
            <a:endParaRPr lang="en-US" sz="3200" dirty="0">
              <a:latin typeface="Footlight MT Light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www.ceropath.org/data/dynamic/Parasites/Toxoplasma%20gondii%20life%20cycle%20(from%20CDC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219200"/>
            <a:ext cx="2531048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Epidemiolology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European countries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France, Greece)</a:t>
            </a:r>
          </a:p>
          <a:p>
            <a:pPr lvl="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Usually asymptomatic</a:t>
            </a:r>
          </a:p>
          <a:p>
            <a:pPr lvl="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Primary maternal infection in pregnancy</a:t>
            </a:r>
          </a:p>
          <a:p>
            <a:pPr lvl="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Infection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(Transmission) rate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higher with infection in 3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trimester</a:t>
            </a:r>
          </a:p>
          <a:p>
            <a:pPr lvl="0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Fetal death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higher with infection in 1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st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trimester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Clinical presentation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Font typeface="Calibri" pitchFamily="34" charset="0"/>
              <a:buChar char="•"/>
            </a:pP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Mostly  asymptomatic </a:t>
            </a:r>
          </a:p>
          <a:p>
            <a:pPr lvl="0">
              <a:buFont typeface="Calibri" pitchFamily="34" charset="0"/>
              <a:buChar char="•"/>
            </a:pP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Classic triad of symptoms: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err="1" smtClean="0">
                <a:solidFill>
                  <a:srgbClr val="FF0000"/>
                </a:solidFill>
                <a:latin typeface="Footlight MT Light" pitchFamily="18" charset="0"/>
                <a:cs typeface="Times New Roman" pitchFamily="18" charset="0"/>
              </a:rPr>
              <a:t>Chorioretinitis</a:t>
            </a:r>
            <a:endParaRPr lang="en-US" i="1" dirty="0" smtClean="0">
              <a:solidFill>
                <a:srgbClr val="FF0000"/>
              </a:solidFill>
              <a:latin typeface="Footlight MT Light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>
                <a:solidFill>
                  <a:srgbClr val="FF0000"/>
                </a:solidFill>
                <a:latin typeface="Footlight MT Light" pitchFamily="18" charset="0"/>
                <a:cs typeface="Times New Roman" pitchFamily="18" charset="0"/>
              </a:rPr>
              <a:t>Hydrocephalus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>
                <a:solidFill>
                  <a:srgbClr val="FF0000"/>
                </a:solidFill>
                <a:latin typeface="Footlight MT Light" pitchFamily="18" charset="0"/>
                <a:cs typeface="Times New Roman" pitchFamily="18" charset="0"/>
              </a:rPr>
              <a:t>Intracranial calcifications</a:t>
            </a:r>
          </a:p>
          <a:p>
            <a:pPr lvl="0">
              <a:buFont typeface="Calibri" pitchFamily="34" charset="0"/>
              <a:buChar char="•"/>
            </a:pPr>
            <a:endParaRPr lang="en-US" dirty="0" smtClean="0">
              <a:latin typeface="Footlight MT Light" pitchFamily="18" charset="0"/>
              <a:cs typeface="Times New Roman" pitchFamily="18" charset="0"/>
            </a:endParaRPr>
          </a:p>
          <a:p>
            <a:pPr lvl="0">
              <a:buFont typeface="Calibri" pitchFamily="34" charset="0"/>
              <a:buChar char="•"/>
            </a:pPr>
            <a:endParaRPr lang="en-US" dirty="0" smtClean="0">
              <a:latin typeface="Footlight MT Light" pitchFamily="18" charset="0"/>
              <a:cs typeface="Times New Roman" pitchFamily="18" charset="0"/>
            </a:endParaRPr>
          </a:p>
          <a:p>
            <a:pPr lvl="0">
              <a:buFont typeface="Calibri" pitchFamily="34" charset="0"/>
              <a:buChar char="•"/>
            </a:pPr>
            <a:endParaRPr lang="en-US" dirty="0" smtClean="0">
              <a:latin typeface="Footlight MT Light" pitchFamily="18" charset="0"/>
              <a:cs typeface="Times New Roman" pitchFamily="18" charset="0"/>
            </a:endParaRPr>
          </a:p>
          <a:p>
            <a:pPr lvl="0">
              <a:buFont typeface="Calibri" pitchFamily="34" charset="0"/>
              <a:buChar char="•"/>
            </a:pPr>
            <a:endParaRPr lang="en-US" dirty="0" smtClean="0">
              <a:latin typeface="Footlight MT Light" pitchFamily="18" charset="0"/>
              <a:cs typeface="Times New Roman" pitchFamily="18" charset="0"/>
            </a:endParaRPr>
          </a:p>
          <a:p>
            <a:pPr lvl="0">
              <a:buFont typeface="Calibri" pitchFamily="34" charset="0"/>
              <a:buChar char="•"/>
            </a:pP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Other symptoms include fever, rash, HSM, </a:t>
            </a:r>
            <a:r>
              <a:rPr lang="en-US" dirty="0" err="1" smtClean="0">
                <a:latin typeface="Footlight MT Light" pitchFamily="18" charset="0"/>
                <a:cs typeface="Times New Roman" pitchFamily="18" charset="0"/>
              </a:rPr>
              <a:t>microcephaly</a:t>
            </a: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, seizures, jaundice, thrombocytopenia, </a:t>
            </a:r>
            <a:r>
              <a:rPr lang="en-US" dirty="0" err="1" smtClean="0">
                <a:latin typeface="Footlight MT Light" pitchFamily="18" charset="0"/>
                <a:cs typeface="Times New Roman" pitchFamily="18" charset="0"/>
              </a:rPr>
              <a:t>lymphadenopathy</a:t>
            </a: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 </a:t>
            </a:r>
          </a:p>
          <a:p>
            <a:endParaRPr lang="ar-SA" dirty="0" smtClean="0">
              <a:latin typeface="Footlight MT Light" pitchFamily="18" charset="0"/>
              <a:cs typeface="Times New Roman" pitchFamily="18" charset="0"/>
            </a:endParaRPr>
          </a:p>
          <a:p>
            <a:endParaRPr lang="en-US" dirty="0">
              <a:latin typeface="Footlight MT Light" pitchFamily="18" charset="0"/>
              <a:cs typeface="Times New Roman" pitchFamily="18" charset="0"/>
            </a:endParaRPr>
          </a:p>
        </p:txBody>
      </p:sp>
      <p:pic>
        <p:nvPicPr>
          <p:cNvPr id="4" name="Picture 6" descr="toxo ba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905000"/>
            <a:ext cx="2133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oxoplasmosis in ey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048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toxoplasmos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352800"/>
            <a:ext cx="1905000" cy="153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1374648"/>
            <a:ext cx="8534400" cy="758952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Diagnosis , treatment and prevention</a:t>
            </a:r>
            <a:br>
              <a:rPr lang="en-US" sz="44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Maternal  serology </a:t>
            </a:r>
            <a:r>
              <a:rPr lang="en-US" dirty="0" err="1" smtClean="0">
                <a:latin typeface="Footlight MT Light" pitchFamily="18" charset="0"/>
                <a:cs typeface="Times New Roman" pitchFamily="18" charset="0"/>
              </a:rPr>
              <a:t>IgM</a:t>
            </a: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latin typeface="Footlight MT Light" pitchFamily="18" charset="0"/>
                <a:cs typeface="Times New Roman" pitchFamily="18" charset="0"/>
              </a:rPr>
              <a:t>IgA</a:t>
            </a: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 , </a:t>
            </a:r>
            <a:r>
              <a:rPr lang="en-US" dirty="0" err="1" smtClean="0">
                <a:latin typeface="Footlight MT Light" pitchFamily="18" charset="0"/>
                <a:cs typeface="Times New Roman" pitchFamily="18" charset="0"/>
              </a:rPr>
              <a:t>IgG</a:t>
            </a: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Fetal ultrasound/ tissue culture and PCR</a:t>
            </a:r>
            <a:r>
              <a:rPr lang="en-US" dirty="0">
                <a:latin typeface="Footlight MT Light" pitchFamily="18" charset="0"/>
                <a:cs typeface="Times New Roman" pitchFamily="18" charset="0"/>
              </a:rPr>
              <a:t>.  </a:t>
            </a:r>
            <a:endParaRPr lang="en-US" dirty="0" smtClean="0">
              <a:latin typeface="Footlight MT Light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Newborn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Serology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Culture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PCR</a:t>
            </a:r>
            <a:endParaRPr lang="ar-SA" dirty="0" smtClean="0">
              <a:latin typeface="Footlight MT Light" pitchFamily="18" charset="0"/>
              <a:cs typeface="Times New Roman" pitchFamily="18" charset="0"/>
            </a:endParaRPr>
          </a:p>
          <a:p>
            <a:endParaRPr lang="en-US" dirty="0">
              <a:latin typeface="Footlight MT Light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Treatment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Footlight MT Light" pitchFamily="18" charset="0"/>
                <a:cs typeface="Times New Roman" pitchFamily="18" charset="0"/>
              </a:rPr>
              <a:t>Spiramycin</a:t>
            </a:r>
            <a:endParaRPr lang="en-US" dirty="0" smtClean="0">
              <a:latin typeface="Footlight MT Light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 </a:t>
            </a:r>
            <a:r>
              <a:rPr lang="en-US" dirty="0" err="1" smtClean="0">
                <a:latin typeface="Footlight MT Light" pitchFamily="18" charset="0"/>
                <a:cs typeface="Times New Roman" pitchFamily="18" charset="0"/>
              </a:rPr>
              <a:t>Pyrimethamine</a:t>
            </a: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 and sulfadiazine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Footlight MT Light" pitchFamily="18" charset="0"/>
              <a:cs typeface="Times New Roman" pitchFamily="18" charset="0"/>
            </a:endParaRPr>
          </a:p>
          <a:p>
            <a:pPr marL="514350" indent="-514350"/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Prevention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Avoid exposure to contaminated food or water and undercooked meat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Hand washing</a:t>
            </a:r>
            <a:endParaRPr lang="en-US" dirty="0">
              <a:latin typeface="Footlight MT Light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Syphilis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ootlight MT Light" pitchFamily="18" charset="0"/>
                <a:cs typeface="Times New Roman" pitchFamily="18" charset="0"/>
              </a:rPr>
              <a:t>Treponema pallidum (spirochete)</a:t>
            </a:r>
          </a:p>
          <a:p>
            <a:pPr lvl="0"/>
            <a:r>
              <a:rPr lang="en-US" sz="4000" dirty="0" smtClean="0">
                <a:latin typeface="Footlight MT Light" pitchFamily="18" charset="0"/>
                <a:cs typeface="Times New Roman" pitchFamily="18" charset="0"/>
              </a:rPr>
              <a:t>Transmitted via sexual contact</a:t>
            </a:r>
          </a:p>
          <a:p>
            <a:r>
              <a:rPr lang="en-US" sz="4000" dirty="0" smtClean="0">
                <a:latin typeface="Footlight MT Light" pitchFamily="18" charset="0"/>
                <a:cs typeface="Times New Roman" pitchFamily="18" charset="0"/>
              </a:rPr>
              <a:t>Mother with </a:t>
            </a:r>
            <a:r>
              <a:rPr lang="en-US" sz="4000" dirty="0" smtClean="0">
                <a:solidFill>
                  <a:srgbClr val="FF0000"/>
                </a:solidFill>
                <a:latin typeface="Footlight MT Light" pitchFamily="18" charset="0"/>
                <a:cs typeface="Times New Roman" pitchFamily="18" charset="0"/>
              </a:rPr>
              <a:t>primary </a:t>
            </a:r>
            <a:r>
              <a:rPr lang="en-US" sz="4000" dirty="0" smtClean="0">
                <a:latin typeface="Footlight MT Light" pitchFamily="18" charset="0"/>
                <a:cs typeface="Times New Roman" pitchFamily="18" charset="0"/>
              </a:rPr>
              <a:t>or </a:t>
            </a:r>
            <a:r>
              <a:rPr lang="en-US" sz="4000" dirty="0" smtClean="0">
                <a:solidFill>
                  <a:srgbClr val="FF0000"/>
                </a:solidFill>
                <a:latin typeface="Footlight MT Light" pitchFamily="18" charset="0"/>
                <a:cs typeface="Times New Roman" pitchFamily="18" charset="0"/>
              </a:rPr>
              <a:t>secondary</a:t>
            </a:r>
            <a:r>
              <a:rPr lang="en-US" sz="4000" dirty="0" smtClean="0">
                <a:latin typeface="Footlight MT Light" pitchFamily="18" charset="0"/>
                <a:cs typeface="Times New Roman" pitchFamily="18" charset="0"/>
              </a:rPr>
              <a:t> syphilis</a:t>
            </a:r>
          </a:p>
          <a:p>
            <a:pPr lvl="0"/>
            <a:r>
              <a:rPr lang="en-US" sz="4000" dirty="0" smtClean="0">
                <a:latin typeface="Footlight MT Light" pitchFamily="18" charset="0"/>
                <a:cs typeface="Times New Roman" pitchFamily="18" charset="0"/>
              </a:rPr>
              <a:t>Typically occurs during </a:t>
            </a:r>
            <a:r>
              <a:rPr lang="en-US" sz="4000" dirty="0" smtClean="0">
                <a:solidFill>
                  <a:srgbClr val="FF0000"/>
                </a:solidFill>
                <a:latin typeface="Footlight MT Light" pitchFamily="18" charset="0"/>
                <a:cs typeface="Times New Roman" pitchFamily="18" charset="0"/>
              </a:rPr>
              <a:t>second half </a:t>
            </a:r>
            <a:r>
              <a:rPr lang="en-US" sz="4000" dirty="0" smtClean="0">
                <a:latin typeface="Footlight MT Light" pitchFamily="18" charset="0"/>
                <a:cs typeface="Times New Roman" pitchFamily="18" charset="0"/>
              </a:rPr>
              <a:t>of pregnancy</a:t>
            </a:r>
          </a:p>
          <a:p>
            <a:pPr lvl="0"/>
            <a:endParaRPr lang="en-US" sz="4000" dirty="0" smtClean="0">
              <a:latin typeface="Footlight MT Light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347</TotalTime>
  <Words>973</Words>
  <Application>Microsoft Office PowerPoint</Application>
  <PresentationFormat>On-screen Show (4:3)</PresentationFormat>
  <Paragraphs>226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Civic</vt:lpstr>
      <vt:lpstr>Transplacental (Congenital) Infection</vt:lpstr>
      <vt:lpstr>Objectives</vt:lpstr>
      <vt:lpstr>Terminology</vt:lpstr>
      <vt:lpstr>Risk  and features  of congenital infection</vt:lpstr>
      <vt:lpstr>Toxoplasmosis</vt:lpstr>
      <vt:lpstr>Epidemiolology </vt:lpstr>
      <vt:lpstr>Clinical presentation</vt:lpstr>
      <vt:lpstr>Diagnosis , treatment and prevention </vt:lpstr>
      <vt:lpstr>Syphilis</vt:lpstr>
      <vt:lpstr>Clinical features</vt:lpstr>
      <vt:lpstr>Diagnosis and Treatment</vt:lpstr>
      <vt:lpstr>Parvovirus P 19 </vt:lpstr>
      <vt:lpstr>Epidemiology</vt:lpstr>
      <vt:lpstr>Clinical Faeture</vt:lpstr>
      <vt:lpstr>Diagnosis, and Treatment</vt:lpstr>
      <vt:lpstr>Neonatal Varicella</vt:lpstr>
      <vt:lpstr>Clinical Features</vt:lpstr>
      <vt:lpstr>Diagnosis</vt:lpstr>
      <vt:lpstr>Treatment and Prevention</vt:lpstr>
      <vt:lpstr>rubella</vt:lpstr>
      <vt:lpstr>Epidemiology</vt:lpstr>
      <vt:lpstr>Clinical Features</vt:lpstr>
      <vt:lpstr>Diagnosis</vt:lpstr>
      <vt:lpstr>Treatment Prevention</vt:lpstr>
      <vt:lpstr>cytomegalovirus</vt:lpstr>
      <vt:lpstr>Epidemiology</vt:lpstr>
      <vt:lpstr>Clinical presentation</vt:lpstr>
      <vt:lpstr>Diagnosis</vt:lpstr>
      <vt:lpstr>Treatment Prevention</vt:lpstr>
      <vt:lpstr>herpes simplex </vt:lpstr>
      <vt:lpstr>Epidemiology</vt:lpstr>
      <vt:lpstr>Clinical presentation</vt:lpstr>
      <vt:lpstr>Diagnosis and treatment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Dr.Ali Somily</dc:creator>
  <cp:lastModifiedBy>DRSUMAILI</cp:lastModifiedBy>
  <cp:revision>58</cp:revision>
  <dcterms:created xsi:type="dcterms:W3CDTF">2011-02-27T20:28:40Z</dcterms:created>
  <dcterms:modified xsi:type="dcterms:W3CDTF">2014-04-13T05:22:16Z</dcterms:modified>
</cp:coreProperties>
</file>