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309" r:id="rId3"/>
    <p:sldId id="315" r:id="rId4"/>
    <p:sldId id="314" r:id="rId5"/>
    <p:sldId id="310" r:id="rId6"/>
    <p:sldId id="320" r:id="rId7"/>
    <p:sldId id="311" r:id="rId8"/>
    <p:sldId id="312" r:id="rId9"/>
    <p:sldId id="300" r:id="rId10"/>
    <p:sldId id="298" r:id="rId11"/>
    <p:sldId id="313" r:id="rId12"/>
    <p:sldId id="316" r:id="rId13"/>
    <p:sldId id="317" r:id="rId14"/>
    <p:sldId id="299" r:id="rId15"/>
    <p:sldId id="301" r:id="rId16"/>
    <p:sldId id="302" r:id="rId17"/>
    <p:sldId id="303" r:id="rId18"/>
    <p:sldId id="304" r:id="rId19"/>
    <p:sldId id="306" r:id="rId20"/>
    <p:sldId id="305" r:id="rId21"/>
    <p:sldId id="267" r:id="rId22"/>
    <p:sldId id="268" r:id="rId23"/>
    <p:sldId id="269" r:id="rId24"/>
    <p:sldId id="271" r:id="rId25"/>
    <p:sldId id="272" r:id="rId26"/>
    <p:sldId id="273" r:id="rId27"/>
    <p:sldId id="274" r:id="rId28"/>
    <p:sldId id="276" r:id="rId29"/>
    <p:sldId id="277" r:id="rId30"/>
    <p:sldId id="278" r:id="rId31"/>
    <p:sldId id="279" r:id="rId32"/>
    <p:sldId id="280" r:id="rId33"/>
    <p:sldId id="281" r:id="rId34"/>
    <p:sldId id="286" r:id="rId35"/>
    <p:sldId id="285" r:id="rId36"/>
    <p:sldId id="287" r:id="rId37"/>
    <p:sldId id="288" r:id="rId38"/>
    <p:sldId id="289" r:id="rId39"/>
    <p:sldId id="290" r:id="rId40"/>
    <p:sldId id="321" r:id="rId41"/>
    <p:sldId id="322" r:id="rId42"/>
    <p:sldId id="319"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826" autoAdjust="0"/>
  </p:normalViewPr>
  <p:slideViewPr>
    <p:cSldViewPr>
      <p:cViewPr varScale="1">
        <p:scale>
          <a:sx n="78" d="100"/>
          <a:sy n="78" d="100"/>
        </p:scale>
        <p:origin x="-84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01C414-AB9D-4436-9FBB-AA572FB0EEBB}" type="datetimeFigureOut">
              <a:rPr lang="en-US" smtClean="0"/>
              <a:pPr/>
              <a:t>4/15/2014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34D448-CA7C-441C-81B6-531F2ED8C7BD}" type="slidenum">
              <a:rPr lang="en-US" smtClean="0"/>
              <a:pPr/>
              <a:t>‹#›</a:t>
            </a:fld>
            <a:endParaRPr lang="en-US"/>
          </a:p>
        </p:txBody>
      </p:sp>
    </p:spTree>
    <p:extLst>
      <p:ext uri="{BB962C8B-B14F-4D97-AF65-F5344CB8AC3E}">
        <p14:creationId xmlns:p14="http://schemas.microsoft.com/office/powerpoint/2010/main" val="4137673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Lactobacillus or </a:t>
            </a:r>
            <a:r>
              <a:rPr lang="en-US" sz="1200" kern="1200" dirty="0" err="1" smtClean="0">
                <a:solidFill>
                  <a:schemeClr val="tx1"/>
                </a:solidFill>
                <a:latin typeface="+mn-lt"/>
                <a:ea typeface="+mn-ea"/>
                <a:cs typeface="+mn-cs"/>
              </a:rPr>
              <a:t>cytolytic</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vaginits</a:t>
            </a:r>
            <a:r>
              <a:rPr lang="en-US" sz="1200" kern="1200" dirty="0" smtClean="0">
                <a:solidFill>
                  <a:schemeClr val="tx1"/>
                </a:solidFill>
                <a:latin typeface="+mn-lt"/>
                <a:ea typeface="+mn-ea"/>
                <a:cs typeface="+mn-cs"/>
              </a:rPr>
              <a:t> is one of the most under-diagnosed types of </a:t>
            </a:r>
            <a:r>
              <a:rPr lang="en-US" sz="1200" kern="1200" dirty="0" err="1" smtClean="0">
                <a:solidFill>
                  <a:schemeClr val="tx1"/>
                </a:solidFill>
                <a:latin typeface="+mn-lt"/>
                <a:ea typeface="+mn-ea"/>
                <a:cs typeface="+mn-cs"/>
              </a:rPr>
              <a:t>vaginitis</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There is frequently a white discharge that may be mistaken for a yeast infection. Itching, irritation and burning of the vagina and vulva are frequent complaints. It is most often present during the 2 weeks before the onset of the menstrual period.</a:t>
            </a:r>
          </a:p>
          <a:p>
            <a:r>
              <a:rPr lang="arn-CL" sz="1200" kern="1200" dirty="0" smtClean="0">
                <a:solidFill>
                  <a:schemeClr val="tx1"/>
                </a:solidFill>
                <a:latin typeface="+mn-lt"/>
                <a:ea typeface="+mn-ea"/>
                <a:cs typeface="+mn-cs"/>
              </a:rPr>
              <a:t>Lactobacillus is one of the normal microorganisms found in the vagina, along with yeast. An imbalance in the vagina can result in overgrowth of this microorganism. The diagnosis is made by examination of the discharge under the microscope. Treatment is a baking soda douche which can be made with 2 ounces of baking soda in a quart of warm water. The douche is used every other night for a week and 1-2 times per week thereafter as needed. Placing 2-4 tablespoons of baking soda in 1-2 inches of bath water once or twice daily provides external relief of symptoms. You should also avoid external sources of lactobacilli such as yogurt, discontinue medication to treat yeast, and use non-deodorized pads during your menstrual period.</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834D448-CA7C-441C-81B6-531F2ED8C7BD}"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Trichomonas  Scan the entire slide on low power magnification with reduced light for motile Trichomonas. ·  If motility is observed, switch to high power to positively identify Trichomonas. The flagella or undulating membrane should be visible. ·  If seen, report as Positive. If motile Trichomonas are not seen, report as Negative</a:t>
            </a:r>
            <a:endParaRPr lang="en-US" dirty="0"/>
          </a:p>
        </p:txBody>
      </p:sp>
      <p:sp>
        <p:nvSpPr>
          <p:cNvPr id="4" name="Slide Number Placeholder 3"/>
          <p:cNvSpPr>
            <a:spLocks noGrp="1"/>
          </p:cNvSpPr>
          <p:nvPr>
            <p:ph type="sldNum" sz="quarter" idx="10"/>
          </p:nvPr>
        </p:nvSpPr>
        <p:spPr/>
        <p:txBody>
          <a:bodyPr/>
          <a:lstStyle/>
          <a:p>
            <a:fld id="{2834D448-CA7C-441C-81B6-531F2ED8C7BD}" type="slidenum">
              <a:rPr lang="en-US" smtClean="0"/>
              <a:pPr/>
              <a:t>38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722376" y="2688336"/>
            <a:ext cx="7772400" cy="3108960"/>
          </a:xfrm>
        </p:spPr>
        <p:txBody>
          <a:bodyPr anchor="t" anchorCtr="0">
            <a:noAutofit/>
          </a:bodyPr>
          <a:lstStyle>
            <a:lvl1pPr algn="ctr">
              <a:defRPr lang="en-US" sz="6200" b="1" cap="none" spc="0" dirty="0" smtClean="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722376" y="1133856"/>
            <a:ext cx="7772400" cy="1508760"/>
          </a:xfrm>
        </p:spPr>
        <p:txBody>
          <a:bodyPr anchor="b">
            <a:normAutofit/>
          </a:bodyPr>
          <a:lstStyle>
            <a:lvl1pPr marL="0" indent="0" algn="ctr">
              <a:buNone/>
              <a:defRPr lang="en-US" sz="2200" b="0">
                <a:solidFill>
                  <a:schemeClr val="tx2">
                    <a:shade val="55000"/>
                  </a:schemeClr>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fld id="{8037697A-2C48-4819-A5BC-75F43C75A164}" type="datetimeFigureOut">
              <a:rPr lang="en-US" smtClean="0"/>
              <a:pPr/>
              <a:t>4/15/2014</a:t>
            </a:fld>
            <a:endParaRPr lang="en-US" dirty="0" smtClean="0"/>
          </a:p>
        </p:txBody>
      </p:sp>
      <p:sp>
        <p:nvSpPr>
          <p:cNvPr id="9" name="Rectangle 14"/>
          <p:cNvSpPr>
            <a:spLocks noGrp="1"/>
          </p:cNvSpPr>
          <p:nvPr>
            <p:ph type="sldNum" sz="quarter" idx="11"/>
          </p:nvPr>
        </p:nvSpPr>
        <p:spPr/>
        <p:txBody>
          <a:bodyPr/>
          <a:lstStyle>
            <a:lvl1pPr>
              <a:defRPr lang="en-US" smtClean="0"/>
            </a:lvl1pPr>
          </a:lstStyle>
          <a:p>
            <a:pPr algn="r"/>
            <a:fld id="{47E06F9A-4543-41A4-9BCA-BFDDC4CB11EA}" type="slidenum">
              <a:rPr lang="en-US" smtClean="0"/>
              <a:pPr algn="r"/>
              <a:t>‹#›</a:t>
            </a:fld>
            <a:endParaRPr lang="en-US" dirty="0" smtClean="0"/>
          </a:p>
        </p:txBody>
      </p:sp>
      <p:sp>
        <p:nvSpPr>
          <p:cNvPr id="25" name="Rectangle 27"/>
          <p:cNvSpPr>
            <a:spLocks noGrp="1"/>
          </p:cNvSpPr>
          <p:nvPr>
            <p:ph type="ftr" sz="quarter" idx="12"/>
          </p:nvPr>
        </p:nvSpPr>
        <p:spPr/>
        <p:txBody>
          <a:bodyPr/>
          <a:lstStyle>
            <a:lvl1pPr>
              <a:defRPr lang="en-US" smtClean="0"/>
            </a:lvl1pPr>
          </a:lstStyle>
          <a:p>
            <a:endParaRPr lang="en-US" dirty="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37697A-2C48-4819-A5BC-75F43C75A164}" type="datetimeFigureOut">
              <a:rPr lang="en-US" smtClean="0"/>
              <a:pPr/>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37697A-2C48-4819-A5BC-75F43C75A164}" type="datetimeFigureOut">
              <a:rPr lang="en-US" smtClean="0"/>
              <a:pPr/>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10"/>
          </p:nvPr>
        </p:nvSpPr>
        <p:spPr/>
        <p:txBody>
          <a:bodyPr/>
          <a:lstStyle/>
          <a:p>
            <a:fld id="{8037697A-2C48-4819-A5BC-75F43C75A164}" type="datetimeFigureOut">
              <a:rPr lang="en-US" smtClean="0"/>
              <a:pPr/>
              <a:t>4/15/2014</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8" name="Rounded Rectangle 7"/>
          <p:cNvSpPr/>
          <p:nvPr/>
        </p:nvSpPr>
        <p:spPr>
          <a:xfrm>
            <a:off x="690563" y="491696"/>
            <a:ext cx="7762875" cy="5874608"/>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2"/>
          <p:cNvSpPr>
            <a:spLocks noGrp="1"/>
          </p:cNvSpPr>
          <p:nvPr>
            <p:ph type="title"/>
          </p:nvPr>
        </p:nvSpPr>
        <p:spPr>
          <a:xfrm>
            <a:off x="777240" y="795996"/>
            <a:ext cx="7589520" cy="3112843"/>
          </a:xfrm>
        </p:spPr>
        <p:txBody>
          <a:bodyPr anchor="b">
            <a:normAutofit/>
          </a:bodyPr>
          <a:lstStyle>
            <a:lvl1pPr algn="ctr">
              <a:buNone/>
              <a:defRPr lang="en-US" sz="6200" b="1" cap="none" spc="0" dirty="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n-US" smtClean="0"/>
              <a:t>Click to edit Master title style</a:t>
            </a:r>
            <a:endParaRPr lang="en-US" dirty="0"/>
          </a:p>
        </p:txBody>
      </p:sp>
      <p:sp>
        <p:nvSpPr>
          <p:cNvPr id="3" name="Rectangle 3"/>
          <p:cNvSpPr>
            <a:spLocks noGrp="1"/>
          </p:cNvSpPr>
          <p:nvPr>
            <p:ph type="body" idx="1"/>
          </p:nvPr>
        </p:nvSpPr>
        <p:spPr>
          <a:xfrm>
            <a:off x="777240" y="3948552"/>
            <a:ext cx="7589520" cy="1509712"/>
          </a:xfrm>
        </p:spPr>
        <p:txBody>
          <a:bodyPr anchor="t">
            <a:normAutofit/>
          </a:bodyPr>
          <a:lstStyle>
            <a:lvl1pPr indent="0" algn="ctr">
              <a:buNone/>
              <a:defRPr lang="en-US" sz="22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a:xfrm>
            <a:off x="762000" y="5958840"/>
            <a:ext cx="2133600" cy="365760"/>
          </a:xfrm>
        </p:spPr>
        <p:txBody>
          <a:bodyPr/>
          <a:lstStyle/>
          <a:p>
            <a:fld id="{8037697A-2C48-4819-A5BC-75F43C75A164}" type="datetimeFigureOut">
              <a:rPr lang="en-US" smtClean="0"/>
              <a:pPr/>
              <a:t>4/15/2014</a:t>
            </a:fld>
            <a:endParaRPr lang="en-US"/>
          </a:p>
        </p:txBody>
      </p:sp>
      <p:sp>
        <p:nvSpPr>
          <p:cNvPr id="5" name="Rectangle 5"/>
          <p:cNvSpPr>
            <a:spLocks noGrp="1"/>
          </p:cNvSpPr>
          <p:nvPr>
            <p:ph type="ftr" sz="quarter" idx="11"/>
          </p:nvPr>
        </p:nvSpPr>
        <p:spPr>
          <a:xfrm>
            <a:off x="3124200" y="5958840"/>
            <a:ext cx="2895600" cy="365760"/>
          </a:xfrm>
        </p:spPr>
        <p:txBody>
          <a:bodyPr/>
          <a:lstStyle/>
          <a:p>
            <a:endParaRPr lang="en-US"/>
          </a:p>
        </p:txBody>
      </p:sp>
      <p:sp>
        <p:nvSpPr>
          <p:cNvPr id="6" name="Rectangle 6"/>
          <p:cNvSpPr>
            <a:spLocks noGrp="1"/>
          </p:cNvSpPr>
          <p:nvPr>
            <p:ph type="sldNum" sz="quarter" idx="12"/>
          </p:nvPr>
        </p:nvSpPr>
        <p:spPr>
          <a:xfrm>
            <a:off x="6248400" y="5958840"/>
            <a:ext cx="2133600" cy="365760"/>
          </a:xfrm>
        </p:spPr>
        <p:txBody>
          <a:bodyPr/>
          <a:lstStyle/>
          <a:p>
            <a:fld id="{47E06F9A-4543-41A4-9BCA-BFDDC4CB11E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dt" sz="half" idx="10"/>
          </p:nvPr>
        </p:nvSpPr>
        <p:spPr/>
        <p:txBody>
          <a:bodyPr/>
          <a:lstStyle/>
          <a:p>
            <a:fld id="{8037697A-2C48-4819-A5BC-75F43C75A164}" type="datetimeFigureOut">
              <a:rPr lang="en-US" smtClean="0"/>
              <a:pPr/>
              <a:t>4/15/2014</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965960" y="2785402"/>
            <a:ext cx="5760720" cy="914400"/>
          </a:xfrm>
        </p:spPr>
        <p:txBody>
          <a:bodyPr lIns="91440" rIns="91440" anchor="ctr">
            <a:noAutofit/>
          </a:bodyPr>
          <a:lstStyle>
            <a:lvl1pPr algn="ctr">
              <a:defRPr sz="3500"/>
            </a:lvl1pPr>
          </a:lstStyle>
          <a:p>
            <a:r>
              <a:rPr lang="en-US" smtClean="0"/>
              <a:t>Click to edit Master title style</a:t>
            </a:r>
            <a:endParaRPr lang="en-US" dirty="0"/>
          </a:p>
        </p:txBody>
      </p:sp>
      <p:sp>
        <p:nvSpPr>
          <p:cNvPr id="3" name="Rectangle 2"/>
          <p:cNvSpPr>
            <a:spLocks noGrp="1"/>
          </p:cNvSpPr>
          <p:nvPr>
            <p:ph type="body" idx="1"/>
          </p:nvPr>
        </p:nvSpPr>
        <p:spPr>
          <a:xfrm>
            <a:off x="1600200" y="547468"/>
            <a:ext cx="3383280" cy="639762"/>
          </a:xfrm>
          <a:prstGeom prst="roundRect">
            <a:avLst>
              <a:gd name="adj" fmla="val 6772"/>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1600200"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body" sz="quarter" idx="3"/>
          </p:nvPr>
        </p:nvSpPr>
        <p:spPr>
          <a:xfrm>
            <a:off x="5128846" y="547468"/>
            <a:ext cx="3383280" cy="639762"/>
          </a:xfrm>
          <a:prstGeom prst="roundRect">
            <a:avLst>
              <a:gd name="adj" fmla="val 5673"/>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5128846"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a:spLocks noGrp="1"/>
          </p:cNvSpPr>
          <p:nvPr>
            <p:ph type="dt" sz="half" idx="10"/>
          </p:nvPr>
        </p:nvSpPr>
        <p:spPr/>
        <p:txBody>
          <a:bodyPr/>
          <a:lstStyle/>
          <a:p>
            <a:fld id="{8037697A-2C48-4819-A5BC-75F43C75A164}" type="datetimeFigureOut">
              <a:rPr lang="en-US" smtClean="0"/>
              <a:pPr/>
              <a:t>4/15/2014</a:t>
            </a:fld>
            <a:endParaRPr lang="en-US"/>
          </a:p>
        </p:txBody>
      </p:sp>
      <p:sp>
        <p:nvSpPr>
          <p:cNvPr id="8" name="Rectangle 7"/>
          <p:cNvSpPr>
            <a:spLocks noGrp="1"/>
          </p:cNvSpPr>
          <p:nvPr>
            <p:ph type="ftr" sz="quarter" idx="11"/>
          </p:nvPr>
        </p:nvSpPr>
        <p:spPr/>
        <p:txBody>
          <a:bodyPr/>
          <a:lstStyle/>
          <a:p>
            <a:endParaRPr lang="en-US"/>
          </a:p>
        </p:txBody>
      </p:sp>
      <p:sp>
        <p:nvSpPr>
          <p:cNvPr id="9" name="Rectangle 8"/>
          <p:cNvSpPr>
            <a:spLocks noGrp="1"/>
          </p:cNvSpPr>
          <p:nvPr>
            <p:ph type="sldNum" sz="quarter" idx="12"/>
          </p:nvPr>
        </p:nvSpPr>
        <p:spPr>
          <a:xfrm>
            <a:off x="6553200" y="6214404"/>
            <a:ext cx="2133600" cy="365760"/>
          </a:xfrm>
        </p:spPr>
        <p:txBody>
          <a:bodyPr/>
          <a:lstStyle/>
          <a:p>
            <a:fld id="{47E06F9A-4543-41A4-9BCA-BFDDC4CB11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fld id="{8037697A-2C48-4819-A5BC-75F43C75A164}" type="datetimeFigureOut">
              <a:rPr lang="en-US" smtClean="0"/>
              <a:pPr/>
              <a:t>4/15/2014</a:t>
            </a:fld>
            <a:endParaRPr lang="en-US"/>
          </a:p>
        </p:txBody>
      </p:sp>
      <p:sp>
        <p:nvSpPr>
          <p:cNvPr id="4" name="Rectangle 4"/>
          <p:cNvSpPr>
            <a:spLocks noGrp="1"/>
          </p:cNvSpPr>
          <p:nvPr>
            <p:ph type="ftr" sz="quarter" idx="11"/>
          </p:nvPr>
        </p:nvSpPr>
        <p:spPr/>
        <p:txBody>
          <a:bodyPr/>
          <a:lstStyle/>
          <a:p>
            <a:endParaRPr lang="en-US"/>
          </a:p>
        </p:txBody>
      </p:sp>
      <p:sp>
        <p:nvSpPr>
          <p:cNvPr id="5" name="Rectangle 5"/>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fld id="{8037697A-2C48-4819-A5BC-75F43C75A164}" type="datetimeFigureOut">
              <a:rPr lang="en-US" smtClean="0"/>
              <a:pPr/>
              <a:t>4/15/2014</a:t>
            </a:fld>
            <a:endParaRPr lang="en-US"/>
          </a:p>
        </p:txBody>
      </p:sp>
      <p:sp>
        <p:nvSpPr>
          <p:cNvPr id="3" name="Rectangle 3"/>
          <p:cNvSpPr>
            <a:spLocks noGrp="1"/>
          </p:cNvSpPr>
          <p:nvPr>
            <p:ph type="ftr" sz="quarter" idx="11"/>
          </p:nvPr>
        </p:nvSpPr>
        <p:spPr/>
        <p:txBody>
          <a:bodyPr/>
          <a:lstStyle/>
          <a:p>
            <a:endParaRPr lang="en-US"/>
          </a:p>
        </p:txBody>
      </p:sp>
      <p:sp>
        <p:nvSpPr>
          <p:cNvPr id="4" name="Rectangle 4"/>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828801" y="2888565"/>
            <a:ext cx="5486400" cy="914400"/>
          </a:xfrm>
        </p:spPr>
        <p:txBody>
          <a:bodyPr anchor="b">
            <a:normAutofit/>
            <a:scene3d>
              <a:camera prst="orthographicFront"/>
              <a:lightRig rig="soft" dir="t">
                <a:rot lat="0" lon="0" rev="2100000"/>
              </a:lightRig>
            </a:scene3d>
            <a:sp3d prstMaterial="matte"/>
          </a:bodyPr>
          <a:lstStyle>
            <a:lvl1pPr algn="l">
              <a:defRPr sz="2800" b="1">
                <a:solidFill>
                  <a:schemeClr val="tx2"/>
                </a:solidFill>
                <a:effectLst/>
              </a:defRPr>
            </a:lvl1pPr>
          </a:lstStyle>
          <a:p>
            <a:r>
              <a:rPr lang="en-US" smtClean="0"/>
              <a:t>Click to edit Master title style</a:t>
            </a:r>
            <a:endParaRPr lang="en-US" dirty="0"/>
          </a:p>
        </p:txBody>
      </p:sp>
      <p:sp>
        <p:nvSpPr>
          <p:cNvPr id="3" name="Rectangle 2"/>
          <p:cNvSpPr>
            <a:spLocks noGrp="1"/>
          </p:cNvSpPr>
          <p:nvPr>
            <p:ph idx="1"/>
          </p:nvPr>
        </p:nvSpPr>
        <p:spPr>
          <a:xfrm>
            <a:off x="2590800" y="602566"/>
            <a:ext cx="5943600" cy="5486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type="body" sz="half" idx="2"/>
          </p:nvPr>
        </p:nvSpPr>
        <p:spPr>
          <a:xfrm rot="16200000">
            <a:off x="-859303" y="2888566"/>
            <a:ext cx="5486400" cy="914400"/>
          </a:xfrm>
        </p:spPr>
        <p:txBody>
          <a:bodyPr lIns="91440" rIns="91440"/>
          <a:lstStyle>
            <a:lvl1pPr marL="0" indent="0" algn="l">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fld id="{8037697A-2C48-4819-A5BC-75F43C75A164}" type="datetimeFigureOut">
              <a:rPr lang="en-US" smtClean="0"/>
              <a:pPr/>
              <a:t>4/15/2014</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a:xfrm>
            <a:off x="6553200" y="6214404"/>
            <a:ext cx="2133600" cy="365760"/>
          </a:xfrm>
        </p:spPr>
        <p:txBody>
          <a:bodyPr/>
          <a:lstStyle/>
          <a:p>
            <a:fld id="{47E06F9A-4543-41A4-9BCA-BFDDC4CB11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ounded Rectangle 7"/>
          <p:cNvSpPr/>
          <p:nvPr/>
        </p:nvSpPr>
        <p:spPr>
          <a:xfrm>
            <a:off x="4740812" y="794822"/>
            <a:ext cx="3960051" cy="5294376"/>
          </a:xfrm>
          <a:prstGeom prst="roundRect">
            <a:avLst>
              <a:gd name="adj" fmla="val 3541"/>
            </a:avLst>
          </a:prstGeom>
          <a:solidFill>
            <a:srgbClr val="FFFFFF">
              <a:alpha val="40000"/>
            </a:srgb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2"/>
          <p:cNvSpPr>
            <a:spLocks noGrp="1"/>
          </p:cNvSpPr>
          <p:nvPr>
            <p:ph type="title"/>
          </p:nvPr>
        </p:nvSpPr>
        <p:spPr>
          <a:xfrm>
            <a:off x="5277728" y="3501743"/>
            <a:ext cx="3200400" cy="1143000"/>
          </a:xfrm>
        </p:spPr>
        <p:txBody>
          <a:bodyPr anchor="t">
            <a:noAutofit/>
            <a:scene3d>
              <a:camera prst="orthographicFront"/>
              <a:lightRig rig="soft" dir="t">
                <a:rot lat="0" lon="0" rev="2100000"/>
              </a:lightRig>
            </a:scene3d>
            <a:sp3d prstMaterial="matte"/>
          </a:bodyPr>
          <a:lstStyle>
            <a:lvl1pPr algn="ctr">
              <a:buNone/>
              <a:defRPr sz="2600" b="1">
                <a:solidFill>
                  <a:schemeClr val="tx2"/>
                </a:solidFill>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527537" y="821202"/>
            <a:ext cx="4550899" cy="5215597"/>
          </a:xfrm>
          <a:prstGeom prst="roundRect">
            <a:avLst>
              <a:gd name="adj" fmla="val 622"/>
            </a:avLst>
          </a:prstGeom>
          <a:solidFill>
            <a:schemeClr val="bg1">
              <a:lumMod val="85000"/>
            </a:schemeClr>
          </a:solidFill>
          <a:ln w="101600">
            <a:solidFill>
              <a:srgbClr val="FFFFFF"/>
            </a:solidFill>
            <a:miter lim="800000"/>
          </a:ln>
          <a:effectLst>
            <a:outerShdw blurRad="65000" dist="25000" dir="5400000" algn="t" rotWithShape="0">
              <a:schemeClr val="bg2">
                <a:shade val="30000"/>
                <a:satMod val="250000"/>
                <a:alpha val="85000"/>
              </a:schemeClr>
            </a:outerShdw>
          </a:effectLst>
          <a:scene3d>
            <a:camera prst="orthographicFront"/>
            <a:lightRig rig="soft" dir="t">
              <a:rot lat="0" lon="0" rev="20100000"/>
            </a:lightRig>
          </a:scene3d>
          <a:sp3d contourW="3810">
            <a:bevelT w="95250" h="25400"/>
            <a:contourClr>
              <a:schemeClr val="bg2">
                <a:shade val="45000"/>
                <a:satMod val="145000"/>
              </a:schemeClr>
            </a:contourClr>
          </a:sp3d>
        </p:spPr>
        <p:style>
          <a:lnRef idx="3">
            <a:schemeClr val="lt1"/>
          </a:lnRef>
          <a:fillRef idx="1">
            <a:schemeClr val="accent6"/>
          </a:fillRef>
          <a:effectRef idx="1">
            <a:schemeClr val="accent6"/>
          </a:effectRef>
          <a:fontRef idx="minor">
            <a:schemeClr val="lt1"/>
          </a:fontRef>
        </p:style>
        <p:txBody>
          <a:bodyPr/>
          <a:lstStyle>
            <a:lvl1pPr>
              <a:buNone/>
              <a:defRPr sz="3200">
                <a:solidFill>
                  <a:schemeClr val="tx1"/>
                </a:solidFill>
              </a:defRPr>
            </a:lvl1pPr>
          </a:lstStyle>
          <a:p>
            <a:r>
              <a:rPr lang="en-US" sz="2000" smtClean="0"/>
              <a:t>Click icon to add picture</a:t>
            </a:r>
            <a:endParaRPr lang="en-US" sz="2000" dirty="0"/>
          </a:p>
        </p:txBody>
      </p:sp>
      <p:sp>
        <p:nvSpPr>
          <p:cNvPr id="4" name="Rectangle 4"/>
          <p:cNvSpPr>
            <a:spLocks noGrp="1"/>
          </p:cNvSpPr>
          <p:nvPr>
            <p:ph type="body" sz="half" idx="2"/>
          </p:nvPr>
        </p:nvSpPr>
        <p:spPr>
          <a:xfrm>
            <a:off x="5277728" y="1600200"/>
            <a:ext cx="3200400" cy="1825343"/>
          </a:xfrm>
        </p:spPr>
        <p:txBody>
          <a:bodyPr bIns="0" anchor="b">
            <a:normAutofit/>
          </a:bodyPr>
          <a:lstStyle>
            <a:lvl1pPr marL="0" marR="0" indent="0" algn="ctr">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fld id="{8037697A-2C48-4819-A5BC-75F43C75A164}" type="datetimeFigureOut">
              <a:rPr lang="en-US" smtClean="0"/>
              <a:pPr/>
              <a:t>4/15/2014</a:t>
            </a:fld>
            <a:endParaRPr lang="en-US"/>
          </a:p>
        </p:txBody>
      </p:sp>
      <p:sp>
        <p:nvSpPr>
          <p:cNvPr id="6" name="Rectangle 6"/>
          <p:cNvSpPr>
            <a:spLocks noGrp="1"/>
          </p:cNvSpPr>
          <p:nvPr>
            <p:ph type="ftr" sz="quarter" idx="11"/>
          </p:nvPr>
        </p:nvSpPr>
        <p:spPr/>
        <p:txBody>
          <a:bodyPr/>
          <a:lstStyle/>
          <a:p>
            <a:endParaRPr lang="en-US"/>
          </a:p>
        </p:txBody>
      </p:sp>
      <p:sp>
        <p:nvSpPr>
          <p:cNvPr id="7" name="Rectangle 7"/>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ounded Rectangle 8"/>
          <p:cNvSpPr/>
          <p:nvPr/>
        </p:nvSpPr>
        <p:spPr>
          <a:xfrm>
            <a:off x="342900" y="228600"/>
            <a:ext cx="8458200" cy="6400800"/>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odyPr>
          <a:lstStyle/>
          <a:p>
            <a:r>
              <a:rPr lang="en-US" smtClean="0"/>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Rectangle 22"/>
          <p:cNvSpPr>
            <a:spLocks noGrp="1"/>
          </p:cNvSpPr>
          <p:nvPr>
            <p:ph type="dt" sz="half" idx="2"/>
          </p:nvPr>
        </p:nvSpPr>
        <p:spPr>
          <a:xfrm>
            <a:off x="457200" y="6214404"/>
            <a:ext cx="2133600" cy="365760"/>
          </a:xfrm>
          <a:prstGeom prst="rect">
            <a:avLst/>
          </a:prstGeom>
        </p:spPr>
        <p:txBody>
          <a:bodyPr anchor="b" anchorCtr="0"/>
          <a:lstStyle>
            <a:lvl1pPr>
              <a:defRPr lang="en-US" sz="1000" b="0" smtClean="0">
                <a:solidFill>
                  <a:schemeClr val="tx2">
                    <a:tint val="75000"/>
                    <a:satMod val="150000"/>
                  </a:schemeClr>
                </a:solidFill>
                <a:latin typeface="+mn-lt"/>
                <a:ea typeface="+mn-lt"/>
                <a:cs typeface="+mn-lt"/>
              </a:defRPr>
            </a:lvl1pPr>
          </a:lstStyle>
          <a:p>
            <a:pPr>
              <a:defRPr sz="1200"/>
            </a:pPr>
            <a:fld id="{8037697A-2C48-4819-A5BC-75F43C75A164}" type="datetimeFigureOut">
              <a:rPr lang="en-US" smtClean="0"/>
              <a:pPr>
                <a:defRPr sz="1200"/>
              </a:pPr>
              <a:t>4/15/2014</a:t>
            </a:fld>
            <a:endParaRPr b="0">
              <a:solidFill>
                <a:schemeClr val="tx2"/>
              </a:solidFill>
            </a:endParaRPr>
          </a:p>
        </p:txBody>
      </p:sp>
      <p:sp>
        <p:nvSpPr>
          <p:cNvPr id="18" name="Rectangle 18"/>
          <p:cNvSpPr>
            <a:spLocks noGrp="1"/>
          </p:cNvSpPr>
          <p:nvPr>
            <p:ph type="ftr" sz="quarter" idx="3"/>
          </p:nvPr>
        </p:nvSpPr>
        <p:spPr>
          <a:xfrm>
            <a:off x="3124200" y="6214404"/>
            <a:ext cx="2895600" cy="365760"/>
          </a:xfrm>
          <a:prstGeom prst="rect">
            <a:avLst/>
          </a:prstGeom>
        </p:spPr>
        <p:txBody>
          <a:bodyPr anchor="b" anchorCtr="0"/>
          <a:lstStyle>
            <a:lvl1pPr algn="ctr">
              <a:defRPr lang="en-US" sz="1000" b="0" smtClean="0">
                <a:solidFill>
                  <a:schemeClr val="tx2">
                    <a:tint val="75000"/>
                    <a:satMod val="150000"/>
                  </a:schemeClr>
                </a:solidFill>
                <a:latin typeface="+mn-lt"/>
                <a:ea typeface="+mn-lt"/>
                <a:cs typeface="+mn-lt"/>
              </a:defRPr>
            </a:lvl1pPr>
          </a:lstStyle>
          <a:p>
            <a:pPr>
              <a:defRPr sz="1200"/>
            </a:pPr>
            <a:endParaRPr b="0">
              <a:solidFill>
                <a:schemeClr val="tx2"/>
              </a:solidFill>
            </a:endParaRPr>
          </a:p>
        </p:txBody>
      </p:sp>
      <p:sp>
        <p:nvSpPr>
          <p:cNvPr id="13" name="Rectangle 15"/>
          <p:cNvSpPr>
            <a:spLocks noGrp="1"/>
          </p:cNvSpPr>
          <p:nvPr>
            <p:ph type="sldNum" sz="quarter" idx="4"/>
          </p:nvPr>
        </p:nvSpPr>
        <p:spPr>
          <a:xfrm>
            <a:off x="6553200" y="6214404"/>
            <a:ext cx="2133600" cy="365760"/>
          </a:xfrm>
          <a:prstGeom prst="rect">
            <a:avLst/>
          </a:prstGeom>
        </p:spPr>
        <p:txBody>
          <a:bodyPr anchor="b" anchorCtr="0"/>
          <a:lstStyle>
            <a:lvl1pPr algn="r">
              <a:defRPr lang="en-US" sz="1000" b="0" smtClean="0">
                <a:solidFill>
                  <a:schemeClr val="tx2">
                    <a:tint val="75000"/>
                    <a:satMod val="150000"/>
                  </a:schemeClr>
                </a:solidFill>
                <a:latin typeface="+mn-lt"/>
                <a:ea typeface="+mn-lt"/>
                <a:cs typeface="+mn-lt"/>
              </a:defRPr>
            </a:lvl1pPr>
          </a:lstStyle>
          <a:p>
            <a:pPr>
              <a:defRPr sz="1200"/>
            </a:pPr>
            <a:fld id="{47E06F9A-4543-41A4-9BCA-BFDDC4CB11EA}" type="slidenum">
              <a:rPr lang="en-US" smtClean="0"/>
              <a:pPr>
                <a:defRPr sz="1200"/>
              </a:pPr>
              <a:t>‹#›</a:t>
            </a:fld>
            <a:endParaRPr b="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defPPr>
        <a:defRPr sz="4400">
          <a:solidFill>
            <a:schemeClr val="tx2">
              <a:shade val="80000"/>
              <a:satMod val="150000"/>
            </a:schemeClr>
          </a:solidFill>
          <a:latin typeface="+mj-lt"/>
          <a:ea typeface="+mj-ea"/>
          <a:cs typeface="+mj-cs"/>
        </a:defRPr>
      </a:defPPr>
      <a:lvl1pPr algn="ctr" eaLnBrk="1" hangingPunct="1">
        <a:buNone/>
        <a:defRPr lang="en-US" sz="5300" b="1" strike="noStrike" kern="1200" baseline="0" dirty="0" smtClean="0">
          <a:solidFill>
            <a:schemeClr val="tx2">
              <a:shade val="85000"/>
              <a:satMod val="150000"/>
            </a:schemeClr>
          </a:solidFill>
          <a:effectLst/>
          <a:latin typeface="+mj-lt"/>
          <a:ea typeface="+mj-lt"/>
          <a:cs typeface="+mj-lt"/>
        </a:defRPr>
      </a:lvl1pPr>
    </p:titleStyle>
    <p:bodyStyle>
      <a:defPPr>
        <a:defRPr>
          <a:solidFill>
            <a:schemeClr val="tx1"/>
          </a:solidFill>
          <a:latin typeface="+mn-lt"/>
          <a:ea typeface="+mn-ea"/>
          <a:cs typeface="+mn-cs"/>
        </a:defRPr>
      </a:defPPr>
      <a:lvl1pPr marL="45720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758952" indent="-228600" algn="l" eaLnBrk="1" hangingPunct="1">
        <a:buClr>
          <a:schemeClr val="accent2"/>
        </a:buClr>
        <a:buFont typeface="Wingdings 2" pitchFamily="18" charset="2"/>
        <a:buChar char=""/>
        <a:defRPr sz="2200">
          <a:solidFill>
            <a:schemeClr val="tx1"/>
          </a:solidFill>
          <a:latin typeface="+mn-lt"/>
          <a:ea typeface="+mn-lt"/>
          <a:cs typeface="+mn-lt"/>
        </a:defRPr>
      </a:lvl2pPr>
      <a:lvl3pPr marL="1033272" indent="-228600" algn="l" eaLnBrk="1" hangingPunct="1">
        <a:buClr>
          <a:schemeClr val="accent3"/>
        </a:buClr>
        <a:buFont typeface="Wingdings 2" pitchFamily="18" charset="2"/>
        <a:buChar char=""/>
        <a:defRPr sz="2000">
          <a:solidFill>
            <a:schemeClr val="tx1"/>
          </a:solidFill>
          <a:latin typeface="+mn-lt"/>
          <a:ea typeface="+mn-lt"/>
          <a:cs typeface="+mn-lt"/>
        </a:defRPr>
      </a:lvl3pPr>
      <a:lvl4pPr marL="1298448" indent="-228600" algn="l" eaLnBrk="1" hangingPunct="1">
        <a:buClr>
          <a:schemeClr val="accent4"/>
        </a:buClr>
        <a:buFont typeface="Wingdings 2" pitchFamily="18" charset="2"/>
        <a:buChar char=""/>
        <a:defRPr sz="1800">
          <a:solidFill>
            <a:schemeClr val="tx1"/>
          </a:solidFill>
          <a:latin typeface="+mn-lt"/>
          <a:ea typeface="+mn-lt"/>
          <a:cs typeface="+mn-lt"/>
        </a:defRPr>
      </a:lvl4pPr>
      <a:lvl5pPr marL="1554480" indent="-228600" algn="l" eaLnBrk="1" hangingPunct="1">
        <a:buClr>
          <a:schemeClr val="accent5"/>
        </a:buClr>
        <a:buFont typeface="Wingdings 2" pitchFamily="18" charset="2"/>
        <a:buChar char=""/>
        <a:defRPr sz="1800">
          <a:solidFill>
            <a:schemeClr val="tx1"/>
          </a:solidFill>
          <a:latin typeface="+mn-lt"/>
          <a:ea typeface="+mn-lt"/>
          <a:cs typeface="+mn-lt"/>
        </a:defRPr>
      </a:lvl5pPr>
      <a:lvl6pPr marL="1810512" indent="-228600" algn="l" eaLnBrk="1" hangingPunct="1">
        <a:buClr>
          <a:schemeClr val="accent6"/>
        </a:buClr>
        <a:buFont typeface="Wingdings 2" pitchFamily="18" charset="2"/>
        <a:buChar char=""/>
        <a:defRPr lang="en-US" sz="1600" baseline="0" smtClean="0">
          <a:latin typeface="+mn-lt"/>
        </a:defRPr>
      </a:lvl6pPr>
      <a:lvl7pPr marL="2075688" indent="-228600" algn="l" eaLnBrk="1" hangingPunct="1">
        <a:buClr>
          <a:schemeClr val="tx2"/>
        </a:buClr>
        <a:buFont typeface="Wingdings 2" pitchFamily="18" charset="2"/>
        <a:buChar char=""/>
        <a:defRPr lang="en-US" sz="1600" baseline="0" smtClean="0">
          <a:latin typeface="+mn-lt"/>
        </a:defRPr>
      </a:lvl7pPr>
      <a:lvl8pPr marL="2340864" indent="-228600" algn="l" eaLnBrk="1" hangingPunct="1">
        <a:buClr>
          <a:schemeClr val="accent2"/>
        </a:buClr>
        <a:buFont typeface="Wingdings 2" pitchFamily="18" charset="2"/>
        <a:buChar char=""/>
        <a:defRPr sz="1600" baseline="0">
          <a:latin typeface="+mn-lt"/>
        </a:defRPr>
      </a:lvl8pPr>
      <a:lvl9pPr marL="2596896"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3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437112"/>
            <a:ext cx="7772400" cy="3108960"/>
          </a:xfrm>
        </p:spPr>
        <p:txBody>
          <a:bodyPr/>
          <a:lstStyle/>
          <a:p>
            <a:r>
              <a:rPr lang="en-US" sz="2400" i="1" dirty="0" smtClean="0"/>
              <a:t>Dr. Ali Somily</a:t>
            </a:r>
            <a:endParaRPr lang="en-US" sz="2400" dirty="0"/>
          </a:p>
        </p:txBody>
      </p:sp>
      <p:sp>
        <p:nvSpPr>
          <p:cNvPr id="3" name="Subtitle 2"/>
          <p:cNvSpPr>
            <a:spLocks noGrp="1"/>
          </p:cNvSpPr>
          <p:nvPr>
            <p:ph type="subTitle" idx="1"/>
          </p:nvPr>
        </p:nvSpPr>
        <p:spPr>
          <a:xfrm>
            <a:off x="683568" y="2204864"/>
            <a:ext cx="7772400" cy="1508760"/>
          </a:xfrm>
        </p:spPr>
        <p:txBody>
          <a:bodyPr>
            <a:noAutofit/>
          </a:bodyPr>
          <a:lstStyle/>
          <a:p>
            <a:r>
              <a:rPr lang="en-US" sz="4800" b="1" dirty="0" smtClean="0">
                <a:latin typeface="Bodoni MT Black" pitchFamily="18" charset="0"/>
              </a:rPr>
              <a:t>Laboratory Diagnosis of</a:t>
            </a:r>
            <a:br>
              <a:rPr lang="en-US" sz="4800" b="1" dirty="0" smtClean="0">
                <a:latin typeface="Bodoni MT Black" pitchFamily="18" charset="0"/>
              </a:rPr>
            </a:br>
            <a:r>
              <a:rPr lang="en-US" sz="4800" b="1" dirty="0" smtClean="0">
                <a:latin typeface="Bodoni MT Black" pitchFamily="18" charset="0"/>
              </a:rPr>
              <a:t>Vaginitis</a:t>
            </a:r>
            <a:endParaRPr lang="en-US" sz="4800" dirty="0">
              <a:latin typeface="Bodoni MT Black"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50"/>
            <a:ext cx="8229600" cy="1143000"/>
          </a:xfrm>
        </p:spPr>
        <p:txBody>
          <a:bodyPr>
            <a:normAutofit fontScale="90000"/>
          </a:bodyPr>
          <a:lstStyle/>
          <a:p>
            <a:r>
              <a:rPr lang="en-US" dirty="0"/>
              <a:t>BV </a:t>
            </a:r>
            <a:r>
              <a:rPr lang="en-US" dirty="0" err="1"/>
              <a:t>Sequelae</a:t>
            </a:r>
            <a:r>
              <a:rPr lang="en-US" dirty="0"/>
              <a:t/>
            </a:r>
            <a:br>
              <a:rPr lang="en-US" dirty="0"/>
            </a:br>
            <a:endParaRPr lang="en-US" dirty="0"/>
          </a:p>
        </p:txBody>
      </p:sp>
      <p:sp>
        <p:nvSpPr>
          <p:cNvPr id="3" name="Content Placeholder 2"/>
          <p:cNvSpPr>
            <a:spLocks noGrp="1"/>
          </p:cNvSpPr>
          <p:nvPr>
            <p:ph idx="1"/>
          </p:nvPr>
        </p:nvSpPr>
        <p:spPr>
          <a:xfrm>
            <a:off x="457200" y="1142984"/>
            <a:ext cx="8229600" cy="4983179"/>
          </a:xfrm>
        </p:spPr>
        <p:txBody>
          <a:bodyPr numCol="2">
            <a:normAutofit/>
          </a:bodyPr>
          <a:lstStyle/>
          <a:p>
            <a:pPr>
              <a:buNone/>
            </a:pPr>
            <a:r>
              <a:rPr lang="en-US" b="1" dirty="0" smtClean="0">
                <a:solidFill>
                  <a:srgbClr val="FF0000"/>
                </a:solidFill>
                <a:latin typeface="Footlight MT Light" pitchFamily="18" charset="0"/>
              </a:rPr>
              <a:t>OB complication</a:t>
            </a:r>
          </a:p>
          <a:p>
            <a:r>
              <a:rPr lang="en-US" dirty="0" smtClean="0">
                <a:latin typeface="Footlight MT Light" pitchFamily="18" charset="0"/>
              </a:rPr>
              <a:t>Preterm delivery</a:t>
            </a:r>
          </a:p>
          <a:p>
            <a:r>
              <a:rPr lang="en-US" dirty="0" smtClean="0">
                <a:latin typeface="Footlight MT Light" pitchFamily="18" charset="0"/>
              </a:rPr>
              <a:t>Premature rupture of membranes</a:t>
            </a:r>
          </a:p>
          <a:p>
            <a:r>
              <a:rPr lang="en-US" dirty="0" smtClean="0">
                <a:latin typeface="Footlight MT Light" pitchFamily="18" charset="0"/>
              </a:rPr>
              <a:t>Amniotic fluid infection</a:t>
            </a:r>
          </a:p>
          <a:p>
            <a:r>
              <a:rPr lang="en-US" dirty="0" err="1" smtClean="0">
                <a:latin typeface="Footlight MT Light" pitchFamily="18" charset="0"/>
              </a:rPr>
              <a:t>Chrorioamnionitis</a:t>
            </a:r>
            <a:endParaRPr lang="en-US" dirty="0" smtClean="0">
              <a:latin typeface="Footlight MT Light" pitchFamily="18" charset="0"/>
            </a:endParaRPr>
          </a:p>
          <a:p>
            <a:r>
              <a:rPr lang="en-US" dirty="0" smtClean="0">
                <a:latin typeface="Footlight MT Light" pitchFamily="18" charset="0"/>
              </a:rPr>
              <a:t>Postpartum </a:t>
            </a:r>
            <a:r>
              <a:rPr lang="en-US" dirty="0" err="1" smtClean="0">
                <a:latin typeface="Footlight MT Light" pitchFamily="18" charset="0"/>
              </a:rPr>
              <a:t>endometritis</a:t>
            </a:r>
            <a:endParaRPr lang="en-US" dirty="0" smtClean="0">
              <a:latin typeface="Footlight MT Light" pitchFamily="18" charset="0"/>
            </a:endParaRPr>
          </a:p>
          <a:p>
            <a:r>
              <a:rPr lang="en-US" dirty="0" smtClean="0">
                <a:latin typeface="Footlight MT Light" pitchFamily="18" charset="0"/>
              </a:rPr>
              <a:t>Premature labor</a:t>
            </a:r>
          </a:p>
          <a:p>
            <a:r>
              <a:rPr lang="en-US" dirty="0" smtClean="0">
                <a:latin typeface="Footlight MT Light" pitchFamily="18" charset="0"/>
              </a:rPr>
              <a:t>Low birth weight</a:t>
            </a:r>
          </a:p>
          <a:p>
            <a:pPr>
              <a:buNone/>
            </a:pPr>
            <a:endParaRPr lang="en-US" dirty="0" smtClean="0">
              <a:latin typeface="Footlight MT Light" pitchFamily="18" charset="0"/>
            </a:endParaRPr>
          </a:p>
          <a:p>
            <a:pPr>
              <a:buNone/>
            </a:pPr>
            <a:endParaRPr lang="en-US" dirty="0" smtClean="0">
              <a:latin typeface="Footlight MT Light" pitchFamily="18" charset="0"/>
            </a:endParaRPr>
          </a:p>
          <a:p>
            <a:pPr>
              <a:buNone/>
            </a:pPr>
            <a:r>
              <a:rPr lang="en-US" b="1" dirty="0" smtClean="0">
                <a:solidFill>
                  <a:srgbClr val="FF0000"/>
                </a:solidFill>
                <a:latin typeface="Footlight MT Light" pitchFamily="18" charset="0"/>
              </a:rPr>
              <a:t>GYN Complication</a:t>
            </a:r>
          </a:p>
          <a:p>
            <a:pPr rtl="0"/>
            <a:r>
              <a:rPr lang="en-US" dirty="0" smtClean="0">
                <a:latin typeface="Footlight MT Light" pitchFamily="18" charset="0"/>
              </a:rPr>
              <a:t>Pelvic inflammatory disease (PID)</a:t>
            </a:r>
          </a:p>
          <a:p>
            <a:pPr rtl="0"/>
            <a:r>
              <a:rPr lang="en-US" dirty="0" err="1" smtClean="0">
                <a:latin typeface="Footlight MT Light" pitchFamily="18" charset="0"/>
              </a:rPr>
              <a:t>Postabortal</a:t>
            </a:r>
            <a:r>
              <a:rPr lang="en-US" dirty="0" smtClean="0">
                <a:latin typeface="Footlight MT Light" pitchFamily="18" charset="0"/>
              </a:rPr>
              <a:t> pelvic inflammatory disease</a:t>
            </a:r>
          </a:p>
          <a:p>
            <a:pPr rtl="0"/>
            <a:r>
              <a:rPr lang="en-US" dirty="0" err="1" smtClean="0">
                <a:latin typeface="Footlight MT Light" pitchFamily="18" charset="0"/>
              </a:rPr>
              <a:t>Posthysterectomy</a:t>
            </a:r>
            <a:r>
              <a:rPr lang="en-US" dirty="0" smtClean="0">
                <a:latin typeface="Footlight MT Light" pitchFamily="18" charset="0"/>
              </a:rPr>
              <a:t> infections</a:t>
            </a:r>
          </a:p>
          <a:p>
            <a:pPr rtl="0"/>
            <a:r>
              <a:rPr lang="en-US" dirty="0" err="1" smtClean="0">
                <a:latin typeface="Footlight MT Light" pitchFamily="18" charset="0"/>
              </a:rPr>
              <a:t>Mucopurulent</a:t>
            </a:r>
            <a:r>
              <a:rPr lang="en-US" dirty="0" smtClean="0">
                <a:latin typeface="Footlight MT Light" pitchFamily="18" charset="0"/>
              </a:rPr>
              <a:t> </a:t>
            </a:r>
            <a:r>
              <a:rPr lang="en-US" dirty="0" err="1" smtClean="0">
                <a:latin typeface="Footlight MT Light" pitchFamily="18" charset="0"/>
              </a:rPr>
              <a:t>cervicitis</a:t>
            </a:r>
            <a:endParaRPr lang="en-US" dirty="0" smtClean="0">
              <a:latin typeface="Footlight MT Light" pitchFamily="18" charset="0"/>
            </a:endParaRPr>
          </a:p>
          <a:p>
            <a:pPr rtl="0"/>
            <a:r>
              <a:rPr lang="en-US" dirty="0" err="1" smtClean="0">
                <a:latin typeface="Footlight MT Light" pitchFamily="18" charset="0"/>
              </a:rPr>
              <a:t>Endometritis</a:t>
            </a:r>
            <a:endParaRPr lang="en-US" dirty="0" smtClean="0">
              <a:latin typeface="Footlight MT Light" pitchFamily="18" charset="0"/>
            </a:endParaRPr>
          </a:p>
          <a:p>
            <a:pPr rtl="0"/>
            <a:r>
              <a:rPr lang="en-US" dirty="0" smtClean="0">
                <a:latin typeface="Footlight MT Light" pitchFamily="18" charset="0"/>
              </a:rPr>
              <a:t>Increased risk of HIV/STD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Diagnosis</a:t>
            </a:r>
            <a:endParaRPr lang="en-US" dirty="0"/>
          </a:p>
        </p:txBody>
      </p:sp>
      <p:sp>
        <p:nvSpPr>
          <p:cNvPr id="3" name="Content Placeholder 2"/>
          <p:cNvSpPr>
            <a:spLocks noGrp="1"/>
          </p:cNvSpPr>
          <p:nvPr>
            <p:ph idx="1"/>
          </p:nvPr>
        </p:nvSpPr>
        <p:spPr/>
        <p:txBody>
          <a:bodyPr>
            <a:normAutofit/>
          </a:bodyPr>
          <a:lstStyle/>
          <a:p>
            <a:r>
              <a:rPr lang="en-US" sz="3600" dirty="0" smtClean="0">
                <a:latin typeface="Footlight MT Light" pitchFamily="18" charset="0"/>
              </a:rPr>
              <a:t>Related symptoms and sexual history.</a:t>
            </a:r>
          </a:p>
          <a:p>
            <a:r>
              <a:rPr lang="en-US" sz="3600" dirty="0" smtClean="0">
                <a:latin typeface="Footlight MT Light" pitchFamily="18" charset="0"/>
              </a:rPr>
              <a:t>Examination of </a:t>
            </a:r>
            <a:r>
              <a:rPr lang="en-US" sz="3600" dirty="0" err="1" smtClean="0">
                <a:latin typeface="Footlight MT Light" pitchFamily="18" charset="0"/>
              </a:rPr>
              <a:t>introitus</a:t>
            </a:r>
            <a:r>
              <a:rPr lang="en-US" sz="3600" dirty="0" smtClean="0">
                <a:latin typeface="Footlight MT Light" pitchFamily="18" charset="0"/>
              </a:rPr>
              <a:t> may reveal </a:t>
            </a:r>
            <a:r>
              <a:rPr lang="en-US" sz="3600" dirty="0" err="1" smtClean="0">
                <a:latin typeface="Footlight MT Light" pitchFamily="18" charset="0"/>
              </a:rPr>
              <a:t>erythema</a:t>
            </a:r>
            <a:r>
              <a:rPr lang="en-US" sz="3600" dirty="0" smtClean="0">
                <a:latin typeface="Footlight MT Light" pitchFamily="18" charset="0"/>
              </a:rPr>
              <a:t> of the vulva and edema of the labia. </a:t>
            </a:r>
          </a:p>
          <a:p>
            <a:r>
              <a:rPr lang="en-US" sz="3600" dirty="0" smtClean="0">
                <a:latin typeface="Footlight MT Light" pitchFamily="18" charset="0"/>
              </a:rPr>
              <a:t>Speculum examination. </a:t>
            </a:r>
          </a:p>
          <a:p>
            <a:r>
              <a:rPr lang="en-US" sz="3600" dirty="0" smtClean="0">
                <a:latin typeface="Footlight MT Light" pitchFamily="18" charset="0"/>
              </a:rPr>
              <a:t>A sample of the vaginal swab.</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Office Diagnostics for Vaginitis</a:t>
            </a:r>
          </a:p>
        </p:txBody>
      </p:sp>
      <p:sp>
        <p:nvSpPr>
          <p:cNvPr id="3" name="Content Placeholder 2"/>
          <p:cNvSpPr>
            <a:spLocks noGrp="1"/>
          </p:cNvSpPr>
          <p:nvPr>
            <p:ph idx="1"/>
          </p:nvPr>
        </p:nvSpPr>
        <p:spPr/>
        <p:txBody>
          <a:bodyPr>
            <a:normAutofit/>
          </a:bodyPr>
          <a:lstStyle/>
          <a:p>
            <a:r>
              <a:rPr lang="en-US" sz="3600" dirty="0" smtClean="0">
                <a:latin typeface="Footlight MT Light" pitchFamily="18" charset="0"/>
              </a:rPr>
              <a:t>Empiric diagnoses often inaccurate and lead to incorrect treatment and management. </a:t>
            </a:r>
          </a:p>
          <a:p>
            <a:r>
              <a:rPr lang="en-US" sz="3600" dirty="0" smtClean="0">
                <a:latin typeface="Footlight MT Light" pitchFamily="18" charset="0"/>
              </a:rPr>
              <a:t>Need for rapid, accurate and inexpensive diagnostic tests.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OFFICE-BASED TESTS FOR</a:t>
            </a:r>
            <a:br>
              <a:rPr lang="en-US" sz="3200" dirty="0"/>
            </a:br>
            <a:r>
              <a:rPr lang="en-US" sz="3200" dirty="0"/>
              <a:t>VAGINITIS ARE </a:t>
            </a:r>
            <a:r>
              <a:rPr lang="en-US" sz="3200" dirty="0" smtClean="0"/>
              <a:t>UNDERUTLIZED</a:t>
            </a:r>
            <a:endParaRPr lang="en-US" sz="3200" dirty="0"/>
          </a:p>
        </p:txBody>
      </p:sp>
      <p:sp>
        <p:nvSpPr>
          <p:cNvPr id="3" name="Content Placeholder 2"/>
          <p:cNvSpPr>
            <a:spLocks noGrp="1"/>
          </p:cNvSpPr>
          <p:nvPr>
            <p:ph idx="1"/>
          </p:nvPr>
        </p:nvSpPr>
        <p:spPr/>
        <p:txBody>
          <a:bodyPr>
            <a:noAutofit/>
          </a:bodyPr>
          <a:lstStyle/>
          <a:p>
            <a:r>
              <a:rPr lang="en-US" sz="3200" dirty="0" smtClean="0">
                <a:latin typeface="Footlight MT Light" pitchFamily="18" charset="0"/>
              </a:rPr>
              <a:t>Simple, inexpensive, office-based tests were underutilized.</a:t>
            </a:r>
          </a:p>
          <a:p>
            <a:pPr marL="722313" indent="-273050">
              <a:buFont typeface="Wingdings" pitchFamily="2" charset="2"/>
              <a:buChar char="v"/>
            </a:pPr>
            <a:r>
              <a:rPr lang="en-US" sz="3200" dirty="0" smtClean="0">
                <a:latin typeface="Footlight MT Light" pitchFamily="18" charset="0"/>
              </a:rPr>
              <a:t> Microscopy</a:t>
            </a:r>
          </a:p>
          <a:p>
            <a:pPr marL="722313" indent="-273050">
              <a:buFont typeface="Wingdings" pitchFamily="2" charset="2"/>
              <a:buChar char="v"/>
            </a:pPr>
            <a:r>
              <a:rPr lang="en-US" sz="3200" dirty="0" smtClean="0">
                <a:latin typeface="Footlight MT Light" pitchFamily="18" charset="0"/>
              </a:rPr>
              <a:t> PH measurement</a:t>
            </a:r>
          </a:p>
          <a:p>
            <a:pPr marL="722313" indent="-273050">
              <a:buFont typeface="Wingdings" pitchFamily="2" charset="2"/>
              <a:buChar char="v"/>
            </a:pPr>
            <a:r>
              <a:rPr lang="en-US" sz="3200" dirty="0" smtClean="0">
                <a:latin typeface="Footlight MT Light" pitchFamily="18" charset="0"/>
              </a:rPr>
              <a:t>Whiff amine test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8"/>
            <a:ext cx="8229600" cy="1143000"/>
          </a:xfrm>
        </p:spPr>
        <p:txBody>
          <a:bodyPr>
            <a:normAutofit fontScale="90000"/>
          </a:bodyPr>
          <a:lstStyle/>
          <a:p>
            <a:r>
              <a:rPr lang="en-US" dirty="0"/>
              <a:t>CLINICAL DIAGNOSIS OF</a:t>
            </a:r>
            <a:br>
              <a:rPr lang="en-US" dirty="0"/>
            </a:br>
            <a:r>
              <a:rPr lang="en-US" dirty="0"/>
              <a:t>BV</a:t>
            </a:r>
          </a:p>
        </p:txBody>
      </p:sp>
      <p:sp>
        <p:nvSpPr>
          <p:cNvPr id="3" name="Content Placeholder 2"/>
          <p:cNvSpPr>
            <a:spLocks noGrp="1"/>
          </p:cNvSpPr>
          <p:nvPr>
            <p:ph idx="1"/>
          </p:nvPr>
        </p:nvSpPr>
        <p:spPr/>
        <p:txBody>
          <a:bodyPr>
            <a:normAutofit/>
          </a:bodyPr>
          <a:lstStyle/>
          <a:p>
            <a:pPr>
              <a:buNone/>
            </a:pPr>
            <a:r>
              <a:rPr lang="en-US" sz="3200" dirty="0" smtClean="0">
                <a:latin typeface="Footlight MT Light" pitchFamily="18" charset="0"/>
              </a:rPr>
              <a:t>Clinical diagnosis.</a:t>
            </a:r>
          </a:p>
          <a:p>
            <a:pPr marL="817563" indent="-273050">
              <a:buFont typeface="Wingdings" pitchFamily="2" charset="2"/>
              <a:buChar char="v"/>
            </a:pPr>
            <a:r>
              <a:rPr lang="en-US" sz="3200" dirty="0" smtClean="0">
                <a:latin typeface="Footlight MT Light" pitchFamily="18" charset="0"/>
              </a:rPr>
              <a:t>3 out of 4 of these criteria.</a:t>
            </a:r>
          </a:p>
          <a:p>
            <a:pPr>
              <a:buNone/>
            </a:pPr>
            <a:r>
              <a:rPr lang="en-US" sz="3200" dirty="0" smtClean="0">
                <a:latin typeface="Footlight MT Light" pitchFamily="18" charset="0"/>
              </a:rPr>
              <a:t>_____________________________________</a:t>
            </a:r>
          </a:p>
          <a:p>
            <a:pPr>
              <a:buNone/>
            </a:pPr>
            <a:endParaRPr lang="en-US" sz="3200" dirty="0" smtClean="0">
              <a:latin typeface="Footlight MT Light" pitchFamily="18" charset="0"/>
            </a:endParaRPr>
          </a:p>
          <a:p>
            <a:pPr marL="697230" indent="-514350">
              <a:buFont typeface="+mj-lt"/>
              <a:buAutoNum type="arabicPeriod"/>
            </a:pPr>
            <a:r>
              <a:rPr lang="en-US" sz="3200" dirty="0" smtClean="0">
                <a:latin typeface="Footlight MT Light" pitchFamily="18" charset="0"/>
              </a:rPr>
              <a:t>PH greater than 4.5</a:t>
            </a:r>
          </a:p>
          <a:p>
            <a:pPr marL="697230" indent="-514350">
              <a:buFont typeface="+mj-lt"/>
              <a:buAutoNum type="arabicPeriod"/>
            </a:pPr>
            <a:r>
              <a:rPr lang="en-US" sz="3200" dirty="0" smtClean="0">
                <a:latin typeface="Footlight MT Light" pitchFamily="18" charset="0"/>
              </a:rPr>
              <a:t>Positive Whiff test </a:t>
            </a:r>
          </a:p>
          <a:p>
            <a:pPr marL="697230" indent="-514350">
              <a:buFont typeface="+mj-lt"/>
              <a:buAutoNum type="arabicPeriod"/>
            </a:pPr>
            <a:r>
              <a:rPr lang="en-US" sz="3200" dirty="0" smtClean="0">
                <a:latin typeface="Footlight MT Light" pitchFamily="18" charset="0"/>
              </a:rPr>
              <a:t>Any clue cells </a:t>
            </a:r>
          </a:p>
          <a:p>
            <a:pPr marL="697230" indent="-514350">
              <a:buFont typeface="+mj-lt"/>
              <a:buAutoNum type="arabicPeriod"/>
            </a:pPr>
            <a:r>
              <a:rPr lang="en-US" sz="3200" dirty="0" smtClean="0">
                <a:latin typeface="Footlight MT Light" pitchFamily="18" charset="0"/>
              </a:rPr>
              <a:t>Homogenous discharge.</a:t>
            </a:r>
            <a:endParaRPr lang="en-US" sz="3200" dirty="0">
              <a:latin typeface="Footlight MT Light"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Clue</a:t>
            </a:r>
            <a:r>
              <a:rPr lang="en-US" dirty="0"/>
              <a:t> </a:t>
            </a:r>
            <a:r>
              <a:rPr lang="en-US" dirty="0" smtClean="0"/>
              <a:t>cell wet mount</a:t>
            </a:r>
            <a:endParaRPr lang="en-US" dirty="0"/>
          </a:p>
        </p:txBody>
      </p:sp>
      <p:pic>
        <p:nvPicPr>
          <p:cNvPr id="20482" name="Picture 2"/>
          <p:cNvPicPr>
            <a:picLocks noGrp="1" noChangeAspect="1" noChangeArrowheads="1"/>
          </p:cNvPicPr>
          <p:nvPr>
            <p:ph idx="1"/>
          </p:nvPr>
        </p:nvPicPr>
        <p:blipFill>
          <a:blip r:embed="rId2" cstate="print"/>
          <a:srcRect l="19221" t="29358" r="18037" b="7506"/>
          <a:stretch>
            <a:fillRect/>
          </a:stretch>
        </p:blipFill>
        <p:spPr bwMode="auto">
          <a:xfrm>
            <a:off x="785786" y="1500174"/>
            <a:ext cx="7500990" cy="48577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Gram Stain Diagnosis</a:t>
            </a:r>
          </a:p>
        </p:txBody>
      </p:sp>
      <p:sp>
        <p:nvSpPr>
          <p:cNvPr id="3" name="Content Placeholder 2"/>
          <p:cNvSpPr>
            <a:spLocks noGrp="1"/>
          </p:cNvSpPr>
          <p:nvPr>
            <p:ph idx="1"/>
          </p:nvPr>
        </p:nvSpPr>
        <p:spPr/>
        <p:txBody>
          <a:bodyPr>
            <a:normAutofit/>
          </a:bodyPr>
          <a:lstStyle/>
          <a:p>
            <a:r>
              <a:rPr lang="en-US" sz="4000" dirty="0" smtClean="0">
                <a:latin typeface="Footlight MT Light" pitchFamily="18" charset="0"/>
              </a:rPr>
              <a:t>Predominance of lactobacilli = normal.</a:t>
            </a:r>
          </a:p>
          <a:p>
            <a:r>
              <a:rPr lang="en-US" sz="4000" dirty="0" smtClean="0">
                <a:latin typeface="Footlight MT Light" pitchFamily="18" charset="0"/>
              </a:rPr>
              <a:t>mixed small gram-positive and gram-negative rods ± curved rods = BV.</a:t>
            </a:r>
            <a:endParaRPr lang="en-US" sz="4000" dirty="0">
              <a:latin typeface="Footlight MT Light"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Gram Stain Diagnosis (cont.)</a:t>
            </a:r>
          </a:p>
        </p:txBody>
      </p:sp>
      <p:pic>
        <p:nvPicPr>
          <p:cNvPr id="21506" name="Picture 2"/>
          <p:cNvPicPr>
            <a:picLocks noGrp="1" noChangeAspect="1" noChangeArrowheads="1"/>
          </p:cNvPicPr>
          <p:nvPr>
            <p:ph idx="1"/>
          </p:nvPr>
        </p:nvPicPr>
        <p:blipFill>
          <a:blip r:embed="rId2" cstate="print"/>
          <a:srcRect l="3832" t="30936" r="2648"/>
          <a:stretch>
            <a:fillRect/>
          </a:stretch>
        </p:blipFill>
        <p:spPr bwMode="auto">
          <a:xfrm>
            <a:off x="571472" y="1571612"/>
            <a:ext cx="7929618" cy="49292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Normal vaginal gram stain</a:t>
            </a:r>
            <a:endParaRPr lang="en-US" dirty="0"/>
          </a:p>
        </p:txBody>
      </p:sp>
      <p:pic>
        <p:nvPicPr>
          <p:cNvPr id="22530" name="Picture 2"/>
          <p:cNvPicPr>
            <a:picLocks noGrp="1" noChangeAspect="1" noChangeArrowheads="1"/>
          </p:cNvPicPr>
          <p:nvPr>
            <p:ph idx="1"/>
          </p:nvPr>
        </p:nvPicPr>
        <p:blipFill>
          <a:blip r:embed="rId2" cstate="print"/>
          <a:srcRect l="8567" t="30936" r="7383" b="7506"/>
          <a:stretch>
            <a:fillRect/>
          </a:stretch>
        </p:blipFill>
        <p:spPr bwMode="auto">
          <a:xfrm>
            <a:off x="642910" y="1571612"/>
            <a:ext cx="7929618" cy="478634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BV</a:t>
            </a:r>
            <a:endParaRPr lang="en-US" dirty="0"/>
          </a:p>
        </p:txBody>
      </p:sp>
      <p:pic>
        <p:nvPicPr>
          <p:cNvPr id="24578" name="Picture 2"/>
          <p:cNvPicPr>
            <a:picLocks noGrp="1" noChangeAspect="1" noChangeArrowheads="1"/>
          </p:cNvPicPr>
          <p:nvPr>
            <p:ph idx="1"/>
          </p:nvPr>
        </p:nvPicPr>
        <p:blipFill>
          <a:blip r:embed="rId2" cstate="print"/>
          <a:srcRect l="5016" t="32514" r="5015"/>
          <a:stretch>
            <a:fillRect/>
          </a:stretch>
        </p:blipFill>
        <p:spPr bwMode="auto">
          <a:xfrm>
            <a:off x="571472" y="1571612"/>
            <a:ext cx="8072494" cy="4554551"/>
          </a:xfrm>
          <a:prstGeom prst="rect">
            <a:avLst/>
          </a:prstGeom>
          <a:noFill/>
          <a:ln w="9525">
            <a:noFill/>
            <a:miter lim="800000"/>
            <a:headEnd/>
            <a:tailEnd/>
          </a:ln>
          <a:effectLst/>
        </p:spPr>
      </p:pic>
      <p:pic>
        <p:nvPicPr>
          <p:cNvPr id="4" name="Picture 15" descr="Clue cell www"/>
          <p:cNvPicPr>
            <a:picLocks noChangeAspect="1" noChangeArrowheads="1"/>
          </p:cNvPicPr>
          <p:nvPr/>
        </p:nvPicPr>
        <p:blipFill>
          <a:blip r:embed="rId3" cstate="print"/>
          <a:srcRect/>
          <a:stretch>
            <a:fillRect/>
          </a:stretch>
        </p:blipFill>
        <p:spPr>
          <a:xfrm>
            <a:off x="5471592" y="0"/>
            <a:ext cx="3672408" cy="1765870"/>
          </a:xfrm>
          <a:prstGeom prst="rect">
            <a:avLst/>
          </a:prstGeom>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smtClean="0"/>
              <a:t>Termonology and Pathogenesis</a:t>
            </a:r>
            <a:endParaRPr lang="en-US" dirty="0"/>
          </a:p>
        </p:txBody>
      </p:sp>
      <p:sp>
        <p:nvSpPr>
          <p:cNvPr id="3" name="Content Placeholder 2"/>
          <p:cNvSpPr>
            <a:spLocks noGrp="1"/>
          </p:cNvSpPr>
          <p:nvPr>
            <p:ph idx="1"/>
          </p:nvPr>
        </p:nvSpPr>
        <p:spPr/>
        <p:txBody>
          <a:bodyPr>
            <a:normAutofit/>
          </a:bodyPr>
          <a:lstStyle/>
          <a:p>
            <a:r>
              <a:rPr lang="en-US" sz="3200" b="1" u="sng" dirty="0" err="1" smtClean="0">
                <a:latin typeface="Footlight MT Light" pitchFamily="18" charset="0"/>
                <a:cs typeface="+mj-cs"/>
              </a:rPr>
              <a:t>Vulvovaginitis</a:t>
            </a:r>
            <a:r>
              <a:rPr lang="en-US" sz="3200" b="1" u="sng" dirty="0" smtClean="0">
                <a:latin typeface="Footlight MT Light" pitchFamily="18" charset="0"/>
                <a:cs typeface="+mj-cs"/>
              </a:rPr>
              <a:t>, </a:t>
            </a:r>
            <a:r>
              <a:rPr lang="en-US" sz="3200" b="1" u="sng" dirty="0" err="1" smtClean="0">
                <a:latin typeface="Footlight MT Light" pitchFamily="18" charset="0"/>
                <a:cs typeface="+mj-cs"/>
              </a:rPr>
              <a:t>vulvitis</a:t>
            </a:r>
            <a:r>
              <a:rPr lang="en-US" sz="3200" b="1" u="sng" dirty="0" smtClean="0">
                <a:latin typeface="Footlight MT Light" pitchFamily="18" charset="0"/>
                <a:cs typeface="+mj-cs"/>
              </a:rPr>
              <a:t>, and </a:t>
            </a:r>
            <a:r>
              <a:rPr lang="en-US" sz="3200" b="1" u="sng" dirty="0" err="1" smtClean="0">
                <a:latin typeface="Footlight MT Light" pitchFamily="18" charset="0"/>
                <a:cs typeface="+mj-cs"/>
              </a:rPr>
              <a:t>vaginitis</a:t>
            </a:r>
            <a:r>
              <a:rPr lang="en-US" sz="3200" b="1" u="sng" dirty="0" smtClean="0">
                <a:latin typeface="Footlight MT Light" pitchFamily="18" charset="0"/>
                <a:cs typeface="+mj-cs"/>
              </a:rPr>
              <a:t> </a:t>
            </a:r>
          </a:p>
          <a:p>
            <a:r>
              <a:rPr lang="en-US" sz="3200" dirty="0" smtClean="0">
                <a:latin typeface="Footlight MT Light" pitchFamily="18" charset="0"/>
                <a:cs typeface="+mj-cs"/>
              </a:rPr>
              <a:t>Are general terms that refer to the inflammation of the vagina and/or vulva </a:t>
            </a:r>
          </a:p>
          <a:p>
            <a:r>
              <a:rPr lang="en-US" sz="3200" b="1" u="sng" dirty="0" smtClean="0">
                <a:latin typeface="Footlight MT Light" pitchFamily="18" charset="0"/>
                <a:cs typeface="+mj-cs"/>
              </a:rPr>
              <a:t>Normal flora                                    </a:t>
            </a:r>
          </a:p>
          <a:p>
            <a:r>
              <a:rPr lang="en-US" sz="3200" dirty="0" smtClean="0">
                <a:latin typeface="Footlight MT Light" pitchFamily="18" charset="0"/>
                <a:cs typeface="+mj-cs"/>
              </a:rPr>
              <a:t>Lactobacilli </a:t>
            </a:r>
          </a:p>
          <a:p>
            <a:r>
              <a:rPr lang="en-US" sz="3200" dirty="0" smtClean="0">
                <a:latin typeface="Footlight MT Light" pitchFamily="18" charset="0"/>
                <a:cs typeface="+mj-cs"/>
              </a:rPr>
              <a:t>Changes in  the vaginal acidity or disturb the normal bacteria in the  vagina may predispose to an infection</a:t>
            </a:r>
            <a:r>
              <a:rPr lang="ar-SA" sz="3200" dirty="0" smtClean="0">
                <a:latin typeface="Footlight MT Light" pitchFamily="18" charset="0"/>
                <a:cs typeface="+mj-cs"/>
              </a:rPr>
              <a:t>. </a:t>
            </a:r>
            <a:endParaRPr lang="en-US" sz="3200" dirty="0" smtClean="0">
              <a:latin typeface="Footlight MT Light" pitchFamily="18" charset="0"/>
              <a:cs typeface="+mj-cs"/>
            </a:endParaRPr>
          </a:p>
          <a:p>
            <a:endParaRPr lang="en-US" sz="3200" dirty="0" smtClean="0">
              <a:latin typeface="Footlight MT Light" pitchFamily="18" charset="0"/>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t>
            </a:r>
            <a:r>
              <a:rPr smtClean="0"/>
              <a:t>ntermediate gram stain</a:t>
            </a:r>
            <a:endParaRPr lang="en-US" dirty="0"/>
          </a:p>
        </p:txBody>
      </p:sp>
      <p:pic>
        <p:nvPicPr>
          <p:cNvPr id="23554" name="Picture 2"/>
          <p:cNvPicPr>
            <a:picLocks noGrp="1" noChangeAspect="1" noChangeArrowheads="1"/>
          </p:cNvPicPr>
          <p:nvPr>
            <p:ph idx="1"/>
          </p:nvPr>
        </p:nvPicPr>
        <p:blipFill>
          <a:blip r:embed="rId2" cstate="print"/>
          <a:srcRect l="13302" t="29358" r="8567" b="-386"/>
          <a:stretch>
            <a:fillRect/>
          </a:stretch>
        </p:blipFill>
        <p:spPr bwMode="auto">
          <a:xfrm>
            <a:off x="714348" y="1571612"/>
            <a:ext cx="7786742" cy="48577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 </a:t>
            </a:r>
            <a:r>
              <a:rPr lang="en-US" dirty="0"/>
              <a:t>TEST</a:t>
            </a:r>
          </a:p>
        </p:txBody>
      </p:sp>
      <p:sp>
        <p:nvSpPr>
          <p:cNvPr id="3" name="Content Placeholder 2"/>
          <p:cNvSpPr>
            <a:spLocks noGrp="1"/>
          </p:cNvSpPr>
          <p:nvPr>
            <p:ph idx="1"/>
          </p:nvPr>
        </p:nvSpPr>
        <p:spPr/>
        <p:txBody>
          <a:bodyPr>
            <a:normAutofit/>
          </a:bodyPr>
          <a:lstStyle/>
          <a:p>
            <a:r>
              <a:rPr lang="en-US" sz="3600" dirty="0" smtClean="0">
                <a:latin typeface="Footlight MT Light" pitchFamily="18" charset="0"/>
              </a:rPr>
              <a:t>PH indicator strips: pH 3.5 - 7.0</a:t>
            </a:r>
          </a:p>
          <a:p>
            <a:r>
              <a:rPr lang="en-US" sz="3600" dirty="0" smtClean="0">
                <a:latin typeface="Footlight MT Light" pitchFamily="18" charset="0"/>
              </a:rPr>
              <a:t>Place sample of vaginal secretion on test strip: read while still moist.</a:t>
            </a:r>
          </a:p>
          <a:p>
            <a:r>
              <a:rPr lang="en-US" sz="3600" dirty="0" smtClean="0">
                <a:latin typeface="Footlight MT Light" pitchFamily="18" charset="0"/>
              </a:rPr>
              <a:t>PH&gt;4.5 indicates abnormality (i.e. </a:t>
            </a:r>
            <a:r>
              <a:rPr lang="en-US" sz="3600" i="1" dirty="0" smtClean="0">
                <a:latin typeface="Footlight MT Light" pitchFamily="18" charset="0"/>
              </a:rPr>
              <a:t>BV-Trichomonas- or menstrual blood).</a:t>
            </a:r>
          </a:p>
          <a:p>
            <a:r>
              <a:rPr lang="en-US" sz="3600" dirty="0" smtClean="0">
                <a:latin typeface="Footlight MT Light" pitchFamily="18" charset="0"/>
              </a:rPr>
              <a:t>Be careful not to sample the cervix; cervical secretions and blood have a PH 7.0.</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467545" y="548680"/>
            <a:ext cx="8064896" cy="59046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KOH "WHIFF" TEST</a:t>
            </a:r>
          </a:p>
        </p:txBody>
      </p:sp>
      <p:sp>
        <p:nvSpPr>
          <p:cNvPr id="3" name="Content Placeholder 2"/>
          <p:cNvSpPr>
            <a:spLocks noGrp="1"/>
          </p:cNvSpPr>
          <p:nvPr>
            <p:ph idx="1"/>
          </p:nvPr>
        </p:nvSpPr>
        <p:spPr/>
        <p:txBody>
          <a:bodyPr>
            <a:normAutofit/>
          </a:bodyPr>
          <a:lstStyle/>
          <a:p>
            <a:r>
              <a:rPr lang="en-US" sz="4000" dirty="0" smtClean="0">
                <a:latin typeface="Footlight MT Light" pitchFamily="18" charset="0"/>
              </a:rPr>
              <a:t>Sample of vaginal secretions are placed in a test tube with 10% KOH.</a:t>
            </a:r>
          </a:p>
          <a:p>
            <a:r>
              <a:rPr lang="en-US" sz="4000" dirty="0" smtClean="0">
                <a:latin typeface="Footlight MT Light" pitchFamily="18" charset="0"/>
              </a:rPr>
              <a:t>KOH alkalizes amines produced by anaerobic bacteria-results in a sharp "fishy odor"</a:t>
            </a:r>
            <a:endParaRPr lang="en-US" sz="4000" dirty="0">
              <a:latin typeface="Footlight MT Light"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WET MOUNT PREPARATION</a:t>
            </a:r>
          </a:p>
        </p:txBody>
      </p:sp>
      <p:sp>
        <p:nvSpPr>
          <p:cNvPr id="3" name="Content Placeholder 2"/>
          <p:cNvSpPr>
            <a:spLocks noGrp="1"/>
          </p:cNvSpPr>
          <p:nvPr>
            <p:ph idx="1"/>
          </p:nvPr>
        </p:nvSpPr>
        <p:spPr/>
        <p:txBody>
          <a:bodyPr>
            <a:normAutofit/>
          </a:bodyPr>
          <a:lstStyle/>
          <a:p>
            <a:r>
              <a:rPr lang="en-US" sz="3600" dirty="0" smtClean="0">
                <a:latin typeface="Footlight MT Light" pitchFamily="18" charset="0"/>
              </a:rPr>
              <a:t>Vaginal secretion sample from the anterior fornix and lateral wall</a:t>
            </a:r>
          </a:p>
          <a:p>
            <a:r>
              <a:rPr lang="en-US" sz="3600" dirty="0" smtClean="0">
                <a:latin typeface="Footlight MT Light" pitchFamily="18" charset="0"/>
              </a:rPr>
              <a:t>Place swab in test tube with small amount of normal saline and place sample on glass slide with cover slip</a:t>
            </a:r>
          </a:p>
          <a:p>
            <a:r>
              <a:rPr lang="en-US" sz="3600" dirty="0" smtClean="0">
                <a:latin typeface="Footlight MT Light" pitchFamily="18" charset="0"/>
              </a:rPr>
              <a:t>Visualize at both low and high power</a:t>
            </a:r>
          </a:p>
          <a:p>
            <a:r>
              <a:rPr lang="en-US" sz="3600" dirty="0" smtClean="0">
                <a:latin typeface="Footlight MT Light" pitchFamily="18" charset="0"/>
              </a:rPr>
              <a:t>Clue cells, yeast, </a:t>
            </a:r>
            <a:r>
              <a:rPr lang="en-US" sz="3600" dirty="0" err="1" smtClean="0">
                <a:latin typeface="Footlight MT Light" pitchFamily="18" charset="0"/>
              </a:rPr>
              <a:t>trichomonas</a:t>
            </a:r>
            <a:r>
              <a:rPr lang="en-US" sz="3600" dirty="0" smtClean="0">
                <a:latin typeface="Footlight MT Light" pitchFamily="18" charset="0"/>
              </a:rPr>
              <a:t>, WBC,  bacteria.</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395537" y="260648"/>
            <a:ext cx="8352928" cy="626469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NORMAL-WET MOUNT </a:t>
            </a:r>
          </a:p>
        </p:txBody>
      </p:sp>
      <p:pic>
        <p:nvPicPr>
          <p:cNvPr id="4098" name="Picture 2"/>
          <p:cNvPicPr>
            <a:picLocks noGrp="1" noChangeAspect="1" noChangeArrowheads="1"/>
          </p:cNvPicPr>
          <p:nvPr>
            <p:ph idx="1"/>
          </p:nvPr>
        </p:nvPicPr>
        <p:blipFill>
          <a:blip r:embed="rId2" cstate="print"/>
          <a:srcRect/>
          <a:stretch>
            <a:fillRect/>
          </a:stretch>
        </p:blipFill>
        <p:spPr bwMode="auto">
          <a:xfrm>
            <a:off x="539552" y="1340768"/>
            <a:ext cx="8064896" cy="51845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vaginal Gram Stain</a:t>
            </a:r>
            <a:endParaRPr lang="en-US" dirty="0"/>
          </a:p>
        </p:txBody>
      </p:sp>
      <p:pic>
        <p:nvPicPr>
          <p:cNvPr id="5123" name="Picture 3"/>
          <p:cNvPicPr>
            <a:picLocks noGrp="1" noChangeAspect="1" noChangeArrowheads="1"/>
          </p:cNvPicPr>
          <p:nvPr>
            <p:ph idx="1"/>
          </p:nvPr>
        </p:nvPicPr>
        <p:blipFill>
          <a:blip r:embed="rId2" cstate="print"/>
          <a:srcRect l="17782" t="29270" r="16589" b="7090"/>
          <a:stretch>
            <a:fillRect/>
          </a:stretch>
        </p:blipFill>
        <p:spPr bwMode="auto">
          <a:xfrm>
            <a:off x="467544" y="1412776"/>
            <a:ext cx="8208912" cy="50405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CANDIDIASIS</a:t>
            </a:r>
          </a:p>
        </p:txBody>
      </p:sp>
      <p:sp>
        <p:nvSpPr>
          <p:cNvPr id="3" name="Content Placeholder 2"/>
          <p:cNvSpPr>
            <a:spLocks noGrp="1"/>
          </p:cNvSpPr>
          <p:nvPr>
            <p:ph idx="1"/>
          </p:nvPr>
        </p:nvSpPr>
        <p:spPr/>
        <p:txBody>
          <a:bodyPr>
            <a:normAutofit fontScale="77500" lnSpcReduction="20000"/>
          </a:bodyPr>
          <a:lstStyle/>
          <a:p>
            <a:r>
              <a:rPr lang="en-US" sz="4400" dirty="0" smtClean="0">
                <a:latin typeface="Footlight MT Light" pitchFamily="18" charset="0"/>
              </a:rPr>
              <a:t>Overgrowth of a normal inhabitant of the vagina.</a:t>
            </a:r>
          </a:p>
          <a:p>
            <a:r>
              <a:rPr lang="en-US" sz="4400" dirty="0" smtClean="0">
                <a:latin typeface="Footlight MT Light" pitchFamily="18" charset="0"/>
              </a:rPr>
              <a:t>Predisposing factors: Pregnancy , DM, </a:t>
            </a:r>
            <a:r>
              <a:rPr lang="en-US" sz="4400" dirty="0" err="1" smtClean="0">
                <a:latin typeface="Footlight MT Light" pitchFamily="18" charset="0"/>
              </a:rPr>
              <a:t>Immunocompramized</a:t>
            </a:r>
            <a:r>
              <a:rPr lang="en-US" sz="4400" dirty="0" smtClean="0">
                <a:latin typeface="Footlight MT Light" pitchFamily="18" charset="0"/>
              </a:rPr>
              <a:t> conditions, antibacterial treatment .</a:t>
            </a:r>
          </a:p>
          <a:p>
            <a:r>
              <a:rPr lang="en-US" sz="4400" dirty="0" smtClean="0">
                <a:latin typeface="Footlight MT Light" pitchFamily="18" charset="0"/>
              </a:rPr>
              <a:t>Clinical Presentation : Irritation, </a:t>
            </a:r>
            <a:r>
              <a:rPr lang="en-US" sz="4400" dirty="0" err="1" smtClean="0">
                <a:latin typeface="Footlight MT Light" pitchFamily="18" charset="0"/>
              </a:rPr>
              <a:t>pruritis</a:t>
            </a:r>
            <a:r>
              <a:rPr lang="en-US" sz="4400" dirty="0" smtClean="0">
                <a:latin typeface="Footlight MT Light" pitchFamily="18" charset="0"/>
              </a:rPr>
              <a:t>, soreness, painful sexual intercourse burring on passing urine , and a thick, </a:t>
            </a:r>
            <a:r>
              <a:rPr lang="en-US" sz="4400" dirty="0" err="1" smtClean="0">
                <a:latin typeface="Footlight MT Light" pitchFamily="18" charset="0"/>
              </a:rPr>
              <a:t>curdy</a:t>
            </a:r>
            <a:r>
              <a:rPr lang="en-US" sz="4400" dirty="0" smtClean="0">
                <a:latin typeface="Footlight MT Light" pitchFamily="18" charset="0"/>
              </a:rPr>
              <a:t>, white (like cottage cheese) vaginal discharge.</a:t>
            </a:r>
            <a:r>
              <a:rPr lang="ar-SA" sz="4400" dirty="0" smtClean="0">
                <a:latin typeface="Footlight MT Light" pitchFamily="18" charset="0"/>
              </a:rPr>
              <a:t> </a:t>
            </a:r>
            <a:endParaRPr lang="en-US" sz="4400" dirty="0" smtClean="0">
              <a:latin typeface="Footlight MT Light"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cstate="print"/>
          <a:srcRect l="28521" t="5405" r="28522" b="10272"/>
          <a:stretch>
            <a:fillRect/>
          </a:stretch>
        </p:blipFill>
        <p:spPr bwMode="auto">
          <a:xfrm>
            <a:off x="1331640" y="332656"/>
            <a:ext cx="6696744" cy="6048672"/>
          </a:xfrm>
          <a:prstGeom prst="rect">
            <a:avLst/>
          </a:prstGeom>
          <a:noFill/>
          <a:ln w="9525">
            <a:noFill/>
            <a:miter lim="800000"/>
            <a:headEnd/>
            <a:tailEnd/>
          </a:ln>
          <a:effectLst/>
        </p:spPr>
      </p:pic>
      <p:pic>
        <p:nvPicPr>
          <p:cNvPr id="3" name="Picture 8" descr="103FF9"/>
          <p:cNvPicPr>
            <a:picLocks noChangeAspect="1" noChangeArrowheads="1"/>
          </p:cNvPicPr>
          <p:nvPr/>
        </p:nvPicPr>
        <p:blipFill>
          <a:blip r:embed="rId3" cstate="print"/>
          <a:srcRect/>
          <a:stretch>
            <a:fillRect/>
          </a:stretch>
        </p:blipFill>
        <p:spPr bwMode="auto">
          <a:xfrm>
            <a:off x="5432608" y="4719720"/>
            <a:ext cx="3711392" cy="2138280"/>
          </a:xfrm>
          <a:prstGeom prst="rect">
            <a:avLst/>
          </a:prstGeom>
          <a:ln>
            <a:headEnd/>
            <a:tailEnd/>
          </a:ln>
        </p:spPr>
        <p:style>
          <a:lnRef idx="0">
            <a:schemeClr val="accent1"/>
          </a:lnRef>
          <a:fillRef idx="3">
            <a:schemeClr val="accent1"/>
          </a:fillRef>
          <a:effectRef idx="3">
            <a:schemeClr val="accent1"/>
          </a:effectRef>
          <a:fontRef idx="minor">
            <a:schemeClr val="lt1"/>
          </a:fontRef>
        </p:style>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Characteristics of the Vagina and Cervix in</a:t>
            </a:r>
            <a:br>
              <a:rPr lang="en-US" sz="3600" dirty="0"/>
            </a:br>
            <a:r>
              <a:rPr lang="en-US" sz="3600" dirty="0"/>
              <a:t>Women of Reproductive Age</a:t>
            </a:r>
          </a:p>
        </p:txBody>
      </p:sp>
      <p:graphicFrame>
        <p:nvGraphicFramePr>
          <p:cNvPr id="4" name="Content Placeholder 3"/>
          <p:cNvGraphicFramePr>
            <a:graphicFrameLocks noGrp="1"/>
          </p:cNvGraphicFramePr>
          <p:nvPr>
            <p:ph idx="1"/>
          </p:nvPr>
        </p:nvGraphicFramePr>
        <p:xfrm>
          <a:off x="457200" y="1600200"/>
          <a:ext cx="8229600" cy="3779520"/>
        </p:xfrm>
        <a:graphic>
          <a:graphicData uri="http://schemas.openxmlformats.org/drawingml/2006/table">
            <a:tbl>
              <a:tblPr firstRow="1" bandRow="1">
                <a:tableStyleId>{5C22544A-7EE6-4342-B048-85BDC9FD1C3A}</a:tableStyleId>
              </a:tblPr>
              <a:tblGrid>
                <a:gridCol w="2530624"/>
                <a:gridCol w="3384376"/>
                <a:gridCol w="2314600"/>
              </a:tblGrid>
              <a:tr h="370840">
                <a:tc>
                  <a:txBody>
                    <a:bodyPr/>
                    <a:lstStyle/>
                    <a:p>
                      <a:endParaRPr lang="en-US" sz="2800" dirty="0">
                        <a:latin typeface="Footlight MT Light" pitchFamily="18" charset="0"/>
                      </a:endParaRPr>
                    </a:p>
                  </a:txBody>
                  <a:tcPr/>
                </a:tc>
                <a:tc>
                  <a:txBody>
                    <a:bodyPr/>
                    <a:lstStyle/>
                    <a:p>
                      <a:r>
                        <a:rPr lang="en-US" sz="2800" dirty="0" smtClean="0">
                          <a:solidFill>
                            <a:srgbClr val="FF0000"/>
                          </a:solidFill>
                          <a:latin typeface="Footlight MT Light" pitchFamily="18" charset="0"/>
                        </a:rPr>
                        <a:t>Vagina</a:t>
                      </a:r>
                      <a:endParaRPr lang="en-US" sz="2800" dirty="0">
                        <a:solidFill>
                          <a:srgbClr val="FF0000"/>
                        </a:solidFill>
                        <a:latin typeface="Footlight MT Light" pitchFamily="18" charset="0"/>
                      </a:endParaRPr>
                    </a:p>
                  </a:txBody>
                  <a:tcPr/>
                </a:tc>
                <a:tc>
                  <a:txBody>
                    <a:bodyPr/>
                    <a:lstStyle/>
                    <a:p>
                      <a:r>
                        <a:rPr lang="en-US" sz="2800" dirty="0" smtClean="0">
                          <a:solidFill>
                            <a:srgbClr val="FF0000"/>
                          </a:solidFill>
                          <a:latin typeface="Footlight MT Light" pitchFamily="18" charset="0"/>
                        </a:rPr>
                        <a:t>Cervix</a:t>
                      </a:r>
                      <a:endParaRPr lang="en-US" sz="2800" dirty="0">
                        <a:solidFill>
                          <a:srgbClr val="FF0000"/>
                        </a:solidFill>
                        <a:latin typeface="Footlight MT Light" pitchFamily="18" charset="0"/>
                      </a:endParaRPr>
                    </a:p>
                  </a:txBody>
                  <a:tcPr/>
                </a:tc>
              </a:tr>
              <a:tr h="370840">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2800" dirty="0" smtClean="0">
                          <a:latin typeface="Footlight MT Light" pitchFamily="18" charset="0"/>
                        </a:rPr>
                        <a:t>pH</a:t>
                      </a:r>
                    </a:p>
                    <a:p>
                      <a:endParaRPr lang="en-US" sz="2800" dirty="0">
                        <a:latin typeface="Footlight MT Light" pitchFamily="18" charset="0"/>
                      </a:endParaRPr>
                    </a:p>
                  </a:txBody>
                  <a:tcPr/>
                </a:tc>
                <a:tc>
                  <a:txBody>
                    <a:bodyPr/>
                    <a:lstStyle/>
                    <a:p>
                      <a:r>
                        <a:rPr lang="en-US" sz="2800" dirty="0" smtClean="0">
                          <a:latin typeface="Footlight MT Light" pitchFamily="18" charset="0"/>
                        </a:rPr>
                        <a:t>&lt;4.5</a:t>
                      </a:r>
                      <a:endParaRPr lang="en-US" sz="2800" dirty="0">
                        <a:latin typeface="Footlight MT Light" pitchFamily="18" charset="0"/>
                      </a:endParaRPr>
                    </a:p>
                  </a:txBody>
                  <a:tcPr/>
                </a:tc>
                <a:tc>
                  <a:txBody>
                    <a:bodyPr/>
                    <a:lstStyle/>
                    <a:p>
                      <a:r>
                        <a:rPr lang="en-US" sz="2800" dirty="0" smtClean="0">
                          <a:latin typeface="Footlight MT Light" pitchFamily="18" charset="0"/>
                        </a:rPr>
                        <a:t>7.0</a:t>
                      </a:r>
                      <a:endParaRPr lang="en-US" sz="2800" dirty="0">
                        <a:latin typeface="Footlight MT Light" pitchFamily="18" charset="0"/>
                      </a:endParaRPr>
                    </a:p>
                  </a:txBody>
                  <a:tcPr/>
                </a:tc>
              </a:tr>
              <a:tr h="370840">
                <a:tc>
                  <a:txBody>
                    <a:bodyPr/>
                    <a:lstStyle/>
                    <a:p>
                      <a:r>
                        <a:rPr lang="en-US" sz="2800" dirty="0" smtClean="0">
                          <a:latin typeface="Footlight MT Light" pitchFamily="18" charset="0"/>
                        </a:rPr>
                        <a:t>Epithelial cells </a:t>
                      </a:r>
                      <a:endParaRPr lang="en-US" sz="2800" dirty="0">
                        <a:latin typeface="Footlight MT Light" pitchFamily="18" charset="0"/>
                      </a:endParaRPr>
                    </a:p>
                  </a:txBody>
                  <a:tcPr/>
                </a:tc>
                <a:tc>
                  <a:txBody>
                    <a:bodyPr/>
                    <a:lstStyle/>
                    <a:p>
                      <a:r>
                        <a:rPr lang="en-US" sz="2800" dirty="0" smtClean="0">
                          <a:latin typeface="Footlight MT Light" pitchFamily="18" charset="0"/>
                        </a:rPr>
                        <a:t>Squamous </a:t>
                      </a:r>
                      <a:endParaRPr lang="en-US" sz="2800" dirty="0">
                        <a:latin typeface="Footlight MT Light" pitchFamily="18" charset="0"/>
                      </a:endParaRPr>
                    </a:p>
                  </a:txBody>
                  <a:tcPr/>
                </a:tc>
                <a:tc>
                  <a:txBody>
                    <a:bodyPr/>
                    <a:lstStyle/>
                    <a:p>
                      <a:r>
                        <a:rPr lang="en-US" sz="2800" dirty="0" smtClean="0">
                          <a:latin typeface="Footlight MT Light" pitchFamily="18" charset="0"/>
                        </a:rPr>
                        <a:t>Columnar </a:t>
                      </a:r>
                      <a:endParaRPr lang="en-US" sz="2800" dirty="0">
                        <a:latin typeface="Footlight MT Light" pitchFamily="18" charset="0"/>
                      </a:endParaRPr>
                    </a:p>
                  </a:txBody>
                  <a:tcPr/>
                </a:tc>
              </a:tr>
              <a:tr h="370840">
                <a:tc>
                  <a:txBody>
                    <a:bodyPr/>
                    <a:lstStyle/>
                    <a:p>
                      <a:r>
                        <a:rPr lang="en-US" sz="2800" dirty="0" smtClean="0">
                          <a:latin typeface="Footlight MT Light" pitchFamily="18" charset="0"/>
                        </a:rPr>
                        <a:t>Pathogens/ Syndrome</a:t>
                      </a:r>
                      <a:endParaRPr lang="en-US" sz="2800" dirty="0">
                        <a:latin typeface="Footlight MT Light" pitchFamily="18" charset="0"/>
                      </a:endParaRPr>
                    </a:p>
                  </a:txBody>
                  <a:tcPr/>
                </a:tc>
                <a:tc>
                  <a:txBody>
                    <a:bodyPr/>
                    <a:lstStyle/>
                    <a:p>
                      <a:r>
                        <a:rPr lang="en-US" sz="2800" dirty="0" smtClean="0">
                          <a:latin typeface="Footlight MT Light" pitchFamily="18" charset="0"/>
                        </a:rPr>
                        <a:t>Bacterial </a:t>
                      </a:r>
                      <a:r>
                        <a:rPr lang="en-US" sz="2800" dirty="0" err="1" smtClean="0">
                          <a:latin typeface="Footlight MT Light" pitchFamily="18" charset="0"/>
                        </a:rPr>
                        <a:t>vaginosis</a:t>
                      </a:r>
                      <a:r>
                        <a:rPr lang="en-US" sz="2800" dirty="0" smtClean="0">
                          <a:latin typeface="Footlight MT Light" pitchFamily="18" charset="0"/>
                        </a:rPr>
                        <a:t> Candida</a:t>
                      </a:r>
                      <a:r>
                        <a:rPr lang="en-US" sz="2800" baseline="0" dirty="0" smtClean="0">
                          <a:latin typeface="Footlight MT Light" pitchFamily="18" charset="0"/>
                        </a:rPr>
                        <a:t> species Trichomonas vaginalis</a:t>
                      </a:r>
                      <a:endParaRPr lang="en-US" sz="2800" dirty="0">
                        <a:latin typeface="Footlight MT Light" pitchFamily="18" charset="0"/>
                      </a:endParaRPr>
                    </a:p>
                  </a:txBody>
                  <a:tcPr/>
                </a:tc>
                <a:tc>
                  <a:txBody>
                    <a:bodyPr/>
                    <a:lstStyle/>
                    <a:p>
                      <a:r>
                        <a:rPr lang="en-US" sz="2800" dirty="0" smtClean="0">
                          <a:latin typeface="Footlight MT Light" pitchFamily="18" charset="0"/>
                        </a:rPr>
                        <a:t>Neisseria</a:t>
                      </a:r>
                      <a:r>
                        <a:rPr lang="en-US" sz="2800" baseline="0" dirty="0" smtClean="0">
                          <a:latin typeface="Footlight MT Light" pitchFamily="18" charset="0"/>
                        </a:rPr>
                        <a:t> gonorrhoeae Chlamydia trachomatis </a:t>
                      </a:r>
                      <a:endParaRPr lang="en-US" sz="2800" dirty="0">
                        <a:latin typeface="Footlight MT Light"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of </a:t>
            </a:r>
            <a:r>
              <a:rPr lang="en-US" dirty="0" smtClean="0"/>
              <a:t>VVC</a:t>
            </a:r>
            <a:endParaRPr lang="en-US" dirty="0"/>
          </a:p>
        </p:txBody>
      </p:sp>
      <p:sp>
        <p:nvSpPr>
          <p:cNvPr id="3" name="Content Placeholder 2"/>
          <p:cNvSpPr>
            <a:spLocks noGrp="1"/>
          </p:cNvSpPr>
          <p:nvPr>
            <p:ph idx="1"/>
          </p:nvPr>
        </p:nvSpPr>
        <p:spPr/>
        <p:txBody>
          <a:bodyPr>
            <a:noAutofit/>
          </a:bodyPr>
          <a:lstStyle/>
          <a:p>
            <a:r>
              <a:rPr lang="en-US" sz="3600" dirty="0" smtClean="0">
                <a:latin typeface="Footlight MT Light" pitchFamily="18" charset="0"/>
              </a:rPr>
              <a:t>Wet prep to see clumps of </a:t>
            </a:r>
            <a:r>
              <a:rPr lang="en-US" sz="3600" dirty="0" err="1" smtClean="0">
                <a:latin typeface="Footlight MT Light" pitchFamily="18" charset="0"/>
              </a:rPr>
              <a:t>pseudohyphae</a:t>
            </a:r>
            <a:r>
              <a:rPr lang="en-US" sz="3600" dirty="0" smtClean="0">
                <a:latin typeface="Footlight MT Light" pitchFamily="18" charset="0"/>
              </a:rPr>
              <a:t>.</a:t>
            </a:r>
          </a:p>
          <a:p>
            <a:r>
              <a:rPr lang="en-US" sz="3600" dirty="0" smtClean="0">
                <a:latin typeface="Footlight MT Light" pitchFamily="18" charset="0"/>
              </a:rPr>
              <a:t>Budding yeast and no </a:t>
            </a:r>
            <a:r>
              <a:rPr lang="en-US" sz="3600" dirty="0" err="1" smtClean="0">
                <a:latin typeface="Footlight MT Light" pitchFamily="18" charset="0"/>
              </a:rPr>
              <a:t>pseudohyphae</a:t>
            </a:r>
            <a:r>
              <a:rPr lang="en-US" sz="3600" dirty="0" smtClean="0">
                <a:latin typeface="Footlight MT Light" pitchFamily="18" charset="0"/>
              </a:rPr>
              <a:t> in patients with C </a:t>
            </a:r>
            <a:r>
              <a:rPr lang="en-US" sz="3600" dirty="0" err="1" smtClean="0">
                <a:latin typeface="Footlight MT Light" pitchFamily="18" charset="0"/>
              </a:rPr>
              <a:t>glabrata</a:t>
            </a:r>
            <a:r>
              <a:rPr lang="en-US" sz="3600" dirty="0" smtClean="0">
                <a:latin typeface="Footlight MT Light" pitchFamily="18" charset="0"/>
              </a:rPr>
              <a:t>.</a:t>
            </a:r>
          </a:p>
          <a:p>
            <a:r>
              <a:rPr lang="en-US" sz="3600" dirty="0" smtClean="0">
                <a:latin typeface="Footlight MT Light" pitchFamily="18" charset="0"/>
              </a:rPr>
              <a:t>KOH prep helpful but not always necessary.</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Yeast-Wet Prep</a:t>
            </a:r>
            <a:endParaRPr lang="en-US" dirty="0"/>
          </a:p>
        </p:txBody>
      </p:sp>
      <p:pic>
        <p:nvPicPr>
          <p:cNvPr id="8194" name="Picture 2"/>
          <p:cNvPicPr>
            <a:picLocks noGrp="1" noChangeAspect="1" noChangeArrowheads="1"/>
          </p:cNvPicPr>
          <p:nvPr>
            <p:ph idx="1"/>
          </p:nvPr>
        </p:nvPicPr>
        <p:blipFill>
          <a:blip r:embed="rId2" cstate="print"/>
          <a:srcRect l="11816" t="14951" r="11816" b="2317"/>
          <a:stretch>
            <a:fillRect/>
          </a:stretch>
        </p:blipFill>
        <p:spPr bwMode="auto">
          <a:xfrm>
            <a:off x="467544" y="1412776"/>
            <a:ext cx="8208912" cy="50405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Candidiasis</a:t>
            </a:r>
            <a:endParaRPr lang="en-US" dirty="0"/>
          </a:p>
        </p:txBody>
      </p:sp>
      <p:pic>
        <p:nvPicPr>
          <p:cNvPr id="9218" name="Picture 2"/>
          <p:cNvPicPr>
            <a:picLocks noGrp="1" noChangeAspect="1" noChangeArrowheads="1"/>
          </p:cNvPicPr>
          <p:nvPr>
            <p:ph idx="1"/>
          </p:nvPr>
        </p:nvPicPr>
        <p:blipFill>
          <a:blip r:embed="rId2" cstate="print"/>
          <a:srcRect l="9430" t="19724" r="8236" b="7090"/>
          <a:stretch>
            <a:fillRect/>
          </a:stretch>
        </p:blipFill>
        <p:spPr bwMode="auto">
          <a:xfrm>
            <a:off x="827584" y="1412776"/>
            <a:ext cx="7632848" cy="47525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Vaginal Yeast Cultures</a:t>
            </a:r>
          </a:p>
        </p:txBody>
      </p:sp>
      <p:sp>
        <p:nvSpPr>
          <p:cNvPr id="3" name="Content Placeholder 2"/>
          <p:cNvSpPr>
            <a:spLocks noGrp="1"/>
          </p:cNvSpPr>
          <p:nvPr>
            <p:ph idx="1"/>
          </p:nvPr>
        </p:nvSpPr>
        <p:spPr/>
        <p:txBody>
          <a:bodyPr>
            <a:normAutofit/>
          </a:bodyPr>
          <a:lstStyle/>
          <a:p>
            <a:r>
              <a:rPr lang="en-US" sz="3600" dirty="0" smtClean="0">
                <a:latin typeface="Footlight MT Light" pitchFamily="18" charset="0"/>
              </a:rPr>
              <a:t>Probably not routinely indicated - many women are colonized with Candida</a:t>
            </a:r>
          </a:p>
          <a:p>
            <a:r>
              <a:rPr lang="en-US" sz="3600" dirty="0" smtClean="0">
                <a:latin typeface="Footlight MT Light" pitchFamily="18" charset="0"/>
              </a:rPr>
              <a:t>If obtained must correlate with patient signs and symptoms</a:t>
            </a:r>
          </a:p>
          <a:p>
            <a:r>
              <a:rPr lang="en-US" sz="3600" dirty="0" smtClean="0">
                <a:latin typeface="Footlight MT Light" pitchFamily="18" charset="0"/>
              </a:rPr>
              <a:t>For recurrent infections culture and susceptibility testing may be helpful</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smtClean="0"/>
              <a:t>TRICHOMONIASIS</a:t>
            </a:r>
            <a:endParaRPr lang="en-US" dirty="0"/>
          </a:p>
        </p:txBody>
      </p:sp>
      <p:sp>
        <p:nvSpPr>
          <p:cNvPr id="3" name="Content Placeholder 2"/>
          <p:cNvSpPr>
            <a:spLocks noGrp="1"/>
          </p:cNvSpPr>
          <p:nvPr>
            <p:ph idx="1"/>
          </p:nvPr>
        </p:nvSpPr>
        <p:spPr/>
        <p:txBody>
          <a:bodyPr>
            <a:normAutofit/>
          </a:bodyPr>
          <a:lstStyle/>
          <a:p>
            <a:r>
              <a:rPr lang="en-US" sz="3200" dirty="0" smtClean="0">
                <a:latin typeface="Footlight MT Light" pitchFamily="18" charset="0"/>
              </a:rPr>
              <a:t>Sexually transmitted parasite </a:t>
            </a:r>
          </a:p>
          <a:p>
            <a:r>
              <a:rPr lang="en-US" sz="3200" dirty="0" smtClean="0">
                <a:latin typeface="Footlight MT Light" pitchFamily="18" charset="0"/>
              </a:rPr>
              <a:t>Trichomonas is the most prevalent non-viral sexually transmitted disease (STD) agent.</a:t>
            </a:r>
            <a:endParaRPr lang="en-US" sz="3200" dirty="0">
              <a:latin typeface="Footlight MT Light"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Clinical Features</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q"/>
            </a:pPr>
            <a:r>
              <a:rPr lang="en-US" sz="3600" dirty="0" smtClean="0">
                <a:latin typeface="Footlight MT Light" pitchFamily="18" charset="0"/>
              </a:rPr>
              <a:t>Vaginal discharge, </a:t>
            </a:r>
            <a:r>
              <a:rPr lang="en-US" sz="3600" dirty="0" err="1" smtClean="0">
                <a:latin typeface="Footlight MT Light" pitchFamily="18" charset="0"/>
              </a:rPr>
              <a:t>pruritis</a:t>
            </a:r>
            <a:r>
              <a:rPr lang="en-US" sz="3600" dirty="0" smtClean="0">
                <a:latin typeface="Footlight MT Light" pitchFamily="18" charset="0"/>
              </a:rPr>
              <a:t> in females, but may be asymptomatic. </a:t>
            </a:r>
          </a:p>
          <a:p>
            <a:r>
              <a:rPr lang="en-US" sz="3600" dirty="0" smtClean="0">
                <a:latin typeface="Footlight MT Light" pitchFamily="18" charset="0"/>
              </a:rPr>
              <a:t>Painful urination</a:t>
            </a:r>
          </a:p>
          <a:p>
            <a:r>
              <a:rPr lang="en-US" sz="3600" dirty="0" smtClean="0">
                <a:latin typeface="Footlight MT Light" pitchFamily="18" charset="0"/>
              </a:rPr>
              <a:t>Painful sexual intercourse</a:t>
            </a:r>
          </a:p>
          <a:p>
            <a:r>
              <a:rPr lang="en-US" sz="3600" dirty="0" smtClean="0">
                <a:latin typeface="Footlight MT Light" pitchFamily="18" charset="0"/>
              </a:rPr>
              <a:t>A yellow-</a:t>
            </a:r>
            <a:r>
              <a:rPr lang="en-US" sz="3600" dirty="0" smtClean="0">
                <a:solidFill>
                  <a:srgbClr val="00B050"/>
                </a:solidFill>
                <a:latin typeface="Footlight MT Light" pitchFamily="18" charset="0"/>
              </a:rPr>
              <a:t>green </a:t>
            </a:r>
            <a:r>
              <a:rPr lang="en-US" sz="3600" dirty="0" smtClean="0">
                <a:latin typeface="Footlight MT Light" pitchFamily="18" charset="0"/>
              </a:rPr>
              <a:t>to gray, sometimes</a:t>
            </a:r>
            <a:r>
              <a:rPr lang="en-US" sz="3600" dirty="0" smtClean="0">
                <a:solidFill>
                  <a:srgbClr val="FF0000"/>
                </a:solidFill>
                <a:latin typeface="Footlight MT Light" pitchFamily="18" charset="0"/>
              </a:rPr>
              <a:t> frothy</a:t>
            </a:r>
            <a:r>
              <a:rPr lang="en-US" sz="3600" dirty="0" smtClean="0">
                <a:latin typeface="Footlight MT Light" pitchFamily="18" charset="0"/>
              </a:rPr>
              <a:t>, vaginal discharge. </a:t>
            </a:r>
          </a:p>
          <a:p>
            <a:r>
              <a:rPr lang="en-US" sz="3600" dirty="0" smtClean="0">
                <a:latin typeface="Footlight MT Light" pitchFamily="18" charset="0"/>
              </a:rPr>
              <a:t>The discharge is  characteristically malodorous smelling</a:t>
            </a:r>
          </a:p>
          <a:p>
            <a:pPr>
              <a:buFont typeface="Wingdings" pitchFamily="2" charset="2"/>
              <a:buChar char="q"/>
            </a:pPr>
            <a:endParaRPr lang="en-US" sz="3600" dirty="0" smtClean="0">
              <a:latin typeface="Footlight MT Light" pitchFamily="18" charset="0"/>
            </a:endParaRPr>
          </a:p>
          <a:p>
            <a:pPr>
              <a:buFont typeface="Wingdings" pitchFamily="2" charset="2"/>
              <a:buChar char="q"/>
            </a:pPr>
            <a:r>
              <a:rPr lang="en-US" sz="3600" dirty="0" smtClean="0">
                <a:latin typeface="Footlight MT Light" pitchFamily="18" charset="0"/>
              </a:rPr>
              <a:t>Males usually asymptomatic, but can cause Non-</a:t>
            </a:r>
            <a:r>
              <a:rPr lang="en-US" sz="3600" dirty="0" err="1" smtClean="0">
                <a:latin typeface="Footlight MT Light" pitchFamily="18" charset="0"/>
              </a:rPr>
              <a:t>gonococcal</a:t>
            </a:r>
            <a:r>
              <a:rPr lang="en-US" sz="3600" dirty="0" smtClean="0">
                <a:latin typeface="Footlight MT Light" pitchFamily="18" charset="0"/>
              </a:rPr>
              <a:t> </a:t>
            </a:r>
            <a:r>
              <a:rPr lang="en-US" sz="3600" dirty="0" err="1" smtClean="0">
                <a:latin typeface="Footlight MT Light" pitchFamily="18" charset="0"/>
              </a:rPr>
              <a:t>urethritis</a:t>
            </a:r>
            <a:r>
              <a:rPr lang="en-US" sz="3600" dirty="0" smtClean="0">
                <a:latin typeface="Footlight MT Light" pitchFamily="18" charset="0"/>
              </a:rPr>
              <a:t> .</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Trichomonas Complications</a:t>
            </a:r>
          </a:p>
        </p:txBody>
      </p:sp>
      <p:sp>
        <p:nvSpPr>
          <p:cNvPr id="3" name="Content Placeholder 2"/>
          <p:cNvSpPr>
            <a:spLocks noGrp="1"/>
          </p:cNvSpPr>
          <p:nvPr>
            <p:ph idx="1"/>
          </p:nvPr>
        </p:nvSpPr>
        <p:spPr/>
        <p:txBody>
          <a:bodyPr>
            <a:normAutofit/>
          </a:bodyPr>
          <a:lstStyle/>
          <a:p>
            <a:r>
              <a:rPr lang="en-US" dirty="0" smtClean="0">
                <a:latin typeface="Footlight MT Light" pitchFamily="18" charset="0"/>
              </a:rPr>
              <a:t>Trichomonas associated with:</a:t>
            </a:r>
          </a:p>
          <a:p>
            <a:pPr marL="722313" indent="-273050">
              <a:buFont typeface="Courier New" pitchFamily="49" charset="0"/>
              <a:buChar char="o"/>
            </a:pPr>
            <a:r>
              <a:rPr lang="en-US" dirty="0" smtClean="0">
                <a:latin typeface="Footlight MT Light" pitchFamily="18" charset="0"/>
              </a:rPr>
              <a:t>Premature rupture of membranes </a:t>
            </a:r>
          </a:p>
          <a:p>
            <a:pPr marL="722313" indent="-273050">
              <a:buFont typeface="Courier New" pitchFamily="49" charset="0"/>
              <a:buChar char="o"/>
            </a:pPr>
            <a:r>
              <a:rPr lang="en-US" dirty="0" smtClean="0">
                <a:latin typeface="Footlight MT Light" pitchFamily="18" charset="0"/>
              </a:rPr>
              <a:t>Preterm labor and birth</a:t>
            </a:r>
          </a:p>
          <a:p>
            <a:pPr marL="722313" indent="-273050">
              <a:buFont typeface="Courier New" pitchFamily="49" charset="0"/>
              <a:buChar char="o"/>
            </a:pPr>
            <a:r>
              <a:rPr lang="en-US" dirty="0" smtClean="0">
                <a:latin typeface="Footlight MT Light" pitchFamily="18" charset="0"/>
              </a:rPr>
              <a:t>Low birth weight</a:t>
            </a:r>
          </a:p>
          <a:p>
            <a:pPr marL="722313" indent="-273050">
              <a:buFont typeface="Courier New" pitchFamily="49" charset="0"/>
              <a:buChar char="o"/>
            </a:pPr>
            <a:r>
              <a:rPr lang="en-US" dirty="0" smtClean="0">
                <a:latin typeface="Footlight MT Light" pitchFamily="18" charset="0"/>
              </a:rPr>
              <a:t>Increased transmission of other STDs  including HIV</a:t>
            </a:r>
            <a:endParaRPr lang="en-US" dirty="0">
              <a:latin typeface="Footlight MT Light"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Grp="1" noChangeAspect="1" noChangeArrowheads="1"/>
          </p:cNvPicPr>
          <p:nvPr>
            <p:ph idx="1"/>
          </p:nvPr>
        </p:nvPicPr>
        <p:blipFill>
          <a:blip r:embed="rId2" cstate="print"/>
          <a:srcRect/>
          <a:stretch>
            <a:fillRect/>
          </a:stretch>
        </p:blipFill>
        <p:spPr bwMode="auto">
          <a:xfrm>
            <a:off x="467545" y="476672"/>
            <a:ext cx="8136904" cy="5976664"/>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Trichomonas Wet Prep</a:t>
            </a:r>
            <a:endParaRPr lang="en-US" dirty="0"/>
          </a:p>
        </p:txBody>
      </p:sp>
      <p:pic>
        <p:nvPicPr>
          <p:cNvPr id="11266" name="Picture 2"/>
          <p:cNvPicPr>
            <a:picLocks noGrp="1" noChangeAspect="1" noChangeArrowheads="1"/>
          </p:cNvPicPr>
          <p:nvPr>
            <p:ph idx="1"/>
          </p:nvPr>
        </p:nvPicPr>
        <p:blipFill>
          <a:blip r:embed="rId3" cstate="print"/>
          <a:srcRect l="9430" t="16542" r="7043" b="8681"/>
          <a:stretch>
            <a:fillRect/>
          </a:stretch>
        </p:blipFill>
        <p:spPr bwMode="auto">
          <a:xfrm>
            <a:off x="467544" y="1484784"/>
            <a:ext cx="8064896" cy="4824536"/>
          </a:xfrm>
          <a:prstGeom prst="rect">
            <a:avLst/>
          </a:prstGeom>
          <a:noFill/>
          <a:ln w="9525">
            <a:noFill/>
            <a:miter lim="800000"/>
            <a:headEnd/>
            <a:tailEnd/>
          </a:ln>
          <a:effectLst/>
        </p:spPr>
      </p:pic>
      <p:pic>
        <p:nvPicPr>
          <p:cNvPr id="4" name="Picture 10" descr="103FF6"/>
          <p:cNvPicPr>
            <a:picLocks noChangeAspect="1" noChangeArrowheads="1"/>
          </p:cNvPicPr>
          <p:nvPr/>
        </p:nvPicPr>
        <p:blipFill>
          <a:blip r:embed="rId4" cstate="print"/>
          <a:srcRect/>
          <a:stretch>
            <a:fillRect/>
          </a:stretch>
        </p:blipFill>
        <p:spPr bwMode="auto">
          <a:xfrm>
            <a:off x="5004048" y="4077072"/>
            <a:ext cx="3657600" cy="2565400"/>
          </a:xfrm>
          <a:prstGeom prst="rect">
            <a:avLst/>
          </a:prstGeom>
          <a:ln>
            <a:headEnd/>
            <a:tailEnd/>
          </a:ln>
        </p:spPr>
        <p:style>
          <a:lnRef idx="0">
            <a:schemeClr val="accent1"/>
          </a:lnRef>
          <a:fillRef idx="3">
            <a:schemeClr val="accent1"/>
          </a:fillRef>
          <a:effectRef idx="3">
            <a:schemeClr val="accent1"/>
          </a:effectRef>
          <a:fontRef idx="minor">
            <a:schemeClr val="lt1"/>
          </a:fontRef>
        </p:style>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Trichomonas-Pap Smear</a:t>
            </a:r>
            <a:endParaRPr lang="en-US" dirty="0"/>
          </a:p>
        </p:txBody>
      </p:sp>
      <p:pic>
        <p:nvPicPr>
          <p:cNvPr id="12290" name="Picture 2"/>
          <p:cNvPicPr>
            <a:picLocks noGrp="1" noChangeAspect="1" noChangeArrowheads="1"/>
          </p:cNvPicPr>
          <p:nvPr>
            <p:ph idx="1"/>
          </p:nvPr>
        </p:nvPicPr>
        <p:blipFill>
          <a:blip r:embed="rId2" cstate="print"/>
          <a:srcRect l="14203" t="16542" r="11816" b="5499"/>
          <a:stretch>
            <a:fillRect/>
          </a:stretch>
        </p:blipFill>
        <p:spPr bwMode="auto">
          <a:xfrm>
            <a:off x="539552" y="1556792"/>
            <a:ext cx="7848872" cy="4824536"/>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VAGINOSIS/VAGINITIS</a:t>
            </a:r>
            <a:endParaRPr lang="en-US" dirty="0"/>
          </a:p>
        </p:txBody>
      </p:sp>
      <p:sp>
        <p:nvSpPr>
          <p:cNvPr id="3" name="Content Placeholder 2"/>
          <p:cNvSpPr>
            <a:spLocks noGrp="1"/>
          </p:cNvSpPr>
          <p:nvPr>
            <p:ph idx="1"/>
          </p:nvPr>
        </p:nvSpPr>
        <p:spPr/>
        <p:txBody>
          <a:bodyPr>
            <a:normAutofit/>
          </a:bodyPr>
          <a:lstStyle/>
          <a:p>
            <a:r>
              <a:rPr lang="en-US" sz="3200" dirty="0" smtClean="0">
                <a:latin typeface="Footlight MT Light" pitchFamily="18" charset="0"/>
              </a:rPr>
              <a:t>Most common reason for patient visit to OB/GYN. </a:t>
            </a:r>
          </a:p>
          <a:p>
            <a:r>
              <a:rPr lang="en-US" sz="3200" dirty="0" smtClean="0">
                <a:latin typeface="Footlight MT Light" pitchFamily="18" charset="0"/>
              </a:rPr>
              <a:t>Three primary infections in order of prevalence:</a:t>
            </a:r>
          </a:p>
          <a:p>
            <a:pPr marL="811213" indent="-273050">
              <a:buFont typeface="Wingdings" pitchFamily="2" charset="2"/>
              <a:buChar char="Ø"/>
            </a:pPr>
            <a:r>
              <a:rPr lang="en-US" sz="3200" dirty="0" smtClean="0">
                <a:latin typeface="Footlight MT Light" pitchFamily="18" charset="0"/>
              </a:rPr>
              <a:t>Bacterial </a:t>
            </a:r>
            <a:r>
              <a:rPr lang="en-US" sz="3200" dirty="0" err="1" smtClean="0">
                <a:latin typeface="Footlight MT Light" pitchFamily="18" charset="0"/>
              </a:rPr>
              <a:t>vaginosis</a:t>
            </a:r>
            <a:endParaRPr lang="en-US" sz="3200" dirty="0" smtClean="0">
              <a:latin typeface="Footlight MT Light" pitchFamily="18" charset="0"/>
            </a:endParaRPr>
          </a:p>
          <a:p>
            <a:pPr marL="811213" indent="-273050">
              <a:buFont typeface="Wingdings" pitchFamily="2" charset="2"/>
              <a:buChar char="Ø"/>
            </a:pPr>
            <a:r>
              <a:rPr lang="en-US" sz="3200" dirty="0" smtClean="0">
                <a:latin typeface="Footlight MT Light" pitchFamily="18" charset="0"/>
              </a:rPr>
              <a:t>Candidiasis</a:t>
            </a:r>
          </a:p>
          <a:p>
            <a:pPr marL="811213" indent="-273050">
              <a:buFont typeface="Wingdings" pitchFamily="2" charset="2"/>
              <a:buChar char="Ø"/>
            </a:pPr>
            <a:r>
              <a:rPr lang="en-US" sz="3200" dirty="0" err="1" smtClean="0">
                <a:latin typeface="Footlight MT Light" pitchFamily="18" charset="0"/>
              </a:rPr>
              <a:t>Trichomoniasis</a:t>
            </a:r>
            <a:endParaRPr lang="en-US" sz="3200" dirty="0">
              <a:latin typeface="Footlight MT Light"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941168"/>
            <a:ext cx="7488832" cy="10156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en-US" sz="2000" dirty="0" smtClean="0">
                <a:solidFill>
                  <a:schemeClr val="tx1"/>
                </a:solidFill>
                <a:latin typeface="Century Schoolbook" pitchFamily="18" charset="0"/>
              </a:rPr>
              <a:t>Culture is considered the gold standard for the diagnosis of </a:t>
            </a:r>
            <a:r>
              <a:rPr lang="en-US" sz="2000" dirty="0" err="1" smtClean="0">
                <a:solidFill>
                  <a:schemeClr val="tx1"/>
                </a:solidFill>
                <a:latin typeface="Century Schoolbook" pitchFamily="18" charset="0"/>
              </a:rPr>
              <a:t>trichomoniasis</a:t>
            </a:r>
            <a:r>
              <a:rPr lang="en-US" sz="2000" dirty="0" smtClean="0">
                <a:solidFill>
                  <a:schemeClr val="tx1"/>
                </a:solidFill>
                <a:latin typeface="Century Schoolbook" pitchFamily="18" charset="0"/>
              </a:rPr>
              <a:t>. Its disadvantages include cost and prolonged time before diagnosis</a:t>
            </a:r>
            <a:endParaRPr lang="en-US" sz="2000" dirty="0">
              <a:solidFill>
                <a:schemeClr val="tx1"/>
              </a:solidFill>
              <a:latin typeface="Century Schoolbook" pitchFamily="18" charset="0"/>
            </a:endParaRPr>
          </a:p>
        </p:txBody>
      </p:sp>
      <p:pic>
        <p:nvPicPr>
          <p:cNvPr id="1026" name="Picture 2" descr="Ameboid trichomonad on vaginal epithelial cell"/>
          <p:cNvPicPr>
            <a:picLocks noChangeAspect="1" noChangeArrowheads="1"/>
          </p:cNvPicPr>
          <p:nvPr/>
        </p:nvPicPr>
        <p:blipFill>
          <a:blip r:embed="rId2" cstate="print"/>
          <a:srcRect/>
          <a:stretch>
            <a:fillRect/>
          </a:stretch>
        </p:blipFill>
        <p:spPr bwMode="auto">
          <a:xfrm>
            <a:off x="1763688" y="332656"/>
            <a:ext cx="5184576" cy="4464496"/>
          </a:xfrm>
          <a:prstGeom prst="rect">
            <a:avLst/>
          </a:prstGeom>
        </p:spPr>
        <p:style>
          <a:lnRef idx="0">
            <a:schemeClr val="accent1"/>
          </a:lnRef>
          <a:fillRef idx="3">
            <a:schemeClr val="accent1"/>
          </a:fillRef>
          <a:effectRef idx="3">
            <a:schemeClr val="accent1"/>
          </a:effectRef>
          <a:fontRef idx="minor">
            <a:schemeClr val="lt1"/>
          </a:fontRef>
        </p:style>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Other Methods of Diagnosis</a:t>
            </a:r>
            <a:endParaRPr lang="en-US" dirty="0"/>
          </a:p>
        </p:txBody>
      </p:sp>
      <p:sp>
        <p:nvSpPr>
          <p:cNvPr id="3" name="Content Placeholder 2"/>
          <p:cNvSpPr>
            <a:spLocks noGrp="1"/>
          </p:cNvSpPr>
          <p:nvPr>
            <p:ph idx="1"/>
          </p:nvPr>
        </p:nvSpPr>
        <p:spPr/>
        <p:txBody>
          <a:bodyPr/>
          <a:lstStyle/>
          <a:p>
            <a:r>
              <a:rPr lang="en-US" dirty="0" smtClean="0"/>
              <a:t>EIA</a:t>
            </a:r>
          </a:p>
          <a:p>
            <a:r>
              <a:rPr lang="en-US" dirty="0" smtClean="0">
                <a:latin typeface="Footlight MT Light" pitchFamily="18" charset="0"/>
              </a:rPr>
              <a:t>Sensitivity 91.6% </a:t>
            </a:r>
          </a:p>
          <a:p>
            <a:r>
              <a:rPr lang="en-US" dirty="0" smtClean="0">
                <a:latin typeface="Footlight MT Light" pitchFamily="18" charset="0"/>
              </a:rPr>
              <a:t>Specificity 97.7%</a:t>
            </a:r>
          </a:p>
          <a:p>
            <a:endParaRPr lang="en-US" dirty="0" smtClean="0"/>
          </a:p>
          <a:p>
            <a:endParaRPr lang="en-US" dirty="0" smtClean="0"/>
          </a:p>
          <a:p>
            <a:endParaRPr lang="en-US" dirty="0" smtClean="0"/>
          </a:p>
          <a:p>
            <a:r>
              <a:rPr lang="en-US" dirty="0" smtClean="0"/>
              <a:t>DNA Probe</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3857620" y="1500174"/>
            <a:ext cx="3429025" cy="2633001"/>
          </a:xfrm>
          <a:prstGeom prst="rect">
            <a:avLst/>
          </a:prstGeom>
          <a:noFill/>
          <a:ln w="9525">
            <a:noFill/>
            <a:miter lim="800000"/>
            <a:headEnd/>
            <a:tailEnd/>
          </a:ln>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428604"/>
          <a:ext cx="8229600" cy="6453611"/>
        </p:xfrm>
        <a:graphic>
          <a:graphicData uri="http://schemas.openxmlformats.org/drawingml/2006/table">
            <a:tbl>
              <a:tblPr firstRow="1" bandRow="1">
                <a:tableStyleId>{5C22544A-7EE6-4342-B048-85BDC9FD1C3A}</a:tableStyleId>
              </a:tblPr>
              <a:tblGrid>
                <a:gridCol w="2743200"/>
                <a:gridCol w="2743200"/>
                <a:gridCol w="2743200"/>
              </a:tblGrid>
              <a:tr h="528417">
                <a:tc>
                  <a:txBody>
                    <a:bodyPr/>
                    <a:lstStyle/>
                    <a:p>
                      <a:r>
                        <a:rPr lang="en-US" sz="2400" dirty="0" smtClean="0">
                          <a:latin typeface="Footlight MT Light" pitchFamily="18" charset="0"/>
                        </a:rPr>
                        <a:t>Clinical </a:t>
                      </a:r>
                      <a:r>
                        <a:rPr lang="en-US" sz="2400" dirty="0" err="1" smtClean="0">
                          <a:latin typeface="Footlight MT Light" pitchFamily="18" charset="0"/>
                        </a:rPr>
                        <a:t>syndrom</a:t>
                      </a:r>
                      <a:endParaRPr lang="en-US" sz="2400" dirty="0">
                        <a:latin typeface="Footlight MT Light" pitchFamily="18" charset="0"/>
                      </a:endParaRPr>
                    </a:p>
                  </a:txBody>
                  <a:tcPr/>
                </a:tc>
                <a:tc>
                  <a:txBody>
                    <a:bodyPr/>
                    <a:lstStyle/>
                    <a:p>
                      <a:r>
                        <a:rPr lang="en-US" sz="2400" dirty="0" smtClean="0">
                          <a:latin typeface="Footlight MT Light" pitchFamily="18" charset="0"/>
                        </a:rPr>
                        <a:t>Etiology</a:t>
                      </a:r>
                      <a:endParaRPr lang="en-US" sz="2400" dirty="0">
                        <a:latin typeface="Footlight MT Light" pitchFamily="18" charset="0"/>
                      </a:endParaRPr>
                    </a:p>
                  </a:txBody>
                  <a:tcPr/>
                </a:tc>
                <a:tc>
                  <a:txBody>
                    <a:bodyPr/>
                    <a:lstStyle/>
                    <a:p>
                      <a:r>
                        <a:rPr lang="en-US" sz="2400" dirty="0" smtClean="0">
                          <a:latin typeface="Footlight MT Light" pitchFamily="18" charset="0"/>
                        </a:rPr>
                        <a:t>Treatment</a:t>
                      </a:r>
                      <a:endParaRPr lang="en-US" sz="2400" dirty="0">
                        <a:latin typeface="Footlight MT Light" pitchFamily="18" charset="0"/>
                      </a:endParaRPr>
                    </a:p>
                  </a:txBody>
                  <a:tcPr/>
                </a:tc>
              </a:tr>
              <a:tr h="1693831">
                <a:tc>
                  <a:txBody>
                    <a:bodyPr/>
                    <a:lstStyle/>
                    <a:p>
                      <a:r>
                        <a:rPr lang="en-US" sz="2400" b="1" dirty="0" smtClean="0">
                          <a:latin typeface="Footlight MT Light" pitchFamily="18" charset="0"/>
                        </a:rPr>
                        <a:t>Bacterial </a:t>
                      </a:r>
                      <a:r>
                        <a:rPr lang="en-US" sz="2400" b="1" dirty="0" err="1" smtClean="0">
                          <a:latin typeface="Footlight MT Light" pitchFamily="18" charset="0"/>
                        </a:rPr>
                        <a:t>vaginosis</a:t>
                      </a:r>
                      <a:r>
                        <a:rPr lang="en-US" sz="2400" b="1" dirty="0" smtClean="0">
                          <a:latin typeface="Footlight MT Light" pitchFamily="18" charset="0"/>
                        </a:rPr>
                        <a:t> </a:t>
                      </a:r>
                    </a:p>
                    <a:p>
                      <a:r>
                        <a:rPr lang="en-US" sz="2400" dirty="0" smtClean="0">
                          <a:latin typeface="Footlight MT Light" pitchFamily="18" charset="0"/>
                        </a:rPr>
                        <a:t>Malodorous vaginal discharge, pH &gt;4.5 </a:t>
                      </a:r>
                      <a:endParaRPr lang="en-US" sz="2400" dirty="0">
                        <a:latin typeface="Footlight MT Light" pitchFamily="18" charset="0"/>
                      </a:endParaRPr>
                    </a:p>
                  </a:txBody>
                  <a:tcPr/>
                </a:tc>
                <a:tc>
                  <a:txBody>
                    <a:bodyPr/>
                    <a:lstStyle/>
                    <a:p>
                      <a:r>
                        <a:rPr lang="en-US" sz="2400" dirty="0" smtClean="0">
                          <a:latin typeface="Footlight MT Light" pitchFamily="18" charset="0"/>
                        </a:rPr>
                        <a:t>Etiology unclear: associated</a:t>
                      </a:r>
                      <a:r>
                        <a:rPr lang="en-US" sz="2400" baseline="0" dirty="0" smtClean="0">
                          <a:latin typeface="Footlight MT Light" pitchFamily="18" charset="0"/>
                        </a:rPr>
                        <a:t> with </a:t>
                      </a:r>
                      <a:r>
                        <a:rPr lang="en-US" sz="2400" baseline="0" dirty="0" err="1" smtClean="0">
                          <a:latin typeface="Footlight MT Light" pitchFamily="18" charset="0"/>
                        </a:rPr>
                        <a:t>Gardenella</a:t>
                      </a:r>
                      <a:r>
                        <a:rPr lang="en-US" sz="2400" baseline="0" dirty="0" smtClean="0">
                          <a:latin typeface="Footlight MT Light" pitchFamily="18" charset="0"/>
                        </a:rPr>
                        <a:t> vaginalis </a:t>
                      </a:r>
                      <a:r>
                        <a:rPr lang="en-US" sz="2400" baseline="0" dirty="0" err="1" smtClean="0">
                          <a:latin typeface="Footlight MT Light" pitchFamily="18" charset="0"/>
                        </a:rPr>
                        <a:t>mobiluncus</a:t>
                      </a:r>
                      <a:r>
                        <a:rPr lang="en-US" sz="2400" baseline="0" dirty="0" smtClean="0">
                          <a:latin typeface="Footlight MT Light" pitchFamily="18" charset="0"/>
                        </a:rPr>
                        <a:t>, </a:t>
                      </a:r>
                      <a:r>
                        <a:rPr lang="en-US" sz="2400" baseline="0" dirty="0" err="1" smtClean="0">
                          <a:latin typeface="Footlight MT Light" pitchFamily="18" charset="0"/>
                        </a:rPr>
                        <a:t>Prevotella</a:t>
                      </a:r>
                      <a:r>
                        <a:rPr lang="en-US" sz="2400" baseline="0" dirty="0" smtClean="0">
                          <a:latin typeface="Footlight MT Light" pitchFamily="18" charset="0"/>
                        </a:rPr>
                        <a:t> sp., </a:t>
                      </a:r>
                      <a:endParaRPr lang="en-US" sz="2400" dirty="0">
                        <a:latin typeface="Footlight MT Light" pitchFamily="18" charset="0"/>
                      </a:endParaRPr>
                    </a:p>
                  </a:txBody>
                  <a:tcPr/>
                </a:tc>
                <a:tc>
                  <a:txBody>
                    <a:bodyPr/>
                    <a:lstStyle/>
                    <a:p>
                      <a:r>
                        <a:rPr lang="en-US" sz="2400" b="1" dirty="0" err="1" smtClean="0">
                          <a:latin typeface="Footlight MT Light" pitchFamily="18" charset="0"/>
                        </a:rPr>
                        <a:t>Metronidazole</a:t>
                      </a:r>
                      <a:endParaRPr lang="en-US" sz="2400" b="1" dirty="0" smtClean="0">
                        <a:latin typeface="Footlight MT Light" pitchFamily="18" charset="0"/>
                      </a:endParaRPr>
                    </a:p>
                    <a:p>
                      <a:r>
                        <a:rPr lang="en-US" sz="2400" dirty="0" err="1" smtClean="0">
                          <a:latin typeface="Footlight MT Light" pitchFamily="18" charset="0"/>
                        </a:rPr>
                        <a:t>Tinidazole</a:t>
                      </a:r>
                      <a:r>
                        <a:rPr lang="en-US" sz="2400" dirty="0" smtClean="0">
                          <a:latin typeface="Footlight MT Light" pitchFamily="18" charset="0"/>
                        </a:rPr>
                        <a:t> </a:t>
                      </a:r>
                    </a:p>
                  </a:txBody>
                  <a:tcPr/>
                </a:tc>
              </a:tr>
              <a:tr h="1693831">
                <a:tc>
                  <a:txBody>
                    <a:bodyPr/>
                    <a:lstStyle/>
                    <a:p>
                      <a:r>
                        <a:rPr lang="en-US" sz="2400" b="1" dirty="0" err="1" smtClean="0">
                          <a:latin typeface="Footlight MT Light" pitchFamily="18" charset="0"/>
                        </a:rPr>
                        <a:t>Trichomoniasis</a:t>
                      </a:r>
                      <a:endParaRPr lang="en-US" sz="2400" b="1" dirty="0" smtClean="0">
                        <a:latin typeface="Footlight MT Light" pitchFamily="18" charset="0"/>
                      </a:endParaRPr>
                    </a:p>
                    <a:p>
                      <a:r>
                        <a:rPr lang="en-US" sz="2400" dirty="0" smtClean="0">
                          <a:latin typeface="Footlight MT Light" pitchFamily="18" charset="0"/>
                        </a:rPr>
                        <a:t>Copious</a:t>
                      </a:r>
                      <a:r>
                        <a:rPr lang="en-US" sz="2400" baseline="0" dirty="0" smtClean="0">
                          <a:latin typeface="Footlight MT Light" pitchFamily="18" charset="0"/>
                        </a:rPr>
                        <a:t> foamy discharge, pH &gt;4.5 Treat sexual partners</a:t>
                      </a:r>
                      <a:endParaRPr lang="en-US" sz="2400" dirty="0">
                        <a:latin typeface="Footlight MT Light" pitchFamily="18" charset="0"/>
                      </a:endParaRPr>
                    </a:p>
                  </a:txBody>
                  <a:tcPr/>
                </a:tc>
                <a:tc>
                  <a:txBody>
                    <a:bodyPr/>
                    <a:lstStyle/>
                    <a:p>
                      <a:r>
                        <a:rPr lang="en-US" sz="2400" dirty="0" smtClean="0">
                          <a:latin typeface="Footlight MT Light" pitchFamily="18" charset="0"/>
                        </a:rPr>
                        <a:t>Trichomonas</a:t>
                      </a:r>
                      <a:r>
                        <a:rPr lang="en-US" sz="2400" baseline="0" dirty="0" smtClean="0">
                          <a:latin typeface="Footlight MT Light" pitchFamily="18" charset="0"/>
                        </a:rPr>
                        <a:t> vaginalis</a:t>
                      </a:r>
                      <a:endParaRPr lang="en-US" sz="2400" dirty="0">
                        <a:latin typeface="Footlight MT Light" pitchFamily="18" charset="0"/>
                      </a:endParaRPr>
                    </a:p>
                  </a:txBody>
                  <a:tcPr/>
                </a:tc>
                <a:tc>
                  <a:txBody>
                    <a:bodyPr/>
                    <a:lstStyle/>
                    <a:p>
                      <a:r>
                        <a:rPr lang="en-US" sz="2400" b="1" dirty="0" err="1" smtClean="0">
                          <a:latin typeface="Footlight MT Light" pitchFamily="18" charset="0"/>
                        </a:rPr>
                        <a:t>Metronidazole</a:t>
                      </a:r>
                      <a:endParaRPr lang="en-US" sz="2400" b="1" dirty="0" smtClean="0">
                        <a:latin typeface="Footlight MT Light" pitchFamily="18" charset="0"/>
                      </a:endParaRPr>
                    </a:p>
                    <a:p>
                      <a:r>
                        <a:rPr lang="en-US" sz="2400" dirty="0" err="1" smtClean="0">
                          <a:latin typeface="Footlight MT Light" pitchFamily="18" charset="0"/>
                        </a:rPr>
                        <a:t>Tinidazole</a:t>
                      </a:r>
                      <a:r>
                        <a:rPr lang="en-US" sz="2400" dirty="0" smtClean="0">
                          <a:latin typeface="Footlight MT Light" pitchFamily="18" charset="0"/>
                        </a:rPr>
                        <a:t> </a:t>
                      </a:r>
                      <a:endParaRPr lang="en-US" sz="2400" dirty="0">
                        <a:latin typeface="Footlight MT Light" pitchFamily="18" charset="0"/>
                      </a:endParaRPr>
                    </a:p>
                  </a:txBody>
                  <a:tcPr/>
                </a:tc>
              </a:tr>
              <a:tr h="2084714">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2400" b="1" dirty="0" err="1" smtClean="0">
                          <a:latin typeface="Footlight MT Light" pitchFamily="18" charset="0"/>
                        </a:rPr>
                        <a:t>Candidiasis</a:t>
                      </a:r>
                      <a:endParaRPr lang="en-US" sz="2400" b="1" dirty="0" smtClean="0">
                        <a:latin typeface="Footlight MT Light" pitchFamily="18" charset="0"/>
                      </a:endParaRPr>
                    </a:p>
                    <a:p>
                      <a:r>
                        <a:rPr lang="en-US" sz="2400" dirty="0" err="1" smtClean="0">
                          <a:latin typeface="Footlight MT Light" pitchFamily="18" charset="0"/>
                        </a:rPr>
                        <a:t>Pruritus</a:t>
                      </a:r>
                      <a:r>
                        <a:rPr lang="en-US" sz="2400" dirty="0" smtClean="0">
                          <a:latin typeface="Footlight MT Light" pitchFamily="18" charset="0"/>
                        </a:rPr>
                        <a:t>, thick</a:t>
                      </a:r>
                      <a:r>
                        <a:rPr lang="en-US" sz="2400" baseline="0" dirty="0" smtClean="0">
                          <a:latin typeface="Footlight MT Light" pitchFamily="18" charset="0"/>
                        </a:rPr>
                        <a:t> cheesy discharge, pH &lt;4.5 </a:t>
                      </a:r>
                      <a:endParaRPr lang="en-US" sz="2400" dirty="0">
                        <a:latin typeface="Footlight MT Light" pitchFamily="18" charset="0"/>
                      </a:endParaRPr>
                    </a:p>
                  </a:txBody>
                  <a:tcPr/>
                </a:tc>
                <a:tc>
                  <a:txBody>
                    <a:bodyPr/>
                    <a:lstStyle/>
                    <a:p>
                      <a:r>
                        <a:rPr lang="en-US" sz="2400" dirty="0" smtClean="0">
                          <a:latin typeface="Footlight MT Light" pitchFamily="18" charset="0"/>
                        </a:rPr>
                        <a:t>Candida </a:t>
                      </a:r>
                      <a:r>
                        <a:rPr lang="en-US" sz="2400" dirty="0" err="1" smtClean="0">
                          <a:latin typeface="Footlight MT Light" pitchFamily="18" charset="0"/>
                        </a:rPr>
                        <a:t>albicans</a:t>
                      </a:r>
                      <a:r>
                        <a:rPr lang="en-US" sz="2400" dirty="0" smtClean="0">
                          <a:latin typeface="Footlight MT Light" pitchFamily="18" charset="0"/>
                        </a:rPr>
                        <a:t> 80-90%.</a:t>
                      </a:r>
                    </a:p>
                    <a:p>
                      <a:r>
                        <a:rPr lang="en-US" sz="2400" dirty="0" smtClean="0">
                          <a:latin typeface="Footlight MT Light" pitchFamily="18" charset="0"/>
                        </a:rPr>
                        <a:t>C. </a:t>
                      </a:r>
                      <a:r>
                        <a:rPr lang="en-US" sz="2400" dirty="0" err="1" smtClean="0">
                          <a:latin typeface="Footlight MT Light" pitchFamily="18" charset="0"/>
                        </a:rPr>
                        <a:t>Glabrata</a:t>
                      </a:r>
                      <a:r>
                        <a:rPr lang="en-US" sz="2400" dirty="0" smtClean="0">
                          <a:latin typeface="Footlight MT Light" pitchFamily="18" charset="0"/>
                        </a:rPr>
                        <a:t>,           C. </a:t>
                      </a:r>
                      <a:r>
                        <a:rPr lang="en-US" sz="2400" dirty="0" err="1" smtClean="0">
                          <a:latin typeface="Footlight MT Light" pitchFamily="18" charset="0"/>
                        </a:rPr>
                        <a:t>tropicalis</a:t>
                      </a:r>
                      <a:r>
                        <a:rPr lang="en-US" sz="2400" dirty="0" smtClean="0">
                          <a:latin typeface="Footlight MT Light" pitchFamily="18" charset="0"/>
                        </a:rPr>
                        <a:t> </a:t>
                      </a:r>
                      <a:endParaRPr lang="en-US" sz="2400" dirty="0">
                        <a:latin typeface="Footlight MT Light" pitchFamily="18" charset="0"/>
                      </a:endParaRPr>
                    </a:p>
                  </a:txBody>
                  <a:tcPr/>
                </a:tc>
                <a:tc>
                  <a:txBody>
                    <a:bodyPr/>
                    <a:lstStyle/>
                    <a:p>
                      <a:r>
                        <a:rPr lang="en-US" sz="2400" b="1" dirty="0" smtClean="0">
                          <a:latin typeface="Footlight MT Light" pitchFamily="18" charset="0"/>
                        </a:rPr>
                        <a:t>Oral</a:t>
                      </a:r>
                      <a:r>
                        <a:rPr lang="en-US" sz="2400" b="1" baseline="0" dirty="0" smtClean="0">
                          <a:latin typeface="Footlight MT Light" pitchFamily="18" charset="0"/>
                        </a:rPr>
                        <a:t> </a:t>
                      </a:r>
                      <a:r>
                        <a:rPr lang="en-US" sz="2400" b="1" baseline="0" dirty="0" err="1" smtClean="0">
                          <a:latin typeface="Footlight MT Light" pitchFamily="18" charset="0"/>
                        </a:rPr>
                        <a:t>azole</a:t>
                      </a:r>
                      <a:r>
                        <a:rPr lang="en-US" sz="2400" b="1" baseline="0" dirty="0" smtClean="0">
                          <a:latin typeface="Footlight MT Light" pitchFamily="18" charset="0"/>
                        </a:rPr>
                        <a:t>: </a:t>
                      </a:r>
                      <a:r>
                        <a:rPr lang="en-US" sz="2400" b="1" baseline="0" dirty="0" err="1" smtClean="0">
                          <a:latin typeface="Footlight MT Light" pitchFamily="18" charset="0"/>
                        </a:rPr>
                        <a:t>Fluconazole</a:t>
                      </a:r>
                      <a:endParaRPr lang="en-US" sz="2400" b="1" baseline="0" dirty="0" smtClean="0">
                        <a:latin typeface="Footlight MT Light" pitchFamily="18" charset="0"/>
                      </a:endParaRPr>
                    </a:p>
                    <a:p>
                      <a:r>
                        <a:rPr lang="en-US" sz="2400" baseline="0" dirty="0" err="1" smtClean="0">
                          <a:latin typeface="Footlight MT Light" pitchFamily="18" charset="0"/>
                        </a:rPr>
                        <a:t>Itraconazole</a:t>
                      </a:r>
                      <a:r>
                        <a:rPr lang="en-US" sz="2400" baseline="0" dirty="0" smtClean="0">
                          <a:latin typeface="Footlight MT Light" pitchFamily="18" charset="0"/>
                        </a:rPr>
                        <a:t> </a:t>
                      </a:r>
                      <a:endParaRPr lang="en-US" sz="2400" dirty="0">
                        <a:latin typeface="Footlight MT Light" pitchFamily="18" charset="0"/>
                      </a:endParaRPr>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1143000"/>
          </a:xfrm>
        </p:spPr>
        <p:txBody>
          <a:bodyPr>
            <a:normAutofit fontScale="90000"/>
          </a:bodyPr>
          <a:lstStyle/>
          <a:p>
            <a:r>
              <a:rPr u="sng" smtClean="0"/>
              <a:t/>
            </a:r>
            <a:br>
              <a:rPr u="sng" smtClean="0"/>
            </a:br>
            <a:r>
              <a:rPr u="sng" smtClean="0"/>
              <a:t>Causes </a:t>
            </a:r>
            <a:r>
              <a:rPr u="sng"/>
              <a:t>of vulvovaginitis</a:t>
            </a:r>
            <a:r>
              <a:rPr/>
              <a:t/>
            </a:r>
            <a:br>
              <a:rPr/>
            </a:br>
            <a:endParaRPr lang="en-US" dirty="0"/>
          </a:p>
        </p:txBody>
      </p:sp>
      <p:sp>
        <p:nvSpPr>
          <p:cNvPr id="3" name="Content Placeholder 2"/>
          <p:cNvSpPr>
            <a:spLocks noGrp="1"/>
          </p:cNvSpPr>
          <p:nvPr>
            <p:ph idx="1"/>
          </p:nvPr>
        </p:nvSpPr>
        <p:spPr/>
        <p:txBody>
          <a:bodyPr>
            <a:normAutofit/>
          </a:bodyPr>
          <a:lstStyle/>
          <a:p>
            <a:r>
              <a:rPr lang="en-US" sz="3200" b="1" dirty="0" smtClean="0">
                <a:latin typeface="Footlight MT Light" pitchFamily="18" charset="0"/>
              </a:rPr>
              <a:t>Bacterial :</a:t>
            </a:r>
            <a:r>
              <a:rPr lang="en-US" sz="3200" dirty="0" smtClean="0">
                <a:latin typeface="Footlight MT Light" pitchFamily="18" charset="0"/>
              </a:rPr>
              <a:t> Bacterial </a:t>
            </a:r>
            <a:r>
              <a:rPr lang="en-US" sz="3200" dirty="0" err="1" smtClean="0">
                <a:latin typeface="Footlight MT Light" pitchFamily="18" charset="0"/>
              </a:rPr>
              <a:t>vaginosis</a:t>
            </a:r>
            <a:r>
              <a:rPr lang="en-US" sz="3200" dirty="0" smtClean="0">
                <a:latin typeface="Footlight MT Light" pitchFamily="18" charset="0"/>
              </a:rPr>
              <a:t> (40%)</a:t>
            </a:r>
          </a:p>
          <a:p>
            <a:r>
              <a:rPr lang="en-US" sz="3200" b="1" dirty="0" smtClean="0">
                <a:latin typeface="Footlight MT Light" pitchFamily="18" charset="0"/>
              </a:rPr>
              <a:t>Fungal    :</a:t>
            </a:r>
            <a:r>
              <a:rPr lang="en-US" sz="3200" dirty="0" smtClean="0">
                <a:latin typeface="Footlight MT Light" pitchFamily="18" charset="0"/>
              </a:rPr>
              <a:t> Candida </a:t>
            </a:r>
            <a:r>
              <a:rPr lang="en-US" sz="3200" dirty="0" err="1" smtClean="0">
                <a:latin typeface="Footlight MT Light" pitchFamily="18" charset="0"/>
              </a:rPr>
              <a:t>vulvovaginitis</a:t>
            </a:r>
            <a:r>
              <a:rPr lang="en-US" sz="3200" dirty="0" smtClean="0">
                <a:latin typeface="Footlight MT Light" pitchFamily="18" charset="0"/>
              </a:rPr>
              <a:t> (25%)</a:t>
            </a:r>
          </a:p>
          <a:p>
            <a:r>
              <a:rPr lang="en-US" sz="3200" b="1" dirty="0" smtClean="0">
                <a:latin typeface="Footlight MT Light" pitchFamily="18" charset="0"/>
              </a:rPr>
              <a:t>Parasitic :</a:t>
            </a:r>
            <a:r>
              <a:rPr lang="en-US" sz="3200" dirty="0" smtClean="0">
                <a:latin typeface="Footlight MT Light" pitchFamily="18" charset="0"/>
              </a:rPr>
              <a:t> </a:t>
            </a:r>
            <a:r>
              <a:rPr lang="en-US" sz="3200" dirty="0" err="1" smtClean="0">
                <a:latin typeface="Footlight MT Light" pitchFamily="18" charset="0"/>
              </a:rPr>
              <a:t>trichomonal</a:t>
            </a:r>
            <a:r>
              <a:rPr lang="en-US" sz="3200" dirty="0" smtClean="0">
                <a:latin typeface="Footlight MT Light" pitchFamily="18" charset="0"/>
              </a:rPr>
              <a:t>  </a:t>
            </a:r>
            <a:r>
              <a:rPr lang="en-US" sz="3200" dirty="0" err="1" smtClean="0">
                <a:latin typeface="Footlight MT Light" pitchFamily="18" charset="0"/>
              </a:rPr>
              <a:t>vulvovaginitis</a:t>
            </a:r>
            <a:r>
              <a:rPr lang="en-US" sz="3200" dirty="0" smtClean="0">
                <a:latin typeface="Footlight MT Light" pitchFamily="18" charset="0"/>
              </a:rPr>
              <a:t> (25%)</a:t>
            </a:r>
          </a:p>
          <a:p>
            <a:r>
              <a:rPr lang="en-US" sz="3200" b="1" dirty="0" smtClean="0">
                <a:latin typeface="Footlight MT Light" pitchFamily="18" charset="0"/>
              </a:rPr>
              <a:t>Low estrogen levels </a:t>
            </a:r>
            <a:r>
              <a:rPr lang="en-US" sz="3200" dirty="0" smtClean="0">
                <a:latin typeface="Footlight MT Light" pitchFamily="18" charset="0"/>
              </a:rPr>
              <a:t>(called "atrophic </a:t>
            </a:r>
            <a:r>
              <a:rPr lang="en-US" sz="3200" dirty="0" err="1" smtClean="0">
                <a:latin typeface="Footlight MT Light" pitchFamily="18" charset="0"/>
              </a:rPr>
              <a:t>vaginitis</a:t>
            </a:r>
            <a:r>
              <a:rPr lang="en-US" sz="3200" dirty="0" smtClean="0">
                <a:latin typeface="Footlight MT Light" pitchFamily="18" charset="0"/>
              </a:rPr>
              <a:t>")</a:t>
            </a:r>
          </a:p>
          <a:p>
            <a:r>
              <a:rPr lang="en-US" sz="3200" b="1" dirty="0" smtClean="0">
                <a:latin typeface="Footlight MT Light" pitchFamily="18" charset="0"/>
              </a:rPr>
              <a:t>Allergic or irritation or injury response </a:t>
            </a:r>
            <a:r>
              <a:rPr lang="en-US" sz="3200" dirty="0" smtClean="0">
                <a:latin typeface="Footlight MT Light" pitchFamily="18" charset="0"/>
              </a:rPr>
              <a:t>from spermicidal products, condoms, soaps, and bubble bath called “contact </a:t>
            </a:r>
            <a:r>
              <a:rPr lang="en-US" sz="3200" dirty="0" err="1" smtClean="0">
                <a:latin typeface="Footlight MT Light" pitchFamily="18" charset="0"/>
              </a:rPr>
              <a:t>vulvovaginitis</a:t>
            </a:r>
            <a:r>
              <a:rPr lang="en-US" sz="3200" dirty="0" smtClean="0">
                <a:latin typeface="Footlight MT Light" pitchFamily="18" charset="0"/>
              </a:rPr>
              <a:t>”. </a:t>
            </a:r>
          </a:p>
          <a:p>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History</a:t>
            </a:r>
            <a:endParaRPr lang="en-US" dirty="0"/>
          </a:p>
        </p:txBody>
      </p:sp>
      <p:sp>
        <p:nvSpPr>
          <p:cNvPr id="3" name="Content Placeholder 2"/>
          <p:cNvSpPr>
            <a:spLocks noGrp="1"/>
          </p:cNvSpPr>
          <p:nvPr>
            <p:ph sz="half" idx="1"/>
          </p:nvPr>
        </p:nvSpPr>
        <p:spPr/>
        <p:txBody>
          <a:bodyPr>
            <a:noAutofit/>
          </a:bodyPr>
          <a:lstStyle/>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General </a:t>
            </a:r>
            <a:r>
              <a:rPr lang="en-US" sz="3200" kern="1200" dirty="0" err="1" smtClean="0">
                <a:latin typeface="Century Schoolbook" pitchFamily="18" charset="0"/>
              </a:rPr>
              <a:t>gyneclogical</a:t>
            </a:r>
            <a:r>
              <a:rPr lang="en-US" sz="3200" kern="1200" dirty="0" smtClean="0">
                <a:latin typeface="Century Schoolbook" pitchFamily="18" charset="0"/>
              </a:rPr>
              <a:t> history</a:t>
            </a: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Menstrual </a:t>
            </a:r>
            <a:r>
              <a:rPr lang="en-US" sz="3200" kern="1200" dirty="0" smtClean="0">
                <a:latin typeface="Century Schoolbook" pitchFamily="18" charset="0"/>
              </a:rPr>
              <a:t>history</a:t>
            </a: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Pregnancy</a:t>
            </a: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Sexual </a:t>
            </a:r>
            <a:r>
              <a:rPr lang="en-US" sz="3200" kern="1200" dirty="0" err="1" smtClean="0">
                <a:latin typeface="Century Schoolbook" pitchFamily="18" charset="0"/>
              </a:rPr>
              <a:t>Hx</a:t>
            </a:r>
            <a:endParaRPr lang="en-US" sz="3200" kern="1200" dirty="0" smtClean="0">
              <a:latin typeface="Century Schoolbook" pitchFamily="18" charset="0"/>
            </a:endParaRP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Contraception</a:t>
            </a: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Sexual relationship</a:t>
            </a: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Prior infection</a:t>
            </a:r>
          </a:p>
        </p:txBody>
      </p:sp>
      <p:sp>
        <p:nvSpPr>
          <p:cNvPr id="5" name="Content Placeholder 4"/>
          <p:cNvSpPr>
            <a:spLocks noGrp="1"/>
          </p:cNvSpPr>
          <p:nvPr>
            <p:ph sz="half" idx="2"/>
          </p:nvPr>
        </p:nvSpPr>
        <p:spPr>
          <a:xfrm>
            <a:off x="4355976" y="1600200"/>
            <a:ext cx="4788024" cy="4565103"/>
          </a:xfrm>
        </p:spPr>
        <p:txBody>
          <a:bodyPr>
            <a:normAutofit/>
          </a:bodyPr>
          <a:lstStyle/>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General medical </a:t>
            </a:r>
            <a:r>
              <a:rPr lang="en-US" sz="3200" kern="1200" dirty="0" err="1" smtClean="0">
                <a:latin typeface="Century Schoolbook" pitchFamily="18" charset="0"/>
              </a:rPr>
              <a:t>Hx</a:t>
            </a:r>
            <a:endParaRPr lang="en-US" sz="3200" kern="1200" dirty="0" smtClean="0">
              <a:latin typeface="Century Schoolbook" pitchFamily="18" charset="0"/>
            </a:endParaRPr>
          </a:p>
          <a:p>
            <a:pPr marL="742950" lvl="1" indent="-285750" rtl="0">
              <a:lnSpc>
                <a:spcPct val="80000"/>
              </a:lnSpc>
              <a:spcBef>
                <a:spcPct val="20000"/>
              </a:spcBef>
              <a:buClrTx/>
              <a:buFont typeface="Arial" pitchFamily="34" charset="0"/>
              <a:buChar char="–"/>
              <a:defRPr/>
            </a:pPr>
            <a:r>
              <a:rPr lang="en-US" sz="3200" kern="1200" dirty="0" smtClean="0">
                <a:latin typeface="Century Schoolbook" pitchFamily="18" charset="0"/>
              </a:rPr>
              <a:t>Allergies</a:t>
            </a:r>
          </a:p>
          <a:p>
            <a:pPr marL="742950" lvl="1" indent="-285750" rtl="0">
              <a:lnSpc>
                <a:spcPct val="80000"/>
              </a:lnSpc>
              <a:spcBef>
                <a:spcPct val="20000"/>
              </a:spcBef>
              <a:buClrTx/>
              <a:buFont typeface="Arial" pitchFamily="34" charset="0"/>
              <a:buChar char="–"/>
              <a:defRPr/>
            </a:pPr>
            <a:r>
              <a:rPr lang="en-US" sz="3200" kern="1200" dirty="0" smtClean="0">
                <a:latin typeface="Century Schoolbook" pitchFamily="18" charset="0"/>
              </a:rPr>
              <a:t>DM</a:t>
            </a:r>
          </a:p>
          <a:p>
            <a:pPr marL="742950" lvl="1" indent="-285750" rtl="0">
              <a:lnSpc>
                <a:spcPct val="80000"/>
              </a:lnSpc>
              <a:spcBef>
                <a:spcPct val="20000"/>
              </a:spcBef>
              <a:buClrTx/>
              <a:buFont typeface="Arial" pitchFamily="34" charset="0"/>
              <a:buChar char="–"/>
              <a:defRPr/>
            </a:pPr>
            <a:r>
              <a:rPr lang="en-US" sz="3200" kern="1200" dirty="0" smtClean="0">
                <a:latin typeface="Century Schoolbook" pitchFamily="18" charset="0"/>
              </a:rPr>
              <a:t>Malignancies</a:t>
            </a:r>
          </a:p>
          <a:p>
            <a:pPr marL="742950" lvl="1" indent="-285750" rtl="0">
              <a:lnSpc>
                <a:spcPct val="80000"/>
              </a:lnSpc>
              <a:spcBef>
                <a:spcPct val="20000"/>
              </a:spcBef>
              <a:buClrTx/>
              <a:buFont typeface="Arial" pitchFamily="34" charset="0"/>
              <a:buChar char="–"/>
              <a:defRPr/>
            </a:pPr>
            <a:r>
              <a:rPr lang="en-US" sz="3200" kern="1200" dirty="0" err="1" smtClean="0">
                <a:latin typeface="Century Schoolbook" pitchFamily="18" charset="0"/>
              </a:rPr>
              <a:t>Immunodeficiecy</a:t>
            </a:r>
            <a:endParaRPr lang="en-US" sz="3200" kern="1200" dirty="0" smtClean="0">
              <a:latin typeface="Century Schoolbook" pitchFamily="18" charset="0"/>
            </a:endParaRP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Medication OCP&lt;steroids, </a:t>
            </a:r>
            <a:r>
              <a:rPr lang="en-US" sz="3200" kern="1200" dirty="0" err="1" smtClean="0">
                <a:latin typeface="Century Schoolbook" pitchFamily="18" charset="0"/>
              </a:rPr>
              <a:t>duches</a:t>
            </a:r>
            <a:endParaRPr lang="en-US" sz="3200" kern="1200" dirty="0" smtClean="0">
              <a:latin typeface="Century Schoolbook" pitchFamily="18" charset="0"/>
            </a:endParaRP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Symptoms</a:t>
            </a:r>
            <a:endParaRPr lang="en-US" sz="3200"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Bacterial Vaginosis</a:t>
            </a:r>
            <a:endParaRPr lang="en-US" dirty="0"/>
          </a:p>
        </p:txBody>
      </p:sp>
      <p:sp>
        <p:nvSpPr>
          <p:cNvPr id="3" name="Content Placeholder 2"/>
          <p:cNvSpPr>
            <a:spLocks noGrp="1"/>
          </p:cNvSpPr>
          <p:nvPr>
            <p:ph idx="1"/>
          </p:nvPr>
        </p:nvSpPr>
        <p:spPr/>
        <p:txBody>
          <a:bodyPr>
            <a:noAutofit/>
          </a:bodyPr>
          <a:lstStyle/>
          <a:p>
            <a:r>
              <a:rPr lang="en-US" sz="3600" dirty="0" smtClean="0">
                <a:latin typeface="Footlight MT Light" pitchFamily="18" charset="0"/>
              </a:rPr>
              <a:t>Most common of vaginal </a:t>
            </a:r>
            <a:r>
              <a:rPr lang="en-US" sz="3600" dirty="0" err="1" smtClean="0">
                <a:latin typeface="Footlight MT Light" pitchFamily="18" charset="0"/>
              </a:rPr>
              <a:t>syndrom</a:t>
            </a:r>
            <a:r>
              <a:rPr lang="en-US" sz="3600" dirty="0" smtClean="0">
                <a:latin typeface="Footlight MT Light" pitchFamily="18" charset="0"/>
              </a:rPr>
              <a:t> </a:t>
            </a:r>
          </a:p>
          <a:p>
            <a:r>
              <a:rPr lang="en-US" sz="3600" dirty="0" smtClean="0">
                <a:latin typeface="Footlight MT Light" pitchFamily="18" charset="0"/>
              </a:rPr>
              <a:t>A change in the balance of normal vaginal bacteria</a:t>
            </a:r>
            <a:r>
              <a:rPr lang="ar-SA" sz="3600" dirty="0" smtClean="0">
                <a:latin typeface="Footlight MT Light" pitchFamily="18" charset="0"/>
              </a:rPr>
              <a:t>. </a:t>
            </a:r>
            <a:endParaRPr lang="en-US" sz="3600" dirty="0" smtClean="0">
              <a:latin typeface="Footlight MT Light" pitchFamily="18" charset="0"/>
            </a:endParaRPr>
          </a:p>
          <a:p>
            <a:r>
              <a:rPr lang="en-US" sz="3600" dirty="0" smtClean="0">
                <a:latin typeface="Footlight MT Light" pitchFamily="18" charset="0"/>
              </a:rPr>
              <a:t>Very high numbers of bacteria such as</a:t>
            </a:r>
          </a:p>
          <a:p>
            <a:r>
              <a:rPr lang="en-US" sz="3600" i="1" dirty="0" err="1" smtClean="0">
                <a:latin typeface="Footlight MT Light" pitchFamily="18" charset="0"/>
              </a:rPr>
              <a:t>Gardnerella</a:t>
            </a:r>
            <a:r>
              <a:rPr lang="en-US" sz="3600" i="1" dirty="0" smtClean="0">
                <a:latin typeface="Footlight MT Light" pitchFamily="18" charset="0"/>
              </a:rPr>
              <a:t> vaginalis</a:t>
            </a:r>
            <a:r>
              <a:rPr lang="en-US" sz="3600" dirty="0" smtClean="0">
                <a:latin typeface="Footlight MT Light" pitchFamily="18" charset="0"/>
              </a:rPr>
              <a:t>, </a:t>
            </a:r>
            <a:r>
              <a:rPr lang="en-US" sz="3600" i="1" dirty="0" err="1" smtClean="0">
                <a:latin typeface="Footlight MT Light" pitchFamily="18" charset="0"/>
              </a:rPr>
              <a:t>Mycoplasma</a:t>
            </a:r>
            <a:r>
              <a:rPr lang="en-US" sz="3600" i="1" dirty="0" smtClean="0">
                <a:latin typeface="Footlight MT Light" pitchFamily="18" charset="0"/>
              </a:rPr>
              <a:t> </a:t>
            </a:r>
            <a:r>
              <a:rPr lang="en-US" sz="3600" i="1" dirty="0" err="1" smtClean="0">
                <a:latin typeface="Footlight MT Light" pitchFamily="18" charset="0"/>
              </a:rPr>
              <a:t>hominis</a:t>
            </a:r>
            <a:r>
              <a:rPr lang="en-US" sz="3600" dirty="0" smtClean="0">
                <a:latin typeface="Footlight MT Light" pitchFamily="18" charset="0"/>
              </a:rPr>
              <a:t>, </a:t>
            </a:r>
            <a:r>
              <a:rPr lang="en-US" sz="3600" i="1" dirty="0" err="1" smtClean="0">
                <a:latin typeface="Footlight MT Light" pitchFamily="18" charset="0"/>
              </a:rPr>
              <a:t>Bacteroides</a:t>
            </a:r>
            <a:r>
              <a:rPr lang="en-US" sz="3600" dirty="0" smtClean="0">
                <a:latin typeface="Footlight MT Light" pitchFamily="18" charset="0"/>
              </a:rPr>
              <a:t> species, and </a:t>
            </a:r>
            <a:r>
              <a:rPr lang="en-US" sz="3600" i="1" dirty="0" err="1" smtClean="0">
                <a:latin typeface="Footlight MT Light" pitchFamily="18" charset="0"/>
              </a:rPr>
              <a:t>Mobiluncus</a:t>
            </a:r>
            <a:r>
              <a:rPr lang="en-US" sz="3600" dirty="0" smtClean="0">
                <a:latin typeface="Footlight MT Light" pitchFamily="18" charset="0"/>
              </a:rPr>
              <a:t> species.</a:t>
            </a:r>
          </a:p>
          <a:p>
            <a:r>
              <a:rPr lang="en-US" sz="3600" dirty="0" smtClean="0">
                <a:latin typeface="Footlight MT Light" pitchFamily="18" charset="0"/>
              </a:rPr>
              <a:t>In contrast, </a:t>
            </a:r>
            <a:r>
              <a:rPr lang="en-US" sz="3600" i="1" dirty="0" smtClean="0">
                <a:latin typeface="Footlight MT Light" pitchFamily="18" charset="0"/>
              </a:rPr>
              <a:t>Lactobacillus </a:t>
            </a:r>
            <a:r>
              <a:rPr lang="en-US" sz="3600" dirty="0" smtClean="0">
                <a:latin typeface="Footlight MT Light" pitchFamily="18" charset="0"/>
              </a:rPr>
              <a:t>bacteria are in very low numbers or completely absent.</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Clinical Features</a:t>
            </a:r>
            <a:endParaRPr lang="en-US" dirty="0"/>
          </a:p>
        </p:txBody>
      </p:sp>
      <p:sp>
        <p:nvSpPr>
          <p:cNvPr id="3" name="Content Placeholder 2"/>
          <p:cNvSpPr>
            <a:spLocks noGrp="1"/>
          </p:cNvSpPr>
          <p:nvPr>
            <p:ph idx="1"/>
          </p:nvPr>
        </p:nvSpPr>
        <p:spPr/>
        <p:txBody>
          <a:bodyPr>
            <a:normAutofit/>
          </a:bodyPr>
          <a:lstStyle/>
          <a:p>
            <a:r>
              <a:rPr lang="en-US" sz="4400" dirty="0" smtClean="0">
                <a:latin typeface="Footlight MT Light" pitchFamily="18" charset="0"/>
              </a:rPr>
              <a:t>Itching and burning.</a:t>
            </a:r>
          </a:p>
          <a:p>
            <a:r>
              <a:rPr lang="en-US" sz="4400" dirty="0" smtClean="0">
                <a:latin typeface="Footlight MT Light" pitchFamily="18" charset="0"/>
              </a:rPr>
              <a:t>Fishy-smelling  (specially after sexual intercourse and menses) thin, milky-white or gray vaginal discharge. </a:t>
            </a:r>
          </a:p>
          <a:p>
            <a:endParaRPr lang="en-US" sz="4400" dirty="0">
              <a:latin typeface="Footlight MT Light"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
            </a:r>
            <a:r>
              <a:rPr smtClean="0"/>
              <a:t>linical presentation of BV</a:t>
            </a:r>
            <a:endParaRPr lang="en-US" dirty="0"/>
          </a:p>
        </p:txBody>
      </p:sp>
      <p:pic>
        <p:nvPicPr>
          <p:cNvPr id="19458" name="Picture 2"/>
          <p:cNvPicPr>
            <a:picLocks noGrp="1" noChangeAspect="1" noChangeArrowheads="1"/>
          </p:cNvPicPr>
          <p:nvPr>
            <p:ph idx="1"/>
          </p:nvPr>
        </p:nvPicPr>
        <p:blipFill>
          <a:blip r:embed="rId2" cstate="print"/>
          <a:srcRect l="14486" t="18309" r="15670" b="2771"/>
          <a:stretch>
            <a:fillRect/>
          </a:stretch>
        </p:blipFill>
        <p:spPr bwMode="auto">
          <a:xfrm>
            <a:off x="642910" y="1571612"/>
            <a:ext cx="7572428" cy="464347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rnival">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Carnival">
      <a:majorFont>
        <a:latin typeface="Bodoni MT"/>
        <a:ea typeface=""/>
        <a:cs typeface=""/>
        <a:font script="Cyrl" typeface="Times New Roman"/>
        <a:font script="Grek"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Verdana"/>
        <a:ea typeface=""/>
        <a:cs typeface=""/>
        <a:font script="Jpan" typeface="ＭＳ Ｐゴシック"/>
        <a:font script="Hang" typeface="맑은 고딕"/>
        <a:font script="Hans" typeface="华文楷体"/>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arnival">
      <a:fillStyleLst>
        <a:solidFill>
          <a:schemeClr val="phClr">
            <a:tint val="100000"/>
          </a:schemeClr>
        </a:solidFill>
        <a:gradFill rotWithShape="1">
          <a:gsLst>
            <a:gs pos="0">
              <a:schemeClr val="phClr">
                <a:tint val="75000"/>
                <a:satMod val="170000"/>
              </a:schemeClr>
            </a:gs>
            <a:gs pos="37000">
              <a:schemeClr val="phClr">
                <a:tint val="50000"/>
                <a:satMod val="180000"/>
              </a:schemeClr>
            </a:gs>
            <a:gs pos="50000">
              <a:schemeClr val="phClr">
                <a:tint val="46000"/>
                <a:satMod val="180000"/>
              </a:schemeClr>
            </a:gs>
            <a:gs pos="64000">
              <a:schemeClr val="phClr">
                <a:tint val="50000"/>
                <a:satMod val="180000"/>
              </a:schemeClr>
            </a:gs>
            <a:gs pos="100000">
              <a:schemeClr val="phClr">
                <a:tint val="75000"/>
                <a:satMod val="170000"/>
              </a:schemeClr>
            </a:gs>
          </a:gsLst>
          <a:lin ang="5400000" scaled="0"/>
        </a:gradFill>
        <a:gradFill rotWithShape="1">
          <a:gsLst>
            <a:gs pos="0">
              <a:schemeClr val="phClr">
                <a:shade val="35000"/>
                <a:satMod val="190000"/>
              </a:schemeClr>
            </a:gs>
            <a:gs pos="30000">
              <a:schemeClr val="phClr">
                <a:shade val="64000"/>
                <a:satMod val="165000"/>
              </a:schemeClr>
            </a:gs>
            <a:gs pos="46000">
              <a:schemeClr val="phClr">
                <a:shade val="74000"/>
                <a:satMod val="165000"/>
              </a:schemeClr>
            </a:gs>
            <a:gs pos="56000">
              <a:schemeClr val="phClr">
                <a:shade val="74000"/>
                <a:satMod val="165000"/>
              </a:schemeClr>
            </a:gs>
            <a:gs pos="70000">
              <a:schemeClr val="phClr">
                <a:shade val="64000"/>
                <a:satMod val="165000"/>
              </a:schemeClr>
            </a:gs>
            <a:gs pos="100000">
              <a:schemeClr val="phClr">
                <a:shade val="35000"/>
                <a:satMod val="190000"/>
              </a:schemeClr>
            </a:gs>
          </a:gsLst>
          <a:lin ang="5400000" scaled="0"/>
        </a:gradFill>
      </a:fillStyleLst>
      <a:lnStyleLst>
        <a:ln w="5000">
          <a:solidFill>
            <a:schemeClr val="phClr"/>
          </a:solidFill>
          <a:prstDash val="solid"/>
        </a:ln>
        <a:ln w="12700">
          <a:solidFill>
            <a:schemeClr val="phClr"/>
          </a:solidFill>
          <a:prstDash val="solid"/>
        </a:ln>
        <a:ln w="28100">
          <a:solidFill>
            <a:schemeClr val="phClr"/>
          </a:solidFill>
          <a:prstDash val="solid"/>
        </a:ln>
      </a:lnStyleLst>
      <a:effectStyleLst>
        <a:effectStyle>
          <a:effectLst>
            <a:outerShdw blurRad="39000" dist="25400" dir="5400000">
              <a:srgbClr val="1A0000">
                <a:alpha val="35000"/>
              </a:srgbClr>
            </a:outerShdw>
          </a:effectLst>
        </a:effectStyle>
        <a:effectStyle>
          <a:effectLst>
            <a:outerShdw blurRad="39000" dist="25000" dir="5400000">
              <a:srgbClr val="1A0000">
                <a:alpha val="40000"/>
              </a:srgbClr>
            </a:outerShdw>
          </a:effectLst>
        </a:effectStyle>
        <a:effectStyle>
          <a:effectLst>
            <a:outerShdw blurRad="39000" dist="25000" dir="5400000">
              <a:srgbClr val="000000">
                <a:alpha val="40000"/>
              </a:srgbClr>
            </a:outerShdw>
          </a:effectLst>
          <a:scene3d>
            <a:camera prst="orthographicFront">
              <a:rot lat="0" lon="0" rev="0"/>
            </a:camera>
            <a:lightRig rig="contrasting" dir="tr">
              <a:rot lat="0" lon="0" rev="7000000"/>
            </a:lightRig>
          </a:scene3d>
          <a:sp3d prstMaterial="powder">
            <a:bevelT w="110000" h="50000"/>
          </a:sp3d>
        </a:effectStyle>
      </a:effectStyleLst>
      <a:bgFillStyleLst>
        <a:solidFill>
          <a:schemeClr val="phClr">
            <a:tint val="100000"/>
          </a:schemeClr>
        </a:solidFill>
        <a:gradFill rotWithShape="1">
          <a:gsLst>
            <a:gs pos="0">
              <a:schemeClr val="phClr">
                <a:shade val="68000"/>
                <a:satMod val="150000"/>
              </a:schemeClr>
            </a:gs>
            <a:gs pos="40000">
              <a:schemeClr val="phClr">
                <a:tint val="90000"/>
                <a:satMod val="220000"/>
              </a:schemeClr>
            </a:gs>
            <a:gs pos="50000">
              <a:schemeClr val="phClr">
                <a:tint val="86500"/>
                <a:satMod val="255000"/>
              </a:schemeClr>
            </a:gs>
            <a:gs pos="53000">
              <a:schemeClr val="phClr">
                <a:tint val="86500"/>
                <a:satMod val="255000"/>
              </a:schemeClr>
            </a:gs>
            <a:gs pos="62000">
              <a:schemeClr val="phClr">
                <a:tint val="90000"/>
                <a:satMod val="220000"/>
              </a:schemeClr>
            </a:gs>
            <a:gs pos="100000">
              <a:schemeClr val="phClr">
                <a:shade val="68000"/>
                <a:satMod val="150000"/>
              </a:schemeClr>
            </a:gs>
          </a:gsLst>
          <a:lin ang="5400000" scaled="0"/>
        </a:gradFill>
        <a:blipFill>
          <a:blip xmlns:r="http://schemas.openxmlformats.org/officeDocument/2006/relationships" r:embed="rId1">
            <a:duotone>
              <a:schemeClr val="phClr">
                <a:tint val="95000"/>
                <a:satMod val="190000"/>
              </a:schemeClr>
              <a:schemeClr val="phClr">
                <a:shade val="78000"/>
                <a:satMod val="18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Carnival</Template>
  <TotalTime>1025</TotalTime>
  <Words>1160</Words>
  <Application>Microsoft Office PowerPoint</Application>
  <PresentationFormat>On-screen Show (4:3)</PresentationFormat>
  <Paragraphs>187</Paragraphs>
  <Slides>42</Slides>
  <Notes>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Carnival</vt:lpstr>
      <vt:lpstr>Dr. Ali Somily</vt:lpstr>
      <vt:lpstr>Termonology and Pathogenesis</vt:lpstr>
      <vt:lpstr>Characteristics of the Vagina and Cervix in Women of Reproductive Age</vt:lpstr>
      <vt:lpstr>VAGINOSIS/VAGINITIS</vt:lpstr>
      <vt:lpstr> Causes of vulvovaginitis </vt:lpstr>
      <vt:lpstr>History</vt:lpstr>
      <vt:lpstr>Bacterial Vaginosis</vt:lpstr>
      <vt:lpstr>Clinical Features</vt:lpstr>
      <vt:lpstr>Clinical presentation of BV</vt:lpstr>
      <vt:lpstr>BV Sequelae </vt:lpstr>
      <vt:lpstr>Diagnosis</vt:lpstr>
      <vt:lpstr>Office Diagnostics for Vaginitis</vt:lpstr>
      <vt:lpstr>OFFICE-BASED TESTS FOR VAGINITIS ARE UNDERUTLIZED</vt:lpstr>
      <vt:lpstr>CLINICAL DIAGNOSIS OF BV</vt:lpstr>
      <vt:lpstr>Clue cell wet mount</vt:lpstr>
      <vt:lpstr>Gram Stain Diagnosis</vt:lpstr>
      <vt:lpstr>Gram Stain Diagnosis (cont.)</vt:lpstr>
      <vt:lpstr>Normal vaginal gram stain</vt:lpstr>
      <vt:lpstr>BV</vt:lpstr>
      <vt:lpstr>Intermediate gram stain</vt:lpstr>
      <vt:lpstr>PH TEST</vt:lpstr>
      <vt:lpstr>PowerPoint Presentation</vt:lpstr>
      <vt:lpstr>KOH "WHIFF" TEST</vt:lpstr>
      <vt:lpstr>WET MOUNT PREPARATION</vt:lpstr>
      <vt:lpstr>PowerPoint Presentation</vt:lpstr>
      <vt:lpstr>NORMAL-WET MOUNT </vt:lpstr>
      <vt:lpstr>Normal vaginal Gram Stain</vt:lpstr>
      <vt:lpstr>CANDIDIASIS</vt:lpstr>
      <vt:lpstr>PowerPoint Presentation</vt:lpstr>
      <vt:lpstr>Diagnosis of VVC</vt:lpstr>
      <vt:lpstr>Yeast-Wet Prep</vt:lpstr>
      <vt:lpstr>Candidiasis</vt:lpstr>
      <vt:lpstr>Vaginal Yeast Cultures</vt:lpstr>
      <vt:lpstr>TRICHOMONIASIS</vt:lpstr>
      <vt:lpstr>Clinical Features</vt:lpstr>
      <vt:lpstr>Trichomonas Complications</vt:lpstr>
      <vt:lpstr>PowerPoint Presentation</vt:lpstr>
      <vt:lpstr>Trichomonas Wet Prep</vt:lpstr>
      <vt:lpstr>Trichomonas-Pap Smear</vt:lpstr>
      <vt:lpstr>PowerPoint Presentation</vt:lpstr>
      <vt:lpstr>Other Methods of Diagnosis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Jane R. Schwebke, M.D. Professor of Medicine University of Alabama at Birmingham</dc:title>
  <dc:creator>Dr.Ali Somily</dc:creator>
  <cp:lastModifiedBy>DRSUMAILI</cp:lastModifiedBy>
  <cp:revision>79</cp:revision>
  <dcterms:created xsi:type="dcterms:W3CDTF">2011-02-27T11:15:40Z</dcterms:created>
  <dcterms:modified xsi:type="dcterms:W3CDTF">2014-04-15T06:39:56Z</dcterms:modified>
</cp:coreProperties>
</file>