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68" r:id="rId17"/>
    <p:sldId id="285" r:id="rId18"/>
    <p:sldId id="271" r:id="rId19"/>
    <p:sldId id="272" r:id="rId20"/>
    <p:sldId id="273" r:id="rId21"/>
    <p:sldId id="274" r:id="rId22"/>
    <p:sldId id="275" r:id="rId23"/>
    <p:sldId id="276" r:id="rId24"/>
    <p:sldId id="288" r:id="rId25"/>
    <p:sldId id="277" r:id="rId26"/>
    <p:sldId id="278" r:id="rId27"/>
    <p:sldId id="279" r:id="rId28"/>
    <p:sldId id="280" r:id="rId29"/>
    <p:sldId id="281" r:id="rId30"/>
    <p:sldId id="287" r:id="rId31"/>
    <p:sldId id="282" r:id="rId32"/>
    <p:sldId id="284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01/06/1433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4/22/2012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12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image" Target="../media/image18.jpeg"/><Relationship Id="rId10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eyemicrobiology.upmc.com/Images/Sub/Photochlaminclusions.jpg&amp;imgrefurl=http://eyemicrobiology.upmc.com/Chlamydia.htm&amp;usg=__TCnkbcgBDjIbvfymDNXIke3afl8=&amp;h=140&amp;w=186&amp;sz=9&amp;hl=en&amp;start=57&amp;zoom=1&amp;tbnid=VOcwbIw9cJ2ZKM:&amp;tbnh=77&amp;tbnw=102&amp;ei=AKp0TeXwA4W5hAeb-cQ4&amp;prev=/images?q=inclusion+bodies+of+chlamydia&amp;start=4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Chlamydia, Syphilis &amp; Gonorrhea</a:t>
            </a:r>
            <a:br>
              <a:rPr lang="en-US" b="1" dirty="0" smtClean="0"/>
            </a:br>
            <a:r>
              <a:rPr lang="en-US" sz="2700" dirty="0" smtClean="0">
                <a:solidFill>
                  <a:srgbClr val="FF0000"/>
                </a:solidFill>
              </a:rPr>
              <a:t>Reproductive Block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/>
              <a:t>Prof. </a:t>
            </a:r>
            <a:r>
              <a:rPr lang="en-US" b="1" i="1" dirty="0" err="1" smtClean="0"/>
              <a:t>Hanan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Habib</a:t>
            </a:r>
            <a:r>
              <a:rPr lang="en-US" b="1" i="1" dirty="0" smtClean="0"/>
              <a:t> &amp; Prof AM. </a:t>
            </a:r>
            <a:r>
              <a:rPr lang="en-US" b="1" i="1" dirty="0" err="1" smtClean="0"/>
              <a:t>Kambal</a:t>
            </a:r>
            <a:endParaRPr lang="en-US" b="1" i="1" dirty="0" smtClean="0"/>
          </a:p>
          <a:p>
            <a:pPr algn="ctr"/>
            <a:r>
              <a:rPr lang="en-US" b="1" dirty="0" smtClean="0"/>
              <a:t>Pathology, Microbiology Unit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KSU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Gonorrhea-Clinical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 </a:t>
            </a:r>
            <a:r>
              <a:rPr lang="en-US" b="1" dirty="0" smtClean="0"/>
              <a:t>IP 2-5 days 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Men</a:t>
            </a:r>
            <a:r>
              <a:rPr lang="en-US" dirty="0" smtClean="0"/>
              <a:t>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discharge, </a:t>
            </a:r>
          </a:p>
          <a:p>
            <a:pPr>
              <a:buNone/>
            </a:pPr>
            <a:r>
              <a:rPr lang="en-US" b="1" dirty="0" smtClean="0"/>
              <a:t>Women</a:t>
            </a:r>
            <a:r>
              <a:rPr lang="en-US" dirty="0" smtClean="0"/>
              <a:t>: </a:t>
            </a:r>
            <a:r>
              <a:rPr lang="en-US" dirty="0" err="1" smtClean="0"/>
              <a:t>mucopurulent</a:t>
            </a:r>
            <a:r>
              <a:rPr lang="en-US" dirty="0" smtClean="0"/>
              <a:t> 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b="1" dirty="0" smtClean="0"/>
              <a:t>In both sexes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Symptoms similar to </a:t>
            </a:r>
            <a:r>
              <a:rPr lang="en-US" i="1" dirty="0" smtClean="0">
                <a:solidFill>
                  <a:srgbClr val="002060"/>
                </a:solidFill>
              </a:rPr>
              <a:t>Chlamydia</a:t>
            </a:r>
            <a:r>
              <a:rPr lang="en-US" dirty="0" smtClean="0">
                <a:solidFill>
                  <a:srgbClr val="002060"/>
                </a:solidFill>
              </a:rPr>
              <a:t> infection.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including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gonococcal</a:t>
            </a:r>
            <a:r>
              <a:rPr lang="en-US" dirty="0" smtClean="0"/>
              <a:t> infection ( DGI) due to spread to the bloodstream.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bloodstream.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 :Fever,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intracellular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Thayer-</a:t>
            </a:r>
            <a:r>
              <a:rPr lang="en-US" dirty="0" smtClean="0">
                <a:solidFill>
                  <a:srgbClr val="0070C0"/>
                </a:solidFill>
              </a:rPr>
              <a:t>Martin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7315201" cy="3962400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52900"/>
            <a:ext cx="46482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err="1" smtClean="0"/>
              <a:t>Counselling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smtClean="0"/>
              <a:t>subsp. 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816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1816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contact with mucosal surfaces or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0070C0"/>
                </a:solidFill>
              </a:rPr>
              <a:t>transplacental</a:t>
            </a:r>
            <a:r>
              <a:rPr lang="en-US" b="1" dirty="0" smtClean="0">
                <a:solidFill>
                  <a:srgbClr val="0070C0"/>
                </a:solidFill>
              </a:rPr>
              <a:t> transmission to fetus.</a:t>
            </a:r>
          </a:p>
          <a:p>
            <a:r>
              <a:rPr lang="en-US" b="1" dirty="0" smtClean="0"/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access through in-apparent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granulomas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Manifestations</a:t>
            </a:r>
            <a:br>
              <a:rPr lang="en-US" b="1" dirty="0" smtClean="0"/>
            </a:br>
            <a:r>
              <a:rPr lang="en-US" b="1" dirty="0" smtClean="0"/>
              <a:t>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 with firm base and raised margins on external genitalia or cervix , 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</a:t>
            </a:r>
            <a:r>
              <a:rPr lang="en-US" i="1" dirty="0" smtClean="0"/>
              <a:t>snail track ulcers</a:t>
            </a:r>
            <a:r>
              <a:rPr lang="en-US" dirty="0" smtClean="0"/>
              <a:t>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Snail track ulcers</a:t>
            </a:r>
            <a:endParaRPr lang="en-US" dirty="0"/>
          </a:p>
        </p:txBody>
      </p:sp>
      <p:pic>
        <p:nvPicPr>
          <p:cNvPr id="1026" name="Picture 2" descr="http://www.intelligentdental.com/wp-content/uploads/2009/11/Snail-track-mucous-patch-of-secondary-syphilis-300x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2857500" cy="3276600"/>
          </a:xfrm>
          <a:prstGeom prst="rect">
            <a:avLst/>
          </a:prstGeom>
          <a:noFill/>
        </p:spPr>
      </p:pic>
      <p:pic>
        <p:nvPicPr>
          <p:cNvPr id="1028" name="Picture 4" descr="http://ars.sciencedirect.com/content/image/1-s2.0-S0901502704000438-g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1" y="2057400"/>
            <a:ext cx="44196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or 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Demyelination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smtClean="0"/>
              <a:t>Localized  </a:t>
            </a:r>
            <a:r>
              <a:rPr lang="en-US" dirty="0" err="1" smtClean="0"/>
              <a:t>granulomatous</a:t>
            </a:r>
            <a:r>
              <a:rPr lang="en-US" dirty="0" smtClean="0"/>
              <a:t>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 </a:t>
            </a:r>
            <a:r>
              <a:rPr lang="en-US" dirty="0" smtClean="0"/>
              <a:t>develop if the mother not treated , 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,anemia 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 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and 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/>
              <a:t>eg</a:t>
            </a:r>
            <a:r>
              <a:rPr lang="en-US" b="1" i="1" dirty="0" smtClean="0"/>
              <a:t>.:</a:t>
            </a: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229600" cy="630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syphilis serology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Stage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Nontreponemal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</a:t>
            </a:r>
            <a:r>
              <a:rPr lang="en-US" dirty="0" err="1" smtClean="0"/>
              <a:t>counselling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04800"/>
            <a:ext cx="1085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05600" y="1828800"/>
            <a:ext cx="18288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  <p:pic>
        <p:nvPicPr>
          <p:cNvPr id="3074" name="Picture 2" descr="http://www.langetextbooks.com/_levinson/gallery/130_ch24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3400" y="1828800"/>
            <a:ext cx="251460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the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</a:t>
            </a:r>
            <a:r>
              <a:rPr lang="en-US" smtClean="0"/>
              <a:t>, Parasite </a:t>
            </a:r>
            <a:r>
              <a:rPr lang="en-US" dirty="0" smtClean="0"/>
              <a:t>) may be transmitted </a:t>
            </a:r>
            <a:r>
              <a:rPr lang="en-US" smtClean="0"/>
              <a:t>by a sexual </a:t>
            </a:r>
            <a:r>
              <a:rPr lang="en-US" dirty="0" smtClean="0"/>
              <a:t>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</a:t>
            </a:r>
            <a:r>
              <a:rPr lang="en-US" b="1" dirty="0" err="1" smtClean="0"/>
              <a:t>cervicitis</a:t>
            </a:r>
            <a:r>
              <a:rPr lang="en-US" b="1" dirty="0" smtClean="0"/>
              <a:t>  develop </a:t>
            </a:r>
            <a:r>
              <a:rPr lang="en-US" b="1" dirty="0" err="1" smtClean="0"/>
              <a:t>urethritis</a:t>
            </a:r>
            <a:r>
              <a:rPr lang="en-US" b="1" dirty="0" smtClean="0"/>
              <a:t>  after 2-6 w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,NGU),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asymptomatic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L1,L2,L3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is Common in S.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LGV presents as 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 is </a:t>
            </a:r>
            <a:r>
              <a:rPr lang="en-US" b="1" dirty="0" smtClean="0">
                <a:solidFill>
                  <a:srgbClr val="002060"/>
                </a:solidFill>
              </a:rPr>
              <a:t>the most sensitive method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but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C.tracomatis</a:t>
            </a:r>
            <a:r>
              <a:rPr lang="en-US" b="1" dirty="0" smtClean="0"/>
              <a:t> inclusions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24578" name="Picture 2" descr="http://t1.gstatic.com/images?q=tbn:ANd9GcSbHfqVr9tFkK3fIi75HMmH24ljgioMp8ELFupSxfbY1d6CGub1X8AW2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00600"/>
            <a:ext cx="21336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808</TotalTime>
  <Words>1644</Words>
  <Application>Microsoft Office PowerPoint</Application>
  <PresentationFormat>On-screen Show (4:3)</PresentationFormat>
  <Paragraphs>170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Chlamydia, Syphilis &amp; Gonorrhea Reproductive Block</vt:lpstr>
      <vt:lpstr>Chlamydia</vt:lpstr>
      <vt:lpstr>Slide 3</vt:lpstr>
      <vt:lpstr>Chlamydia species  </vt:lpstr>
      <vt:lpstr>Epidemiology</vt:lpstr>
      <vt:lpstr>Pathogenesis of Chlamydia</vt:lpstr>
      <vt:lpstr>Genital infections caused by C.trachomatis</vt:lpstr>
      <vt:lpstr>Slide 8</vt:lpstr>
      <vt:lpstr>Diagnosis of Chlamydia genital infections</vt:lpstr>
      <vt:lpstr>Treatment &amp; Prevention</vt:lpstr>
      <vt:lpstr>Gonorrhea-Clinical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Slide 17</vt:lpstr>
      <vt:lpstr>Treatment of Gonorrhea</vt:lpstr>
      <vt:lpstr>Syphilis</vt:lpstr>
      <vt:lpstr>Epidemiology of Syphilis</vt:lpstr>
      <vt:lpstr>Pathogenesis</vt:lpstr>
      <vt:lpstr>Clinical Manifestations Stages of Syphilis</vt:lpstr>
      <vt:lpstr>Secondary Syphilis</vt:lpstr>
      <vt:lpstr>Snail track ulcers</vt:lpstr>
      <vt:lpstr>Slide 25</vt:lpstr>
      <vt:lpstr>Slide 26</vt:lpstr>
      <vt:lpstr>Cardiovascular Syphilis</vt:lpstr>
      <vt:lpstr>Diagnosis of syphilis</vt:lpstr>
      <vt:lpstr>Slide 29</vt:lpstr>
      <vt:lpstr>Summary of syphilis serology</vt:lpstr>
      <vt:lpstr>Treatment and Prevention</vt:lpstr>
      <vt:lpstr>Syphilis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DRHANNAN</cp:lastModifiedBy>
  <cp:revision>84</cp:revision>
  <dcterms:created xsi:type="dcterms:W3CDTF">2011-01-09T10:07:58Z</dcterms:created>
  <dcterms:modified xsi:type="dcterms:W3CDTF">2012-04-22T08:29:54Z</dcterms:modified>
</cp:coreProperties>
</file>