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7"/>
  </p:notesMasterIdLst>
  <p:sldIdLst>
    <p:sldId id="256" r:id="rId2"/>
    <p:sldId id="257" r:id="rId3"/>
    <p:sldId id="285" r:id="rId4"/>
    <p:sldId id="288" r:id="rId5"/>
    <p:sldId id="282" r:id="rId6"/>
    <p:sldId id="259" r:id="rId7"/>
    <p:sldId id="290" r:id="rId8"/>
    <p:sldId id="261" r:id="rId9"/>
    <p:sldId id="262" r:id="rId10"/>
    <p:sldId id="275" r:id="rId11"/>
    <p:sldId id="274" r:id="rId12"/>
    <p:sldId id="273" r:id="rId13"/>
    <p:sldId id="277" r:id="rId14"/>
    <p:sldId id="287" r:id="rId15"/>
    <p:sldId id="263" r:id="rId16"/>
    <p:sldId id="265" r:id="rId17"/>
    <p:sldId id="276" r:id="rId18"/>
    <p:sldId id="279" r:id="rId19"/>
    <p:sldId id="280" r:id="rId20"/>
    <p:sldId id="267" r:id="rId21"/>
    <p:sldId id="286" r:id="rId22"/>
    <p:sldId id="268" r:id="rId23"/>
    <p:sldId id="270" r:id="rId24"/>
    <p:sldId id="271" r:id="rId25"/>
    <p:sldId id="27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B5D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6093" autoAdjust="0"/>
  </p:normalViewPr>
  <p:slideViewPr>
    <p:cSldViewPr>
      <p:cViewPr>
        <p:scale>
          <a:sx n="100" d="100"/>
          <a:sy n="100" d="100"/>
        </p:scale>
        <p:origin x="24" y="-150"/>
      </p:cViewPr>
      <p:guideLst>
        <p:guide orient="horz" pos="2160"/>
        <p:guide pos="2880"/>
      </p:guideLst>
    </p:cSldViewPr>
  </p:slideViewPr>
  <p:outlineViewPr>
    <p:cViewPr>
      <p:scale>
        <a:sx n="33" d="100"/>
        <a:sy n="33" d="100"/>
      </p:scale>
      <p:origin x="0" y="8976"/>
    </p:cViewPr>
  </p:outlineViewPr>
  <p:notesTextViewPr>
    <p:cViewPr>
      <p:scale>
        <a:sx n="100" d="100"/>
        <a:sy n="100" d="100"/>
      </p:scale>
      <p:origin x="0" y="0"/>
    </p:cViewPr>
  </p:notesTextViewPr>
  <p:sorterViewPr>
    <p:cViewPr>
      <p:scale>
        <a:sx n="66" d="100"/>
        <a:sy n="66" d="100"/>
      </p:scale>
      <p:origin x="0" y="29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781B6C-8188-4782-82AC-95255D0AE9EE}" type="datetimeFigureOut">
              <a:rPr lang="en-US" smtClean="0"/>
              <a:pPr/>
              <a:t>4/1/2014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11A525-9EFC-4792-871C-6ED888EB4EEB}" type="slidenum">
              <a:rPr lang="en-US" smtClean="0"/>
              <a:pPr/>
              <a:t>‹#›</a:t>
            </a:fld>
            <a:endParaRPr lang="en-US"/>
          </a:p>
        </p:txBody>
      </p:sp>
    </p:spTree>
    <p:extLst>
      <p:ext uri="{BB962C8B-B14F-4D97-AF65-F5344CB8AC3E}">
        <p14:creationId xmlns:p14="http://schemas.microsoft.com/office/powerpoint/2010/main" val="233786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A525-9EFC-4792-871C-6ED888EB4EEB}" type="slidenum">
              <a:rPr lang="en-US" smtClean="0"/>
              <a:pPr/>
              <a:t>1</a:t>
            </a:fld>
            <a:endParaRPr lang="en-US"/>
          </a:p>
        </p:txBody>
      </p:sp>
    </p:spTree>
    <p:extLst>
      <p:ext uri="{BB962C8B-B14F-4D97-AF65-F5344CB8AC3E}">
        <p14:creationId xmlns:p14="http://schemas.microsoft.com/office/powerpoint/2010/main" val="207518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A525-9EFC-4792-871C-6ED888EB4EEB}" type="slidenum">
              <a:rPr lang="en-US" smtClean="0"/>
              <a:pPr/>
              <a:t>2</a:t>
            </a:fld>
            <a:endParaRPr lang="en-US"/>
          </a:p>
        </p:txBody>
      </p:sp>
    </p:spTree>
    <p:extLst>
      <p:ext uri="{BB962C8B-B14F-4D97-AF65-F5344CB8AC3E}">
        <p14:creationId xmlns:p14="http://schemas.microsoft.com/office/powerpoint/2010/main" val="103536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ECE7B-B830-4737-BC2E-62E45FA76193}" type="slidenum">
              <a:rPr lang="en-US"/>
              <a:pPr/>
              <a:t>3</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t>The prostate includes three zones.  The peripheral zone is in the outer most part of the prostate, and the lower peripheral zone is fairly close to the rectal wall.  The peripheral zone is the most common site for prostatic adenocarcinoma.  The central zone is in the center of the prostate and cancer does not originate there often.  The transitional zone is above the central zone and is a common site for benign prostatic hypertrophy, a non-malignant condition of the prostate, but cancer may originate there as well but not as often as in the peripheral zone.</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A525-9EFC-4792-871C-6ED888EB4EEB}" type="slidenum">
              <a:rPr lang="en-US" smtClean="0"/>
              <a:pPr/>
              <a:t>25</a:t>
            </a:fld>
            <a:endParaRPr lang="en-US"/>
          </a:p>
        </p:txBody>
      </p:sp>
    </p:spTree>
    <p:extLst>
      <p:ext uri="{BB962C8B-B14F-4D97-AF65-F5344CB8AC3E}">
        <p14:creationId xmlns:p14="http://schemas.microsoft.com/office/powerpoint/2010/main" val="265455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CC9990-3376-471F-B8E5-71503819D2CC}"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F34354-C48A-41D7-897B-F5A402FB8F7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D15AF6-FF8D-4FEC-B196-55960A3B039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696035-2B23-4D74-A1B2-629CD5E8B6C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4BFDA0-6783-4167-AE90-3B86FCF22457}"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BF81362-BAF5-4285-81D5-099F8CFB9A9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B976650-715A-4F65-915D-5639E3E9A2FC}"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7C74D7E-5B2C-4D18-B3CB-4449EC6BB7B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7D105F5-4E13-49FE-A186-D2BB28281F0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1961816-BE7E-497E-B9A2-F2506D2AB84A}"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08B3C6-335B-4887-8A5C-9A7D0A6BCED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0FBA4E57-96ED-4859-A429-919A813DC34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400" dirty="0" smtClean="0">
                <a:latin typeface="+mn-lt"/>
              </a:rPr>
              <a:t>Prostate Pathology</a:t>
            </a:r>
          </a:p>
        </p:txBody>
      </p:sp>
      <p:sp>
        <p:nvSpPr>
          <p:cNvPr id="3" name="Subtitle 2"/>
          <p:cNvSpPr>
            <a:spLocks noGrp="1"/>
          </p:cNvSpPr>
          <p:nvPr>
            <p:ph type="subTitle" idx="1"/>
          </p:nvPr>
        </p:nvSpPr>
        <p:spPr/>
        <p:txBody>
          <a:bodyPr/>
          <a:lstStyle/>
          <a:p>
            <a:r>
              <a:rPr lang="en-US" dirty="0" err="1" smtClean="0">
                <a:latin typeface="+mn-lt"/>
              </a:rPr>
              <a:t>Emad</a:t>
            </a:r>
            <a:r>
              <a:rPr lang="en-US" dirty="0" smtClean="0">
                <a:latin typeface="+mn-lt"/>
              </a:rPr>
              <a:t> </a:t>
            </a:r>
            <a:r>
              <a:rPr lang="en-US" dirty="0" err="1" smtClean="0">
                <a:latin typeface="+mn-lt"/>
              </a:rPr>
              <a:t>Raddaoui</a:t>
            </a:r>
            <a:r>
              <a:rPr lang="en-US" dirty="0" smtClean="0">
                <a:latin typeface="+mn-lt"/>
              </a:rPr>
              <a:t>, MD, FCAP, FASC</a:t>
            </a:r>
            <a:endParaRPr lang="en-US" dirty="0">
              <a:latin typeface="+mn-lt"/>
            </a:endParaRPr>
          </a:p>
        </p:txBody>
      </p:sp>
      <p:sp>
        <p:nvSpPr>
          <p:cNvPr id="2" name="Slide Number Placeholder 1"/>
          <p:cNvSpPr>
            <a:spLocks noGrp="1"/>
          </p:cNvSpPr>
          <p:nvPr>
            <p:ph type="sldNum" sz="quarter" idx="12"/>
          </p:nvPr>
        </p:nvSpPr>
        <p:spPr/>
        <p:txBody>
          <a:bodyPr/>
          <a:lstStyle/>
          <a:p>
            <a:pPr>
              <a:defRPr/>
            </a:pPr>
            <a:fld id="{5FCC9990-3376-471F-B8E5-71503819D2CC}"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10</a:t>
            </a:fld>
            <a:endParaRPr lang="en-US"/>
          </a:p>
        </p:txBody>
      </p:sp>
      <p:pic>
        <p:nvPicPr>
          <p:cNvPr id="19458" name="Picture 4" descr="MALE071"/>
          <p:cNvPicPr>
            <a:picLocks noGrp="1" noChangeAspect="1" noChangeArrowheads="1"/>
          </p:cNvPicPr>
          <p:nvPr>
            <p:ph idx="4294967295"/>
          </p:nvPr>
        </p:nvPicPr>
        <p:blipFill>
          <a:blip r:embed="rId2" cstate="print"/>
          <a:srcRect/>
          <a:stretch>
            <a:fillRect/>
          </a:stretch>
        </p:blipFill>
        <p:spPr>
          <a:xfrm>
            <a:off x="0" y="0"/>
            <a:ext cx="9144000" cy="5732463"/>
          </a:xfrm>
          <a:noFill/>
        </p:spPr>
      </p:pic>
      <p:sp>
        <p:nvSpPr>
          <p:cNvPr id="3" name="Rectangle 2"/>
          <p:cNvSpPr/>
          <p:nvPr/>
        </p:nvSpPr>
        <p:spPr>
          <a:xfrm>
            <a:off x="0" y="5657671"/>
            <a:ext cx="9144000" cy="1200329"/>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p:spPr>
        <p:txBody>
          <a:bodyPr wrap="square">
            <a:spAutoFit/>
          </a:bodyPr>
          <a:lstStyle/>
          <a:p>
            <a:r>
              <a:rPr lang="en-US" dirty="0" smtClean="0"/>
              <a:t>A normal prostate gland is about 3 to 4 cm in diameter. This prostate is enlarged due to prostatic hyperplasia, which appears nodular. Thus, this condition is termed either BPH (benign prostatic hyperplasia) or nodular prostatic hyperplasia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ALE041"/>
          <p:cNvPicPr>
            <a:picLocks noChangeAspect="1" noChangeArrowheads="1"/>
          </p:cNvPicPr>
          <p:nvPr/>
        </p:nvPicPr>
        <p:blipFill>
          <a:blip r:embed="rId2" cstate="print"/>
          <a:srcRect/>
          <a:stretch>
            <a:fillRect/>
          </a:stretch>
        </p:blipFill>
        <p:spPr bwMode="auto">
          <a:xfrm>
            <a:off x="0" y="0"/>
            <a:ext cx="9144000" cy="5877272"/>
          </a:xfrm>
          <a:prstGeom prst="rect">
            <a:avLst/>
          </a:prstGeom>
          <a:noFill/>
          <a:ln w="9525">
            <a:noFill/>
            <a:miter lim="800000"/>
            <a:headEnd/>
            <a:tailEnd/>
          </a:ln>
        </p:spPr>
      </p:pic>
      <p:sp>
        <p:nvSpPr>
          <p:cNvPr id="3" name="Rectangle 2"/>
          <p:cNvSpPr/>
          <p:nvPr/>
        </p:nvSpPr>
        <p:spPr>
          <a:xfrm>
            <a:off x="0" y="5842337"/>
            <a:ext cx="9144000" cy="1015663"/>
          </a:xfrm>
          <a:prstGeom prst="rect">
            <a:avLst/>
          </a:prstGeom>
          <a:solidFill>
            <a:schemeClr val="tx1">
              <a:lumMod val="50000"/>
              <a:lumOff val="50000"/>
            </a:schemeClr>
          </a:solidFill>
        </p:spPr>
        <p:txBody>
          <a:bodyPr wrap="square">
            <a:spAutoFit/>
          </a:bodyPr>
          <a:lstStyle/>
          <a:p>
            <a:r>
              <a:rPr lang="en-US" sz="2000" dirty="0" smtClean="0"/>
              <a:t>Nodules appear mainly in the lateral lobes. Such an enlarged prostate can obstruct urinary outflow from the bladder and lead to an obstructive </a:t>
            </a:r>
            <a:r>
              <a:rPr lang="en-US" sz="2000" dirty="0" err="1" smtClean="0"/>
              <a:t>uropathy</a:t>
            </a:r>
            <a:endParaRPr lang="en-US" sz="20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BLAD062"/>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a:ln w="9525">
            <a:noFill/>
            <a:miter lim="800000"/>
            <a:headEnd/>
            <a:tailEnd/>
          </a:ln>
        </p:spPr>
      </p:pic>
      <p:sp>
        <p:nvSpPr>
          <p:cNvPr id="3" name="Rectangle 2"/>
          <p:cNvSpPr/>
          <p:nvPr/>
        </p:nvSpPr>
        <p:spPr>
          <a:xfrm>
            <a:off x="107504" y="404664"/>
            <a:ext cx="4320480" cy="5078313"/>
          </a:xfrm>
          <a:prstGeom prst="rect">
            <a:avLst/>
          </a:prstGeom>
        </p:spPr>
        <p:txBody>
          <a:bodyPr wrap="square">
            <a:spAutoFit/>
          </a:bodyPr>
          <a:lstStyle/>
          <a:p>
            <a:pPr>
              <a:buFont typeface="Wingdings" pitchFamily="2" charset="2"/>
              <a:buChar char="Ø"/>
            </a:pPr>
            <a:r>
              <a:rPr lang="en-US" sz="2000" dirty="0" smtClean="0"/>
              <a:t>The enlarged prostate gland seen here not only has enlarged lateral lobes, but also a greatly enlarged median lobe that obstructs the prostatic urethra.</a:t>
            </a:r>
          </a:p>
          <a:p>
            <a:endParaRPr lang="en-US" sz="2000" dirty="0" smtClean="0"/>
          </a:p>
          <a:p>
            <a:pPr>
              <a:buFont typeface="Wingdings" pitchFamily="2" charset="2"/>
              <a:buChar char="Ø"/>
            </a:pPr>
            <a:r>
              <a:rPr lang="en-US" sz="2000" dirty="0" smtClean="0"/>
              <a:t> This led to obstruction with bladder hypertrophy, as evidenced by the prominent </a:t>
            </a:r>
            <a:r>
              <a:rPr lang="en-US" sz="2000" dirty="0" err="1" smtClean="0"/>
              <a:t>trabeculation</a:t>
            </a:r>
            <a:r>
              <a:rPr lang="en-US" sz="2000" dirty="0" smtClean="0"/>
              <a:t> of the bladder wall seen here from the mucosal surface.</a:t>
            </a:r>
          </a:p>
          <a:p>
            <a:endParaRPr lang="en-US" sz="2000" dirty="0" smtClean="0"/>
          </a:p>
          <a:p>
            <a:pPr>
              <a:buFont typeface="Wingdings" pitchFamily="2" charset="2"/>
              <a:buChar char="Ø"/>
            </a:pPr>
            <a:r>
              <a:rPr lang="en-US" sz="2000" dirty="0" smtClean="0"/>
              <a:t> Obstruction with stasis also led to the formation of the yellow-brown calculus (stone</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ALE073"/>
          <p:cNvPicPr>
            <a:picLocks noChangeAspect="1" noChangeArrowheads="1"/>
          </p:cNvPicPr>
          <p:nvPr/>
        </p:nvPicPr>
        <p:blipFill>
          <a:blip r:embed="rId2" cstate="print"/>
          <a:srcRect/>
          <a:stretch>
            <a:fillRect/>
          </a:stretch>
        </p:blipFill>
        <p:spPr bwMode="auto">
          <a:xfrm>
            <a:off x="4211960" y="0"/>
            <a:ext cx="4932040" cy="5445224"/>
          </a:xfrm>
          <a:prstGeom prst="rect">
            <a:avLst/>
          </a:prstGeom>
          <a:noFill/>
          <a:ln w="9525">
            <a:noFill/>
            <a:miter lim="800000"/>
            <a:headEnd/>
            <a:tailEnd/>
          </a:ln>
        </p:spPr>
      </p:pic>
      <p:sp>
        <p:nvSpPr>
          <p:cNvPr id="3" name="Rectangle 2"/>
          <p:cNvSpPr/>
          <p:nvPr/>
        </p:nvSpPr>
        <p:spPr>
          <a:xfrm>
            <a:off x="4067944" y="5380672"/>
            <a:ext cx="5076056" cy="1477328"/>
          </a:xfrm>
          <a:prstGeom prst="rect">
            <a:avLst/>
          </a:prstGeom>
          <a:solidFill>
            <a:srgbClr val="DBB5D6"/>
          </a:solidFill>
        </p:spPr>
        <p:txBody>
          <a:bodyPr wrap="square">
            <a:spAutoFit/>
          </a:bodyPr>
          <a:lstStyle/>
          <a:p>
            <a:r>
              <a:rPr lang="en-US" dirty="0" smtClean="0"/>
              <a:t>The glands are w</a:t>
            </a:r>
            <a:r>
              <a:rPr lang="en-US" b="1" dirty="0" smtClean="0"/>
              <a:t>ell-differentiated </a:t>
            </a:r>
            <a:r>
              <a:rPr lang="en-US" dirty="0" smtClean="0"/>
              <a:t>and still have </a:t>
            </a:r>
            <a:r>
              <a:rPr lang="en-US" b="1" dirty="0" smtClean="0"/>
              <a:t>some </a:t>
            </a:r>
            <a:r>
              <a:rPr lang="en-US" dirty="0" smtClean="0"/>
              <a:t>intervening </a:t>
            </a:r>
            <a:r>
              <a:rPr lang="en-US" dirty="0" err="1" smtClean="0"/>
              <a:t>stroma</a:t>
            </a:r>
            <a:r>
              <a:rPr lang="en-US" dirty="0" smtClean="0"/>
              <a:t>. The small laminated pink concretions within the glandular lumens are known as </a:t>
            </a:r>
            <a:r>
              <a:rPr lang="en-US" b="1" dirty="0" smtClean="0"/>
              <a:t>corpora </a:t>
            </a:r>
            <a:r>
              <a:rPr lang="en-US" b="1" dirty="0" err="1" smtClean="0"/>
              <a:t>amylacea</a:t>
            </a:r>
            <a:r>
              <a:rPr lang="en-US" b="1" dirty="0" smtClean="0"/>
              <a:t>.</a:t>
            </a:r>
            <a:endParaRPr lang="en-US" b="1" dirty="0"/>
          </a:p>
        </p:txBody>
      </p:sp>
      <p:pic>
        <p:nvPicPr>
          <p:cNvPr id="14338" name="Picture 2" descr="http://library.med.utah.edu/WebPath/jpeg1/MALE072.jpg"/>
          <p:cNvPicPr>
            <a:picLocks noChangeAspect="1" noChangeArrowheads="1"/>
          </p:cNvPicPr>
          <p:nvPr/>
        </p:nvPicPr>
        <p:blipFill>
          <a:blip r:embed="rId3" cstate="print"/>
          <a:srcRect/>
          <a:stretch>
            <a:fillRect/>
          </a:stretch>
        </p:blipFill>
        <p:spPr bwMode="auto">
          <a:xfrm>
            <a:off x="0" y="0"/>
            <a:ext cx="4139952" cy="5373216"/>
          </a:xfrm>
          <a:prstGeom prst="rect">
            <a:avLst/>
          </a:prstGeom>
          <a:noFill/>
        </p:spPr>
      </p:pic>
      <p:sp>
        <p:nvSpPr>
          <p:cNvPr id="5" name="Rectangle 4"/>
          <p:cNvSpPr/>
          <p:nvPr/>
        </p:nvSpPr>
        <p:spPr>
          <a:xfrm>
            <a:off x="0" y="5380672"/>
            <a:ext cx="4139952" cy="14773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a:spAutoFit/>
          </a:bodyPr>
          <a:lstStyle/>
          <a:p>
            <a:r>
              <a:rPr lang="en-US" dirty="0" smtClean="0"/>
              <a:t>BPH can involve both glands and </a:t>
            </a:r>
            <a:r>
              <a:rPr lang="en-US" dirty="0" err="1" smtClean="0"/>
              <a:t>stroma</a:t>
            </a:r>
            <a:r>
              <a:rPr lang="en-US" dirty="0" smtClean="0"/>
              <a:t>, though the former is usually more prominent. Here, a large </a:t>
            </a:r>
            <a:r>
              <a:rPr lang="en-US" b="1" dirty="0" err="1" smtClean="0"/>
              <a:t>hyperplastic</a:t>
            </a:r>
            <a:r>
              <a:rPr lang="en-US" b="1" dirty="0" smtClean="0"/>
              <a:t> nodule </a:t>
            </a:r>
            <a:r>
              <a:rPr lang="en-US" dirty="0" smtClean="0"/>
              <a:t>of glands is seen.</a:t>
            </a:r>
            <a:endParaRPr lang="en-US"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600" b="1" dirty="0" smtClean="0">
                <a:latin typeface="+mn-lt"/>
              </a:rPr>
              <a:t>Prostatic </a:t>
            </a:r>
            <a:r>
              <a:rPr lang="en-US" sz="3600" b="1" dirty="0" err="1" smtClean="0">
                <a:latin typeface="+mn-lt"/>
              </a:rPr>
              <a:t>Adenocarcinoma</a:t>
            </a:r>
            <a:endParaRPr lang="en-US" sz="3600" dirty="0">
              <a:latin typeface="+mn-lt"/>
            </a:endParaRPr>
          </a:p>
        </p:txBody>
      </p:sp>
      <p:sp>
        <p:nvSpPr>
          <p:cNvPr id="2" name="Subtitle 1"/>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FCC9990-3376-471F-B8E5-71503819D2CC}"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274638"/>
            <a:ext cx="7772400" cy="706090"/>
          </a:xfrm>
        </p:spPr>
        <p:txBody>
          <a:bodyPr>
            <a:normAutofit/>
          </a:bodyPr>
          <a:lstStyle/>
          <a:p>
            <a:pPr algn="ctr"/>
            <a:r>
              <a:rPr lang="en-US" sz="3200" b="1" dirty="0" smtClean="0">
                <a:latin typeface="+mn-lt"/>
              </a:rPr>
              <a:t>Prostatic </a:t>
            </a:r>
            <a:r>
              <a:rPr lang="en-US" sz="3200" b="1" dirty="0" err="1" smtClean="0">
                <a:latin typeface="+mn-lt"/>
              </a:rPr>
              <a:t>Adenocarcinoma</a:t>
            </a:r>
            <a:endParaRPr lang="en-US" sz="3200" b="1" dirty="0" smtClean="0">
              <a:latin typeface="+mn-lt"/>
            </a:endParaRPr>
          </a:p>
        </p:txBody>
      </p:sp>
      <p:sp>
        <p:nvSpPr>
          <p:cNvPr id="16387" name="Rectangle 3"/>
          <p:cNvSpPr>
            <a:spLocks noGrp="1" noChangeArrowheads="1"/>
          </p:cNvSpPr>
          <p:nvPr>
            <p:ph idx="1"/>
          </p:nvPr>
        </p:nvSpPr>
        <p:spPr>
          <a:xfrm>
            <a:off x="323528" y="1124744"/>
            <a:ext cx="8363272" cy="5400600"/>
          </a:xfrm>
        </p:spPr>
        <p:txBody>
          <a:bodyPr>
            <a:normAutofit/>
          </a:bodyPr>
          <a:lstStyle/>
          <a:p>
            <a:r>
              <a:rPr lang="en-US" b="1" dirty="0" err="1" smtClean="0">
                <a:latin typeface="+mn-lt"/>
              </a:rPr>
              <a:t>Adenocarcinoma</a:t>
            </a:r>
            <a:r>
              <a:rPr lang="en-US" b="1" dirty="0" smtClean="0">
                <a:latin typeface="+mn-lt"/>
              </a:rPr>
              <a:t> of the prostate is the most common form of cancer in men</a:t>
            </a:r>
          </a:p>
          <a:p>
            <a:r>
              <a:rPr lang="en-US" b="1" dirty="0" smtClean="0">
                <a:latin typeface="+mn-lt"/>
              </a:rPr>
              <a:t>Second leading cause of cancer death</a:t>
            </a:r>
          </a:p>
          <a:p>
            <a:r>
              <a:rPr lang="en-US" b="1" dirty="0" smtClean="0">
                <a:latin typeface="+mn-lt"/>
              </a:rPr>
              <a:t>Disease of men over age 50</a:t>
            </a:r>
          </a:p>
          <a:p>
            <a:r>
              <a:rPr lang="en-US" b="1" dirty="0" smtClean="0">
                <a:latin typeface="+mn-lt"/>
              </a:rPr>
              <a:t>More prevalent among blacks in the USA</a:t>
            </a:r>
          </a:p>
          <a:p>
            <a:endParaRPr lang="en-US" b="1" dirty="0" smtClean="0">
              <a:latin typeface="+mn-lt"/>
            </a:endParaRPr>
          </a:p>
          <a:p>
            <a:pPr>
              <a:buNone/>
            </a:pPr>
            <a:r>
              <a:rPr lang="en-US" b="1" dirty="0" smtClean="0">
                <a:solidFill>
                  <a:srgbClr val="FF0000"/>
                </a:solidFill>
                <a:latin typeface="+mn-lt"/>
              </a:rPr>
              <a:t>Etiology</a:t>
            </a:r>
          </a:p>
          <a:p>
            <a:pPr>
              <a:buNone/>
            </a:pPr>
            <a:r>
              <a:rPr lang="en-US" b="1" dirty="0" smtClean="0">
                <a:latin typeface="+mn-lt"/>
              </a:rPr>
              <a:t> Several risk factors :</a:t>
            </a:r>
          </a:p>
          <a:p>
            <a:r>
              <a:rPr lang="en-US" b="1" dirty="0" smtClean="0">
                <a:latin typeface="+mn-lt"/>
              </a:rPr>
              <a:t>Age , race, family history ,hormone level ,and environmental influences .</a:t>
            </a:r>
          </a:p>
          <a:p>
            <a:r>
              <a:rPr lang="en-US" b="1" dirty="0" smtClean="0">
                <a:latin typeface="+mn-lt"/>
              </a:rPr>
              <a:t>Androgen are believed to play a role in the pathogenesis</a:t>
            </a:r>
          </a:p>
          <a:p>
            <a:endParaRPr lang="en-US" sz="2000" b="1" dirty="0" smtClean="0">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74638"/>
            <a:ext cx="7772400" cy="634082"/>
          </a:xfrm>
        </p:spPr>
        <p:txBody>
          <a:bodyPr>
            <a:normAutofit/>
          </a:bodyPr>
          <a:lstStyle/>
          <a:p>
            <a:pPr algn="ctr"/>
            <a:r>
              <a:rPr lang="en-US" sz="3200" b="1" dirty="0" smtClean="0">
                <a:latin typeface="+mn-lt"/>
              </a:rPr>
              <a:t>Prostatic </a:t>
            </a:r>
            <a:r>
              <a:rPr lang="en-US" sz="3200" b="1" dirty="0" err="1" smtClean="0">
                <a:latin typeface="+mn-lt"/>
              </a:rPr>
              <a:t>Adenocarcinoma</a:t>
            </a:r>
            <a:r>
              <a:rPr lang="en-US" sz="3200" b="1" dirty="0" smtClean="0">
                <a:latin typeface="+mn-lt"/>
              </a:rPr>
              <a:t> , Morphology</a:t>
            </a:r>
          </a:p>
        </p:txBody>
      </p:sp>
      <p:sp>
        <p:nvSpPr>
          <p:cNvPr id="18435" name="Rectangle 3"/>
          <p:cNvSpPr>
            <a:spLocks noGrp="1" noChangeArrowheads="1"/>
          </p:cNvSpPr>
          <p:nvPr>
            <p:ph idx="1"/>
          </p:nvPr>
        </p:nvSpPr>
        <p:spPr>
          <a:xfrm>
            <a:off x="539552" y="1052736"/>
            <a:ext cx="8604448" cy="5472608"/>
          </a:xfrm>
        </p:spPr>
        <p:txBody>
          <a:bodyPr>
            <a:normAutofit/>
          </a:bodyPr>
          <a:lstStyle/>
          <a:p>
            <a:pPr>
              <a:lnSpc>
                <a:spcPct val="90000"/>
              </a:lnSpc>
            </a:pPr>
            <a:endParaRPr lang="en-US" sz="2400" b="1" dirty="0" smtClean="0">
              <a:latin typeface="+mn-lt"/>
            </a:endParaRPr>
          </a:p>
          <a:p>
            <a:pPr>
              <a:lnSpc>
                <a:spcPct val="90000"/>
              </a:lnSpc>
            </a:pPr>
            <a:r>
              <a:rPr lang="en-US" b="1" dirty="0" smtClean="0">
                <a:latin typeface="+mn-lt"/>
              </a:rPr>
              <a:t>70% arises in the </a:t>
            </a:r>
            <a:r>
              <a:rPr lang="en-US" b="1" u="sng" dirty="0" smtClean="0">
                <a:solidFill>
                  <a:srgbClr val="FF0000"/>
                </a:solidFill>
                <a:latin typeface="+mn-lt"/>
              </a:rPr>
              <a:t>peripheral </a:t>
            </a:r>
            <a:r>
              <a:rPr lang="en-US" b="1" dirty="0" smtClean="0">
                <a:latin typeface="+mn-lt"/>
              </a:rPr>
              <a:t>zone of the gland</a:t>
            </a:r>
          </a:p>
          <a:p>
            <a:pPr>
              <a:lnSpc>
                <a:spcPct val="90000"/>
              </a:lnSpc>
              <a:buNone/>
            </a:pPr>
            <a:endParaRPr lang="en-US" b="1" dirty="0" smtClean="0">
              <a:latin typeface="+mn-lt"/>
            </a:endParaRPr>
          </a:p>
          <a:p>
            <a:pPr>
              <a:lnSpc>
                <a:spcPct val="90000"/>
              </a:lnSpc>
            </a:pPr>
            <a:r>
              <a:rPr lang="en-US" b="1" dirty="0" smtClean="0">
                <a:solidFill>
                  <a:srgbClr val="7030A0"/>
                </a:solidFill>
                <a:latin typeface="+mn-lt"/>
              </a:rPr>
              <a:t>Palpable</a:t>
            </a:r>
            <a:r>
              <a:rPr lang="en-US" b="1" dirty="0" smtClean="0">
                <a:latin typeface="+mn-lt"/>
              </a:rPr>
              <a:t> in rectal exam</a:t>
            </a:r>
          </a:p>
          <a:p>
            <a:pPr>
              <a:lnSpc>
                <a:spcPct val="90000"/>
              </a:lnSpc>
              <a:buNone/>
            </a:pPr>
            <a:endParaRPr lang="en-US" b="1" dirty="0" smtClean="0">
              <a:latin typeface="+mn-lt"/>
            </a:endParaRPr>
          </a:p>
          <a:p>
            <a:pPr>
              <a:lnSpc>
                <a:spcPct val="90000"/>
              </a:lnSpc>
            </a:pPr>
            <a:r>
              <a:rPr lang="en-US" b="1" dirty="0" smtClean="0">
                <a:latin typeface="+mn-lt"/>
              </a:rPr>
              <a:t>cross-section of the prostate the </a:t>
            </a:r>
            <a:r>
              <a:rPr lang="en-US" b="1" dirty="0" err="1" smtClean="0">
                <a:latin typeface="+mn-lt"/>
              </a:rPr>
              <a:t>neoplastic</a:t>
            </a:r>
            <a:r>
              <a:rPr lang="en-US" b="1" dirty="0" smtClean="0">
                <a:latin typeface="+mn-lt"/>
              </a:rPr>
              <a:t> tissue is </a:t>
            </a:r>
            <a:r>
              <a:rPr lang="en-US" b="1" dirty="0" smtClean="0">
                <a:solidFill>
                  <a:srgbClr val="00B0F0"/>
                </a:solidFill>
                <a:latin typeface="+mn-lt"/>
              </a:rPr>
              <a:t>gritt</a:t>
            </a:r>
            <a:r>
              <a:rPr lang="en-US" b="1" dirty="0" smtClean="0">
                <a:solidFill>
                  <a:srgbClr val="0070C0"/>
                </a:solidFill>
                <a:latin typeface="+mn-lt"/>
              </a:rPr>
              <a:t>y and firm</a:t>
            </a:r>
          </a:p>
          <a:p>
            <a:pPr>
              <a:lnSpc>
                <a:spcPct val="90000"/>
              </a:lnSpc>
              <a:buNone/>
            </a:pPr>
            <a:endParaRPr lang="en-US" b="1" dirty="0" smtClean="0">
              <a:solidFill>
                <a:srgbClr val="0070C0"/>
              </a:solidFill>
              <a:latin typeface="+mn-lt"/>
            </a:endParaRPr>
          </a:p>
          <a:p>
            <a:pPr>
              <a:lnSpc>
                <a:spcPct val="90000"/>
              </a:lnSpc>
            </a:pPr>
            <a:endParaRPr lang="en-US" b="1" dirty="0" smtClean="0">
              <a:solidFill>
                <a:srgbClr val="FF0000"/>
              </a:solidFill>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MALE074"/>
          <p:cNvPicPr>
            <a:picLocks noChangeAspect="1" noChangeArrowheads="1"/>
          </p:cNvPicPr>
          <p:nvPr/>
        </p:nvPicPr>
        <p:blipFill>
          <a:blip r:embed="rId2" cstate="print"/>
          <a:srcRect/>
          <a:stretch>
            <a:fillRect/>
          </a:stretch>
        </p:blipFill>
        <p:spPr bwMode="auto">
          <a:xfrm>
            <a:off x="3995936" y="0"/>
            <a:ext cx="5148064" cy="6858000"/>
          </a:xfrm>
          <a:prstGeom prst="rect">
            <a:avLst/>
          </a:prstGeom>
          <a:noFill/>
          <a:ln w="9525">
            <a:noFill/>
            <a:miter lim="800000"/>
            <a:headEnd/>
            <a:tailEnd/>
          </a:ln>
        </p:spPr>
      </p:pic>
      <p:sp>
        <p:nvSpPr>
          <p:cNvPr id="3" name="Rectangle 2"/>
          <p:cNvSpPr/>
          <p:nvPr/>
        </p:nvSpPr>
        <p:spPr>
          <a:xfrm>
            <a:off x="0" y="1"/>
            <a:ext cx="3995936" cy="495520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a:spAutoFit/>
          </a:bodyPr>
          <a:lstStyle/>
          <a:p>
            <a:pPr>
              <a:buFont typeface="Wingdings" pitchFamily="2" charset="2"/>
              <a:buChar char="Ø"/>
            </a:pPr>
            <a:endParaRPr lang="en-US" sz="2400" dirty="0" smtClean="0"/>
          </a:p>
          <a:p>
            <a:pPr algn="ctr"/>
            <a:r>
              <a:rPr lang="en-US" sz="2400" b="1" u="sng" dirty="0" smtClean="0"/>
              <a:t>Prostatic </a:t>
            </a:r>
            <a:r>
              <a:rPr lang="en-US" sz="2400" b="1" u="sng" dirty="0" err="1" smtClean="0"/>
              <a:t>adenocarcinoma</a:t>
            </a:r>
            <a:r>
              <a:rPr lang="en-US" sz="2400" b="1" u="sng" dirty="0" smtClean="0"/>
              <a:t>.</a:t>
            </a:r>
          </a:p>
          <a:p>
            <a:pPr>
              <a:buFont typeface="Wingdings" pitchFamily="2" charset="2"/>
              <a:buChar char="Ø"/>
            </a:pPr>
            <a:endParaRPr lang="en-US" sz="2400" dirty="0" smtClean="0"/>
          </a:p>
          <a:p>
            <a:pPr>
              <a:buFont typeface="Wingdings" pitchFamily="2" charset="2"/>
              <a:buChar char="Ø"/>
            </a:pPr>
            <a:r>
              <a:rPr lang="en-US" sz="2000" dirty="0" smtClean="0">
                <a:latin typeface="+mn-lt"/>
              </a:rPr>
              <a:t>Irregular </a:t>
            </a:r>
            <a:r>
              <a:rPr lang="en-US" sz="2000" b="1" dirty="0" smtClean="0">
                <a:solidFill>
                  <a:srgbClr val="002060"/>
                </a:solidFill>
                <a:latin typeface="+mn-lt"/>
              </a:rPr>
              <a:t>yellowish nodules.</a:t>
            </a:r>
          </a:p>
          <a:p>
            <a:endParaRPr lang="en-US" sz="2000" dirty="0" smtClean="0">
              <a:latin typeface="+mn-lt"/>
            </a:endParaRPr>
          </a:p>
          <a:p>
            <a:pPr>
              <a:buFont typeface="Wingdings" pitchFamily="2" charset="2"/>
              <a:buChar char="Ø"/>
            </a:pPr>
            <a:r>
              <a:rPr lang="en-US" sz="2000" dirty="0" smtClean="0">
                <a:latin typeface="+mn-lt"/>
              </a:rPr>
              <a:t>Prostate glands containing </a:t>
            </a:r>
            <a:r>
              <a:rPr lang="en-US" sz="2000" dirty="0" err="1" smtClean="0">
                <a:latin typeface="+mn-lt"/>
              </a:rPr>
              <a:t>adenocarcinoma</a:t>
            </a:r>
            <a:r>
              <a:rPr lang="en-US" sz="2000" dirty="0" smtClean="0">
                <a:latin typeface="+mn-lt"/>
              </a:rPr>
              <a:t> are not necessarily enlarged. </a:t>
            </a:r>
          </a:p>
          <a:p>
            <a:pPr>
              <a:buFont typeface="Wingdings" pitchFamily="2" charset="2"/>
              <a:buChar char="Ø"/>
            </a:pPr>
            <a:endParaRPr lang="en-US" sz="2000" dirty="0" smtClean="0">
              <a:latin typeface="+mn-lt"/>
            </a:endParaRPr>
          </a:p>
          <a:p>
            <a:pPr>
              <a:buFont typeface="Wingdings" pitchFamily="2" charset="2"/>
              <a:buChar char="Ø"/>
            </a:pPr>
            <a:r>
              <a:rPr lang="en-US" sz="2000" dirty="0" err="1" smtClean="0">
                <a:latin typeface="+mn-lt"/>
              </a:rPr>
              <a:t>Adenocarcinoma</a:t>
            </a:r>
            <a:r>
              <a:rPr lang="en-US" sz="2000" dirty="0" smtClean="0">
                <a:latin typeface="+mn-lt"/>
              </a:rPr>
              <a:t> may also coexist with hyperplasia. </a:t>
            </a:r>
          </a:p>
          <a:p>
            <a:pPr>
              <a:buFont typeface="Wingdings" pitchFamily="2" charset="2"/>
              <a:buChar char="Ø"/>
            </a:pPr>
            <a:endParaRPr lang="en-US" sz="2000" dirty="0" smtClean="0">
              <a:latin typeface="+mn-lt"/>
            </a:endParaRPr>
          </a:p>
          <a:p>
            <a:pPr>
              <a:buFont typeface="Wingdings" pitchFamily="2" charset="2"/>
              <a:buChar char="Ø"/>
            </a:pPr>
            <a:r>
              <a:rPr lang="en-US" sz="2000" dirty="0" smtClean="0">
                <a:latin typeface="+mn-lt"/>
              </a:rPr>
              <a:t>However, prostatic hyperplasia is </a:t>
            </a:r>
            <a:r>
              <a:rPr lang="en-US" sz="2000" b="1" dirty="0" smtClean="0">
                <a:latin typeface="+mn-lt"/>
              </a:rPr>
              <a:t>not</a:t>
            </a:r>
            <a:r>
              <a:rPr lang="en-US" sz="2000" dirty="0" smtClean="0">
                <a:latin typeface="+mn-lt"/>
              </a:rPr>
              <a:t> a premalignant lesion</a:t>
            </a:r>
            <a:endParaRPr lang="en-US" sz="2000" dirty="0">
              <a:latin typeface="+mn-lt"/>
            </a:endParaRPr>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MALE076"/>
          <p:cNvPicPr>
            <a:picLocks noChangeAspect="1" noChangeArrowheads="1"/>
          </p:cNvPicPr>
          <p:nvPr/>
        </p:nvPicPr>
        <p:blipFill>
          <a:blip r:embed="rId2" cstate="print"/>
          <a:srcRect/>
          <a:stretch>
            <a:fillRect/>
          </a:stretch>
        </p:blipFill>
        <p:spPr bwMode="auto">
          <a:xfrm>
            <a:off x="0" y="0"/>
            <a:ext cx="9144000" cy="5229200"/>
          </a:xfrm>
          <a:prstGeom prst="rect">
            <a:avLst/>
          </a:prstGeom>
          <a:noFill/>
          <a:ln w="9525">
            <a:noFill/>
            <a:miter lim="800000"/>
            <a:headEnd/>
            <a:tailEnd/>
          </a:ln>
        </p:spPr>
      </p:pic>
      <p:sp>
        <p:nvSpPr>
          <p:cNvPr id="4" name="Rectangle 3"/>
          <p:cNvSpPr/>
          <p:nvPr/>
        </p:nvSpPr>
        <p:spPr>
          <a:xfrm>
            <a:off x="0" y="5288340"/>
            <a:ext cx="9144000" cy="156966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p:spPr>
        <p:txBody>
          <a:bodyPr wrap="square">
            <a:spAutoFit/>
          </a:bodyPr>
          <a:lstStyle/>
          <a:p>
            <a:r>
              <a:rPr lang="en-US" sz="2400" dirty="0" smtClean="0"/>
              <a:t>At high magnification, the </a:t>
            </a:r>
            <a:r>
              <a:rPr lang="en-US" sz="2400" dirty="0" err="1" smtClean="0"/>
              <a:t>neoplastic</a:t>
            </a:r>
            <a:r>
              <a:rPr lang="en-US" sz="2400" dirty="0" smtClean="0"/>
              <a:t> glands of prostatic </a:t>
            </a:r>
            <a:r>
              <a:rPr lang="en-US" sz="2400" dirty="0" err="1" smtClean="0"/>
              <a:t>adenocarcinoma</a:t>
            </a:r>
            <a:r>
              <a:rPr lang="en-US" sz="2400" dirty="0" smtClean="0"/>
              <a:t> are still recognizable as glands, but there is </a:t>
            </a:r>
            <a:r>
              <a:rPr lang="en-US" sz="2400" u="sng" dirty="0" smtClean="0"/>
              <a:t>no intervening </a:t>
            </a:r>
            <a:r>
              <a:rPr lang="en-US" sz="2400" u="sng" dirty="0" err="1" smtClean="0"/>
              <a:t>stroma</a:t>
            </a:r>
            <a:r>
              <a:rPr lang="en-US" sz="2400" u="sng" dirty="0" smtClean="0"/>
              <a:t> </a:t>
            </a:r>
            <a:r>
              <a:rPr lang="en-US" sz="2400" dirty="0" smtClean="0"/>
              <a:t>and the nuclei are </a:t>
            </a:r>
            <a:r>
              <a:rPr lang="en-US" sz="2400" u="sng" dirty="0" err="1" smtClean="0"/>
              <a:t>hyperchromatic</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MALE077"/>
          <p:cNvPicPr>
            <a:picLocks noChangeAspect="1" noChangeArrowheads="1"/>
          </p:cNvPicPr>
          <p:nvPr/>
        </p:nvPicPr>
        <p:blipFill>
          <a:blip r:embed="rId2" cstate="print"/>
          <a:srcRect/>
          <a:stretch>
            <a:fillRect/>
          </a:stretch>
        </p:blipFill>
        <p:spPr bwMode="auto">
          <a:xfrm>
            <a:off x="0" y="0"/>
            <a:ext cx="9144000" cy="5949280"/>
          </a:xfrm>
          <a:prstGeom prst="rect">
            <a:avLst/>
          </a:prstGeom>
          <a:noFill/>
          <a:ln w="9525">
            <a:noFill/>
            <a:miter lim="800000"/>
            <a:headEnd/>
            <a:tailEnd/>
          </a:ln>
        </p:spPr>
      </p:pic>
      <p:sp>
        <p:nvSpPr>
          <p:cNvPr id="3" name="Rectangle 2"/>
          <p:cNvSpPr/>
          <p:nvPr/>
        </p:nvSpPr>
        <p:spPr>
          <a:xfrm>
            <a:off x="0" y="5934670"/>
            <a:ext cx="9144000" cy="83099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a:spAutoFit/>
          </a:bodyPr>
          <a:lstStyle/>
          <a:p>
            <a:r>
              <a:rPr lang="en-US" sz="2400" dirty="0" smtClean="0"/>
              <a:t>Poorly differentiated prostatic </a:t>
            </a:r>
            <a:r>
              <a:rPr lang="en-US" sz="2400" dirty="0" err="1" smtClean="0"/>
              <a:t>adenocarcinoma</a:t>
            </a:r>
            <a:r>
              <a:rPr lang="en-US" sz="2400" dirty="0" smtClean="0"/>
              <a:t> demonstrates cells with nucleoli and mitotic figures.</a:t>
            </a:r>
            <a:endParaRPr lang="en-US" sz="24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274638"/>
            <a:ext cx="7772400" cy="562074"/>
          </a:xfrm>
        </p:spPr>
        <p:txBody>
          <a:bodyPr>
            <a:normAutofit fontScale="90000"/>
          </a:bodyPr>
          <a:lstStyle/>
          <a:p>
            <a:pPr algn="ctr"/>
            <a:r>
              <a:rPr lang="en-US" sz="3200" b="1" dirty="0" smtClean="0">
                <a:latin typeface="+mn-lt"/>
              </a:rPr>
              <a:t>Prostate gland</a:t>
            </a:r>
          </a:p>
        </p:txBody>
      </p:sp>
      <p:sp>
        <p:nvSpPr>
          <p:cNvPr id="3075" name="Rectangle 3"/>
          <p:cNvSpPr>
            <a:spLocks noGrp="1" noChangeArrowheads="1"/>
          </p:cNvSpPr>
          <p:nvPr>
            <p:ph idx="1"/>
          </p:nvPr>
        </p:nvSpPr>
        <p:spPr>
          <a:xfrm>
            <a:off x="251520" y="980728"/>
            <a:ext cx="8892480" cy="5544616"/>
          </a:xfrm>
        </p:spPr>
        <p:txBody>
          <a:bodyPr>
            <a:normAutofit/>
          </a:bodyPr>
          <a:lstStyle/>
          <a:p>
            <a:endParaRPr lang="en-US" sz="2400" b="1" dirty="0" smtClean="0">
              <a:latin typeface="+mn-lt"/>
            </a:endParaRPr>
          </a:p>
          <a:p>
            <a:r>
              <a:rPr lang="en-US" b="1" dirty="0" smtClean="0">
                <a:latin typeface="+mn-lt"/>
              </a:rPr>
              <a:t>Prostate weighs </a:t>
            </a:r>
            <a:r>
              <a:rPr lang="en-US" b="1" dirty="0" smtClean="0">
                <a:solidFill>
                  <a:srgbClr val="FF0000"/>
                </a:solidFill>
                <a:latin typeface="+mn-lt"/>
              </a:rPr>
              <a:t>20 grams </a:t>
            </a:r>
            <a:r>
              <a:rPr lang="en-US" b="1" dirty="0" smtClean="0">
                <a:latin typeface="+mn-lt"/>
              </a:rPr>
              <a:t>in normal adult</a:t>
            </a:r>
          </a:p>
          <a:p>
            <a:r>
              <a:rPr lang="en-US" b="1" dirty="0" smtClean="0">
                <a:solidFill>
                  <a:srgbClr val="FF0000"/>
                </a:solidFill>
                <a:latin typeface="+mn-lt"/>
              </a:rPr>
              <a:t>Retroperitoneal organ </a:t>
            </a:r>
            <a:r>
              <a:rPr lang="en-US" b="1" dirty="0" smtClean="0">
                <a:latin typeface="+mn-lt"/>
              </a:rPr>
              <a:t>,</a:t>
            </a:r>
            <a:r>
              <a:rPr lang="en-US" b="1" dirty="0" smtClean="0">
                <a:solidFill>
                  <a:srgbClr val="7030A0"/>
                </a:solidFill>
                <a:latin typeface="+mn-lt"/>
              </a:rPr>
              <a:t>encircling the neck of bladder and urethra</a:t>
            </a:r>
          </a:p>
          <a:p>
            <a:r>
              <a:rPr lang="en-US" b="1" u="sng" dirty="0" smtClean="0">
                <a:latin typeface="+mn-lt"/>
              </a:rPr>
              <a:t>Devoid </a:t>
            </a:r>
            <a:r>
              <a:rPr lang="en-US" b="1" dirty="0" smtClean="0">
                <a:latin typeface="+mn-lt"/>
              </a:rPr>
              <a:t>of a distinct capsule</a:t>
            </a:r>
          </a:p>
          <a:p>
            <a:r>
              <a:rPr lang="en-US" b="1" dirty="0" smtClean="0">
                <a:latin typeface="+mn-lt"/>
              </a:rPr>
              <a:t>Divided into </a:t>
            </a:r>
            <a:r>
              <a:rPr lang="en-US" b="1" u="sng" dirty="0" smtClean="0">
                <a:latin typeface="+mn-lt"/>
              </a:rPr>
              <a:t>four</a:t>
            </a:r>
            <a:r>
              <a:rPr lang="en-US" b="1" dirty="0" smtClean="0">
                <a:latin typeface="+mn-lt"/>
              </a:rPr>
              <a:t> biologically and anatomically distinct zones or regions: the </a:t>
            </a:r>
            <a:r>
              <a:rPr lang="en-US" b="1" dirty="0" smtClean="0">
                <a:solidFill>
                  <a:srgbClr val="002060"/>
                </a:solidFill>
                <a:latin typeface="+mn-lt"/>
              </a:rPr>
              <a:t>peripheral, central, and transitional zones, and the region of the anterior </a:t>
            </a:r>
            <a:r>
              <a:rPr lang="en-US" b="1" dirty="0" err="1" smtClean="0">
                <a:solidFill>
                  <a:srgbClr val="002060"/>
                </a:solidFill>
                <a:latin typeface="+mn-lt"/>
              </a:rPr>
              <a:t>fibromuscular</a:t>
            </a:r>
            <a:r>
              <a:rPr lang="en-US" b="1" dirty="0" smtClean="0">
                <a:solidFill>
                  <a:srgbClr val="002060"/>
                </a:solidFill>
                <a:latin typeface="+mn-lt"/>
              </a:rPr>
              <a:t> </a:t>
            </a:r>
            <a:r>
              <a:rPr lang="en-US" b="1" dirty="0" err="1" smtClean="0">
                <a:solidFill>
                  <a:srgbClr val="002060"/>
                </a:solidFill>
                <a:latin typeface="+mn-lt"/>
              </a:rPr>
              <a:t>stroma</a:t>
            </a:r>
            <a:r>
              <a:rPr lang="en-US" b="1" dirty="0" smtClean="0">
                <a:solidFill>
                  <a:srgbClr val="002060"/>
                </a:solidFill>
                <a:latin typeface="+mn-lt"/>
              </a:rPr>
              <a:t> </a:t>
            </a:r>
          </a:p>
          <a:p>
            <a:r>
              <a:rPr lang="en-US" sz="2800" b="1" dirty="0" err="1" smtClean="0">
                <a:latin typeface="+mn-lt"/>
              </a:rPr>
              <a:t>Histologically</a:t>
            </a:r>
            <a:r>
              <a:rPr lang="en-US" sz="2800" b="1" dirty="0" smtClean="0">
                <a:latin typeface="+mn-lt"/>
              </a:rPr>
              <a:t> the prostate is composed of glands lined by two layers of cells: a </a:t>
            </a:r>
            <a:r>
              <a:rPr lang="en-US" sz="2800" b="1" u="sng" dirty="0" smtClean="0">
                <a:solidFill>
                  <a:srgbClr val="7030A0"/>
                </a:solidFill>
                <a:latin typeface="+mn-lt"/>
              </a:rPr>
              <a:t>basal layer </a:t>
            </a:r>
            <a:r>
              <a:rPr lang="en-US" sz="2800" b="1" dirty="0" smtClean="0">
                <a:latin typeface="+mn-lt"/>
              </a:rPr>
              <a:t>of </a:t>
            </a:r>
            <a:r>
              <a:rPr lang="en-US" sz="2800" b="1" dirty="0" smtClean="0">
                <a:solidFill>
                  <a:srgbClr val="002060"/>
                </a:solidFill>
                <a:latin typeface="+mn-lt"/>
              </a:rPr>
              <a:t>low </a:t>
            </a:r>
            <a:r>
              <a:rPr lang="en-US" sz="2800" b="1" dirty="0" err="1" smtClean="0">
                <a:solidFill>
                  <a:srgbClr val="002060"/>
                </a:solidFill>
                <a:latin typeface="+mn-lt"/>
              </a:rPr>
              <a:t>cuboidal</a:t>
            </a:r>
            <a:r>
              <a:rPr lang="en-US" sz="2800" b="1" dirty="0" smtClean="0">
                <a:solidFill>
                  <a:srgbClr val="002060"/>
                </a:solidFill>
                <a:latin typeface="+mn-lt"/>
              </a:rPr>
              <a:t> </a:t>
            </a:r>
            <a:r>
              <a:rPr lang="en-US" sz="2800" b="1" dirty="0" smtClean="0">
                <a:latin typeface="+mn-lt"/>
              </a:rPr>
              <a:t>epithelium covered by a layer of </a:t>
            </a:r>
            <a:r>
              <a:rPr lang="en-US" sz="2800" b="1" dirty="0" smtClean="0">
                <a:solidFill>
                  <a:srgbClr val="C00000"/>
                </a:solidFill>
                <a:latin typeface="+mn-lt"/>
              </a:rPr>
              <a:t>columnar </a:t>
            </a:r>
            <a:r>
              <a:rPr lang="en-US" sz="2800" b="1" dirty="0" err="1" smtClean="0">
                <a:solidFill>
                  <a:srgbClr val="C00000"/>
                </a:solidFill>
                <a:latin typeface="+mn-lt"/>
              </a:rPr>
              <a:t>secretory</a:t>
            </a:r>
            <a:r>
              <a:rPr lang="en-US" sz="2800" b="1" dirty="0" smtClean="0">
                <a:solidFill>
                  <a:srgbClr val="C00000"/>
                </a:solidFill>
                <a:latin typeface="+mn-lt"/>
              </a:rPr>
              <a:t> cells</a:t>
            </a:r>
            <a:endParaRPr lang="en-US" sz="2000" b="1" dirty="0" smtClean="0">
              <a:solidFill>
                <a:srgbClr val="C00000"/>
              </a:solidFill>
              <a:latin typeface="+mn-lt"/>
            </a:endParaRPr>
          </a:p>
          <a:p>
            <a:pPr>
              <a:buNone/>
            </a:pPr>
            <a:endParaRPr lang="en-US" sz="2000" b="1" dirty="0" smtClean="0">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27584" y="332656"/>
            <a:ext cx="7772400" cy="1143000"/>
          </a:xfrm>
        </p:spPr>
        <p:txBody>
          <a:bodyPr rtlCol="0">
            <a:normAutofit/>
          </a:bodyPr>
          <a:lstStyle/>
          <a:p>
            <a:pPr fontAlgn="auto">
              <a:spcAft>
                <a:spcPts val="0"/>
              </a:spcAft>
              <a:defRPr/>
            </a:pPr>
            <a:r>
              <a:rPr lang="en-US" sz="3200" b="1" dirty="0" smtClean="0">
                <a:latin typeface="+mn-lt"/>
              </a:rPr>
              <a:t>Prostatic </a:t>
            </a:r>
            <a:r>
              <a:rPr lang="en-US" sz="3200" b="1" dirty="0" err="1" smtClean="0">
                <a:latin typeface="+mn-lt"/>
              </a:rPr>
              <a:t>Adenocarcinoma,Microscopic</a:t>
            </a:r>
            <a:r>
              <a:rPr lang="en-US" sz="2400" b="1" dirty="0" smtClean="0">
                <a:latin typeface="+mn-lt"/>
              </a:rPr>
              <a:t/>
            </a:r>
            <a:br>
              <a:rPr lang="en-US" sz="2400" b="1" dirty="0" smtClean="0">
                <a:latin typeface="+mn-lt"/>
              </a:rPr>
            </a:br>
            <a:endParaRPr lang="en-US" sz="2400" b="1" dirty="0" smtClean="0">
              <a:latin typeface="+mn-lt"/>
            </a:endParaRPr>
          </a:p>
        </p:txBody>
      </p:sp>
      <p:sp>
        <p:nvSpPr>
          <p:cNvPr id="24579" name="Rectangle 3"/>
          <p:cNvSpPr>
            <a:spLocks noGrp="1" noChangeArrowheads="1"/>
          </p:cNvSpPr>
          <p:nvPr>
            <p:ph idx="1"/>
          </p:nvPr>
        </p:nvSpPr>
        <p:spPr>
          <a:xfrm>
            <a:off x="323528" y="980728"/>
            <a:ext cx="8229600" cy="5877272"/>
          </a:xfrm>
        </p:spPr>
        <p:txBody>
          <a:bodyPr>
            <a:normAutofit fontScale="92500"/>
          </a:bodyPr>
          <a:lstStyle/>
          <a:p>
            <a:endParaRPr lang="en-US" sz="2400" b="1" dirty="0" smtClean="0">
              <a:latin typeface="+mn-lt"/>
            </a:endParaRPr>
          </a:p>
          <a:p>
            <a:pPr>
              <a:buFont typeface="Wingdings" pitchFamily="2" charset="2"/>
              <a:buChar char="Ø"/>
            </a:pPr>
            <a:r>
              <a:rPr lang="en-US" sz="3000" b="1" dirty="0" smtClean="0">
                <a:latin typeface="+mn-lt"/>
              </a:rPr>
              <a:t>The glands are typically </a:t>
            </a:r>
            <a:r>
              <a:rPr lang="en-US" sz="3000" b="1" dirty="0" smtClean="0">
                <a:solidFill>
                  <a:srgbClr val="C00000"/>
                </a:solidFill>
                <a:latin typeface="+mn-lt"/>
              </a:rPr>
              <a:t>smaller</a:t>
            </a:r>
            <a:r>
              <a:rPr lang="en-US" sz="3000" b="1" dirty="0" smtClean="0">
                <a:latin typeface="+mn-lt"/>
              </a:rPr>
              <a:t> than benign glands and are lined by a </a:t>
            </a:r>
            <a:r>
              <a:rPr lang="en-US" sz="3000" b="1" dirty="0" smtClean="0">
                <a:solidFill>
                  <a:srgbClr val="7030A0"/>
                </a:solidFill>
                <a:latin typeface="+mn-lt"/>
              </a:rPr>
              <a:t>single uniform layer </a:t>
            </a:r>
            <a:r>
              <a:rPr lang="en-US" sz="3000" b="1" dirty="0" smtClean="0">
                <a:latin typeface="+mn-lt"/>
              </a:rPr>
              <a:t>of </a:t>
            </a:r>
            <a:r>
              <a:rPr lang="en-US" sz="3000" b="1" dirty="0" err="1" smtClean="0">
                <a:latin typeface="+mn-lt"/>
              </a:rPr>
              <a:t>c</a:t>
            </a:r>
            <a:r>
              <a:rPr lang="en-US" sz="3000" b="1" dirty="0" err="1" smtClean="0">
                <a:solidFill>
                  <a:srgbClr val="7030A0"/>
                </a:solidFill>
                <a:latin typeface="+mn-lt"/>
              </a:rPr>
              <a:t>uboidal</a:t>
            </a:r>
            <a:r>
              <a:rPr lang="en-US" sz="3000" b="1" dirty="0" smtClean="0">
                <a:solidFill>
                  <a:srgbClr val="7030A0"/>
                </a:solidFill>
                <a:latin typeface="+mn-lt"/>
              </a:rPr>
              <a:t> </a:t>
            </a:r>
            <a:r>
              <a:rPr lang="en-US" sz="3000" b="1" dirty="0" smtClean="0">
                <a:latin typeface="+mn-lt"/>
              </a:rPr>
              <a:t>or low columnar epithelium. </a:t>
            </a:r>
          </a:p>
          <a:p>
            <a:pPr>
              <a:buFont typeface="Wingdings" pitchFamily="2" charset="2"/>
              <a:buChar char="Ø"/>
            </a:pPr>
            <a:r>
              <a:rPr lang="en-US" sz="3000" b="1" dirty="0" smtClean="0">
                <a:latin typeface="+mn-lt"/>
              </a:rPr>
              <a:t>In contrast to benign glands, prostate cancer glands are more </a:t>
            </a:r>
            <a:r>
              <a:rPr lang="en-US" sz="3000" b="1" u="sng" dirty="0" smtClean="0">
                <a:latin typeface="+mn-lt"/>
              </a:rPr>
              <a:t>crowded, </a:t>
            </a:r>
            <a:r>
              <a:rPr lang="en-US" sz="3000" b="1" dirty="0" smtClean="0">
                <a:latin typeface="+mn-lt"/>
              </a:rPr>
              <a:t>and characteristically </a:t>
            </a:r>
            <a:r>
              <a:rPr lang="en-US" sz="3000" b="1" dirty="0" smtClean="0">
                <a:solidFill>
                  <a:srgbClr val="7030A0"/>
                </a:solidFill>
                <a:latin typeface="+mn-lt"/>
              </a:rPr>
              <a:t>lack branching and papillary </a:t>
            </a:r>
            <a:r>
              <a:rPr lang="en-US" sz="3000" b="1" dirty="0" err="1" smtClean="0">
                <a:solidFill>
                  <a:srgbClr val="7030A0"/>
                </a:solidFill>
                <a:latin typeface="+mn-lt"/>
              </a:rPr>
              <a:t>infolding</a:t>
            </a:r>
            <a:r>
              <a:rPr lang="en-US" sz="3000" b="1" dirty="0" smtClean="0">
                <a:latin typeface="+mn-lt"/>
              </a:rPr>
              <a:t>. </a:t>
            </a:r>
          </a:p>
          <a:p>
            <a:pPr>
              <a:buFont typeface="Wingdings" pitchFamily="2" charset="2"/>
              <a:buChar char="Ø"/>
            </a:pPr>
            <a:r>
              <a:rPr lang="en-US" sz="3000" b="1" dirty="0" smtClean="0">
                <a:latin typeface="+mn-lt"/>
              </a:rPr>
              <a:t>The </a:t>
            </a:r>
            <a:r>
              <a:rPr lang="en-US" sz="3000" b="1" dirty="0" smtClean="0">
                <a:solidFill>
                  <a:srgbClr val="C00000"/>
                </a:solidFill>
                <a:latin typeface="+mn-lt"/>
              </a:rPr>
              <a:t>outer basal cell layer </a:t>
            </a:r>
            <a:r>
              <a:rPr lang="en-US" sz="3000" b="1" dirty="0" smtClean="0">
                <a:latin typeface="+mn-lt"/>
              </a:rPr>
              <a:t>typical of benign glands is </a:t>
            </a:r>
            <a:r>
              <a:rPr lang="en-US" sz="3000" b="1" u="sng" dirty="0" smtClean="0">
                <a:latin typeface="+mn-lt"/>
              </a:rPr>
              <a:t>absent.</a:t>
            </a:r>
          </a:p>
          <a:p>
            <a:pPr>
              <a:buFont typeface="Wingdings" pitchFamily="2" charset="2"/>
              <a:buChar char="Ø"/>
            </a:pPr>
            <a:r>
              <a:rPr lang="en-US" sz="3000" b="1" u="sng" dirty="0" smtClean="0">
                <a:latin typeface="+mn-lt"/>
              </a:rPr>
              <a:t>Nuclei are large</a:t>
            </a:r>
            <a:r>
              <a:rPr lang="en-US" sz="3000" b="1" dirty="0" smtClean="0">
                <a:latin typeface="+mn-lt"/>
              </a:rPr>
              <a:t> and often contain one or more large </a:t>
            </a:r>
            <a:r>
              <a:rPr lang="en-US" sz="3000" b="1" dirty="0" smtClean="0">
                <a:solidFill>
                  <a:schemeClr val="accent2"/>
                </a:solidFill>
                <a:latin typeface="+mn-lt"/>
              </a:rPr>
              <a:t>nucleoli</a:t>
            </a:r>
          </a:p>
          <a:p>
            <a:pPr>
              <a:buFont typeface="Wingdings" pitchFamily="2" charset="2"/>
              <a:buChar char="Ø"/>
            </a:pPr>
            <a:r>
              <a:rPr lang="en-US" sz="2200" b="1" dirty="0" err="1" smtClean="0">
                <a:solidFill>
                  <a:schemeClr val="accent2"/>
                </a:solidFill>
                <a:latin typeface="+mn-lt"/>
              </a:rPr>
              <a:t>Peri</a:t>
            </a:r>
            <a:r>
              <a:rPr lang="en-US" sz="2200" b="1" dirty="0" smtClean="0">
                <a:solidFill>
                  <a:schemeClr val="accent2"/>
                </a:solidFill>
                <a:latin typeface="+mn-lt"/>
              </a:rPr>
              <a:t>-neural invasion </a:t>
            </a:r>
            <a:r>
              <a:rPr lang="en-US" sz="2200" b="1" dirty="0" smtClean="0">
                <a:latin typeface="+mn-lt"/>
              </a:rPr>
              <a:t>is common and typical</a:t>
            </a:r>
          </a:p>
          <a:p>
            <a:pPr>
              <a:buFont typeface="Wingdings" pitchFamily="2" charset="2"/>
              <a:buNone/>
            </a:pPr>
            <a:endParaRPr lang="en-US" sz="2200" b="1" dirty="0" smtClean="0">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US" sz="3200" b="1" dirty="0" smtClean="0">
                <a:latin typeface="+mn-lt"/>
              </a:rPr>
              <a:t>Spread of prostatic </a:t>
            </a:r>
            <a:r>
              <a:rPr lang="en-US" sz="3200" b="1" dirty="0" err="1" smtClean="0">
                <a:latin typeface="+mn-lt"/>
              </a:rPr>
              <a:t>Adenocarcinoma</a:t>
            </a:r>
            <a:endParaRPr lang="en-US" sz="3200" dirty="0">
              <a:latin typeface="+mn-lt"/>
            </a:endParaRPr>
          </a:p>
        </p:txBody>
      </p:sp>
      <p:sp>
        <p:nvSpPr>
          <p:cNvPr id="3" name="Content Placeholder 2"/>
          <p:cNvSpPr>
            <a:spLocks noGrp="1"/>
          </p:cNvSpPr>
          <p:nvPr>
            <p:ph idx="1"/>
          </p:nvPr>
        </p:nvSpPr>
        <p:spPr>
          <a:xfrm>
            <a:off x="445840" y="980728"/>
            <a:ext cx="8698160" cy="5004048"/>
          </a:xfrm>
        </p:spPr>
        <p:txBody>
          <a:bodyPr>
            <a:noAutofit/>
          </a:bodyPr>
          <a:lstStyle/>
          <a:p>
            <a:endParaRPr lang="en-US" sz="3200" b="1" dirty="0" smtClean="0">
              <a:latin typeface="+mn-lt"/>
            </a:endParaRPr>
          </a:p>
          <a:p>
            <a:pPr>
              <a:lnSpc>
                <a:spcPct val="90000"/>
              </a:lnSpc>
            </a:pPr>
            <a:r>
              <a:rPr lang="en-US" b="1" dirty="0" smtClean="0">
                <a:latin typeface="+mn-lt"/>
              </a:rPr>
              <a:t>By </a:t>
            </a:r>
            <a:r>
              <a:rPr lang="en-US" b="1" dirty="0" smtClean="0">
                <a:solidFill>
                  <a:schemeClr val="accent6">
                    <a:lumMod val="50000"/>
                  </a:schemeClr>
                </a:solidFill>
                <a:latin typeface="+mn-lt"/>
              </a:rPr>
              <a:t>direct local invasion </a:t>
            </a:r>
            <a:r>
              <a:rPr lang="en-US" b="1" dirty="0" smtClean="0">
                <a:latin typeface="+mn-lt"/>
              </a:rPr>
              <a:t>and through </a:t>
            </a:r>
            <a:r>
              <a:rPr lang="en-US" b="1" dirty="0" smtClean="0">
                <a:solidFill>
                  <a:srgbClr val="0070C0"/>
                </a:solidFill>
                <a:latin typeface="+mn-lt"/>
              </a:rPr>
              <a:t>blood</a:t>
            </a:r>
            <a:r>
              <a:rPr lang="en-US" b="1" dirty="0" smtClean="0">
                <a:latin typeface="+mn-lt"/>
              </a:rPr>
              <a:t> stream and </a:t>
            </a:r>
            <a:r>
              <a:rPr lang="en-US" b="1" dirty="0" smtClean="0">
                <a:solidFill>
                  <a:schemeClr val="accent2"/>
                </a:solidFill>
                <a:latin typeface="+mn-lt"/>
              </a:rPr>
              <a:t>lymph</a:t>
            </a:r>
          </a:p>
          <a:p>
            <a:pPr>
              <a:lnSpc>
                <a:spcPct val="90000"/>
              </a:lnSpc>
              <a:buNone/>
            </a:pPr>
            <a:endParaRPr lang="en-US" b="1" dirty="0" smtClean="0">
              <a:solidFill>
                <a:schemeClr val="accent2"/>
              </a:solidFill>
              <a:latin typeface="+mn-lt"/>
            </a:endParaRPr>
          </a:p>
          <a:p>
            <a:pPr>
              <a:lnSpc>
                <a:spcPct val="90000"/>
              </a:lnSpc>
            </a:pPr>
            <a:r>
              <a:rPr lang="en-US" b="1" u="sng" dirty="0" smtClean="0">
                <a:latin typeface="+mn-lt"/>
              </a:rPr>
              <a:t>Local extension </a:t>
            </a:r>
            <a:r>
              <a:rPr lang="en-US" b="1" dirty="0" smtClean="0">
                <a:latin typeface="+mn-lt"/>
              </a:rPr>
              <a:t>most commonly involves the </a:t>
            </a:r>
            <a:r>
              <a:rPr lang="en-US" b="1" dirty="0" smtClean="0">
                <a:solidFill>
                  <a:srgbClr val="FF0000"/>
                </a:solidFill>
                <a:latin typeface="+mn-lt"/>
              </a:rPr>
              <a:t>seminal vesicles and the base </a:t>
            </a:r>
            <a:r>
              <a:rPr lang="en-US" b="1" dirty="0" smtClean="0">
                <a:solidFill>
                  <a:srgbClr val="002060"/>
                </a:solidFill>
                <a:latin typeface="+mn-lt"/>
              </a:rPr>
              <a:t>of the urinary bladder</a:t>
            </a:r>
          </a:p>
          <a:p>
            <a:pPr marL="0" indent="0">
              <a:lnSpc>
                <a:spcPct val="90000"/>
              </a:lnSpc>
              <a:buNone/>
            </a:pPr>
            <a:endParaRPr lang="en-US" b="1" dirty="0" smtClean="0">
              <a:solidFill>
                <a:srgbClr val="002060"/>
              </a:solidFill>
              <a:latin typeface="+mn-lt"/>
            </a:endParaRPr>
          </a:p>
          <a:p>
            <a:r>
              <a:rPr lang="en-US" b="1" u="sng" dirty="0" err="1" smtClean="0">
                <a:solidFill>
                  <a:srgbClr val="FF0000"/>
                </a:solidFill>
                <a:latin typeface="+mn-lt"/>
              </a:rPr>
              <a:t>Hematogenous</a:t>
            </a:r>
            <a:r>
              <a:rPr lang="en-US" b="1" u="sng" dirty="0" smtClean="0">
                <a:solidFill>
                  <a:srgbClr val="FF0000"/>
                </a:solidFill>
                <a:latin typeface="+mn-lt"/>
              </a:rPr>
              <a:t> </a:t>
            </a:r>
            <a:r>
              <a:rPr lang="en-US" b="1" dirty="0" smtClean="0">
                <a:latin typeface="+mn-lt"/>
              </a:rPr>
              <a:t>extension occurs chiefly to the bones.</a:t>
            </a:r>
          </a:p>
          <a:p>
            <a:pPr marL="0" indent="0">
              <a:buNone/>
            </a:pPr>
            <a:endParaRPr lang="en-US" b="1" dirty="0" smtClean="0">
              <a:latin typeface="+mn-lt"/>
            </a:endParaRPr>
          </a:p>
          <a:p>
            <a:r>
              <a:rPr lang="en-US" b="1" dirty="0" smtClean="0">
                <a:latin typeface="+mn-lt"/>
              </a:rPr>
              <a:t>The bony metastasis are typically </a:t>
            </a:r>
            <a:r>
              <a:rPr lang="en-US" b="1" u="sng" dirty="0" err="1" smtClean="0">
                <a:solidFill>
                  <a:srgbClr val="7030A0"/>
                </a:solidFill>
                <a:latin typeface="+mn-lt"/>
              </a:rPr>
              <a:t>osteoblastic</a:t>
            </a:r>
            <a:r>
              <a:rPr lang="en-US" b="1" u="sng" dirty="0" smtClean="0">
                <a:solidFill>
                  <a:srgbClr val="7030A0"/>
                </a:solidFill>
                <a:latin typeface="+mn-lt"/>
              </a:rPr>
              <a:t> </a:t>
            </a:r>
            <a:endParaRPr lang="en-US" u="sng" dirty="0">
              <a:solidFill>
                <a:srgbClr val="7030A0"/>
              </a:solidFill>
              <a:latin typeface="+mn-lt"/>
            </a:endParaRPr>
          </a:p>
        </p:txBody>
      </p:sp>
      <p:sp>
        <p:nvSpPr>
          <p:cNvPr id="4" name="Slide Number Placeholder 3"/>
          <p:cNvSpPr>
            <a:spLocks noGrp="1"/>
          </p:cNvSpPr>
          <p:nvPr>
            <p:ph type="sldNum" sz="quarter" idx="12"/>
          </p:nvPr>
        </p:nvSpPr>
        <p:spPr/>
        <p:txBody>
          <a:bodyPr/>
          <a:lstStyle/>
          <a:p>
            <a:pPr>
              <a:defRPr/>
            </a:pPr>
            <a:fld id="{F1696035-2B23-4D74-A1B2-629CD5E8B6CB}"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3568" y="332656"/>
            <a:ext cx="7772400" cy="1008112"/>
          </a:xfrm>
        </p:spPr>
        <p:txBody>
          <a:bodyPr rtlCol="0">
            <a:normAutofit/>
          </a:bodyPr>
          <a:lstStyle/>
          <a:p>
            <a:pPr fontAlgn="auto">
              <a:spcAft>
                <a:spcPts val="0"/>
              </a:spcAft>
              <a:defRPr/>
            </a:pPr>
            <a:r>
              <a:rPr lang="en-US" sz="2800" b="1" dirty="0" smtClean="0">
                <a:latin typeface="+mn-lt"/>
              </a:rPr>
              <a:t>Prostatic </a:t>
            </a:r>
            <a:r>
              <a:rPr lang="en-US" sz="2800" b="1" dirty="0" err="1" smtClean="0">
                <a:latin typeface="+mn-lt"/>
              </a:rPr>
              <a:t>Adenocarcinoma</a:t>
            </a:r>
            <a:r>
              <a:rPr lang="en-US" sz="2800" b="1" dirty="0" smtClean="0">
                <a:latin typeface="+mn-lt"/>
              </a:rPr>
              <a:t>  Grading and Stagin</a:t>
            </a:r>
            <a:r>
              <a:rPr lang="en-US" sz="2000" b="1" dirty="0" smtClean="0">
                <a:latin typeface="+mn-lt"/>
              </a:rPr>
              <a:t>g </a:t>
            </a:r>
          </a:p>
        </p:txBody>
      </p:sp>
      <p:sp>
        <p:nvSpPr>
          <p:cNvPr id="25603" name="Rectangle 3"/>
          <p:cNvSpPr>
            <a:spLocks noGrp="1" noChangeArrowheads="1"/>
          </p:cNvSpPr>
          <p:nvPr>
            <p:ph idx="1"/>
          </p:nvPr>
        </p:nvSpPr>
        <p:spPr>
          <a:xfrm>
            <a:off x="467544" y="1447800"/>
            <a:ext cx="8676456" cy="5410200"/>
          </a:xfrm>
        </p:spPr>
        <p:txBody>
          <a:bodyPr>
            <a:noAutofit/>
          </a:bodyPr>
          <a:lstStyle/>
          <a:p>
            <a:pPr>
              <a:lnSpc>
                <a:spcPct val="90000"/>
              </a:lnSpc>
            </a:pPr>
            <a:r>
              <a:rPr lang="en-US" b="1" u="sng" dirty="0" smtClean="0">
                <a:solidFill>
                  <a:srgbClr val="C00000"/>
                </a:solidFill>
                <a:latin typeface="+mn-lt"/>
              </a:rPr>
              <a:t>Gleason grading system </a:t>
            </a:r>
            <a:r>
              <a:rPr lang="en-US" b="1" dirty="0" smtClean="0">
                <a:latin typeface="+mn-lt"/>
              </a:rPr>
              <a:t>is the best known for grading</a:t>
            </a:r>
          </a:p>
          <a:p>
            <a:pPr marL="0" indent="0">
              <a:lnSpc>
                <a:spcPct val="90000"/>
              </a:lnSpc>
              <a:buNone/>
            </a:pPr>
            <a:endParaRPr lang="en-US" b="1" dirty="0" smtClean="0">
              <a:latin typeface="+mn-lt"/>
            </a:endParaRPr>
          </a:p>
          <a:p>
            <a:pPr>
              <a:lnSpc>
                <a:spcPct val="90000"/>
              </a:lnSpc>
            </a:pPr>
            <a:r>
              <a:rPr lang="en-US" b="1" u="sng" dirty="0" smtClean="0">
                <a:solidFill>
                  <a:srgbClr val="7030A0"/>
                </a:solidFill>
                <a:latin typeface="+mn-lt"/>
              </a:rPr>
              <a:t>Five </a:t>
            </a:r>
            <a:r>
              <a:rPr lang="en-US" b="1" dirty="0" smtClean="0">
                <a:latin typeface="+mn-lt"/>
              </a:rPr>
              <a:t>grades on the basis of </a:t>
            </a:r>
            <a:r>
              <a:rPr lang="en-US" b="1" dirty="0" smtClean="0">
                <a:solidFill>
                  <a:srgbClr val="0070C0"/>
                </a:solidFill>
                <a:latin typeface="+mn-lt"/>
              </a:rPr>
              <a:t>glandular pattern </a:t>
            </a:r>
            <a:r>
              <a:rPr lang="en-US" b="1" dirty="0" smtClean="0">
                <a:latin typeface="+mn-lt"/>
              </a:rPr>
              <a:t>and </a:t>
            </a:r>
            <a:r>
              <a:rPr lang="en-US" b="1" dirty="0" smtClean="0">
                <a:solidFill>
                  <a:schemeClr val="accent6">
                    <a:lumMod val="75000"/>
                  </a:schemeClr>
                </a:solidFill>
                <a:latin typeface="+mn-lt"/>
              </a:rPr>
              <a:t>degree of differentiation </a:t>
            </a:r>
            <a:r>
              <a:rPr lang="en-US" b="1" dirty="0" smtClean="0">
                <a:latin typeface="+mn-lt"/>
              </a:rPr>
              <a:t>as seen under low magnification</a:t>
            </a:r>
          </a:p>
          <a:p>
            <a:pPr marL="0" indent="0">
              <a:lnSpc>
                <a:spcPct val="90000"/>
              </a:lnSpc>
              <a:buNone/>
            </a:pPr>
            <a:endParaRPr lang="en-US" b="1" dirty="0" smtClean="0">
              <a:latin typeface="+mn-lt"/>
            </a:endParaRPr>
          </a:p>
          <a:p>
            <a:pPr>
              <a:lnSpc>
                <a:spcPct val="90000"/>
              </a:lnSpc>
            </a:pPr>
            <a:r>
              <a:rPr lang="en-US" b="1" u="sng" dirty="0" smtClean="0">
                <a:latin typeface="+mn-lt"/>
              </a:rPr>
              <a:t>Grading </a:t>
            </a:r>
            <a:r>
              <a:rPr lang="en-US" b="1" dirty="0" smtClean="0">
                <a:latin typeface="+mn-lt"/>
              </a:rPr>
              <a:t>is of particular important in prostate cancer ,because it is the best marker ,along with the stage ,for predicting prognosis </a:t>
            </a:r>
          </a:p>
          <a:p>
            <a:pPr marL="0" indent="0">
              <a:lnSpc>
                <a:spcPct val="90000"/>
              </a:lnSpc>
              <a:buNone/>
            </a:pPr>
            <a:endParaRPr lang="en-US" b="1" dirty="0" smtClean="0">
              <a:latin typeface="+mn-lt"/>
            </a:endParaRPr>
          </a:p>
          <a:p>
            <a:pPr>
              <a:lnSpc>
                <a:spcPct val="90000"/>
              </a:lnSpc>
            </a:pPr>
            <a:r>
              <a:rPr lang="en-US" b="1" u="sng" dirty="0" smtClean="0">
                <a:latin typeface="+mn-lt"/>
              </a:rPr>
              <a:t>Staging </a:t>
            </a:r>
            <a:r>
              <a:rPr lang="en-US" b="1" dirty="0" smtClean="0">
                <a:latin typeface="+mn-lt"/>
              </a:rPr>
              <a:t>in prostate cancer depends on the </a:t>
            </a:r>
            <a:r>
              <a:rPr lang="en-US" b="1" dirty="0" smtClean="0">
                <a:solidFill>
                  <a:srgbClr val="C00000"/>
                </a:solidFill>
                <a:latin typeface="+mn-lt"/>
              </a:rPr>
              <a:t>TNM </a:t>
            </a:r>
            <a:r>
              <a:rPr lang="en-US" b="1" dirty="0" smtClean="0">
                <a:latin typeface="+mn-lt"/>
              </a:rPr>
              <a:t>system</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3200" b="1" dirty="0" smtClean="0">
                <a:latin typeface="+mn-lt"/>
              </a:rPr>
              <a:t>Prostatic </a:t>
            </a:r>
            <a:r>
              <a:rPr lang="en-US" sz="3200" b="1" dirty="0" err="1" smtClean="0">
                <a:latin typeface="+mn-lt"/>
              </a:rPr>
              <a:t>Adenocarcinoma,</a:t>
            </a:r>
            <a:r>
              <a:rPr lang="en-US" sz="3200" b="1" dirty="0" err="1" smtClean="0">
                <a:solidFill>
                  <a:srgbClr val="C00000"/>
                </a:solidFill>
                <a:latin typeface="+mn-lt"/>
              </a:rPr>
              <a:t>Clinical</a:t>
            </a:r>
            <a:r>
              <a:rPr lang="en-US" sz="3200" b="1" dirty="0" smtClean="0">
                <a:solidFill>
                  <a:srgbClr val="C00000"/>
                </a:solidFill>
                <a:latin typeface="+mn-lt"/>
              </a:rPr>
              <a:t> Course</a:t>
            </a:r>
          </a:p>
        </p:txBody>
      </p:sp>
      <p:sp>
        <p:nvSpPr>
          <p:cNvPr id="27651" name="Rectangle 3"/>
          <p:cNvSpPr>
            <a:spLocks noGrp="1" noChangeArrowheads="1"/>
          </p:cNvSpPr>
          <p:nvPr>
            <p:ph idx="1"/>
          </p:nvPr>
        </p:nvSpPr>
        <p:spPr>
          <a:xfrm>
            <a:off x="323528" y="1484784"/>
            <a:ext cx="8424936" cy="4535016"/>
          </a:xfrm>
        </p:spPr>
        <p:txBody>
          <a:bodyPr>
            <a:noAutofit/>
          </a:bodyPr>
          <a:lstStyle/>
          <a:p>
            <a:endParaRPr lang="en-US" sz="3600" b="1" dirty="0" smtClean="0">
              <a:solidFill>
                <a:srgbClr val="00B050"/>
              </a:solidFill>
              <a:latin typeface="+mn-lt"/>
            </a:endParaRPr>
          </a:p>
          <a:p>
            <a:r>
              <a:rPr lang="en-US" b="1" dirty="0" smtClean="0">
                <a:solidFill>
                  <a:srgbClr val="00B050"/>
                </a:solidFill>
                <a:latin typeface="+mn-lt"/>
              </a:rPr>
              <a:t>Microscopic cancers </a:t>
            </a:r>
            <a:r>
              <a:rPr lang="en-US" b="1" dirty="0" smtClean="0">
                <a:latin typeface="+mn-lt"/>
              </a:rPr>
              <a:t>are asymptomatic, discovered incidentally</a:t>
            </a:r>
          </a:p>
          <a:p>
            <a:r>
              <a:rPr lang="en-US" b="1" dirty="0" smtClean="0">
                <a:latin typeface="+mn-lt"/>
              </a:rPr>
              <a:t>Patients with clinically </a:t>
            </a:r>
            <a:r>
              <a:rPr lang="en-US" b="1" dirty="0" smtClean="0">
                <a:solidFill>
                  <a:srgbClr val="C00000"/>
                </a:solidFill>
                <a:latin typeface="+mn-lt"/>
              </a:rPr>
              <a:t>localized disease </a:t>
            </a:r>
            <a:r>
              <a:rPr lang="en-US" b="1" dirty="0" smtClean="0">
                <a:solidFill>
                  <a:srgbClr val="7030A0"/>
                </a:solidFill>
                <a:latin typeface="+mn-lt"/>
              </a:rPr>
              <a:t>do not </a:t>
            </a:r>
            <a:r>
              <a:rPr lang="en-US" b="1" dirty="0" smtClean="0">
                <a:latin typeface="+mn-lt"/>
              </a:rPr>
              <a:t>have urinary symptoms</a:t>
            </a:r>
          </a:p>
          <a:p>
            <a:r>
              <a:rPr lang="en-US" b="1" dirty="0" smtClean="0">
                <a:latin typeface="+mn-lt"/>
              </a:rPr>
              <a:t>Most arise peripherally ,away from urethra ,therefore ,</a:t>
            </a:r>
            <a:r>
              <a:rPr lang="en-US" b="1" u="sng" dirty="0" smtClean="0">
                <a:latin typeface="+mn-lt"/>
              </a:rPr>
              <a:t>urinary symptoms occur late</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sz="3200" b="1" dirty="0" smtClean="0">
                <a:latin typeface="+mn-lt"/>
              </a:rPr>
              <a:t>Prostatic </a:t>
            </a:r>
            <a:r>
              <a:rPr lang="en-US" sz="3200" b="1" dirty="0" err="1" smtClean="0">
                <a:latin typeface="+mn-lt"/>
              </a:rPr>
              <a:t>Adenocarcinoma</a:t>
            </a:r>
            <a:r>
              <a:rPr lang="en-US" sz="3200" b="1" dirty="0" smtClean="0">
                <a:latin typeface="+mn-lt"/>
              </a:rPr>
              <a:t> ,Clinical Course</a:t>
            </a:r>
          </a:p>
        </p:txBody>
      </p:sp>
      <p:sp>
        <p:nvSpPr>
          <p:cNvPr id="28675" name="Rectangle 3"/>
          <p:cNvSpPr>
            <a:spLocks noGrp="1" noChangeArrowheads="1"/>
          </p:cNvSpPr>
          <p:nvPr>
            <p:ph idx="1"/>
          </p:nvPr>
        </p:nvSpPr>
        <p:spPr>
          <a:xfrm>
            <a:off x="539552" y="1447800"/>
            <a:ext cx="8604448" cy="5005536"/>
          </a:xfrm>
        </p:spPr>
        <p:txBody>
          <a:bodyPr>
            <a:normAutofit/>
          </a:bodyPr>
          <a:lstStyle/>
          <a:p>
            <a:pPr>
              <a:lnSpc>
                <a:spcPct val="90000"/>
              </a:lnSpc>
            </a:pPr>
            <a:endParaRPr lang="en-US" sz="2400" b="1" dirty="0" smtClean="0">
              <a:latin typeface="+mn-lt"/>
            </a:endParaRPr>
          </a:p>
          <a:p>
            <a:pPr>
              <a:lnSpc>
                <a:spcPct val="90000"/>
              </a:lnSpc>
            </a:pPr>
            <a:r>
              <a:rPr lang="en-US" b="1" dirty="0" smtClean="0">
                <a:latin typeface="+mn-lt"/>
              </a:rPr>
              <a:t>Careful </a:t>
            </a:r>
            <a:r>
              <a:rPr lang="en-US" b="1" dirty="0" smtClean="0">
                <a:solidFill>
                  <a:srgbClr val="C00000"/>
                </a:solidFill>
                <a:latin typeface="+mn-lt"/>
              </a:rPr>
              <a:t>digital exam </a:t>
            </a:r>
            <a:r>
              <a:rPr lang="en-US" b="1" dirty="0" smtClean="0">
                <a:latin typeface="+mn-lt"/>
              </a:rPr>
              <a:t>may detect some early cancers</a:t>
            </a:r>
          </a:p>
          <a:p>
            <a:pPr marL="0" indent="0">
              <a:lnSpc>
                <a:spcPct val="90000"/>
              </a:lnSpc>
              <a:buNone/>
            </a:pPr>
            <a:endParaRPr lang="en-US" b="1" dirty="0" smtClean="0">
              <a:latin typeface="+mn-lt"/>
            </a:endParaRPr>
          </a:p>
          <a:p>
            <a:pPr>
              <a:lnSpc>
                <a:spcPct val="90000"/>
              </a:lnSpc>
            </a:pPr>
            <a:r>
              <a:rPr lang="en-US" b="1" u="sng" dirty="0" smtClean="0">
                <a:solidFill>
                  <a:srgbClr val="7030A0"/>
                </a:solidFill>
                <a:latin typeface="+mn-lt"/>
              </a:rPr>
              <a:t>PSA</a:t>
            </a:r>
            <a:r>
              <a:rPr lang="en-US" b="1" dirty="0" smtClean="0">
                <a:latin typeface="+mn-lt"/>
              </a:rPr>
              <a:t> (Prostate Specific Antigen) has been used in the </a:t>
            </a:r>
            <a:r>
              <a:rPr lang="en-US" b="1" dirty="0" smtClean="0">
                <a:solidFill>
                  <a:srgbClr val="002060"/>
                </a:solidFill>
                <a:latin typeface="+mn-lt"/>
              </a:rPr>
              <a:t>diagnosis and management </a:t>
            </a:r>
            <a:r>
              <a:rPr lang="en-US" b="1" dirty="0" smtClean="0">
                <a:latin typeface="+mn-lt"/>
              </a:rPr>
              <a:t>of prostate cancer </a:t>
            </a:r>
          </a:p>
          <a:p>
            <a:pPr marL="0" indent="0">
              <a:lnSpc>
                <a:spcPct val="90000"/>
              </a:lnSpc>
              <a:buNone/>
            </a:pPr>
            <a:endParaRPr lang="en-US" b="1" dirty="0" smtClean="0">
              <a:latin typeface="+mn-lt"/>
            </a:endParaRPr>
          </a:p>
          <a:p>
            <a:pPr>
              <a:lnSpc>
                <a:spcPct val="90000"/>
              </a:lnSpc>
            </a:pPr>
            <a:r>
              <a:rPr lang="en-US" b="1" dirty="0" smtClean="0">
                <a:latin typeface="+mn-lt"/>
              </a:rPr>
              <a:t>PSA is </a:t>
            </a:r>
            <a:r>
              <a:rPr lang="en-US" b="1" dirty="0" smtClean="0">
                <a:solidFill>
                  <a:srgbClr val="C00000"/>
                </a:solidFill>
                <a:latin typeface="+mn-lt"/>
              </a:rPr>
              <a:t>organ specific </a:t>
            </a:r>
            <a:r>
              <a:rPr lang="en-US" b="1" dirty="0" smtClean="0">
                <a:latin typeface="+mn-lt"/>
              </a:rPr>
              <a:t>but </a:t>
            </a:r>
            <a:r>
              <a:rPr lang="en-US" b="1" dirty="0" smtClean="0">
                <a:solidFill>
                  <a:srgbClr val="002060"/>
                </a:solidFill>
                <a:latin typeface="+mn-lt"/>
              </a:rPr>
              <a:t>not cancer specific</a:t>
            </a:r>
          </a:p>
          <a:p>
            <a:pPr marL="0" indent="0">
              <a:lnSpc>
                <a:spcPct val="90000"/>
              </a:lnSpc>
              <a:buNone/>
            </a:pPr>
            <a:endParaRPr lang="en-US" b="1" dirty="0" smtClean="0">
              <a:solidFill>
                <a:srgbClr val="002060"/>
              </a:solidFill>
              <a:latin typeface="+mn-lt"/>
            </a:endParaRPr>
          </a:p>
          <a:p>
            <a:pPr>
              <a:lnSpc>
                <a:spcPct val="90000"/>
              </a:lnSpc>
            </a:pPr>
            <a:r>
              <a:rPr lang="en-US" b="1" dirty="0" smtClean="0">
                <a:latin typeface="+mn-lt"/>
              </a:rPr>
              <a:t>Could be increased in BPH</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274638"/>
            <a:ext cx="7772400" cy="778098"/>
          </a:xfrm>
        </p:spPr>
        <p:txBody>
          <a:bodyPr rtlCol="0">
            <a:normAutofit/>
          </a:bodyPr>
          <a:lstStyle/>
          <a:p>
            <a:pPr fontAlgn="auto">
              <a:spcAft>
                <a:spcPts val="0"/>
              </a:spcAft>
              <a:defRPr/>
            </a:pPr>
            <a:r>
              <a:rPr lang="en-US" sz="3200" b="1" dirty="0" smtClean="0">
                <a:latin typeface="+mn-lt"/>
              </a:rPr>
              <a:t>Prostatic </a:t>
            </a:r>
            <a:r>
              <a:rPr lang="en-US" sz="3200" b="1" dirty="0" err="1" smtClean="0">
                <a:latin typeface="+mn-lt"/>
              </a:rPr>
              <a:t>Adenocarcinoma</a:t>
            </a:r>
            <a:r>
              <a:rPr lang="en-US" sz="3200" b="1" dirty="0" smtClean="0">
                <a:latin typeface="+mn-lt"/>
              </a:rPr>
              <a:t>, Treatment</a:t>
            </a:r>
          </a:p>
        </p:txBody>
      </p:sp>
      <p:sp>
        <p:nvSpPr>
          <p:cNvPr id="29699" name="Rectangle 3"/>
          <p:cNvSpPr>
            <a:spLocks noGrp="1" noChangeArrowheads="1"/>
          </p:cNvSpPr>
          <p:nvPr>
            <p:ph idx="1"/>
          </p:nvPr>
        </p:nvSpPr>
        <p:spPr>
          <a:xfrm>
            <a:off x="395536" y="1447800"/>
            <a:ext cx="8748464" cy="5005536"/>
          </a:xfrm>
        </p:spPr>
        <p:txBody>
          <a:bodyPr>
            <a:normAutofit/>
          </a:bodyPr>
          <a:lstStyle/>
          <a:p>
            <a:pPr>
              <a:lnSpc>
                <a:spcPct val="80000"/>
              </a:lnSpc>
            </a:pPr>
            <a:endParaRPr lang="en-US" sz="2400" b="1" dirty="0" smtClean="0">
              <a:latin typeface="+mn-lt"/>
            </a:endParaRPr>
          </a:p>
          <a:p>
            <a:pPr>
              <a:lnSpc>
                <a:spcPct val="80000"/>
              </a:lnSpc>
            </a:pPr>
            <a:r>
              <a:rPr lang="en-US" b="1" dirty="0" smtClean="0">
                <a:latin typeface="+mn-lt"/>
              </a:rPr>
              <a:t>Surgery ,radiotherapy ,and hormonal therapy</a:t>
            </a:r>
          </a:p>
          <a:p>
            <a:pPr marL="0" indent="0">
              <a:lnSpc>
                <a:spcPct val="80000"/>
              </a:lnSpc>
              <a:buNone/>
            </a:pPr>
            <a:endParaRPr lang="en-US" b="1" dirty="0" smtClean="0">
              <a:latin typeface="+mn-lt"/>
            </a:endParaRPr>
          </a:p>
          <a:p>
            <a:pPr>
              <a:lnSpc>
                <a:spcPct val="80000"/>
              </a:lnSpc>
            </a:pPr>
            <a:r>
              <a:rPr lang="en-US" b="1" dirty="0" smtClean="0">
                <a:latin typeface="+mn-lt"/>
              </a:rPr>
              <a:t>90% of treated patients expected to live for </a:t>
            </a:r>
            <a:r>
              <a:rPr lang="en-US" b="1" dirty="0" smtClean="0">
                <a:solidFill>
                  <a:srgbClr val="C00000"/>
                </a:solidFill>
                <a:latin typeface="+mn-lt"/>
              </a:rPr>
              <a:t>15 years</a:t>
            </a:r>
          </a:p>
          <a:p>
            <a:pPr marL="0" indent="0">
              <a:lnSpc>
                <a:spcPct val="80000"/>
              </a:lnSpc>
              <a:buNone/>
            </a:pPr>
            <a:endParaRPr lang="en-US" b="1" dirty="0" smtClean="0">
              <a:solidFill>
                <a:srgbClr val="C00000"/>
              </a:solidFill>
              <a:latin typeface="+mn-lt"/>
            </a:endParaRPr>
          </a:p>
          <a:p>
            <a:pPr>
              <a:lnSpc>
                <a:spcPct val="80000"/>
              </a:lnSpc>
            </a:pPr>
            <a:r>
              <a:rPr lang="en-US" b="1" dirty="0" smtClean="0">
                <a:latin typeface="+mn-lt"/>
              </a:rPr>
              <a:t>Currently the most acceptable treatment for clinically localized cancer is </a:t>
            </a:r>
            <a:r>
              <a:rPr lang="en-US" b="1" dirty="0" smtClean="0">
                <a:solidFill>
                  <a:srgbClr val="C00000"/>
                </a:solidFill>
                <a:latin typeface="+mn-lt"/>
              </a:rPr>
              <a:t>radical surgery</a:t>
            </a:r>
          </a:p>
          <a:p>
            <a:pPr marL="0" indent="0">
              <a:lnSpc>
                <a:spcPct val="80000"/>
              </a:lnSpc>
              <a:buNone/>
            </a:pPr>
            <a:endParaRPr lang="en-US" b="1" dirty="0" smtClean="0">
              <a:solidFill>
                <a:srgbClr val="C00000"/>
              </a:solidFill>
              <a:latin typeface="+mn-lt"/>
            </a:endParaRPr>
          </a:p>
          <a:p>
            <a:pPr>
              <a:lnSpc>
                <a:spcPct val="80000"/>
              </a:lnSpc>
            </a:pPr>
            <a:r>
              <a:rPr lang="en-US" b="1" dirty="0" smtClean="0">
                <a:latin typeface="+mn-lt"/>
              </a:rPr>
              <a:t>Locally advanced cancers can be treated by </a:t>
            </a:r>
            <a:r>
              <a:rPr lang="en-US" b="1" dirty="0" smtClean="0">
                <a:solidFill>
                  <a:srgbClr val="C00000"/>
                </a:solidFill>
                <a:latin typeface="+mn-lt"/>
              </a:rPr>
              <a:t>radiotherapy</a:t>
            </a:r>
          </a:p>
          <a:p>
            <a:pPr marL="0" indent="0">
              <a:lnSpc>
                <a:spcPct val="80000"/>
              </a:lnSpc>
              <a:buNone/>
            </a:pPr>
            <a:endParaRPr lang="en-US" b="1" dirty="0" smtClean="0">
              <a:solidFill>
                <a:srgbClr val="C00000"/>
              </a:solidFill>
              <a:latin typeface="+mn-lt"/>
            </a:endParaRPr>
          </a:p>
          <a:p>
            <a:pPr>
              <a:lnSpc>
                <a:spcPct val="80000"/>
              </a:lnSpc>
            </a:pPr>
            <a:r>
              <a:rPr lang="en-US" b="1" dirty="0" smtClean="0">
                <a:latin typeface="+mn-lt"/>
              </a:rPr>
              <a:t>Hormonal therapy (</a:t>
            </a:r>
            <a:r>
              <a:rPr lang="en-US" b="1" u="sng" dirty="0" smtClean="0">
                <a:solidFill>
                  <a:srgbClr val="7030A0"/>
                </a:solidFill>
                <a:latin typeface="+mn-lt"/>
              </a:rPr>
              <a:t>Anti-androgen therapy) </a:t>
            </a:r>
            <a:r>
              <a:rPr lang="en-US" b="1" dirty="0" smtClean="0">
                <a:latin typeface="+mn-lt"/>
              </a:rPr>
              <a:t>could induce remission . </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5" name="Picture 5" descr="Diagram showing the urethra; the transitional zone, TZ, 20 percent; the central zone, CZ, 5 to 8 percent; the peripheral zone, PZ, 75 percent, the fibromuscular stroma; and the rectal wall."/>
          <p:cNvPicPr>
            <a:picLocks noChangeAspect="1" noChangeArrowheads="1"/>
          </p:cNvPicPr>
          <p:nvPr>
            <p:custDataLst>
              <p:tags r:id="rId1"/>
            </p:custDataLst>
          </p:nvPr>
        </p:nvPicPr>
        <p:blipFill>
          <a:blip r:embed="rId4" cstate="print"/>
          <a:srcRect/>
          <a:stretch>
            <a:fillRect/>
          </a:stretch>
        </p:blipFill>
        <p:spPr bwMode="auto">
          <a:xfrm>
            <a:off x="3764415" y="1447800"/>
            <a:ext cx="5150985" cy="4789512"/>
          </a:xfrm>
          <a:prstGeom prst="rect">
            <a:avLst/>
          </a:prstGeom>
          <a:noFill/>
        </p:spPr>
      </p:pic>
      <p:sp>
        <p:nvSpPr>
          <p:cNvPr id="158722" name="Rectangle 2"/>
          <p:cNvSpPr>
            <a:spLocks noGrp="1" noChangeArrowheads="1"/>
          </p:cNvSpPr>
          <p:nvPr>
            <p:ph type="title"/>
          </p:nvPr>
        </p:nvSpPr>
        <p:spPr/>
        <p:txBody>
          <a:bodyPr>
            <a:normAutofit/>
          </a:bodyPr>
          <a:lstStyle/>
          <a:p>
            <a:r>
              <a:rPr lang="en-US" sz="3200" dirty="0">
                <a:latin typeface="+mn-lt"/>
              </a:rPr>
              <a:t>Zones of the Prostate</a:t>
            </a:r>
          </a:p>
        </p:txBody>
      </p:sp>
      <p:sp>
        <p:nvSpPr>
          <p:cNvPr id="158723" name="Rectangle 3"/>
          <p:cNvSpPr>
            <a:spLocks noGrp="1" noChangeArrowheads="1"/>
          </p:cNvSpPr>
          <p:nvPr>
            <p:ph idx="1"/>
          </p:nvPr>
        </p:nvSpPr>
        <p:spPr>
          <a:xfrm>
            <a:off x="914400" y="1447800"/>
            <a:ext cx="3009528" cy="4572000"/>
          </a:xfrm>
        </p:spPr>
        <p:txBody>
          <a:bodyPr>
            <a:normAutofit/>
          </a:bodyPr>
          <a:lstStyle/>
          <a:p>
            <a:r>
              <a:rPr lang="en-US" dirty="0">
                <a:latin typeface="Calibri" pitchFamily="34" charset="0"/>
              </a:rPr>
              <a:t>Peripheral</a:t>
            </a:r>
          </a:p>
          <a:p>
            <a:r>
              <a:rPr lang="en-US" dirty="0">
                <a:latin typeface="Calibri" pitchFamily="34" charset="0"/>
              </a:rPr>
              <a:t>Central</a:t>
            </a:r>
          </a:p>
          <a:p>
            <a:r>
              <a:rPr lang="en-US" dirty="0" smtClean="0">
                <a:latin typeface="Calibri" pitchFamily="34" charset="0"/>
              </a:rPr>
              <a:t>Transitional</a:t>
            </a:r>
          </a:p>
          <a:p>
            <a:endParaRPr lang="en-US" dirty="0" smtClean="0">
              <a:latin typeface="Calibri" pitchFamily="34" charset="0"/>
            </a:endParaRPr>
          </a:p>
          <a:p>
            <a:r>
              <a:rPr lang="en-US" b="1" dirty="0" smtClean="0">
                <a:latin typeface="Calibri" pitchFamily="34" charset="0"/>
              </a:rPr>
              <a:t>Most hyperplasia's arise in the transitional zone, whereas most carcinomas originate in the peripheral zone.</a:t>
            </a:r>
            <a:endParaRPr lang="en-US"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7195" t="16232" r="12144" b="14428"/>
          <a:stretch/>
        </p:blipFill>
        <p:spPr bwMode="auto">
          <a:xfrm>
            <a:off x="0" y="0"/>
            <a:ext cx="9144000" cy="6957392"/>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4</a:t>
            </a:fld>
            <a:endParaRPr lang="en-US"/>
          </a:p>
        </p:txBody>
      </p:sp>
    </p:spTree>
    <p:extLst>
      <p:ext uri="{BB962C8B-B14F-4D97-AF65-F5344CB8AC3E}">
        <p14:creationId xmlns:p14="http://schemas.microsoft.com/office/powerpoint/2010/main" val="702365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ALE098"/>
          <p:cNvPicPr>
            <a:picLocks noChangeAspect="1" noChangeArrowheads="1"/>
          </p:cNvPicPr>
          <p:nvPr/>
        </p:nvPicPr>
        <p:blipFill>
          <a:blip r:embed="rId2" cstate="print"/>
          <a:srcRect/>
          <a:stretch>
            <a:fillRect/>
          </a:stretch>
        </p:blipFill>
        <p:spPr bwMode="auto">
          <a:xfrm>
            <a:off x="2627784" y="0"/>
            <a:ext cx="6516216" cy="5517232"/>
          </a:xfrm>
          <a:prstGeom prst="rect">
            <a:avLst/>
          </a:prstGeom>
          <a:noFill/>
          <a:ln w="9525">
            <a:noFill/>
            <a:miter lim="800000"/>
            <a:headEnd/>
            <a:tailEnd/>
          </a:ln>
        </p:spPr>
      </p:pic>
      <p:sp>
        <p:nvSpPr>
          <p:cNvPr id="3" name="Rectangle 2"/>
          <p:cNvSpPr/>
          <p:nvPr/>
        </p:nvSpPr>
        <p:spPr>
          <a:xfrm>
            <a:off x="0" y="5657671"/>
            <a:ext cx="9144000"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p:spPr>
        <p:txBody>
          <a:bodyPr wrap="square">
            <a:spAutoFit/>
          </a:bodyPr>
          <a:lstStyle/>
          <a:p>
            <a:r>
              <a:rPr lang="en-US" dirty="0" smtClean="0"/>
              <a:t>A small pink concretion (typical of the </a:t>
            </a:r>
            <a:r>
              <a:rPr lang="en-US" b="1" dirty="0" smtClean="0"/>
              <a:t>corpora </a:t>
            </a:r>
            <a:r>
              <a:rPr lang="en-US" b="1" dirty="0" err="1" smtClean="0"/>
              <a:t>amylacea</a:t>
            </a:r>
            <a:r>
              <a:rPr lang="en-US" b="1" dirty="0" smtClean="0"/>
              <a:t> </a:t>
            </a:r>
            <a:r>
              <a:rPr lang="en-US" dirty="0" smtClean="0"/>
              <a:t>seen in benign prostatic glands) appears in the gland just to the left of center. Note the </a:t>
            </a:r>
            <a:r>
              <a:rPr lang="en-US" b="1" dirty="0" smtClean="0"/>
              <a:t>well-differentiated glands with tall columnar epithelial lining </a:t>
            </a:r>
            <a:r>
              <a:rPr lang="en-US" dirty="0" smtClean="0"/>
              <a:t>cells. These cells </a:t>
            </a:r>
            <a:r>
              <a:rPr lang="en-US" b="1" dirty="0" smtClean="0"/>
              <a:t>do not </a:t>
            </a:r>
            <a:r>
              <a:rPr lang="en-US" dirty="0" smtClean="0"/>
              <a:t>have prominent nucleoli.</a:t>
            </a:r>
            <a:endParaRPr lang="en-US" dirty="0"/>
          </a:p>
        </p:txBody>
      </p:sp>
      <p:sp>
        <p:nvSpPr>
          <p:cNvPr id="4" name="Rectangle 3"/>
          <p:cNvSpPr/>
          <p:nvPr/>
        </p:nvSpPr>
        <p:spPr>
          <a:xfrm>
            <a:off x="0" y="188640"/>
            <a:ext cx="2555776" cy="2554545"/>
          </a:xfrm>
          <a:prstGeom prst="rect">
            <a:avLst/>
          </a:prstGeom>
        </p:spPr>
        <p:txBody>
          <a:bodyPr wrap="square">
            <a:spAutoFit/>
          </a:bodyPr>
          <a:lstStyle/>
          <a:p>
            <a:endParaRPr lang="en-US" sz="2000" dirty="0" smtClean="0"/>
          </a:p>
          <a:p>
            <a:r>
              <a:rPr lang="en-US" sz="2000" dirty="0" smtClean="0"/>
              <a:t>The </a:t>
            </a:r>
            <a:r>
              <a:rPr lang="en-US" sz="2000" b="1" dirty="0" smtClean="0"/>
              <a:t>normal </a:t>
            </a:r>
            <a:r>
              <a:rPr lang="en-US" sz="2000" dirty="0" smtClean="0"/>
              <a:t>histologic appearance of prostate glands </a:t>
            </a:r>
          </a:p>
          <a:p>
            <a:r>
              <a:rPr lang="en-US" sz="2000" dirty="0" smtClean="0"/>
              <a:t>and surrounding </a:t>
            </a:r>
            <a:r>
              <a:rPr lang="en-US" sz="2000" dirty="0" err="1" smtClean="0"/>
              <a:t>fibromuscular</a:t>
            </a:r>
            <a:r>
              <a:rPr lang="en-US" sz="2000" dirty="0" smtClean="0"/>
              <a:t> </a:t>
            </a:r>
            <a:r>
              <a:rPr lang="en-US" sz="2000" dirty="0" err="1" smtClean="0"/>
              <a:t>stroma</a:t>
            </a:r>
            <a:r>
              <a:rPr lang="en-US" sz="2000" dirty="0" smtClean="0"/>
              <a:t> </a:t>
            </a:r>
            <a:endParaRPr lang="en-US" sz="20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274638"/>
            <a:ext cx="7772400" cy="778098"/>
          </a:xfrm>
        </p:spPr>
        <p:txBody>
          <a:bodyPr>
            <a:normAutofit/>
          </a:bodyPr>
          <a:lstStyle/>
          <a:p>
            <a:pPr algn="ctr"/>
            <a:r>
              <a:rPr lang="en-US" sz="3200" b="1" dirty="0" smtClean="0">
                <a:latin typeface="+mn-lt"/>
              </a:rPr>
              <a:t>Benign Prostatic Hyperplasia (BPH)</a:t>
            </a:r>
          </a:p>
        </p:txBody>
      </p:sp>
      <p:sp>
        <p:nvSpPr>
          <p:cNvPr id="6147" name="Rectangle 3"/>
          <p:cNvSpPr>
            <a:spLocks noGrp="1" noChangeArrowheads="1"/>
          </p:cNvSpPr>
          <p:nvPr>
            <p:ph idx="1"/>
          </p:nvPr>
        </p:nvSpPr>
        <p:spPr>
          <a:xfrm>
            <a:off x="611560" y="1124744"/>
            <a:ext cx="8075240" cy="4895056"/>
          </a:xfrm>
        </p:spPr>
        <p:txBody>
          <a:bodyPr>
            <a:normAutofit/>
          </a:bodyPr>
          <a:lstStyle/>
          <a:p>
            <a:r>
              <a:rPr lang="en-US" b="1" dirty="0" smtClean="0">
                <a:latin typeface="+mn-lt"/>
              </a:rPr>
              <a:t>Extremely common lesion in men over age 50 (20% in men over age 40,up to 70% by age 60 ,and 90% by age 70).</a:t>
            </a:r>
          </a:p>
          <a:p>
            <a:r>
              <a:rPr lang="en-US" b="1" u="sng" dirty="0" smtClean="0">
                <a:solidFill>
                  <a:srgbClr val="C00000"/>
                </a:solidFill>
                <a:latin typeface="+mn-lt"/>
              </a:rPr>
              <a:t>Hyperplasia</a:t>
            </a:r>
            <a:r>
              <a:rPr lang="en-US" b="1" dirty="0" smtClean="0">
                <a:latin typeface="+mn-lt"/>
              </a:rPr>
              <a:t> of </a:t>
            </a:r>
            <a:r>
              <a:rPr lang="en-US" b="1" u="sng" dirty="0" smtClean="0">
                <a:latin typeface="+mn-lt"/>
              </a:rPr>
              <a:t>glands and </a:t>
            </a:r>
            <a:r>
              <a:rPr lang="en-US" b="1" u="sng" dirty="0" err="1" smtClean="0">
                <a:latin typeface="+mn-lt"/>
              </a:rPr>
              <a:t>stroma</a:t>
            </a:r>
            <a:endParaRPr lang="en-US" b="1" u="sng" dirty="0" smtClean="0">
              <a:latin typeface="+mn-lt"/>
            </a:endParaRPr>
          </a:p>
          <a:p>
            <a:r>
              <a:rPr lang="en-US" b="1" dirty="0" smtClean="0">
                <a:latin typeface="+mn-lt"/>
              </a:rPr>
              <a:t>Fairly large ,</a:t>
            </a:r>
            <a:r>
              <a:rPr lang="en-US" b="1" dirty="0" smtClean="0">
                <a:solidFill>
                  <a:schemeClr val="accent2">
                    <a:lumMod val="50000"/>
                  </a:schemeClr>
                </a:solidFill>
                <a:latin typeface="+mn-lt"/>
              </a:rPr>
              <a:t>well defined </a:t>
            </a:r>
            <a:r>
              <a:rPr lang="en-US" b="1" dirty="0" smtClean="0">
                <a:latin typeface="+mn-lt"/>
              </a:rPr>
              <a:t>nodules</a:t>
            </a:r>
          </a:p>
          <a:p>
            <a:r>
              <a:rPr lang="en-US" b="1" dirty="0" smtClean="0">
                <a:latin typeface="+mn-lt"/>
              </a:rPr>
              <a:t>Related to the </a:t>
            </a:r>
            <a:r>
              <a:rPr lang="en-US" b="1" dirty="0" smtClean="0">
                <a:solidFill>
                  <a:srgbClr val="7030A0"/>
                </a:solidFill>
                <a:latin typeface="+mn-lt"/>
              </a:rPr>
              <a:t>action of androgen</a:t>
            </a:r>
          </a:p>
          <a:p>
            <a:r>
              <a:rPr lang="en-US" b="1" dirty="0" smtClean="0">
                <a:latin typeface="+mn-lt"/>
              </a:rPr>
              <a:t>DHT , </a:t>
            </a:r>
            <a:r>
              <a:rPr lang="en-US" b="1" dirty="0" err="1" smtClean="0">
                <a:latin typeface="+mn-lt"/>
              </a:rPr>
              <a:t>Dihydrotestesterone</a:t>
            </a:r>
            <a:r>
              <a:rPr lang="en-US" b="1" dirty="0" smtClean="0">
                <a:latin typeface="+mn-lt"/>
              </a:rPr>
              <a:t> is the ultimate mediator for prostatic growth</a:t>
            </a:r>
          </a:p>
          <a:p>
            <a:r>
              <a:rPr lang="en-US" b="1" dirty="0" err="1" smtClean="0">
                <a:latin typeface="+mn-lt"/>
              </a:rPr>
              <a:t>Prepubertal</a:t>
            </a:r>
            <a:r>
              <a:rPr lang="en-US" b="1" dirty="0" smtClean="0">
                <a:latin typeface="+mn-lt"/>
              </a:rPr>
              <a:t> castration prevents BPH</a:t>
            </a:r>
          </a:p>
          <a:p>
            <a:endParaRPr lang="en-US" sz="2000" b="1" dirty="0" smtClean="0">
              <a:latin typeface="+mn-lt"/>
            </a:endParaRPr>
          </a:p>
          <a:p>
            <a:pPr marL="0" indent="0">
              <a:buNone/>
            </a:pPr>
            <a:endParaRPr lang="en-US" sz="2000" b="1" dirty="0" smtClean="0">
              <a:solidFill>
                <a:srgbClr val="7030A0"/>
              </a:solidFill>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BPH, Clinical Features </a:t>
            </a:r>
            <a:br>
              <a:rPr lang="en-US" dirty="0"/>
            </a:br>
            <a:endParaRPr lang="en-US" dirty="0"/>
          </a:p>
        </p:txBody>
      </p:sp>
      <p:sp>
        <p:nvSpPr>
          <p:cNvPr id="3" name="Content Placeholder 2"/>
          <p:cNvSpPr>
            <a:spLocks noGrp="1"/>
          </p:cNvSpPr>
          <p:nvPr>
            <p:ph idx="1"/>
          </p:nvPr>
        </p:nvSpPr>
        <p:spPr/>
        <p:txBody>
          <a:bodyPr>
            <a:normAutofit fontScale="92500"/>
          </a:bodyPr>
          <a:lstStyle/>
          <a:p>
            <a:pPr marL="285750" indent="-285750">
              <a:buFontTx/>
              <a:buChar char="-"/>
            </a:pPr>
            <a:r>
              <a:rPr lang="en-US" dirty="0"/>
              <a:t>Occur in only about 10% of men with the disease. </a:t>
            </a:r>
          </a:p>
          <a:p>
            <a:pPr marL="285750" indent="-285750">
              <a:buFontTx/>
              <a:buChar char="-"/>
            </a:pPr>
            <a:r>
              <a:rPr lang="en-US" i="1" dirty="0"/>
              <a:t>lower urinary tract obstruction.</a:t>
            </a:r>
            <a:r>
              <a:rPr lang="en-US" dirty="0"/>
              <a:t> </a:t>
            </a:r>
          </a:p>
          <a:p>
            <a:pPr marL="285750" indent="-285750">
              <a:buFontTx/>
              <a:buChar char="-"/>
            </a:pPr>
            <a:r>
              <a:rPr lang="en-US" dirty="0"/>
              <a:t>Difficulty in starting the stream of urine (hesitancy) and intermittent interruption of the urinary stream while voiding.</a:t>
            </a:r>
          </a:p>
          <a:p>
            <a:pPr marL="285750" indent="-285750">
              <a:buFontTx/>
              <a:buChar char="-"/>
            </a:pPr>
            <a:r>
              <a:rPr lang="en-US" dirty="0"/>
              <a:t> Some men may develop complete urinary obstruction, with resultant painful distention of the bladder and, if neglected, </a:t>
            </a:r>
            <a:r>
              <a:rPr lang="en-US" dirty="0" err="1"/>
              <a:t>hydronephrosis</a:t>
            </a:r>
            <a:r>
              <a:rPr lang="en-US" dirty="0"/>
              <a:t> </a:t>
            </a:r>
          </a:p>
          <a:p>
            <a:pPr marL="285750" indent="-285750">
              <a:buFontTx/>
              <a:buChar char="-"/>
            </a:pPr>
            <a:r>
              <a:rPr lang="en-US" dirty="0"/>
              <a:t>Symptoms of obstruction are frequently accompanied by urinary urgency, frequency, and </a:t>
            </a:r>
            <a:r>
              <a:rPr lang="en-US" dirty="0" err="1"/>
              <a:t>nocturia</a:t>
            </a:r>
            <a:r>
              <a:rPr lang="en-US" dirty="0"/>
              <a:t>, all indicative of bladder irritation.</a:t>
            </a:r>
          </a:p>
          <a:p>
            <a:pPr marL="285750" indent="-285750">
              <a:buFontTx/>
              <a:buChar char="-"/>
            </a:pPr>
            <a:r>
              <a:rPr lang="en-US" dirty="0"/>
              <a:t> The combination of residual urine in the bladder and chronic obstruction increases the risk of urinary tract infections. </a:t>
            </a:r>
          </a:p>
          <a:p>
            <a:endParaRPr lang="en-US" dirty="0"/>
          </a:p>
        </p:txBody>
      </p:sp>
      <p:sp>
        <p:nvSpPr>
          <p:cNvPr id="4" name="Slide Number Placeholder 3"/>
          <p:cNvSpPr>
            <a:spLocks noGrp="1"/>
          </p:cNvSpPr>
          <p:nvPr>
            <p:ph type="sldNum" sz="quarter" idx="12"/>
          </p:nvPr>
        </p:nvSpPr>
        <p:spPr/>
        <p:txBody>
          <a:bodyPr/>
          <a:lstStyle/>
          <a:p>
            <a:pPr>
              <a:defRPr/>
            </a:pPr>
            <a:fld id="{F1696035-2B23-4D74-A1B2-629CD5E8B6CB}" type="slidenum">
              <a:rPr lang="en-US" smtClean="0"/>
              <a:pPr>
                <a:defRPr/>
              </a:pPr>
              <a:t>7</a:t>
            </a:fld>
            <a:endParaRPr lang="en-US"/>
          </a:p>
        </p:txBody>
      </p:sp>
    </p:spTree>
    <p:extLst>
      <p:ext uri="{BB962C8B-B14F-4D97-AF65-F5344CB8AC3E}">
        <p14:creationId xmlns:p14="http://schemas.microsoft.com/office/powerpoint/2010/main" val="200694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3200" b="1" dirty="0" smtClean="0">
                <a:latin typeface="+mn-lt"/>
              </a:rPr>
              <a:t>BPH , Morphology</a:t>
            </a:r>
          </a:p>
        </p:txBody>
      </p:sp>
      <p:sp>
        <p:nvSpPr>
          <p:cNvPr id="8195" name="Rectangle 3"/>
          <p:cNvSpPr>
            <a:spLocks noGrp="1" noChangeArrowheads="1"/>
          </p:cNvSpPr>
          <p:nvPr>
            <p:ph idx="1"/>
          </p:nvPr>
        </p:nvSpPr>
        <p:spPr/>
        <p:txBody>
          <a:bodyPr/>
          <a:lstStyle/>
          <a:p>
            <a:endParaRPr lang="en-US" sz="2400" b="1" dirty="0" smtClean="0">
              <a:latin typeface="+mn-lt"/>
            </a:endParaRPr>
          </a:p>
          <a:p>
            <a:endParaRPr lang="en-US" sz="2400" b="1" dirty="0" smtClean="0">
              <a:latin typeface="+mn-lt"/>
            </a:endParaRPr>
          </a:p>
          <a:p>
            <a:r>
              <a:rPr lang="en-US" sz="2400" b="1" dirty="0" smtClean="0">
                <a:latin typeface="+mn-lt"/>
              </a:rPr>
              <a:t>The prostate weighs between </a:t>
            </a:r>
            <a:r>
              <a:rPr lang="en-US" sz="2400" b="1" dirty="0" smtClean="0">
                <a:solidFill>
                  <a:srgbClr val="7030A0"/>
                </a:solidFill>
                <a:latin typeface="+mn-lt"/>
              </a:rPr>
              <a:t>60 and 100 </a:t>
            </a:r>
            <a:r>
              <a:rPr lang="en-US" sz="2400" b="1" dirty="0" smtClean="0">
                <a:latin typeface="+mn-lt"/>
              </a:rPr>
              <a:t>grams</a:t>
            </a:r>
          </a:p>
          <a:p>
            <a:r>
              <a:rPr lang="en-US" sz="2400" b="1" dirty="0" smtClean="0">
                <a:latin typeface="+mn-lt"/>
              </a:rPr>
              <a:t>( normal 20 gm) </a:t>
            </a:r>
          </a:p>
          <a:p>
            <a:r>
              <a:rPr lang="en-US" sz="2400" b="1" dirty="0" smtClean="0">
                <a:latin typeface="+mn-lt"/>
              </a:rPr>
              <a:t>Almost exclusively in the </a:t>
            </a:r>
            <a:r>
              <a:rPr lang="en-US" sz="3200" dirty="0" smtClean="0">
                <a:solidFill>
                  <a:srgbClr val="FF0000"/>
                </a:solidFill>
                <a:latin typeface="+mn-lt"/>
              </a:rPr>
              <a:t>transitional/central </a:t>
            </a:r>
            <a:r>
              <a:rPr lang="en-US" sz="3200" dirty="0" smtClean="0">
                <a:solidFill>
                  <a:srgbClr val="FF0000"/>
                </a:solidFill>
                <a:latin typeface="+mn-lt"/>
              </a:rPr>
              <a:t>zone</a:t>
            </a:r>
            <a:r>
              <a:rPr lang="en-US" sz="3200" b="1" dirty="0" smtClean="0">
                <a:solidFill>
                  <a:srgbClr val="FF0000"/>
                </a:solidFill>
                <a:latin typeface="+mn-lt"/>
              </a:rPr>
              <a:t> </a:t>
            </a:r>
            <a:r>
              <a:rPr lang="en-US" sz="2400" b="1" dirty="0" smtClean="0">
                <a:latin typeface="+mn-lt"/>
              </a:rPr>
              <a:t>of the prostate gland</a:t>
            </a:r>
          </a:p>
          <a:p>
            <a:r>
              <a:rPr lang="en-US" sz="2400" b="1" dirty="0" smtClean="0">
                <a:latin typeface="+mn-lt"/>
              </a:rPr>
              <a:t>Nodules ,vary in color and consistency</a:t>
            </a:r>
          </a:p>
          <a:p>
            <a:endParaRPr lang="en-US" sz="2400" b="1" dirty="0" smtClean="0">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3200" b="1" dirty="0" smtClean="0">
                <a:latin typeface="+mn-lt"/>
              </a:rPr>
              <a:t>BPH, Morphology</a:t>
            </a:r>
          </a:p>
        </p:txBody>
      </p:sp>
      <p:sp>
        <p:nvSpPr>
          <p:cNvPr id="9219" name="Rectangle 3"/>
          <p:cNvSpPr>
            <a:spLocks noGrp="1" noChangeArrowheads="1"/>
          </p:cNvSpPr>
          <p:nvPr>
            <p:ph idx="1"/>
          </p:nvPr>
        </p:nvSpPr>
        <p:spPr/>
        <p:txBody>
          <a:bodyPr/>
          <a:lstStyle/>
          <a:p>
            <a:endParaRPr lang="en-US" sz="2400" b="1" dirty="0" smtClean="0">
              <a:latin typeface="+mn-lt"/>
            </a:endParaRPr>
          </a:p>
          <a:p>
            <a:r>
              <a:rPr lang="en-US" sz="2400" b="1" dirty="0" smtClean="0">
                <a:latin typeface="+mn-lt"/>
              </a:rPr>
              <a:t>The hallmark of BPH is </a:t>
            </a:r>
            <a:r>
              <a:rPr lang="en-US" sz="2400" b="1" dirty="0" err="1" smtClean="0">
                <a:solidFill>
                  <a:srgbClr val="C00000"/>
                </a:solidFill>
                <a:latin typeface="+mn-lt"/>
              </a:rPr>
              <a:t>nodularity</a:t>
            </a:r>
            <a:r>
              <a:rPr lang="en-US" sz="2400" b="1" dirty="0" smtClean="0">
                <a:latin typeface="+mn-lt"/>
              </a:rPr>
              <a:t> due to </a:t>
            </a:r>
            <a:r>
              <a:rPr lang="en-US" sz="2400" b="1" dirty="0" smtClean="0">
                <a:solidFill>
                  <a:srgbClr val="00B050"/>
                </a:solidFill>
                <a:latin typeface="+mn-lt"/>
              </a:rPr>
              <a:t>glandular</a:t>
            </a:r>
            <a:r>
              <a:rPr lang="en-US" sz="2400" b="1" dirty="0" smtClean="0">
                <a:latin typeface="+mn-lt"/>
              </a:rPr>
              <a:t> proliferation or dilation and to </a:t>
            </a:r>
            <a:r>
              <a:rPr lang="en-US" sz="2400" b="1" dirty="0" smtClean="0">
                <a:solidFill>
                  <a:srgbClr val="993366"/>
                </a:solidFill>
                <a:latin typeface="+mn-lt"/>
              </a:rPr>
              <a:t>fibrous or muscular </a:t>
            </a:r>
            <a:r>
              <a:rPr lang="en-US" sz="2400" b="1" dirty="0" smtClean="0">
                <a:latin typeface="+mn-lt"/>
              </a:rPr>
              <a:t>proliferation</a:t>
            </a:r>
          </a:p>
          <a:p>
            <a:pPr>
              <a:buNone/>
            </a:pPr>
            <a:endParaRPr lang="en-US" sz="2400" b="1" dirty="0" smtClean="0">
              <a:latin typeface="+mn-lt"/>
            </a:endParaRPr>
          </a:p>
          <a:p>
            <a:r>
              <a:rPr lang="en-US" sz="2400" b="1" dirty="0" smtClean="0">
                <a:latin typeface="+mn-lt"/>
              </a:rPr>
              <a:t>Aggregation of </a:t>
            </a:r>
            <a:r>
              <a:rPr lang="en-US" sz="2400" b="1" dirty="0" smtClean="0">
                <a:solidFill>
                  <a:srgbClr val="7030A0"/>
                </a:solidFill>
                <a:latin typeface="+mn-lt"/>
              </a:rPr>
              <a:t>small</a:t>
            </a:r>
            <a:r>
              <a:rPr lang="en-US" sz="2400" b="1" dirty="0" smtClean="0">
                <a:latin typeface="+mn-lt"/>
              </a:rPr>
              <a:t> to </a:t>
            </a:r>
            <a:r>
              <a:rPr lang="en-US" sz="2400" b="1" dirty="0" smtClean="0">
                <a:solidFill>
                  <a:srgbClr val="C00000"/>
                </a:solidFill>
                <a:latin typeface="+mn-lt"/>
              </a:rPr>
              <a:t>large</a:t>
            </a:r>
            <a:r>
              <a:rPr lang="en-US" sz="2400" b="1" dirty="0" smtClean="0">
                <a:latin typeface="+mn-lt"/>
              </a:rPr>
              <a:t> to </a:t>
            </a:r>
            <a:r>
              <a:rPr lang="en-US" sz="2400" b="1" dirty="0" err="1" smtClean="0">
                <a:solidFill>
                  <a:srgbClr val="C00000"/>
                </a:solidFill>
                <a:latin typeface="+mn-lt"/>
              </a:rPr>
              <a:t>cystically</a:t>
            </a:r>
            <a:r>
              <a:rPr lang="en-US" sz="2400" b="1" dirty="0" smtClean="0">
                <a:latin typeface="+mn-lt"/>
              </a:rPr>
              <a:t> dilated glands</a:t>
            </a:r>
          </a:p>
          <a:p>
            <a:pPr>
              <a:buNone/>
            </a:pPr>
            <a:endParaRPr lang="en-US" sz="2400" b="1" dirty="0" smtClean="0">
              <a:latin typeface="+mn-lt"/>
            </a:endParaRPr>
          </a:p>
          <a:p>
            <a:r>
              <a:rPr lang="en-US" sz="2400" b="1" dirty="0" smtClean="0">
                <a:latin typeface="+mn-lt"/>
              </a:rPr>
              <a:t>Needle biopsy doesn’t sample the transitional zone where BPH occur</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LT" val="Diagram showing the urethra; the transitional zone, TZ, 20 percent; the central zone, CZ, 5 to 8 percent; the peripheral zone, PZ, 75 percent, the fibromuscular stroma; and the rectal wall."/>
  <p:tag name="ALT_NULL" val="0"/>
  <p:tag name="LONGDESC_NULL"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655</TotalTime>
  <Words>1216</Words>
  <Application>Microsoft Office PowerPoint</Application>
  <PresentationFormat>On-screen Show (4:3)</PresentationFormat>
  <Paragraphs>165</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Prostate Pathology</vt:lpstr>
      <vt:lpstr>Prostate gland</vt:lpstr>
      <vt:lpstr>Zones of the Prostate</vt:lpstr>
      <vt:lpstr>PowerPoint Presentation</vt:lpstr>
      <vt:lpstr>PowerPoint Presentation</vt:lpstr>
      <vt:lpstr>Benign Prostatic Hyperplasia (BPH)</vt:lpstr>
      <vt:lpstr>BPH, Clinical Features  </vt:lpstr>
      <vt:lpstr>BPH , Morphology</vt:lpstr>
      <vt:lpstr>BPH, Morphology</vt:lpstr>
      <vt:lpstr>PowerPoint Presentation</vt:lpstr>
      <vt:lpstr>PowerPoint Presentation</vt:lpstr>
      <vt:lpstr>PowerPoint Presentation</vt:lpstr>
      <vt:lpstr>PowerPoint Presentation</vt:lpstr>
      <vt:lpstr>Prostatic Adenocarcinoma</vt:lpstr>
      <vt:lpstr>Prostatic Adenocarcinoma</vt:lpstr>
      <vt:lpstr>Prostatic Adenocarcinoma , Morphology</vt:lpstr>
      <vt:lpstr>PowerPoint Presentation</vt:lpstr>
      <vt:lpstr>PowerPoint Presentation</vt:lpstr>
      <vt:lpstr>PowerPoint Presentation</vt:lpstr>
      <vt:lpstr>Prostatic Adenocarcinoma,Microscopic </vt:lpstr>
      <vt:lpstr>Spread of prostatic Adenocarcinoma</vt:lpstr>
      <vt:lpstr>Prostatic Adenocarcinoma  Grading and Staging </vt:lpstr>
      <vt:lpstr>Prostatic Adenocarcinoma,Clinical Course</vt:lpstr>
      <vt:lpstr>Prostatic Adenocarcinoma ,Clinical Course</vt:lpstr>
      <vt:lpstr>Prostatic Adenocarcinoma, 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Prostate Pathology</dc:title>
  <dc:creator>Emad</dc:creator>
  <cp:lastModifiedBy>DR.EMAD</cp:lastModifiedBy>
  <cp:revision>72</cp:revision>
  <dcterms:created xsi:type="dcterms:W3CDTF">2005-03-05T10:03:09Z</dcterms:created>
  <dcterms:modified xsi:type="dcterms:W3CDTF">2014-04-01T06:51:03Z</dcterms:modified>
</cp:coreProperties>
</file>