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44"/>
  </p:notesMasterIdLst>
  <p:sldIdLst>
    <p:sldId id="404" r:id="rId2"/>
    <p:sldId id="397" r:id="rId3"/>
    <p:sldId id="335" r:id="rId4"/>
    <p:sldId id="334" r:id="rId5"/>
    <p:sldId id="301" r:id="rId6"/>
    <p:sldId id="302" r:id="rId7"/>
    <p:sldId id="312" r:id="rId8"/>
    <p:sldId id="314" r:id="rId9"/>
    <p:sldId id="315" r:id="rId10"/>
    <p:sldId id="399" r:id="rId11"/>
    <p:sldId id="316" r:id="rId12"/>
    <p:sldId id="317" r:id="rId13"/>
    <p:sldId id="400" r:id="rId14"/>
    <p:sldId id="401" r:id="rId15"/>
    <p:sldId id="402" r:id="rId16"/>
    <p:sldId id="318" r:id="rId17"/>
    <p:sldId id="319" r:id="rId18"/>
    <p:sldId id="339" r:id="rId19"/>
    <p:sldId id="256" r:id="rId20"/>
    <p:sldId id="344" r:id="rId21"/>
    <p:sldId id="341" r:id="rId22"/>
    <p:sldId id="261" r:id="rId23"/>
    <p:sldId id="323" r:id="rId24"/>
    <p:sldId id="345" r:id="rId25"/>
    <p:sldId id="324" r:id="rId26"/>
    <p:sldId id="326" r:id="rId27"/>
    <p:sldId id="406" r:id="rId28"/>
    <p:sldId id="347" r:id="rId29"/>
    <p:sldId id="265" r:id="rId30"/>
    <p:sldId id="336" r:id="rId31"/>
    <p:sldId id="328" r:id="rId32"/>
    <p:sldId id="348" r:id="rId33"/>
    <p:sldId id="405" r:id="rId34"/>
    <p:sldId id="350" r:id="rId35"/>
    <p:sldId id="403" r:id="rId36"/>
    <p:sldId id="351" r:id="rId37"/>
    <p:sldId id="352" r:id="rId38"/>
    <p:sldId id="278" r:id="rId39"/>
    <p:sldId id="280" r:id="rId40"/>
    <p:sldId id="266" r:id="rId41"/>
    <p:sldId id="284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9" autoAdjust="0"/>
    <p:restoredTop sz="86391" autoAdjust="0"/>
  </p:normalViewPr>
  <p:slideViewPr>
    <p:cSldViewPr>
      <p:cViewPr>
        <p:scale>
          <a:sx n="100" d="100"/>
          <a:sy n="100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D9A1-A0B4-4829-B31D-DCA9E535760B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FC45-CA42-4960-98C4-013C44128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Proliferative </a:t>
            </a:r>
            <a:r>
              <a:rPr lang="en-US" dirty="0" err="1" smtClean="0"/>
              <a:t>endomertium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 </a:t>
            </a:r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525B-DF9F-4479-AD4B-EB725F076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313C9-905E-4604-94B1-882786E4D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C767-B290-48BF-BDB1-5DEC888F2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5A741-71F4-4AA3-83A4-78A0BFB54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FFBB2-3435-4847-890D-036BE20679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E71BD-65F5-4FAF-BECE-345018DA9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893F-F942-476C-A708-4B6B798005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38792B-B74C-499C-8A90-4B24DCBF2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Uterine Corpus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1752600"/>
          </a:xfrm>
        </p:spPr>
        <p:txBody>
          <a:bodyPr/>
          <a:lstStyle/>
          <a:p>
            <a:r>
              <a:rPr lang="en-US" sz="2400" b="1" dirty="0" err="1" smtClean="0"/>
              <a:t>Emad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Raddaoui</a:t>
            </a:r>
            <a:r>
              <a:rPr lang="en-US" sz="2400" b="1" dirty="0" smtClean="0"/>
              <a:t>, MD, FCAP, FASC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EM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926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09248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is a benign tumor of smooth muscle origin.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neoplasm of the female genital tract and probably the most common neoplasm in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more common in women of African lineage.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Clinical and gross appearances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Patients may present with irregular bleeding, pelvic pain, pelvic mass, infertility.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is estrogen responsive and often increases in size during pregnancy and decreases in size during menopause.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can be single or multiple. Mostly it is multiple.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040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16530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Leiomyoma may be located anywhere in the myometrium</a:t>
            </a:r>
            <a:r>
              <a:rPr lang="en-US" sz="20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Submucosal</a:t>
            </a:r>
            <a:r>
              <a:rPr lang="en-US" sz="2000" u="sng" dirty="0" smtClean="0">
                <a:solidFill>
                  <a:srgbClr val="FF0000"/>
                </a:solidFill>
              </a:rPr>
              <a:t> tumors </a:t>
            </a:r>
            <a:r>
              <a:rPr lang="en-US" sz="2000" dirty="0" smtClean="0"/>
              <a:t>are present immediately below the </a:t>
            </a:r>
            <a:r>
              <a:rPr lang="en-US" sz="2000" dirty="0" err="1" smtClean="0"/>
              <a:t>endometrium</a:t>
            </a:r>
            <a:r>
              <a:rPr lang="en-US" sz="2000" dirty="0" smtClean="0"/>
              <a:t>, may be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occasionally protrude though the cervix.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Intramural tumors, </a:t>
            </a:r>
            <a:r>
              <a:rPr lang="en-US" sz="2000" dirty="0" smtClean="0"/>
              <a:t>the most common, lie within the myometrium.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Subserosal</a:t>
            </a:r>
            <a:r>
              <a:rPr lang="en-US" sz="2000" u="sng" dirty="0" smtClean="0">
                <a:solidFill>
                  <a:srgbClr val="FF0000"/>
                </a:solidFill>
              </a:rPr>
              <a:t> fibroids </a:t>
            </a:r>
            <a:r>
              <a:rPr lang="en-US" sz="2000" dirty="0" smtClean="0"/>
              <a:t>lie beneath the </a:t>
            </a:r>
            <a:r>
              <a:rPr lang="en-US" sz="2000" dirty="0" err="1" smtClean="0"/>
              <a:t>serosal</a:t>
            </a:r>
            <a:r>
              <a:rPr lang="en-US" sz="2000" dirty="0" smtClean="0"/>
              <a:t> covering of the uterus or are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attached to the serosa.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Pedunculated</a:t>
            </a:r>
            <a:r>
              <a:rPr lang="en-US" sz="2000" dirty="0" smtClean="0"/>
              <a:t> ones may undergo torsion and infarction or loose their connection to the uterus and become attached to another pelvic organ forming a "parasitic leiomyoma".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Grossly </a:t>
            </a:r>
            <a:r>
              <a:rPr lang="en-US" sz="2000" dirty="0" smtClean="0"/>
              <a:t>: the tumors appear as well circumscribed, spherical, dense and firm-to-hard masses with whorled, tan-white cut surfaces.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. Note whorled cut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388" name="Picture 4" descr="C:\Users\EMAD\Desktop\New folder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29486" cy="516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rary.med.utah.edu/WebPath/jpeg4/FEM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u="sng" dirty="0" err="1" smtClean="0"/>
              <a:t>Leiomyoma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composed of interlacing fibers of bland smooth muscle with </a:t>
            </a:r>
            <a:r>
              <a:rPr lang="en-US" sz="2400" b="1" dirty="0" err="1" smtClean="0"/>
              <a:t>collagenous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between bundles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9459" name="Picture 2" descr="http://www.med-ed.virginia.edu/mmdbObjects/medium/p/path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95551"/>
            <a:ext cx="8280920" cy="51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Degenerative changes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4736"/>
            <a:ext cx="8964488" cy="585326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Atrophy</a:t>
            </a:r>
            <a:r>
              <a:rPr lang="en-US" sz="2400" b="1" dirty="0" smtClean="0"/>
              <a:t> — the tumor reduces in size at menopause or after pregnancy following drop in estrogen level.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Hyaline change </a:t>
            </a:r>
            <a:r>
              <a:rPr lang="en-US" sz="2400" b="1" dirty="0" smtClean="0"/>
              <a:t>(hyalinization) — Usually occurs as the tumor "ages".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7030A0"/>
                </a:solidFill>
              </a:rPr>
              <a:t>Myxoid</a:t>
            </a:r>
            <a:r>
              <a:rPr lang="en-US" sz="2400" b="1" u="sng" dirty="0" smtClean="0">
                <a:solidFill>
                  <a:srgbClr val="7030A0"/>
                </a:solidFill>
              </a:rPr>
              <a:t> and cystic change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Calcification</a:t>
            </a:r>
            <a:r>
              <a:rPr lang="en-US" sz="2400" b="1" dirty="0" smtClean="0"/>
              <a:t> — common in menopausal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Septic  with necrosis </a:t>
            </a:r>
            <a:r>
              <a:rPr lang="en-US" sz="2400" b="1" dirty="0" smtClean="0"/>
              <a:t>of the center due to circulatory inadequacy.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Red degeneration</a:t>
            </a:r>
            <a:r>
              <a:rPr lang="en-US" sz="2400" b="1" dirty="0" smtClean="0"/>
              <a:t>— venous thrombosis and congestion with interstitial hemorrhage may occur, most commonly in pregnancy. This is usually accompanied by pain, which may produce a clinical picture of acute abdomen.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 Clinical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7720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This is a benign tumor with no appreciable malignant potential (</a:t>
            </a:r>
            <a:r>
              <a:rPr lang="en-US" sz="2400" b="1" dirty="0" smtClean="0">
                <a:solidFill>
                  <a:srgbClr val="7030A0"/>
                </a:solidFill>
              </a:rPr>
              <a:t>incidence of malignant transformation is 0.1-0.5%).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may cause anemia from heavy bleeding, or urinary or bowel obstruction (</a:t>
            </a:r>
            <a:r>
              <a:rPr lang="en-US" sz="2400" b="1" dirty="0" err="1" smtClean="0"/>
              <a:t>subserosal</a:t>
            </a:r>
            <a:r>
              <a:rPr lang="en-US" sz="2400" b="1" dirty="0" smtClean="0"/>
              <a:t> or parasitic tumors)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 pregnant women </a:t>
            </a:r>
            <a:r>
              <a:rPr lang="en-US" sz="2400" b="1" dirty="0" smtClean="0"/>
              <a:t>it may cause spontaneous abortion, precipitate labor, obstructed labor ,post partum hemorrhage (due to interference with uterine contraction), and red degeneration.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Endometrial Hyperplasia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7355160" cy="534920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refers to a process in which there is a </a:t>
            </a:r>
            <a:r>
              <a:rPr lang="en-US" sz="2400" b="1" u="sng" dirty="0" smtClean="0">
                <a:solidFill>
                  <a:srgbClr val="FF0000"/>
                </a:solidFill>
              </a:rPr>
              <a:t>proliferation</a:t>
            </a:r>
            <a:r>
              <a:rPr lang="en-US" sz="2400" b="1" dirty="0" smtClean="0"/>
              <a:t> of endometrial glands.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 The glands are </a:t>
            </a:r>
            <a:r>
              <a:rPr lang="en-US" sz="2400" b="1" u="sng" dirty="0" smtClean="0">
                <a:solidFill>
                  <a:srgbClr val="FF0000"/>
                </a:solidFill>
              </a:rPr>
              <a:t>irregular size and shape </a:t>
            </a:r>
            <a:r>
              <a:rPr lang="en-US" sz="2400" b="1" dirty="0" smtClean="0"/>
              <a:t>with an increase in gland/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ratio </a:t>
            </a:r>
            <a:r>
              <a:rPr lang="en-US" sz="2400" b="1" dirty="0" smtClean="0">
                <a:solidFill>
                  <a:srgbClr val="7030A0"/>
                </a:solidFill>
              </a:rPr>
              <a:t>compared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 proliferative </a:t>
            </a:r>
            <a:r>
              <a:rPr lang="en-US" sz="2400" b="1" dirty="0" err="1" smtClean="0">
                <a:solidFill>
                  <a:srgbClr val="7030A0"/>
                </a:solidFill>
              </a:rPr>
              <a:t>endometrium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is induced by persistent, prolonged estrogenic stimulation of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EM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7067128" cy="54932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endometrial hyperplasia </a:t>
            </a:r>
            <a:r>
              <a:rPr lang="en-US" sz="2400" b="1" dirty="0" smtClean="0">
                <a:solidFill>
                  <a:srgbClr val="C00000"/>
                </a:solidFill>
              </a:rPr>
              <a:t>may progress to </a:t>
            </a:r>
            <a:r>
              <a:rPr lang="en-US" sz="2400" b="1" u="sng" dirty="0" smtClean="0">
                <a:solidFill>
                  <a:srgbClr val="C00000"/>
                </a:solidFill>
              </a:rPr>
              <a:t>endometrial carcinoma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development of cancer is based on the level and duration of the estrogen excess.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risk depends on the </a:t>
            </a:r>
            <a:r>
              <a:rPr lang="en-US" sz="2400" b="1" dirty="0" smtClean="0">
                <a:solidFill>
                  <a:srgbClr val="C00000"/>
                </a:solidFill>
              </a:rPr>
              <a:t>severity</a:t>
            </a:r>
            <a:r>
              <a:rPr lang="en-US" sz="2400" b="1" dirty="0" smtClean="0"/>
              <a:t> of the </a:t>
            </a:r>
            <a:r>
              <a:rPr lang="en-US" sz="2400" b="1" dirty="0" err="1" smtClean="0"/>
              <a:t>hyperplastic</a:t>
            </a:r>
            <a:r>
              <a:rPr lang="en-US" sz="2400" b="1" dirty="0" smtClean="0"/>
              <a:t> changes and associated 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atypia</a:t>
            </a:r>
            <a:r>
              <a:rPr lang="en-US" sz="2400" b="1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r>
              <a:rPr lang="en-US" sz="2400" b="1" dirty="0" smtClean="0"/>
              <a:t>Endometrial Hyperplasia, causes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363272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 common cause is a succession of </a:t>
            </a:r>
            <a:r>
              <a:rPr lang="en-US" sz="2400" b="1" dirty="0" err="1" smtClean="0"/>
              <a:t>anovulatory</a:t>
            </a:r>
            <a:r>
              <a:rPr lang="en-US" sz="2400" b="1" dirty="0" smtClean="0"/>
              <a:t> cycles (failure of ovulation ).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It may also be caused by excessive </a:t>
            </a:r>
            <a:r>
              <a:rPr lang="en-US" sz="2400" b="1" dirty="0" smtClean="0">
                <a:solidFill>
                  <a:srgbClr val="7030A0"/>
                </a:solidFill>
              </a:rPr>
              <a:t>endogenously</a:t>
            </a:r>
            <a:r>
              <a:rPr lang="en-US" sz="2400" b="1" dirty="0" smtClean="0"/>
              <a:t> produced estrogen in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smtClean="0">
                <a:solidFill>
                  <a:srgbClr val="7030A0"/>
                </a:solidFill>
              </a:rPr>
              <a:t>polycystic ovary sy</a:t>
            </a:r>
            <a:r>
              <a:rPr lang="en-US" sz="2400" b="1" dirty="0" smtClean="0"/>
              <a:t>ndrome including Stein-</a:t>
            </a:r>
            <a:r>
              <a:rPr lang="en-US" sz="2400" b="1" dirty="0" err="1" smtClean="0"/>
              <a:t>Leventhal</a:t>
            </a:r>
            <a:r>
              <a:rPr lang="en-US" sz="2400" b="1" dirty="0" smtClean="0"/>
              <a:t> syndrome,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err="1" smtClean="0">
                <a:solidFill>
                  <a:srgbClr val="7030A0"/>
                </a:solidFill>
              </a:rPr>
              <a:t>granulosa</a:t>
            </a:r>
            <a:r>
              <a:rPr lang="en-US" sz="2400" b="1" dirty="0" smtClean="0">
                <a:solidFill>
                  <a:srgbClr val="7030A0"/>
                </a:solidFill>
              </a:rPr>
              <a:t> cell tumors </a:t>
            </a:r>
            <a:r>
              <a:rPr lang="en-US" sz="2400" b="1" dirty="0" smtClean="0"/>
              <a:t>of the ovary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-excessive ovarian cortical function (</a:t>
            </a:r>
            <a:r>
              <a:rPr lang="en-US" sz="2400" b="1" dirty="0" smtClean="0">
                <a:solidFill>
                  <a:srgbClr val="7030A0"/>
                </a:solidFill>
              </a:rPr>
              <a:t>cortical </a:t>
            </a:r>
            <a:r>
              <a:rPr lang="en-US" sz="2400" b="1" dirty="0" err="1" smtClean="0">
                <a:solidFill>
                  <a:srgbClr val="7030A0"/>
                </a:solidFill>
              </a:rPr>
              <a:t>stromal</a:t>
            </a:r>
            <a:r>
              <a:rPr lang="en-US" sz="2400" b="1" dirty="0" smtClean="0">
                <a:solidFill>
                  <a:srgbClr val="7030A0"/>
                </a:solidFill>
              </a:rPr>
              <a:t> hyperplasia)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Prolonged exogenous administration of estrogenic steroids without counter balancing </a:t>
            </a:r>
            <a:r>
              <a:rPr lang="en-US" sz="2400" b="1" dirty="0" err="1" smtClean="0"/>
              <a:t>progestins</a:t>
            </a: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 ,Clinical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19256" cy="54932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Milder forms of hyperplasia tends to occur in younger patients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great majority of mild hyperplasia regress , either spontaneously or after treatment 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more severe forms ,occur predominantly in </a:t>
            </a:r>
            <a:r>
              <a:rPr lang="en-US" sz="2400" b="1" dirty="0" err="1" smtClean="0"/>
              <a:t>peri</a:t>
            </a:r>
            <a:r>
              <a:rPr lang="en-US" sz="2400" b="1" dirty="0" smtClean="0"/>
              <a:t>- and postmenopausal women .This form has a significant premalignant potential.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Patients usually present with abnormal uterine bleeding 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93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Characterized by proliferation of both glands and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In spite of proliferation of both components,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glandular overcrowding </a:t>
            </a:r>
            <a:r>
              <a:rPr lang="en-US" sz="2400" b="1" dirty="0" smtClean="0"/>
              <a:t>occurs.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Endometrial hyperplasia is </a:t>
            </a:r>
            <a:r>
              <a:rPr lang="en-US" sz="2400" b="1" dirty="0" err="1" smtClean="0">
                <a:solidFill>
                  <a:srgbClr val="7030A0"/>
                </a:solidFill>
              </a:rPr>
              <a:t>histologically</a:t>
            </a:r>
            <a:r>
              <a:rPr lang="en-US" sz="2400" b="1" dirty="0" smtClean="0">
                <a:solidFill>
                  <a:srgbClr val="7030A0"/>
                </a:solidFill>
              </a:rPr>
              <a:t> classified</a:t>
            </a:r>
            <a:r>
              <a:rPr lang="en-US" sz="2400" b="1" dirty="0" smtClean="0"/>
              <a:t> according to: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/>
              <a:t>1) </a:t>
            </a:r>
            <a:r>
              <a:rPr lang="en-US" sz="2400" b="1" u="sng" dirty="0" smtClean="0">
                <a:solidFill>
                  <a:srgbClr val="7030A0"/>
                </a:solidFill>
              </a:rPr>
              <a:t>Architecture</a:t>
            </a:r>
            <a:r>
              <a:rPr lang="en-US" sz="2400" b="1" dirty="0" smtClean="0"/>
              <a:t> as: simple or complex depending on the degree of glandular complexity and crowding, and</a:t>
            </a:r>
          </a:p>
          <a:p>
            <a:pPr>
              <a:buFont typeface="Arial" charset="0"/>
              <a:buNone/>
            </a:pPr>
            <a:r>
              <a:rPr lang="en-US" sz="2400" b="1" dirty="0" smtClean="0"/>
              <a:t>2)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Cytologic</a:t>
            </a:r>
            <a:r>
              <a:rPr lang="en-US" sz="2400" b="1" u="sng" dirty="0" smtClean="0">
                <a:solidFill>
                  <a:srgbClr val="7030A0"/>
                </a:solidFill>
              </a:rPr>
              <a:t> features </a:t>
            </a:r>
            <a:r>
              <a:rPr lang="en-US" sz="2400" b="1" dirty="0" smtClean="0"/>
              <a:t>as: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classification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S</a:t>
            </a:r>
            <a:r>
              <a:rPr lang="en-US" sz="2400" b="1" dirty="0" smtClean="0"/>
              <a:t>imple hyperplasia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Without </a:t>
            </a:r>
            <a:r>
              <a:rPr lang="en-US" b="1" dirty="0" err="1" smtClean="0"/>
              <a:t>atypia</a:t>
            </a:r>
            <a:endParaRPr lang="en-US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C</a:t>
            </a:r>
            <a:r>
              <a:rPr lang="en-US" sz="2400" b="1" dirty="0" smtClean="0"/>
              <a:t>omplex hyperplasia</a:t>
            </a:r>
          </a:p>
          <a:p>
            <a:pPr>
              <a:buNone/>
            </a:pPr>
            <a:r>
              <a:rPr lang="en-US" sz="2400" b="1" dirty="0" smtClean="0"/>
              <a:t>				</a:t>
            </a:r>
            <a:r>
              <a:rPr lang="en-US" b="1" dirty="0"/>
              <a:t>	</a:t>
            </a:r>
            <a:r>
              <a:rPr lang="en-US" b="1" dirty="0" smtClean="0"/>
              <a:t>          Without </a:t>
            </a:r>
            <a:r>
              <a:rPr lang="en-US" b="1" dirty="0" err="1"/>
              <a:t>atypia</a:t>
            </a:r>
            <a:r>
              <a:rPr lang="en-US" b="1" dirty="0"/>
              <a:t>.</a:t>
            </a:r>
          </a:p>
          <a:p>
            <a:pPr>
              <a:buFont typeface="Arial" charset="0"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                                               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23928" y="184482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348880"/>
            <a:ext cx="5400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33918" y="4581128"/>
            <a:ext cx="7560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7924" y="4869160"/>
            <a:ext cx="972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Simple hyperplasia </a:t>
            </a:r>
            <a:r>
              <a:rPr lang="en-US" sz="2400" b="1" dirty="0" smtClean="0"/>
              <a:t>(cystic hyperplasia) — glands are </a:t>
            </a:r>
            <a:r>
              <a:rPr lang="en-US" sz="2400" b="1" dirty="0" err="1" smtClean="0"/>
              <a:t>cystically</a:t>
            </a:r>
            <a:r>
              <a:rPr lang="en-US" sz="2400" b="1" dirty="0" smtClean="0"/>
              <a:t> dilated and dispersed within abundant cellular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give a "Swiss Cheese" appearance.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Complex hyperplasia </a:t>
            </a:r>
            <a:r>
              <a:rPr lang="en-US" sz="2400" b="1" dirty="0" smtClean="0"/>
              <a:t>—characterized by complex crowded glands with </a:t>
            </a:r>
            <a:r>
              <a:rPr lang="en-US" sz="2400" b="1" dirty="0" smtClean="0">
                <a:solidFill>
                  <a:srgbClr val="7030A0"/>
                </a:solidFill>
              </a:rPr>
              <a:t>papillary </a:t>
            </a:r>
            <a:r>
              <a:rPr lang="en-US" sz="2400" b="1" dirty="0" err="1" smtClean="0">
                <a:solidFill>
                  <a:srgbClr val="7030A0"/>
                </a:solidFill>
              </a:rPr>
              <a:t>infoldings</a:t>
            </a:r>
            <a:r>
              <a:rPr lang="en-US" sz="2400" b="1" dirty="0" smtClean="0">
                <a:solidFill>
                  <a:srgbClr val="7030A0"/>
                </a:solidFill>
              </a:rPr>
              <a:t> and irregular shapes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The crowded glands are back-to-back with very little intervening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Both simple and complex hyperplasia can be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22413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/>
              <a:t>Endometrial Hyperplasia: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Clinical </a:t>
            </a:r>
            <a:r>
              <a:rPr lang="en-US" sz="2400" b="1" dirty="0"/>
              <a:t>behavior    and premalignant potential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93224"/>
          </a:xfrm>
        </p:spPr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Some endometrial hyperplasia revert to normal spontaneously or with medical treatment, others persist as hyperplasia, and </a:t>
            </a:r>
            <a:r>
              <a:rPr lang="en-US" sz="2400" b="1" dirty="0" smtClean="0">
                <a:solidFill>
                  <a:srgbClr val="7030A0"/>
                </a:solidFill>
              </a:rPr>
              <a:t>a few </a:t>
            </a:r>
            <a:r>
              <a:rPr lang="en-US" sz="2400" b="1" dirty="0" smtClean="0"/>
              <a:t>progresses to endometrial adenocarcinoma.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Generally, patients who have hyperplasia </a:t>
            </a:r>
            <a:r>
              <a:rPr lang="en-US" sz="2400" b="1" u="sng" dirty="0" smtClean="0">
                <a:solidFill>
                  <a:srgbClr val="7030A0"/>
                </a:solidFill>
              </a:rPr>
              <a:t>with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atypia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are more likely to develop carcinoma than those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400" b="1" dirty="0" smtClean="0"/>
              <a:t>Endometrial Hyperplasia: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Clinical </a:t>
            </a:r>
            <a:r>
              <a:rPr lang="en-US" sz="2400" b="1" dirty="0" smtClean="0"/>
              <a:t>behavior    and premalignant potential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en-US" sz="2600" b="1" dirty="0"/>
              <a:t>The risks for developing adenocarcinoma in each are as follows: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atypical — 30%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atypical — 10%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— 3%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— 1%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600" b="1" dirty="0"/>
          </a:p>
          <a:p>
            <a:pPr marL="365760" indent="-256032">
              <a:defRPr/>
            </a:pPr>
            <a:r>
              <a:rPr lang="en-US" sz="2600" b="1" dirty="0"/>
              <a:t>Atypical hyperplasia in postmenopausal women appears to have a higher rate of progression to adenocarcinoma.</a:t>
            </a:r>
          </a:p>
          <a:p>
            <a:pPr marL="365760" indent="-256032">
              <a:defRPr/>
            </a:pPr>
            <a:endParaRPr lang="en-US" sz="2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4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Endometrial Hyperplasia,</a:t>
            </a:r>
            <a:br>
              <a:rPr lang="en-US" sz="2800" b="1" dirty="0" smtClean="0"/>
            </a:br>
            <a:r>
              <a:rPr lang="en-US" sz="2800" b="1" dirty="0" smtClean="0"/>
              <a:t>Risk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Obesity</a:t>
            </a:r>
          </a:p>
          <a:p>
            <a:r>
              <a:rPr lang="en-US" sz="2400" b="1" dirty="0" smtClean="0"/>
              <a:t>Western diet</a:t>
            </a:r>
          </a:p>
          <a:p>
            <a:r>
              <a:rPr lang="en-US" sz="2400" b="1" dirty="0" err="1" smtClean="0"/>
              <a:t>Nulliparity</a:t>
            </a:r>
            <a:endParaRPr lang="en-US" sz="2400" b="1" dirty="0" smtClean="0"/>
          </a:p>
          <a:p>
            <a:r>
              <a:rPr lang="en-US" sz="2400" b="1" dirty="0" smtClean="0"/>
              <a:t>Diabetes Mellitus</a:t>
            </a:r>
          </a:p>
          <a:p>
            <a:r>
              <a:rPr lang="en-US" sz="2400" b="1" dirty="0" smtClean="0"/>
              <a:t>Hypertension</a:t>
            </a:r>
          </a:p>
          <a:p>
            <a:r>
              <a:rPr lang="en-US" sz="2400" b="1" dirty="0" err="1" smtClean="0"/>
              <a:t>Hyperestrinism</a:t>
            </a: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EM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EM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9100"/>
            <a:ext cx="8742808" cy="58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640" y="0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Proliferative </a:t>
            </a:r>
            <a:r>
              <a:rPr lang="en-US" sz="2400" dirty="0" err="1" smtClean="0"/>
              <a:t>Endomertium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Simple hyperplasia with dilated glands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3795" name="Picture 2" descr="http://www.med-ed.virginia.edu/mmdbObjects/medium/p/path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747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268760"/>
            <a:ext cx="45010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Complex atypical hyperplasia with back-to-back arrangement of glands and papillary tufting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6867" name="Picture 2" descr="http://www.med-ed.virginia.edu/mmdbObjects/medium/p/path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45719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93204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/>
              <a:t>Epidemiology: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invasive tumor of the female genital tract in the U.S.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Worldwide, it is the </a:t>
            </a:r>
            <a:r>
              <a:rPr lang="en-US" sz="2400" b="1" u="sng" dirty="0" smtClean="0">
                <a:solidFill>
                  <a:srgbClr val="7030A0"/>
                </a:solidFill>
              </a:rPr>
              <a:t>fifth</a:t>
            </a:r>
            <a:r>
              <a:rPr lang="en-US" sz="2400" b="1" dirty="0" smtClean="0"/>
              <a:t> commonest cancer in women.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Risk Factors, </a:t>
            </a:r>
            <a:r>
              <a:rPr lang="en-US" sz="2400" b="1" dirty="0" err="1" smtClean="0"/>
              <a:t>Adenocarcinoma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56523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Obesity (women with upper body fat have </a:t>
            </a:r>
            <a:r>
              <a:rPr lang="en-US" sz="2400" b="1" dirty="0" smtClean="0">
                <a:solidFill>
                  <a:srgbClr val="7030A0"/>
                </a:solidFill>
              </a:rPr>
              <a:t>3 times </a:t>
            </a:r>
            <a:r>
              <a:rPr lang="en-US" sz="2400" b="1" dirty="0" smtClean="0"/>
              <a:t>the risk of women with lower body fat),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Estrogen therapy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Nulliparity</a:t>
            </a:r>
            <a:r>
              <a:rPr lang="en-US" sz="2400" b="1" dirty="0" smtClean="0"/>
              <a:t> (as a result of infertility due to 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L</a:t>
            </a:r>
            <a:r>
              <a:rPr lang="en-US" sz="2400" b="1" dirty="0" smtClean="0"/>
              <a:t>ate menopause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Hypertension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Diabetes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Tamoxifen</a:t>
            </a:r>
            <a:r>
              <a:rPr lang="en-US" sz="2400" b="1" dirty="0" smtClean="0"/>
              <a:t> therapy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High socioeconomic status.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dirty="0" smtClean="0"/>
              <a:t> The disease may follow atypical hyperplasia but may occur independently of it especially in older patients. 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Clinical presentation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Most patients are between </a:t>
            </a:r>
            <a:r>
              <a:rPr lang="en-US" sz="2400" b="1" dirty="0" smtClean="0">
                <a:solidFill>
                  <a:srgbClr val="C00000"/>
                </a:solidFill>
              </a:rPr>
              <a:t>50 and 59 </a:t>
            </a:r>
            <a:r>
              <a:rPr lang="en-US" sz="2400" b="1" dirty="0" smtClean="0"/>
              <a:t>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>
              <a:defRPr/>
            </a:pPr>
            <a:r>
              <a:rPr lang="en-US" sz="2400" b="1" dirty="0" smtClean="0"/>
              <a:t>Endometrial adenocarcinoma manifests as  </a:t>
            </a:r>
            <a:r>
              <a:rPr lang="en-US" sz="2400" dirty="0"/>
              <a:t>marked </a:t>
            </a:r>
            <a:r>
              <a:rPr lang="en-US" sz="2400" b="1" dirty="0" err="1" smtClean="0">
                <a:solidFill>
                  <a:srgbClr val="FF0000"/>
                </a:solidFill>
              </a:rPr>
              <a:t>leukorrhea</a:t>
            </a:r>
            <a:r>
              <a:rPr lang="en-US" sz="2400" b="1" dirty="0" smtClean="0">
                <a:solidFill>
                  <a:srgbClr val="FF0000"/>
                </a:solidFill>
              </a:rPr>
              <a:t> and</a:t>
            </a:r>
            <a:r>
              <a:rPr lang="en-US" sz="2400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abnormal vaginal bleeding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may grow in a </a:t>
            </a:r>
            <a:r>
              <a:rPr lang="en-US" sz="2400" b="1" dirty="0" smtClean="0">
                <a:solidFill>
                  <a:srgbClr val="7030A0"/>
                </a:solidFill>
              </a:rPr>
              <a:t>diffuse</a:t>
            </a:r>
            <a:r>
              <a:rPr lang="en-US" sz="2400" b="1" dirty="0" smtClean="0"/>
              <a:t> or </a:t>
            </a:r>
            <a:r>
              <a:rPr lang="en-US" sz="2400" b="1" dirty="0" err="1" smtClean="0">
                <a:solidFill>
                  <a:srgbClr val="7030A0"/>
                </a:solidFill>
              </a:rPr>
              <a:t>polypoid</a:t>
            </a:r>
            <a:r>
              <a:rPr lang="en-US" sz="2400" b="1" dirty="0" smtClean="0"/>
              <a:t> pattern.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often involves multiple areas of the </a:t>
            </a:r>
            <a:r>
              <a:rPr lang="en-US" sz="2400" b="1" dirty="0" err="1" smtClean="0"/>
              <a:t>endometrium</a:t>
            </a: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Endometrial </a:t>
            </a:r>
            <a:r>
              <a:rPr lang="en-US" sz="2800" b="1" dirty="0" smtClean="0"/>
              <a:t>Adenocarcinoma :morphology</a:t>
            </a:r>
            <a:endParaRPr lang="en-US" sz="28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May closely resemble normal endometrium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exophytic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Infiltrative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polypoid</a:t>
            </a:r>
            <a:endParaRPr lang="en-US" sz="2400" b="1" dirty="0" smtClean="0"/>
          </a:p>
          <a:p>
            <a:pPr>
              <a:buFontTx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histology: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9361040" cy="55446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The commonest type is </a:t>
            </a:r>
            <a:r>
              <a:rPr lang="en-US" sz="2000" b="1" dirty="0" smtClean="0"/>
              <a:t>: </a:t>
            </a:r>
            <a:endParaRPr lang="en-US" sz="20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Endometrioid</a:t>
            </a:r>
            <a:r>
              <a:rPr lang="en-US" sz="2800" b="1" dirty="0" smtClean="0">
                <a:solidFill>
                  <a:srgbClr val="7030A0"/>
                </a:solidFill>
              </a:rPr>
              <a:t> adenocarcinoma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Other types include: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Clear cell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Adeno-squamous</a:t>
            </a:r>
            <a:endParaRPr lang="en-US" sz="20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Papillary serous carcinoma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Endometrioid</a:t>
            </a:r>
            <a:r>
              <a:rPr lang="en-US" sz="2400" b="1" dirty="0" smtClean="0"/>
              <a:t> carcinoma may show areas of benign looking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(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adenoacanthoma</a:t>
            </a:r>
            <a:r>
              <a:rPr lang="en-US" sz="2400" b="1" u="sng" dirty="0" smtClean="0">
                <a:solidFill>
                  <a:srgbClr val="7030A0"/>
                </a:solidFill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In </a:t>
            </a:r>
            <a:r>
              <a:rPr lang="en-US" sz="2400" b="1" dirty="0" err="1" smtClean="0"/>
              <a:t>adenosquamous</a:t>
            </a:r>
            <a:r>
              <a:rPr lang="en-US" sz="2400" b="1" dirty="0" smtClean="0"/>
              <a:t> carcinoma </a:t>
            </a:r>
            <a:r>
              <a:rPr lang="en-US" sz="2400" b="1" dirty="0" smtClean="0">
                <a:solidFill>
                  <a:srgbClr val="7030A0"/>
                </a:solidFill>
              </a:rPr>
              <a:t>both glandular and </a:t>
            </a:r>
            <a:r>
              <a:rPr lang="en-US" sz="2400" b="1" dirty="0" err="1" smtClean="0">
                <a:solidFill>
                  <a:srgbClr val="7030A0"/>
                </a:solidFill>
              </a:rPr>
              <a:t>squamous</a:t>
            </a:r>
            <a:r>
              <a:rPr lang="en-US" sz="2400" b="1" dirty="0" smtClean="0"/>
              <a:t> components appear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prognosis: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Clinical behavior depends on the </a:t>
            </a:r>
            <a:r>
              <a:rPr lang="en-US" sz="2400" b="1" dirty="0" err="1" smtClean="0">
                <a:solidFill>
                  <a:srgbClr val="C00000"/>
                </a:solidFill>
              </a:rPr>
              <a:t>histologic</a:t>
            </a:r>
            <a:r>
              <a:rPr lang="en-US" sz="2400" b="1" dirty="0" smtClean="0">
                <a:solidFill>
                  <a:srgbClr val="C00000"/>
                </a:solidFill>
              </a:rPr>
              <a:t> type, the grade </a:t>
            </a:r>
            <a:r>
              <a:rPr lang="en-US" sz="2400" b="1" dirty="0" smtClean="0"/>
              <a:t>(degree of differentiation) and </a:t>
            </a:r>
            <a:r>
              <a:rPr lang="en-US" sz="2400" b="1" dirty="0" smtClean="0">
                <a:solidFill>
                  <a:srgbClr val="C00000"/>
                </a:solidFill>
              </a:rPr>
              <a:t>the stage </a:t>
            </a:r>
            <a:r>
              <a:rPr lang="en-US" sz="2400" b="1" dirty="0" smtClean="0"/>
              <a:t>(extent of spread).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Endometrioid</a:t>
            </a:r>
            <a:r>
              <a:rPr lang="en-US" sz="2400" b="1" dirty="0" smtClean="0">
                <a:solidFill>
                  <a:srgbClr val="C00000"/>
                </a:solidFill>
              </a:rPr>
              <a:t> carcinoma </a:t>
            </a:r>
            <a:r>
              <a:rPr lang="en-US" sz="2400" b="1" dirty="0" smtClean="0"/>
              <a:t>has a better prognosis than the other histological types, which tend to occur at a higher stage.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Staging is based on: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egree</a:t>
            </a:r>
            <a:r>
              <a:rPr lang="en-US" sz="2400" b="1" dirty="0" smtClean="0"/>
              <a:t>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myometrial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invasion,</a:t>
            </a:r>
            <a:r>
              <a:rPr lang="en-US" sz="2400" b="1" dirty="0" smtClean="0"/>
              <a:t> cervical, adnexal and adjacent pelvic organ invasion,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</a:t>
            </a:r>
            <a:r>
              <a:rPr lang="en-US" sz="2400" b="1" dirty="0" smtClean="0"/>
              <a:t>esult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7030A0"/>
                </a:solidFill>
              </a:rPr>
              <a:t>peritoneal fluid cytology </a:t>
            </a:r>
            <a:r>
              <a:rPr lang="en-US" sz="2400" b="1" dirty="0" smtClean="0"/>
              <a:t>and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</a:t>
            </a:r>
            <a:r>
              <a:rPr lang="en-US" sz="2400" b="1" dirty="0" smtClean="0"/>
              <a:t>istant </a:t>
            </a:r>
            <a:r>
              <a:rPr lang="en-US" sz="2400" b="1" dirty="0" smtClean="0"/>
              <a:t>organ </a:t>
            </a:r>
            <a:r>
              <a:rPr lang="en-US" sz="2400" b="1" dirty="0" smtClean="0">
                <a:solidFill>
                  <a:srgbClr val="7030A0"/>
                </a:solidFill>
              </a:rPr>
              <a:t>metastasis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Lymph node status is an important prognostic factor.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Carcinoma,prognosis</a:t>
            </a:r>
            <a:r>
              <a:rPr lang="en-US" sz="2400" b="1" dirty="0" smtClean="0"/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91264" cy="549322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75%</a:t>
            </a:r>
            <a:r>
              <a:rPr lang="en-US" sz="2400" b="1" dirty="0" smtClean="0"/>
              <a:t> of patients present with stage I disease and these have </a:t>
            </a:r>
            <a:r>
              <a:rPr lang="en-US" sz="2400" b="1" dirty="0" smtClean="0">
                <a:solidFill>
                  <a:srgbClr val="7030A0"/>
                </a:solidFill>
              </a:rPr>
              <a:t>95% 5-year survival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The tumors associated with unopposed estrogen tend to have low </a:t>
            </a:r>
            <a:r>
              <a:rPr lang="en-US" sz="2400" b="1" dirty="0" err="1" smtClean="0"/>
              <a:t>histologic</a:t>
            </a:r>
            <a:r>
              <a:rPr lang="en-US" sz="2400" b="1" dirty="0" smtClean="0"/>
              <a:t> grade and clinical stage, hence tend to have better prognosis.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/>
              <a:t>These usually occur in young women.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20%</a:t>
            </a:r>
            <a:r>
              <a:rPr lang="en-US" sz="2400" b="1" dirty="0" smtClean="0"/>
              <a:t> of endometrial carcinoma there is no association with </a:t>
            </a:r>
            <a:r>
              <a:rPr lang="en-US" sz="2400" b="1" dirty="0" err="1" smtClean="0"/>
              <a:t>hyperestrinism</a:t>
            </a:r>
            <a:r>
              <a:rPr lang="en-US" sz="2400" b="1" dirty="0" smtClean="0"/>
              <a:t> or preexisting hyperplasia ,these cancers tend to occur late in life and have a poor prognosis.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Carcinoma , Grading and staging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Grading</a:t>
            </a:r>
            <a:r>
              <a:rPr lang="en-US" sz="2800" b="1" dirty="0" smtClean="0"/>
              <a:t> is from 1 to 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Staging</a:t>
            </a:r>
            <a:r>
              <a:rPr lang="en-US" sz="2800" b="1" dirty="0" smtClean="0"/>
              <a:t> is from 1 to 4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1 : Confined to uterus corpus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2 : Cervix involvement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3 : beyond the uterus ,but within the true pelvis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4 : Distant metastasis/ </a:t>
            </a:r>
            <a:r>
              <a:rPr lang="en-US" sz="2400" b="1" dirty="0" err="1" smtClean="0"/>
              <a:t>extrapelvic</a:t>
            </a:r>
            <a:r>
              <a:rPr lang="en-US" sz="2400" b="1" dirty="0" smtClean="0"/>
              <a:t> extension.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EM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Secretary </a:t>
            </a:r>
            <a:r>
              <a:rPr lang="en-US" sz="2800" dirty="0" err="1" smtClean="0"/>
              <a:t>Endometrium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EM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0992" y="1070992"/>
            <a:ext cx="6858000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EM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3163" y="540811"/>
            <a:ext cx="651369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EM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related to </a:t>
            </a:r>
            <a:r>
              <a:rPr lang="en-US" sz="2400" b="1" dirty="0" err="1" smtClean="0"/>
              <a:t>intrautreine</a:t>
            </a:r>
            <a:r>
              <a:rPr lang="en-US" sz="2400" b="1" dirty="0" smtClean="0"/>
              <a:t> trauma </a:t>
            </a:r>
            <a:r>
              <a:rPr lang="en-US" sz="2400" b="1" dirty="0" smtClean="0"/>
              <a:t> </a:t>
            </a:r>
            <a:r>
              <a:rPr lang="en-US" sz="2400" b="1" dirty="0" smtClean="0"/>
              <a:t>e.g. after an abortion either spontaneous or induced, complications of pregnancy, medical instrumentation or intrauterine contraceptive devices. </a:t>
            </a:r>
            <a:endParaRPr lang="en-US" sz="2400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caused by </a:t>
            </a:r>
            <a:r>
              <a:rPr lang="en-US" sz="2400" b="1" u="sng" dirty="0" smtClean="0">
                <a:solidFill>
                  <a:srgbClr val="FF0000"/>
                </a:solidFill>
              </a:rPr>
              <a:t>Staphylococci, Streptococci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 </a:t>
            </a:r>
            <a:r>
              <a:rPr lang="en-US" sz="2000" b="1" dirty="0" smtClean="0"/>
              <a:t>Others like N. </a:t>
            </a:r>
            <a:r>
              <a:rPr lang="en-US" sz="2000" b="1" dirty="0" err="1" smtClean="0"/>
              <a:t>gonorrhoeae</a:t>
            </a:r>
            <a:r>
              <a:rPr lang="en-US" sz="2000" b="1" dirty="0" smtClean="0"/>
              <a:t>, gram-negative bacilli and occasionally fungi and viruses can also cause infection</a:t>
            </a:r>
            <a:r>
              <a:rPr lang="en-US" sz="2400" b="1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Chronic endometritis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72000"/>
          </a:xfrm>
        </p:spPr>
        <p:txBody>
          <a:bodyPr/>
          <a:lstStyle/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associated with </a:t>
            </a:r>
            <a:r>
              <a:rPr lang="en-US" sz="2400" b="1" dirty="0" smtClean="0"/>
              <a:t>:</a:t>
            </a:r>
            <a:endParaRPr lang="en-US" sz="2400" b="1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Intrauterine contraceptive device use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pelvic inflammatory disease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retained products of conception following an abortion or delivery.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The etiologic agent is often not apparent and the patient is said to have </a:t>
            </a:r>
            <a:r>
              <a:rPr lang="en-US" sz="2400" b="1" dirty="0" smtClean="0">
                <a:solidFill>
                  <a:srgbClr val="FF0000"/>
                </a:solidFill>
              </a:rPr>
              <a:t>non-specific chronic </a:t>
            </a:r>
            <a:r>
              <a:rPr lang="en-US" sz="2400" b="1" dirty="0" err="1" smtClean="0">
                <a:solidFill>
                  <a:srgbClr val="FF0000"/>
                </a:solidFill>
              </a:rPr>
              <a:t>endometritis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Patients present with irregular bleeding.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Histologically</a:t>
            </a:r>
            <a:r>
              <a:rPr lang="en-US" sz="2400" b="1" dirty="0" smtClean="0"/>
              <a:t>, the presence of plasma cells in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is diagnostic.  The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 cells become spindled and swirl around the glands.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Sometimes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noted in patients with tuberculosis.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Endometrial </a:t>
            </a:r>
            <a:r>
              <a:rPr lang="en-US" sz="2400" b="1" dirty="0" smtClean="0"/>
              <a:t>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160"/>
            <a:ext cx="9011344" cy="566584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a localized benign overgrowth of endometrial tissue covered by epithelium.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Endometrial polyps are most common in women between 40 and 50 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polyp may cause irregular bleeding.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It may be broad-based and sessile,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or attached to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by a slender stalk.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size is variable from 1mm to a mass that fills the endometrial cavity.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Occasionally a polyp may protrude through the external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/>
              <a:t>Histology</a:t>
            </a:r>
          </a:p>
          <a:p>
            <a:r>
              <a:rPr lang="en-US" sz="2400" b="1" dirty="0" smtClean="0"/>
              <a:t>Composed of glands of variable size and shape, fibrotic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thick-walled blood vessels.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Clinical </a:t>
            </a:r>
            <a:r>
              <a:rPr lang="en-US" sz="2400" b="1" dirty="0" smtClean="0">
                <a:solidFill>
                  <a:srgbClr val="FF0000"/>
                </a:solidFill>
              </a:rPr>
              <a:t>behavior: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Endometrial polyps are benign with no malignant potential </a:t>
            </a:r>
            <a:r>
              <a:rPr lang="en-US" sz="2400" b="1" dirty="0" smtClean="0"/>
              <a:t>but </a:t>
            </a:r>
            <a:r>
              <a:rPr lang="en-US" b="1" dirty="0" smtClean="0"/>
              <a:t>S</a:t>
            </a:r>
            <a:r>
              <a:rPr lang="en-US" sz="2400" b="1" dirty="0" smtClean="0"/>
              <a:t>ometimes </a:t>
            </a:r>
            <a:r>
              <a:rPr lang="en-US" sz="2400" b="1" dirty="0" smtClean="0"/>
              <a:t>malignant tumors may be found in them.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866</TotalTime>
  <Words>1633</Words>
  <Application>Microsoft Office PowerPoint</Application>
  <PresentationFormat>On-screen Show (4:3)</PresentationFormat>
  <Paragraphs>275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The Uterine Corpus</vt:lpstr>
      <vt:lpstr>PowerPoint Presentation</vt:lpstr>
      <vt:lpstr>PowerPoint Presentation</vt:lpstr>
      <vt:lpstr>PowerPoint Presentation</vt:lpstr>
      <vt:lpstr>Acute endometritis </vt:lpstr>
      <vt:lpstr>Chronic endometritis </vt:lpstr>
      <vt:lpstr>Chronic endometritis </vt:lpstr>
      <vt:lpstr> Endometrial polyp  </vt:lpstr>
      <vt:lpstr>Endometrial polyp  </vt:lpstr>
      <vt:lpstr>PowerPoint Presentation</vt:lpstr>
      <vt:lpstr>Leiomyoma (Fibroid)  </vt:lpstr>
      <vt:lpstr>Leiomyoma (Fibroid)  </vt:lpstr>
      <vt:lpstr>Leiomyoma. Note whorled cut surface</vt:lpstr>
      <vt:lpstr>PowerPoint Presentation</vt:lpstr>
      <vt:lpstr>Leiomyoma  composed of interlacing fibers of bland smooth muscle with collagenous  stroma between bundles</vt:lpstr>
      <vt:lpstr>Leiomyoma (Fibroid) Degenerative changes  </vt:lpstr>
      <vt:lpstr>  Leiomyoma (Fibroid)  Clinical behavior</vt:lpstr>
      <vt:lpstr>Endometrial Hyperplasia</vt:lpstr>
      <vt:lpstr>Endometrial Hyperplasia</vt:lpstr>
      <vt:lpstr>Endometrial Hyperplasia</vt:lpstr>
      <vt:lpstr>Endometrial Hyperplasia, causes</vt:lpstr>
      <vt:lpstr>Endometrial Hyperplasia ,Clinical </vt:lpstr>
      <vt:lpstr>Endometrial Hyperplasia: microscopy</vt:lpstr>
      <vt:lpstr>Endometrial Hyperplasia: classification</vt:lpstr>
      <vt:lpstr>Endometrial Hyperplasia: microscopy</vt:lpstr>
      <vt:lpstr>Endometrial Hyperplasia:  Clinical behavior    and premalignant potential</vt:lpstr>
      <vt:lpstr> Endometrial Hyperplasia:  Clinical behavior    and premalignant potential</vt:lpstr>
      <vt:lpstr>Endometrial Hyperplasia, Risk Factors</vt:lpstr>
      <vt:lpstr>PowerPoint Presentation</vt:lpstr>
      <vt:lpstr>Simple hyperplasia with dilated glands</vt:lpstr>
      <vt:lpstr>Complex atypical hyperplasia with back-to-back arrangement of glands and papillary tufting</vt:lpstr>
      <vt:lpstr>Endometrial adenocarcinoma</vt:lpstr>
      <vt:lpstr>Risk Factors, Adenocarcinoma</vt:lpstr>
      <vt:lpstr>Endometrial adenocarcinoma</vt:lpstr>
      <vt:lpstr>Endometrial Adenocarcinoma :morphology</vt:lpstr>
      <vt:lpstr>Endometrial adenocarcinoma, histology:</vt:lpstr>
      <vt:lpstr>Endometrial adenocarcinoma, prognosis:</vt:lpstr>
      <vt:lpstr>Endometrial Carcinoma,prognosis:</vt:lpstr>
      <vt:lpstr>Endometrial Carcinoma , Grading and staging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Hyperplasia</dc:title>
  <dc:creator>Emad</dc:creator>
  <cp:lastModifiedBy>DR.EMAD</cp:lastModifiedBy>
  <cp:revision>90</cp:revision>
  <dcterms:created xsi:type="dcterms:W3CDTF">2005-02-23T11:15:07Z</dcterms:created>
  <dcterms:modified xsi:type="dcterms:W3CDTF">2014-04-03T05:45:59Z</dcterms:modified>
</cp:coreProperties>
</file>