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0" r:id="rId1"/>
  </p:sldMasterIdLst>
  <p:notesMasterIdLst>
    <p:notesMasterId r:id="rId17"/>
  </p:notesMasterIdLst>
  <p:handoutMasterIdLst>
    <p:handoutMasterId r:id="rId18"/>
  </p:handoutMasterIdLst>
  <p:sldIdLst>
    <p:sldId id="304" r:id="rId2"/>
    <p:sldId id="282" r:id="rId3"/>
    <p:sldId id="284" r:id="rId4"/>
    <p:sldId id="285" r:id="rId5"/>
    <p:sldId id="288" r:id="rId6"/>
    <p:sldId id="290" r:id="rId7"/>
    <p:sldId id="293" r:id="rId8"/>
    <p:sldId id="295" r:id="rId9"/>
    <p:sldId id="296" r:id="rId10"/>
    <p:sldId id="297" r:id="rId11"/>
    <p:sldId id="298" r:id="rId12"/>
    <p:sldId id="299" r:id="rId13"/>
    <p:sldId id="300" r:id="rId14"/>
    <p:sldId id="301" r:id="rId15"/>
    <p:sldId id="303" r:id="rId16"/>
  </p:sldIdLst>
  <p:sldSz cx="12188825" cy="6858000"/>
  <p:notesSz cx="6858000" cy="9144000"/>
  <p:defaultTextStyle>
    <a:defPPr>
      <a:defRPr lang="en-US"/>
    </a:defPPr>
    <a:lvl1pPr algn="l" defTabSz="1217613" rtl="0" eaLnBrk="0" fontAlgn="base" hangingPunct="0">
      <a:spcBef>
        <a:spcPct val="0"/>
      </a:spcBef>
      <a:spcAft>
        <a:spcPct val="0"/>
      </a:spcAft>
      <a:defRPr sz="2400" kern="1200">
        <a:solidFill>
          <a:schemeClr val="tx1"/>
        </a:solidFill>
        <a:latin typeface="Franklin Gothic Book" pitchFamily="34" charset="0"/>
        <a:ea typeface="+mn-ea"/>
        <a:cs typeface="+mn-cs"/>
      </a:defRPr>
    </a:lvl1pPr>
    <a:lvl2pPr marL="608013" indent="-150813" algn="l" defTabSz="1217613" rtl="0" eaLnBrk="0" fontAlgn="base" hangingPunct="0">
      <a:spcBef>
        <a:spcPct val="0"/>
      </a:spcBef>
      <a:spcAft>
        <a:spcPct val="0"/>
      </a:spcAft>
      <a:defRPr sz="2400" kern="1200">
        <a:solidFill>
          <a:schemeClr val="tx1"/>
        </a:solidFill>
        <a:latin typeface="Franklin Gothic Book" pitchFamily="34" charset="0"/>
        <a:ea typeface="+mn-ea"/>
        <a:cs typeface="+mn-cs"/>
      </a:defRPr>
    </a:lvl2pPr>
    <a:lvl3pPr marL="1217613" indent="-303213" algn="l" defTabSz="1217613" rtl="0" eaLnBrk="0" fontAlgn="base" hangingPunct="0">
      <a:spcBef>
        <a:spcPct val="0"/>
      </a:spcBef>
      <a:spcAft>
        <a:spcPct val="0"/>
      </a:spcAft>
      <a:defRPr sz="2400" kern="1200">
        <a:solidFill>
          <a:schemeClr val="tx1"/>
        </a:solidFill>
        <a:latin typeface="Franklin Gothic Book" pitchFamily="34" charset="0"/>
        <a:ea typeface="+mn-ea"/>
        <a:cs typeface="+mn-cs"/>
      </a:defRPr>
    </a:lvl3pPr>
    <a:lvl4pPr marL="1827213" indent="-455613" algn="l" defTabSz="1217613" rtl="0" eaLnBrk="0" fontAlgn="base" hangingPunct="0">
      <a:spcBef>
        <a:spcPct val="0"/>
      </a:spcBef>
      <a:spcAft>
        <a:spcPct val="0"/>
      </a:spcAft>
      <a:defRPr sz="2400" kern="1200">
        <a:solidFill>
          <a:schemeClr val="tx1"/>
        </a:solidFill>
        <a:latin typeface="Franklin Gothic Book" pitchFamily="34" charset="0"/>
        <a:ea typeface="+mn-ea"/>
        <a:cs typeface="+mn-cs"/>
      </a:defRPr>
    </a:lvl4pPr>
    <a:lvl5pPr marL="2436813" indent="-608013" algn="l" defTabSz="1217613" rtl="0" eaLnBrk="0" fontAlgn="base" hangingPunct="0">
      <a:spcBef>
        <a:spcPct val="0"/>
      </a:spcBef>
      <a:spcAft>
        <a:spcPct val="0"/>
      </a:spcAft>
      <a:defRPr sz="2400" kern="1200">
        <a:solidFill>
          <a:schemeClr val="tx1"/>
        </a:solidFill>
        <a:latin typeface="Franklin Gothic Book" pitchFamily="34" charset="0"/>
        <a:ea typeface="+mn-ea"/>
        <a:cs typeface="+mn-cs"/>
      </a:defRPr>
    </a:lvl5pPr>
    <a:lvl6pPr marL="2286000" algn="l" defTabSz="914400" rtl="0" eaLnBrk="1" latinLnBrk="0" hangingPunct="1">
      <a:defRPr sz="2400" kern="1200">
        <a:solidFill>
          <a:schemeClr val="tx1"/>
        </a:solidFill>
        <a:latin typeface="Franklin Gothic Book" pitchFamily="34" charset="0"/>
        <a:ea typeface="+mn-ea"/>
        <a:cs typeface="+mn-cs"/>
      </a:defRPr>
    </a:lvl6pPr>
    <a:lvl7pPr marL="2743200" algn="l" defTabSz="914400" rtl="0" eaLnBrk="1" latinLnBrk="0" hangingPunct="1">
      <a:defRPr sz="2400" kern="1200">
        <a:solidFill>
          <a:schemeClr val="tx1"/>
        </a:solidFill>
        <a:latin typeface="Franklin Gothic Book" pitchFamily="34" charset="0"/>
        <a:ea typeface="+mn-ea"/>
        <a:cs typeface="+mn-cs"/>
      </a:defRPr>
    </a:lvl7pPr>
    <a:lvl8pPr marL="3200400" algn="l" defTabSz="914400" rtl="0" eaLnBrk="1" latinLnBrk="0" hangingPunct="1">
      <a:defRPr sz="2400" kern="1200">
        <a:solidFill>
          <a:schemeClr val="tx1"/>
        </a:solidFill>
        <a:latin typeface="Franklin Gothic Book" pitchFamily="34" charset="0"/>
        <a:ea typeface="+mn-ea"/>
        <a:cs typeface="+mn-cs"/>
      </a:defRPr>
    </a:lvl8pPr>
    <a:lvl9pPr marL="3657600" algn="l" defTabSz="914400" rtl="0" eaLnBrk="1" latinLnBrk="0" hangingPunct="1">
      <a:defRPr sz="2400" kern="1200">
        <a:solidFill>
          <a:schemeClr val="tx1"/>
        </a:solidFill>
        <a:latin typeface="Franklin Gothic Boo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4" autoAdjust="0"/>
    <p:restoredTop sz="94750" autoAdjust="0"/>
  </p:normalViewPr>
  <p:slideViewPr>
    <p:cSldViewPr>
      <p:cViewPr>
        <p:scale>
          <a:sx n="79" d="100"/>
          <a:sy n="79" d="100"/>
        </p:scale>
        <p:origin x="-114" y="-618"/>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218987" eaLnBrk="1" fontAlgn="auto" hangingPunct="1">
              <a:spcBef>
                <a:spcPts val="0"/>
              </a:spcBef>
              <a:spcAft>
                <a:spcPts val="0"/>
              </a:spcAft>
              <a:defRPr sz="1200">
                <a:solidFill>
                  <a:schemeClr val="tx2"/>
                </a:solidFill>
                <a:latin typeface="+mn-lt"/>
              </a:defRPr>
            </a:lvl1pPr>
          </a:lstStyle>
          <a:p>
            <a:pPr>
              <a:defRPr/>
            </a:pP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1218987" eaLnBrk="1" fontAlgn="auto" hangingPunct="1">
              <a:spcBef>
                <a:spcPts val="0"/>
              </a:spcBef>
              <a:spcAft>
                <a:spcPts val="0"/>
              </a:spcAft>
              <a:defRPr sz="1200">
                <a:solidFill>
                  <a:schemeClr val="tx2"/>
                </a:solidFill>
                <a:latin typeface="+mn-lt"/>
              </a:defRPr>
            </a:lvl1pPr>
          </a:lstStyle>
          <a:p>
            <a:pPr>
              <a:defRPr/>
            </a:pPr>
            <a:fld id="{EC0DA6DB-E652-45BD-A355-8E3438F78167}" type="datetimeFigureOut">
              <a:rPr lang="en-US"/>
              <a:pPr>
                <a:defRPr/>
              </a:pPr>
              <a:t>4/13/2014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1218987" eaLnBrk="1" fontAlgn="auto" hangingPunct="1">
              <a:spcBef>
                <a:spcPts val="0"/>
              </a:spcBef>
              <a:spcAft>
                <a:spcPts val="0"/>
              </a:spcAft>
              <a:defRPr sz="1200">
                <a:solidFill>
                  <a:schemeClr val="tx2"/>
                </a:solidFill>
                <a:latin typeface="+mn-lt"/>
              </a:defRPr>
            </a:lvl1pPr>
          </a:lstStyle>
          <a:p>
            <a:pPr>
              <a:defRPr/>
            </a:pP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solidFill>
                  <a:schemeClr val="tx2"/>
                </a:solidFill>
                <a:latin typeface="Century Gothic" pitchFamily="34" charset="0"/>
              </a:defRPr>
            </a:lvl1pPr>
          </a:lstStyle>
          <a:p>
            <a:fld id="{66BD61B7-4706-4CDF-B437-16CFFE025014}" type="slidenum">
              <a:rPr lang="en-US"/>
              <a:pPr/>
              <a:t>‹#›</a:t>
            </a:fld>
            <a:endParaRPr lang="en-US"/>
          </a:p>
        </p:txBody>
      </p:sp>
    </p:spTree>
    <p:extLst>
      <p:ext uri="{BB962C8B-B14F-4D97-AF65-F5344CB8AC3E}">
        <p14:creationId xmlns:p14="http://schemas.microsoft.com/office/powerpoint/2010/main" val="2641108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218987" eaLnBrk="1" fontAlgn="auto" hangingPunct="1">
              <a:spcBef>
                <a:spcPts val="0"/>
              </a:spcBef>
              <a:spcAft>
                <a:spcPts val="0"/>
              </a:spcAft>
              <a:defRPr sz="1200">
                <a:solidFill>
                  <a:schemeClr val="tx2"/>
                </a:solidFill>
                <a:latin typeface="+mn-lt"/>
              </a:defRPr>
            </a:lvl1pPr>
          </a:lstStyle>
          <a:p>
            <a:pPr>
              <a:defRPr/>
            </a:pPr>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218987" eaLnBrk="1" fontAlgn="auto" hangingPunct="1">
              <a:spcBef>
                <a:spcPts val="0"/>
              </a:spcBef>
              <a:spcAft>
                <a:spcPts val="0"/>
              </a:spcAft>
              <a:defRPr sz="1200">
                <a:solidFill>
                  <a:schemeClr val="tx2"/>
                </a:solidFill>
                <a:latin typeface="+mn-lt"/>
              </a:defRPr>
            </a:lvl1pPr>
          </a:lstStyle>
          <a:p>
            <a:pPr>
              <a:defRPr/>
            </a:pPr>
            <a:fld id="{3A38029C-5938-46FE-8A12-DBAFE15BDEFC}" type="datetimeFigureOut">
              <a:rPr lang="en-US"/>
              <a:pPr>
                <a:defRPr/>
              </a:pPr>
              <a:t>4/13/2014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218987" eaLnBrk="1" fontAlgn="auto" hangingPunct="1">
              <a:spcBef>
                <a:spcPts val="0"/>
              </a:spcBef>
              <a:spcAft>
                <a:spcPts val="0"/>
              </a:spcAft>
              <a:defRPr sz="1200">
                <a:solidFill>
                  <a:schemeClr val="tx2"/>
                </a:solidFill>
                <a:latin typeface="+mn-lt"/>
              </a:defRPr>
            </a:lvl1pPr>
          </a:lstStyle>
          <a:p>
            <a:pPr>
              <a:defRPr/>
            </a:pP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solidFill>
                  <a:schemeClr val="tx2"/>
                </a:solidFill>
                <a:latin typeface="Century Gothic" pitchFamily="34" charset="0"/>
              </a:defRPr>
            </a:lvl1pPr>
          </a:lstStyle>
          <a:p>
            <a:fld id="{50FA123B-EAEE-47BA-B98D-580B2F9F849A}" type="slidenum">
              <a:rPr lang="en-US"/>
              <a:pPr/>
              <a:t>‹#›</a:t>
            </a:fld>
            <a:endParaRPr lang="en-US"/>
          </a:p>
        </p:txBody>
      </p:sp>
    </p:spTree>
    <p:extLst>
      <p:ext uri="{BB962C8B-B14F-4D97-AF65-F5344CB8AC3E}">
        <p14:creationId xmlns:p14="http://schemas.microsoft.com/office/powerpoint/2010/main" val="1859178554"/>
      </p:ext>
    </p:extLst>
  </p:cSld>
  <p:clrMap bg1="lt1" tx1="dk1" bg2="lt2" tx2="dk2" accent1="accent1" accent2="accent2" accent3="accent3" accent4="accent4" accent5="accent5" accent6="accent6" hlink="hlink" folHlink="folHlink"/>
  <p:notesStyle>
    <a:lvl1pPr algn="l" defTabSz="1217613" rtl="0" eaLnBrk="0" fontAlgn="base" hangingPunct="0">
      <a:spcBef>
        <a:spcPct val="30000"/>
      </a:spcBef>
      <a:spcAft>
        <a:spcPct val="0"/>
      </a:spcAft>
      <a:defRPr sz="1600" kern="1200">
        <a:solidFill>
          <a:schemeClr val="tx2"/>
        </a:solidFill>
        <a:latin typeface="+mn-lt"/>
        <a:ea typeface="+mn-ea"/>
        <a:cs typeface="+mn-cs"/>
      </a:defRPr>
    </a:lvl1pPr>
    <a:lvl2pPr marL="608013" algn="l" defTabSz="1217613" rtl="0" eaLnBrk="0" fontAlgn="base" hangingPunct="0">
      <a:spcBef>
        <a:spcPct val="30000"/>
      </a:spcBef>
      <a:spcAft>
        <a:spcPct val="0"/>
      </a:spcAft>
      <a:defRPr sz="1600" kern="1200">
        <a:solidFill>
          <a:schemeClr val="tx2"/>
        </a:solidFill>
        <a:latin typeface="+mn-lt"/>
        <a:ea typeface="+mn-ea"/>
        <a:cs typeface="+mn-cs"/>
      </a:defRPr>
    </a:lvl2pPr>
    <a:lvl3pPr marL="1217613" algn="l" defTabSz="1217613" rtl="0" eaLnBrk="0" fontAlgn="base" hangingPunct="0">
      <a:spcBef>
        <a:spcPct val="30000"/>
      </a:spcBef>
      <a:spcAft>
        <a:spcPct val="0"/>
      </a:spcAft>
      <a:defRPr sz="1600" kern="1200">
        <a:solidFill>
          <a:schemeClr val="tx2"/>
        </a:solidFill>
        <a:latin typeface="+mn-lt"/>
        <a:ea typeface="+mn-ea"/>
        <a:cs typeface="+mn-cs"/>
      </a:defRPr>
    </a:lvl3pPr>
    <a:lvl4pPr marL="1827213" algn="l" defTabSz="1217613" rtl="0" eaLnBrk="0" fontAlgn="base" hangingPunct="0">
      <a:spcBef>
        <a:spcPct val="30000"/>
      </a:spcBef>
      <a:spcAft>
        <a:spcPct val="0"/>
      </a:spcAft>
      <a:defRPr sz="1600" kern="1200">
        <a:solidFill>
          <a:schemeClr val="tx2"/>
        </a:solidFill>
        <a:latin typeface="+mn-lt"/>
        <a:ea typeface="+mn-ea"/>
        <a:cs typeface="+mn-cs"/>
      </a:defRPr>
    </a:lvl4pPr>
    <a:lvl5pPr marL="2436813" algn="l" defTabSz="1217613" rtl="0" eaLnBrk="0" fontAlgn="base" hangingPunct="0">
      <a:spcBef>
        <a:spcPct val="30000"/>
      </a:spcBef>
      <a:spcAft>
        <a:spcPct val="0"/>
      </a:spcAft>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083AE4E-F286-4334-B890-3384CE0064D7}"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FA123B-EAEE-47BA-B98D-580B2F9F849A}" type="slidenum">
              <a:rPr lang="en-US" smtClean="0"/>
              <a:pPr/>
              <a:t>15</a:t>
            </a:fld>
            <a:endParaRPr lang="en-US"/>
          </a:p>
        </p:txBody>
      </p:sp>
    </p:spTree>
    <p:extLst>
      <p:ext uri="{BB962C8B-B14F-4D97-AF65-F5344CB8AC3E}">
        <p14:creationId xmlns:p14="http://schemas.microsoft.com/office/powerpoint/2010/main" val="294498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1371601"/>
            <a:ext cx="10462075"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162" y="3505200"/>
            <a:ext cx="8532178"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Sunday, April 13,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914162" y="3398520"/>
            <a:ext cx="104620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11A01E2-D530-42B0-8548-FE0113DCA3B2}" type="datetimeFigureOut">
              <a:rPr lang="en-US" smtClean="0"/>
              <a:pPr>
                <a:defRPr/>
              </a:pPr>
              <a:t>4/13/2014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8F29D30-DC7B-407F-8F71-1DB5903D12C1}"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600"/>
            <a:ext cx="2742486"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441" y="609600"/>
            <a:ext cx="802431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5017C521-38FC-461B-851B-051769CFB37B}" type="datetimeFigureOut">
              <a:rPr lang="en-US" smtClean="0"/>
              <a:pPr>
                <a:defRPr/>
              </a:pPr>
              <a:t>4/13/2014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37F6507-3488-4B84-8538-5D7BAE9413FC}"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4B069B7-803A-4D64-96E7-059853586EEF}" type="datetimeFigureOut">
              <a:rPr lang="en-US" smtClean="0"/>
              <a:pPr>
                <a:defRPr/>
              </a:pPr>
              <a:t>4/13/2014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717CC2F-0FEB-4251-9752-CEEA3C3C1B81}"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2833" y="2362201"/>
            <a:ext cx="10360501"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2833" y="4626865"/>
            <a:ext cx="10360501"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Sunday, April 13,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975106" y="4599432"/>
            <a:ext cx="104620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73352"/>
            <a:ext cx="5383398"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673352"/>
            <a:ext cx="5383398"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41C4CA92-262E-46F4-AFE8-7541F88B90F0}" type="datetimeFigureOut">
              <a:rPr lang="en-US" smtClean="0"/>
              <a:pPr>
                <a:defRPr/>
              </a:pPr>
              <a:t>4/13/2014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CAE3461-C355-4DE8-8493-C3C6AC26AB80}"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441" y="1676400"/>
            <a:ext cx="5241195"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438400"/>
            <a:ext cx="52411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8189" y="1676400"/>
            <a:ext cx="5241195"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8189" y="2438400"/>
            <a:ext cx="52411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8C3B2085-1CA9-4A60-8D4E-1C6D5C5A8336}" type="datetimeFigureOut">
              <a:rPr lang="en-US" smtClean="0"/>
              <a:pPr>
                <a:defRPr/>
              </a:pPr>
              <a:t>4/13/2014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337B135-4BE8-4DE4-A059-02C5B12199D2}" type="slidenum">
              <a:rPr lang="en-US" smtClean="0"/>
              <a:pPr/>
              <a:t>‹#›</a:t>
            </a:fld>
            <a:endParaRPr lang="en-US"/>
          </a:p>
        </p:txBody>
      </p:sp>
      <p:cxnSp>
        <p:nvCxnSpPr>
          <p:cNvPr id="11" name="Straight Connector 10"/>
          <p:cNvCxnSpPr/>
          <p:nvPr/>
        </p:nvCxnSpPr>
        <p:spPr>
          <a:xfrm rot="5400000">
            <a:off x="3740362" y="4045691"/>
            <a:ext cx="4709160" cy="10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557CB6BC-1514-4178-A491-076A94F19FC4}" type="datetimeFigureOut">
              <a:rPr lang="en-US" smtClean="0"/>
              <a:pPr>
                <a:defRPr/>
              </a:pPr>
              <a:t>4/13/2014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34ECAE76-2D49-48CC-8F67-156507557F77}"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99346BD-A226-4A40-B9BA-E00A076CF5C3}" type="datetimeFigureOut">
              <a:rPr lang="en-US" smtClean="0"/>
              <a:pPr>
                <a:defRPr/>
              </a:pPr>
              <a:t>4/13/2014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0D59903C-FA50-443A-9F4A-BC31BB3CCD42}"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792080"/>
            <a:ext cx="2852185"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1368" y="792080"/>
            <a:ext cx="7618016"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443" y="2130553"/>
            <a:ext cx="2852185"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201F4E7-E632-459C-BF51-F8865096689E}" type="datetimeFigureOut">
              <a:rPr lang="en-US" smtClean="0"/>
              <a:pPr>
                <a:defRPr/>
              </a:pPr>
              <a:t>4/13/2014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432E91D-E4D2-4961-979B-34169583FB72}" type="slidenum">
              <a:rPr lang="en-US" smtClean="0"/>
              <a:pPr/>
              <a:t>‹#›</a:t>
            </a:fld>
            <a:endParaRPr lang="en-US"/>
          </a:p>
        </p:txBody>
      </p:sp>
      <p:cxnSp>
        <p:nvCxnSpPr>
          <p:cNvPr id="9" name="Straight Connector 8"/>
          <p:cNvCxnSpPr/>
          <p:nvPr/>
        </p:nvCxnSpPr>
        <p:spPr>
          <a:xfrm rot="5400000">
            <a:off x="911188"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792480"/>
            <a:ext cx="2856163"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0487" y="838201"/>
            <a:ext cx="787047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441" y="2133600"/>
            <a:ext cx="2852185"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E5B16E7-8D94-45E2-A7E8-6B1BEC45A173}" type="datetimeFigureOut">
              <a:rPr lang="en-US" smtClean="0"/>
              <a:pPr>
                <a:defRPr/>
              </a:pPr>
              <a:t>4/13/2014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F34A184-2EA2-4496-AB26-9CCECC4731E6}" type="slidenum">
              <a:rPr lang="en-US" smtClean="0"/>
              <a:pPr/>
              <a:t>‹#›</a:t>
            </a:fld>
            <a:endParaRPr lang="en-US"/>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88825"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441" y="533400"/>
            <a:ext cx="10969943"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441" y="1600200"/>
            <a:ext cx="10969943"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88825"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609441" y="18288"/>
            <a:ext cx="3859795" cy="329184"/>
          </a:xfrm>
          <a:prstGeom prst="rect">
            <a:avLst/>
          </a:prstGeom>
        </p:spPr>
        <p:txBody>
          <a:bodyPr vert="horz" lIns="91440" tIns="45720" rIns="91440" bIns="45720" rtlCol="0" anchor="ctr"/>
          <a:lstStyle>
            <a:lvl1pPr algn="l">
              <a:defRPr sz="1200">
                <a:solidFill>
                  <a:srgbClr val="FFFFFF"/>
                </a:solidFill>
              </a:defRPr>
            </a:lvl1pPr>
          </a:lstStyle>
          <a:p>
            <a:pPr>
              <a:defRPr/>
            </a:pPr>
            <a:fld id="{F668B562-B895-43E4-84F5-F93922D8422E}" type="datetimeFigureOut">
              <a:rPr lang="en-US" smtClean="0"/>
              <a:pPr>
                <a:defRPr/>
              </a:pPr>
              <a:t>4/13/2014</a:t>
            </a:fld>
            <a:endParaRPr lang="en-US"/>
          </a:p>
        </p:txBody>
      </p:sp>
      <p:sp>
        <p:nvSpPr>
          <p:cNvPr id="5" name="Footer Placeholder 4"/>
          <p:cNvSpPr>
            <a:spLocks noGrp="1"/>
          </p:cNvSpPr>
          <p:nvPr>
            <p:ph type="ftr" sz="quarter" idx="3"/>
          </p:nvPr>
        </p:nvSpPr>
        <p:spPr>
          <a:xfrm>
            <a:off x="4570810" y="18288"/>
            <a:ext cx="5484971"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10157354" y="18288"/>
            <a:ext cx="1422030" cy="329184"/>
          </a:xfrm>
          <a:prstGeom prst="rect">
            <a:avLst/>
          </a:prstGeom>
        </p:spPr>
        <p:txBody>
          <a:bodyPr vert="horz" lIns="91440" tIns="45720" rIns="91440" bIns="45720" rtlCol="0" anchor="ctr"/>
          <a:lstStyle>
            <a:lvl1pPr algn="l">
              <a:defRPr sz="1400" b="1">
                <a:solidFill>
                  <a:srgbClr val="FFFFFF"/>
                </a:solidFill>
              </a:defRPr>
            </a:lvl1pPr>
          </a:lstStyle>
          <a:p>
            <a:fld id="{FAAA0B69-4AA8-47AA-A534-DB30061837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spd="med">
    <p:fade/>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normAutofit/>
          </a:bodyPr>
          <a:lstStyle/>
          <a:p>
            <a:r>
              <a:rPr lang="en-US" sz="3200" b="1" dirty="0" smtClean="0"/>
              <a:t>Polycystic Ovarian Disease and Endometriosis</a:t>
            </a:r>
          </a:p>
        </p:txBody>
      </p:sp>
      <p:sp>
        <p:nvSpPr>
          <p:cNvPr id="4" name="Subtitle 3"/>
          <p:cNvSpPr>
            <a:spLocks noGrp="1"/>
          </p:cNvSpPr>
          <p:nvPr>
            <p:ph type="subTitle" idx="1"/>
          </p:nvPr>
        </p:nvSpPr>
        <p:spPr/>
        <p:txBody>
          <a:bodyPr/>
          <a:lstStyle/>
          <a:p>
            <a:r>
              <a:rPr lang="en-US" sz="2400" b="1" dirty="0" err="1" smtClean="0"/>
              <a:t>Emad</a:t>
            </a:r>
            <a:r>
              <a:rPr lang="en-US" sz="2400" b="1" dirty="0" smtClean="0"/>
              <a:t> </a:t>
            </a:r>
            <a:r>
              <a:rPr lang="en-US" sz="2400" b="1" dirty="0" err="1" smtClean="0"/>
              <a:t>Raddaoui</a:t>
            </a:r>
            <a:r>
              <a:rPr lang="en-US" sz="2400" b="1" dirty="0" smtClean="0"/>
              <a:t>, MD, FCAP, FASC</a:t>
            </a:r>
          </a:p>
          <a:p>
            <a:r>
              <a:rPr lang="en-US" sz="2400" b="1" dirty="0" smtClean="0"/>
              <a:t>Associate Professor &amp; Consultant</a:t>
            </a:r>
            <a:endParaRPr lang="en-US" sz="2400" b="1" dirty="0"/>
          </a:p>
        </p:txBody>
      </p:sp>
      <p:sp>
        <p:nvSpPr>
          <p:cNvPr id="5" name="Slide Number Placeholder 4"/>
          <p:cNvSpPr>
            <a:spLocks noGrp="1"/>
          </p:cNvSpPr>
          <p:nvPr>
            <p:ph type="sldNum" sz="quarter" idx="12"/>
          </p:nvPr>
        </p:nvSpPr>
        <p:spPr/>
        <p:txBody>
          <a:bodyPr/>
          <a:lstStyle/>
          <a:p>
            <a:pPr>
              <a:defRPr/>
            </a:pPr>
            <a:fld id="{5822399B-5548-4EF1-BF6C-B200597891D4}" type="slidenum">
              <a:rPr lang="en-US" smtClean="0"/>
              <a:pPr>
                <a:defRPr/>
              </a:pPr>
              <a:t>1</a:t>
            </a:fld>
            <a:endParaRPr lang="en-US" dirty="0"/>
          </a:p>
        </p:txBody>
      </p:sp>
    </p:spTree>
    <p:extLst>
      <p:ext uri="{BB962C8B-B14F-4D97-AF65-F5344CB8AC3E}">
        <p14:creationId xmlns:p14="http://schemas.microsoft.com/office/powerpoint/2010/main" val="269840199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674813" y="704850"/>
            <a:ext cx="8610600" cy="1143000"/>
          </a:xfrm>
        </p:spPr>
        <p:txBody>
          <a:bodyPr/>
          <a:lstStyle/>
          <a:p>
            <a:pPr eaLnBrk="1" hangingPunct="1"/>
            <a:r>
              <a:rPr lang="en-US" smtClean="0">
                <a:latin typeface="Calibri" pitchFamily="34" charset="0"/>
              </a:rPr>
              <a:t>Endometriosis</a:t>
            </a:r>
          </a:p>
        </p:txBody>
      </p:sp>
      <p:pic>
        <p:nvPicPr>
          <p:cNvPr id="194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213" y="3557590"/>
            <a:ext cx="4267200"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9527"/>
            <a:ext cx="4654550" cy="3548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2413" y="3429000"/>
            <a:ext cx="5046661"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836614" y="838202"/>
            <a:ext cx="4533900" cy="1298575"/>
          </a:xfrm>
        </p:spPr>
        <p:txBody>
          <a:bodyPr/>
          <a:lstStyle/>
          <a:p>
            <a:pPr eaLnBrk="1" hangingPunct="1"/>
            <a:r>
              <a:rPr lang="en-US" sz="2800" smtClean="0">
                <a:latin typeface="Calibri" pitchFamily="34" charset="0"/>
              </a:rPr>
              <a:t>Chocolate cyst of ovary (endometriotic cyst)</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701" y="76202"/>
            <a:ext cx="5857875"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3" y="3124202"/>
            <a:ext cx="5524500" cy="347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latin typeface="Calibri" pitchFamily="34" charset="0"/>
              </a:rPr>
              <a:t>Endometriosis</a:t>
            </a:r>
          </a:p>
        </p:txBody>
      </p:sp>
      <p:sp>
        <p:nvSpPr>
          <p:cNvPr id="21507" name="Content Placeholder 2"/>
          <p:cNvSpPr>
            <a:spLocks noGrp="1"/>
          </p:cNvSpPr>
          <p:nvPr>
            <p:ph idx="1"/>
          </p:nvPr>
        </p:nvSpPr>
        <p:spPr/>
        <p:txBody>
          <a:bodyPr/>
          <a:lstStyle/>
          <a:p>
            <a:pPr eaLnBrk="1" hangingPunct="1">
              <a:buFont typeface="Arial" pitchFamily="34" charset="0"/>
              <a:buNone/>
            </a:pPr>
            <a:r>
              <a:rPr lang="en-US" b="1" smtClean="0">
                <a:latin typeface="Calibri" pitchFamily="34" charset="0"/>
              </a:rPr>
              <a:t>Histology</a:t>
            </a:r>
            <a:endParaRPr lang="en-US" smtClean="0">
              <a:latin typeface="Calibri" pitchFamily="34" charset="0"/>
            </a:endParaRPr>
          </a:p>
          <a:p>
            <a:pPr eaLnBrk="1" hangingPunct="1"/>
            <a:r>
              <a:rPr lang="en-US" smtClean="0">
                <a:latin typeface="Calibri" pitchFamily="34" charset="0"/>
              </a:rPr>
              <a:t>Microscopic diagnosis of endometriosis is made by the presence of ectopic endometrial glands and stroma. Macrophages containing hemosiderin (siderophages) may be present in lesions with previous hemorrhage. </a:t>
            </a:r>
          </a:p>
          <a:p>
            <a:pPr eaLnBrk="1" hangingPunct="1"/>
            <a:r>
              <a:rPr lang="en-US" smtClean="0">
                <a:latin typeface="Calibri" pitchFamily="34" charset="0"/>
              </a:rPr>
              <a:t>When endometriosis develops in a muscular viscus, the smooth muscle around it is often hyperplastic.</a:t>
            </a:r>
          </a:p>
          <a:p>
            <a:pPr eaLnBrk="1" hangingPunct="1"/>
            <a:endParaRPr lang="en-US" smtClean="0">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22413" y="704850"/>
            <a:ext cx="8763000" cy="1143000"/>
          </a:xfrm>
        </p:spPr>
        <p:txBody>
          <a:bodyPr/>
          <a:lstStyle/>
          <a:p>
            <a:pPr eaLnBrk="1" hangingPunct="1"/>
            <a:r>
              <a:rPr lang="en-US" smtClean="0">
                <a:latin typeface="Calibri" pitchFamily="34" charset="0"/>
              </a:rPr>
              <a:t>Endometriosis</a:t>
            </a: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214" y="0"/>
            <a:ext cx="5105399" cy="330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4" y="2730500"/>
            <a:ext cx="5565776"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81090" y="228600"/>
            <a:ext cx="10156825" cy="533400"/>
          </a:xfrm>
        </p:spPr>
        <p:txBody>
          <a:bodyPr>
            <a:normAutofit fontScale="90000"/>
          </a:bodyPr>
          <a:lstStyle/>
          <a:p>
            <a:pPr eaLnBrk="1" hangingPunct="1"/>
            <a:r>
              <a:rPr lang="en-US" smtClean="0">
                <a:latin typeface="Calibri" pitchFamily="34" charset="0"/>
              </a:rPr>
              <a:t>Adenomyosis</a:t>
            </a:r>
          </a:p>
        </p:txBody>
      </p:sp>
      <p:sp>
        <p:nvSpPr>
          <p:cNvPr id="31747" name="Content Placeholder 2"/>
          <p:cNvSpPr>
            <a:spLocks noGrp="1"/>
          </p:cNvSpPr>
          <p:nvPr>
            <p:ph idx="1"/>
          </p:nvPr>
        </p:nvSpPr>
        <p:spPr>
          <a:xfrm>
            <a:off x="379413" y="990600"/>
            <a:ext cx="11506200" cy="4470400"/>
          </a:xfrm>
        </p:spPr>
        <p:txBody>
          <a:bodyPr>
            <a:normAutofit fontScale="92500"/>
          </a:bodyPr>
          <a:lstStyle/>
          <a:p>
            <a:pPr eaLnBrk="1" hangingPunct="1">
              <a:defRPr/>
            </a:pPr>
            <a:r>
              <a:rPr lang="en-US" dirty="0" smtClean="0">
                <a:latin typeface="Calibri" pitchFamily="34" charset="0"/>
              </a:rPr>
              <a:t>This is defined as the presence of endometrial glands and </a:t>
            </a:r>
            <a:r>
              <a:rPr lang="en-US" dirty="0" err="1" smtClean="0">
                <a:latin typeface="Calibri" pitchFamily="34" charset="0"/>
              </a:rPr>
              <a:t>stroma</a:t>
            </a:r>
            <a:r>
              <a:rPr lang="en-US" dirty="0" smtClean="0">
                <a:latin typeface="Calibri" pitchFamily="34" charset="0"/>
              </a:rPr>
              <a:t> in the myometrium. The condition involves the posterior wall more often than the anterior wall but it may affect both walls in the same uterus. </a:t>
            </a:r>
          </a:p>
          <a:p>
            <a:pPr eaLnBrk="1" hangingPunct="1">
              <a:defRPr/>
            </a:pPr>
            <a:r>
              <a:rPr lang="en-US" dirty="0" smtClean="0">
                <a:latin typeface="Calibri" pitchFamily="34" charset="0"/>
              </a:rPr>
              <a:t>The disease is primarily a disorder of </a:t>
            </a:r>
            <a:r>
              <a:rPr lang="en-US" dirty="0" err="1" smtClean="0">
                <a:latin typeface="Calibri" pitchFamily="34" charset="0"/>
              </a:rPr>
              <a:t>parous</a:t>
            </a:r>
            <a:r>
              <a:rPr lang="en-US" dirty="0" smtClean="0">
                <a:latin typeface="Calibri" pitchFamily="34" charset="0"/>
              </a:rPr>
              <a:t> women and occurs infrequently in the </a:t>
            </a:r>
            <a:r>
              <a:rPr lang="en-US" dirty="0" err="1" smtClean="0">
                <a:latin typeface="Calibri" pitchFamily="34" charset="0"/>
              </a:rPr>
              <a:t>nullipara</a:t>
            </a:r>
            <a:r>
              <a:rPr lang="en-US" dirty="0" smtClean="0">
                <a:latin typeface="Calibri" pitchFamily="34" charset="0"/>
              </a:rPr>
              <a:t>. It is associated with menorrhagia and severe dysmenorrhea. In about a third of patients there are no symptoms and the lesions are discovered accidentally.</a:t>
            </a:r>
          </a:p>
          <a:p>
            <a:pPr eaLnBrk="1" hangingPunct="1">
              <a:defRPr/>
            </a:pPr>
            <a:r>
              <a:rPr lang="en-US" dirty="0" smtClean="0">
                <a:latin typeface="Calibri" pitchFamily="34" charset="0"/>
              </a:rPr>
              <a:t>When extensive the lesions produce </a:t>
            </a:r>
            <a:r>
              <a:rPr lang="en-US" dirty="0" err="1" smtClean="0">
                <a:latin typeface="Calibri" pitchFamily="34" charset="0"/>
              </a:rPr>
              <a:t>myometrial</a:t>
            </a:r>
            <a:r>
              <a:rPr lang="en-US" dirty="0" smtClean="0">
                <a:latin typeface="Calibri" pitchFamily="34" charset="0"/>
              </a:rPr>
              <a:t> thickening with small yellow or brown cystic spaces containing fluid or blood.</a:t>
            </a:r>
          </a:p>
          <a:p>
            <a:pPr eaLnBrk="1" hangingPunct="1">
              <a:defRPr/>
            </a:pPr>
            <a:r>
              <a:rPr lang="en-US" dirty="0" smtClean="0">
                <a:latin typeface="Calibri" pitchFamily="34" charset="0"/>
              </a:rPr>
              <a:t>Occasionally, a proliferation of smooth muscle around a focus of </a:t>
            </a:r>
            <a:r>
              <a:rPr lang="en-US" dirty="0" err="1" smtClean="0">
                <a:latin typeface="Calibri" pitchFamily="34" charset="0"/>
              </a:rPr>
              <a:t>adenomyosis</a:t>
            </a:r>
            <a:r>
              <a:rPr lang="en-US" dirty="0" smtClean="0">
                <a:latin typeface="Calibri" pitchFamily="34" charset="0"/>
              </a:rPr>
              <a:t> produces a tumor called </a:t>
            </a:r>
            <a:r>
              <a:rPr lang="en-US" dirty="0" err="1" smtClean="0">
                <a:latin typeface="Calibri" pitchFamily="34" charset="0"/>
              </a:rPr>
              <a:t>adenomyoma</a:t>
            </a:r>
            <a:r>
              <a:rPr lang="en-US" dirty="0" smtClean="0">
                <a:latin typeface="Calibri" pitchFamily="34" charset="0"/>
              </a:rPr>
              <a:t>, which resembles uterine leiomyoma.</a:t>
            </a:r>
          </a:p>
          <a:p>
            <a:pPr eaLnBrk="1" hangingPunct="1">
              <a:buFont typeface="Arial" pitchFamily="34" charset="0"/>
              <a:buNone/>
              <a:defRPr/>
            </a:pPr>
            <a:r>
              <a:rPr lang="en-US" b="1" dirty="0" smtClean="0">
                <a:latin typeface="Calibri" pitchFamily="34" charset="0"/>
              </a:rPr>
              <a:t>Clinical behavior.</a:t>
            </a:r>
            <a:endParaRPr lang="en-US" dirty="0" smtClean="0">
              <a:latin typeface="Calibri" pitchFamily="34" charset="0"/>
            </a:endParaRPr>
          </a:p>
          <a:p>
            <a:pPr eaLnBrk="1" hangingPunct="1">
              <a:defRPr/>
            </a:pPr>
            <a:r>
              <a:rPr lang="en-US" dirty="0" smtClean="0">
                <a:latin typeface="Calibri" pitchFamily="34" charset="0"/>
              </a:rPr>
              <a:t>This is a benign condition with no known malignant potential that regresses after the menopause</a:t>
            </a:r>
          </a:p>
          <a:p>
            <a:pPr eaLnBrk="1" hangingPunct="1">
              <a:defRPr/>
            </a:pPr>
            <a:endParaRPr lang="en-US" dirty="0" smtClean="0">
              <a:latin typeface="Calibri" pitchFamily="34" charset="0"/>
            </a:endParaRPr>
          </a:p>
          <a:p>
            <a:pPr eaLnBrk="1" hangingPunct="1">
              <a:defRPr/>
            </a:pPr>
            <a:endParaRPr lang="en-US" dirty="0" smtClean="0">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err="1" smtClean="0">
                <a:latin typeface="Calibri" pitchFamily="34" charset="0"/>
              </a:rPr>
              <a:t>Adenomyosis</a:t>
            </a:r>
            <a:endParaRPr lang="en-US" dirty="0" smtClean="0">
              <a:latin typeface="Calibri" pitchFamily="34" charset="0"/>
            </a:endParaRPr>
          </a:p>
        </p:txBody>
      </p:sp>
      <p:pic>
        <p:nvPicPr>
          <p:cNvPr id="2457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0613" y="1828800"/>
            <a:ext cx="421005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6" y="3162302"/>
            <a:ext cx="464502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latin typeface="Calibri" pitchFamily="34" charset="0"/>
              </a:rPr>
              <a:t>Polycystic Ovarian Disease (PCOD)</a:t>
            </a:r>
          </a:p>
        </p:txBody>
      </p:sp>
      <p:sp>
        <p:nvSpPr>
          <p:cNvPr id="10243" name="Content Placeholder 2"/>
          <p:cNvSpPr>
            <a:spLocks noGrp="1"/>
          </p:cNvSpPr>
          <p:nvPr>
            <p:ph idx="1"/>
          </p:nvPr>
        </p:nvSpPr>
        <p:spPr>
          <a:xfrm>
            <a:off x="760413" y="1473200"/>
            <a:ext cx="10287000" cy="4470400"/>
          </a:xfrm>
        </p:spPr>
        <p:txBody>
          <a:bodyPr>
            <a:normAutofit lnSpcReduction="10000"/>
          </a:bodyPr>
          <a:lstStyle/>
          <a:p>
            <a:pPr eaLnBrk="1" hangingPunct="1">
              <a:defRPr/>
            </a:pPr>
            <a:r>
              <a:rPr lang="en-US" dirty="0" smtClean="0">
                <a:latin typeface="Calibri" pitchFamily="34" charset="0"/>
              </a:rPr>
              <a:t>Polycystic ovaries are characterized by bilaterally enlarged polycystic ovaries, chronic anovulation and clinical manifestations secondary to excessive production of estrogens and androgens, mainly androgens.</a:t>
            </a:r>
          </a:p>
          <a:p>
            <a:pPr eaLnBrk="1" hangingPunct="1">
              <a:defRPr/>
            </a:pPr>
            <a:r>
              <a:rPr lang="en-US" dirty="0" smtClean="0">
                <a:latin typeface="Calibri" pitchFamily="34" charset="0"/>
              </a:rPr>
              <a:t>The initial abnormality resulting in the syndrome is not known but is believed to be related to hypothalamus-pituitary dysfunction leading to </a:t>
            </a:r>
            <a:r>
              <a:rPr lang="en-US" dirty="0" err="1" smtClean="0">
                <a:latin typeface="Calibri" pitchFamily="34" charset="0"/>
              </a:rPr>
              <a:t>oversecretion</a:t>
            </a:r>
            <a:r>
              <a:rPr lang="en-US" dirty="0" smtClean="0">
                <a:latin typeface="Calibri" pitchFamily="34" charset="0"/>
              </a:rPr>
              <a:t> of luteinizing hormone (LH). </a:t>
            </a:r>
          </a:p>
          <a:p>
            <a:pPr eaLnBrk="1" hangingPunct="1">
              <a:defRPr/>
            </a:pPr>
            <a:r>
              <a:rPr lang="en-US" dirty="0" smtClean="0">
                <a:latin typeface="Calibri" pitchFamily="34" charset="0"/>
              </a:rPr>
              <a:t>LH in turn stimulates the ovary to produce excess androgens. Secretion of follicle stimulating hormone (FSH) is inhibited resulting in repression of ovulation with follicle cyst formation.</a:t>
            </a:r>
          </a:p>
          <a:p>
            <a:pPr eaLnBrk="1" hangingPunct="1">
              <a:defRPr/>
            </a:pPr>
            <a:r>
              <a:rPr lang="en-US" dirty="0" smtClean="0">
                <a:latin typeface="Calibri" pitchFamily="34" charset="0"/>
              </a:rPr>
              <a:t>High level of LH and low FSH</a:t>
            </a:r>
          </a:p>
          <a:p>
            <a:pPr eaLnBrk="1" hangingPunct="1">
              <a:defRPr/>
            </a:pPr>
            <a:r>
              <a:rPr lang="en-US" dirty="0" smtClean="0">
                <a:latin typeface="Calibri" pitchFamily="34" charset="0"/>
              </a:rPr>
              <a:t>Other names for this syndrome include polycystic ovarian syndrome and </a:t>
            </a:r>
            <a:r>
              <a:rPr lang="en-US" b="1" dirty="0" smtClean="0">
                <a:latin typeface="Calibri" pitchFamily="34" charset="0"/>
              </a:rPr>
              <a:t>Stein-</a:t>
            </a:r>
            <a:r>
              <a:rPr lang="en-US" b="1" dirty="0" err="1" smtClean="0">
                <a:latin typeface="Calibri" pitchFamily="34" charset="0"/>
              </a:rPr>
              <a:t>Leventhal</a:t>
            </a:r>
            <a:r>
              <a:rPr lang="en-US" b="1" dirty="0" smtClean="0">
                <a:latin typeface="Calibri" pitchFamily="34" charset="0"/>
              </a:rPr>
              <a:t> syndrome</a:t>
            </a:r>
            <a:endParaRPr lang="en-US" dirty="0" smtClean="0">
              <a:latin typeface="Calibri" pitchFamily="34" charset="0"/>
            </a:endParaRPr>
          </a:p>
          <a:p>
            <a:pPr eaLnBrk="1" hangingPunct="1">
              <a:defRPr/>
            </a:pPr>
            <a:endParaRPr lang="en-US" dirty="0" smtClean="0">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latin typeface="Calibri" pitchFamily="34" charset="0"/>
              </a:rPr>
              <a:t>Polycystic Ovarian Disease</a:t>
            </a:r>
          </a:p>
        </p:txBody>
      </p:sp>
      <p:sp>
        <p:nvSpPr>
          <p:cNvPr id="3" name="Content Placeholder 2"/>
          <p:cNvSpPr>
            <a:spLocks noGrp="1"/>
          </p:cNvSpPr>
          <p:nvPr>
            <p:ph sz="half" idx="1"/>
          </p:nvPr>
        </p:nvSpPr>
        <p:spPr>
          <a:xfrm>
            <a:off x="455614" y="1701800"/>
            <a:ext cx="7848600" cy="4470400"/>
          </a:xfrm>
        </p:spPr>
        <p:txBody>
          <a:bodyPr rtlCol="0">
            <a:normAutofit fontScale="62500" lnSpcReduction="20000"/>
          </a:bodyPr>
          <a:lstStyle/>
          <a:p>
            <a:pPr marL="304747" indent="-304747" defTabSz="1218987" eaLnBrk="1" fontAlgn="auto" hangingPunct="1">
              <a:spcBef>
                <a:spcPts val="1866"/>
              </a:spcBef>
              <a:spcAft>
                <a:spcPts val="0"/>
              </a:spcAft>
              <a:buFont typeface="Arial" pitchFamily="34" charset="0"/>
              <a:buNone/>
              <a:defRPr/>
            </a:pPr>
            <a:r>
              <a:rPr lang="en-US" b="1" dirty="0" smtClean="0">
                <a:latin typeface="Calibri" pitchFamily="34" charset="0"/>
              </a:rPr>
              <a:t>Clinical appearances.</a:t>
            </a:r>
            <a:endParaRPr lang="en-US" dirty="0" smtClean="0">
              <a:latin typeface="Calibri" pitchFamily="34" charset="0"/>
            </a:endParaRPr>
          </a:p>
          <a:p>
            <a:pPr marL="304747" indent="-304747" defTabSz="1218987" eaLnBrk="1" fontAlgn="auto" hangingPunct="1">
              <a:spcBef>
                <a:spcPts val="1866"/>
              </a:spcBef>
              <a:spcAft>
                <a:spcPts val="0"/>
              </a:spcAft>
              <a:defRPr/>
            </a:pPr>
            <a:r>
              <a:rPr lang="en-US" dirty="0" smtClean="0">
                <a:latin typeface="Calibri" pitchFamily="34" charset="0"/>
              </a:rPr>
              <a:t>The usual clinical presentation is a young woman (between 15 and 30 years) with </a:t>
            </a:r>
          </a:p>
          <a:p>
            <a:pPr marL="304747" indent="-304747" defTabSz="1218987" eaLnBrk="1" fontAlgn="auto" hangingPunct="1">
              <a:spcBef>
                <a:spcPts val="1866"/>
              </a:spcBef>
              <a:spcAft>
                <a:spcPts val="0"/>
              </a:spcAft>
              <a:buFont typeface="Arial" pitchFamily="34" charset="0"/>
              <a:buNone/>
              <a:defRPr/>
            </a:pPr>
            <a:r>
              <a:rPr lang="en-US" dirty="0" smtClean="0">
                <a:latin typeface="Calibri" pitchFamily="34" charset="0"/>
              </a:rPr>
              <a:t>      - secondary amenorrhea with </a:t>
            </a:r>
            <a:r>
              <a:rPr lang="en-US" dirty="0" err="1" smtClean="0">
                <a:latin typeface="Calibri" pitchFamily="34" charset="0"/>
              </a:rPr>
              <a:t>anovulation</a:t>
            </a:r>
            <a:endParaRPr lang="en-US" dirty="0" smtClean="0">
              <a:latin typeface="Calibri" pitchFamily="34" charset="0"/>
            </a:endParaRPr>
          </a:p>
          <a:p>
            <a:pPr marL="304747" indent="-304747" defTabSz="1218987" eaLnBrk="1" fontAlgn="auto" hangingPunct="1">
              <a:spcBef>
                <a:spcPts val="1866"/>
              </a:spcBef>
              <a:spcAft>
                <a:spcPts val="0"/>
              </a:spcAft>
              <a:buFont typeface="Arial" pitchFamily="34" charset="0"/>
              <a:buNone/>
              <a:defRPr/>
            </a:pPr>
            <a:r>
              <a:rPr lang="en-US" dirty="0" smtClean="0">
                <a:latin typeface="Calibri" pitchFamily="34" charset="0"/>
              </a:rPr>
              <a:t>      - </a:t>
            </a:r>
            <a:r>
              <a:rPr lang="en-US" dirty="0" err="1" smtClean="0">
                <a:latin typeface="Calibri" pitchFamily="34" charset="0"/>
              </a:rPr>
              <a:t>oligomenorrhea</a:t>
            </a:r>
            <a:r>
              <a:rPr lang="en-US" dirty="0" smtClean="0">
                <a:latin typeface="Calibri" pitchFamily="34" charset="0"/>
              </a:rPr>
              <a:t> or irregular menses</a:t>
            </a:r>
          </a:p>
          <a:p>
            <a:pPr marL="304747" indent="-304747" defTabSz="1218987" eaLnBrk="1" fontAlgn="auto" hangingPunct="1">
              <a:spcBef>
                <a:spcPts val="1866"/>
              </a:spcBef>
              <a:spcAft>
                <a:spcPts val="0"/>
              </a:spcAft>
              <a:buFont typeface="Arial" pitchFamily="34" charset="0"/>
              <a:buNone/>
              <a:defRPr/>
            </a:pPr>
            <a:r>
              <a:rPr lang="en-US" dirty="0" smtClean="0">
                <a:latin typeface="Calibri" pitchFamily="34" charset="0"/>
              </a:rPr>
              <a:t>      - infertility </a:t>
            </a:r>
          </a:p>
          <a:p>
            <a:pPr marL="304747" indent="-304747" defTabSz="1218987" eaLnBrk="1" fontAlgn="auto" hangingPunct="1">
              <a:spcBef>
                <a:spcPts val="1866"/>
              </a:spcBef>
              <a:spcAft>
                <a:spcPts val="0"/>
              </a:spcAft>
              <a:buFont typeface="Arial" pitchFamily="34" charset="0"/>
              <a:buNone/>
              <a:defRPr/>
            </a:pPr>
            <a:r>
              <a:rPr lang="en-US" dirty="0" smtClean="0">
                <a:latin typeface="Calibri" pitchFamily="34" charset="0"/>
              </a:rPr>
              <a:t>      - </a:t>
            </a:r>
            <a:r>
              <a:rPr lang="en-US" dirty="0" err="1" smtClean="0">
                <a:latin typeface="Calibri" pitchFamily="34" charset="0"/>
              </a:rPr>
              <a:t>hirsutism</a:t>
            </a:r>
            <a:endParaRPr lang="en-US" dirty="0" smtClean="0">
              <a:latin typeface="Calibri" pitchFamily="34" charset="0"/>
            </a:endParaRPr>
          </a:p>
          <a:p>
            <a:pPr marL="304747" indent="-304747" defTabSz="1218987" eaLnBrk="1" fontAlgn="auto" hangingPunct="1">
              <a:spcBef>
                <a:spcPts val="1866"/>
              </a:spcBef>
              <a:spcAft>
                <a:spcPts val="0"/>
              </a:spcAft>
              <a:buFont typeface="Arial" pitchFamily="34" charset="0"/>
              <a:buNone/>
              <a:defRPr/>
            </a:pPr>
            <a:r>
              <a:rPr lang="en-US" dirty="0" smtClean="0">
                <a:latin typeface="Calibri" pitchFamily="34" charset="0"/>
              </a:rPr>
              <a:t>      - </a:t>
            </a:r>
            <a:r>
              <a:rPr lang="en-US" dirty="0" err="1" smtClean="0">
                <a:latin typeface="Calibri" pitchFamily="34" charset="0"/>
              </a:rPr>
              <a:t>virilism</a:t>
            </a:r>
            <a:r>
              <a:rPr lang="en-US" dirty="0" smtClean="0">
                <a:latin typeface="Calibri" pitchFamily="34" charset="0"/>
              </a:rPr>
              <a:t> due to excessive amounts or effects of androgenic (masculinizing) hormones</a:t>
            </a:r>
          </a:p>
          <a:p>
            <a:pPr marL="304747" indent="-304747" defTabSz="1218987" eaLnBrk="1" fontAlgn="auto" hangingPunct="1">
              <a:spcBef>
                <a:spcPts val="1866"/>
              </a:spcBef>
              <a:spcAft>
                <a:spcPts val="0"/>
              </a:spcAft>
              <a:buFont typeface="Arial" pitchFamily="34" charset="0"/>
              <a:buNone/>
              <a:defRPr/>
            </a:pPr>
            <a:r>
              <a:rPr lang="en-US" dirty="0" smtClean="0">
                <a:latin typeface="Calibri" pitchFamily="34" charset="0"/>
              </a:rPr>
              <a:t>      - obesity</a:t>
            </a:r>
          </a:p>
          <a:p>
            <a:pPr marL="304747" indent="-304747" defTabSz="1218987" eaLnBrk="1" fontAlgn="auto" hangingPunct="1">
              <a:spcBef>
                <a:spcPts val="1866"/>
              </a:spcBef>
              <a:spcAft>
                <a:spcPts val="0"/>
              </a:spcAft>
              <a:buFont typeface="Arial" pitchFamily="34" charset="0"/>
              <a:buNone/>
              <a:defRPr/>
            </a:pPr>
            <a:r>
              <a:rPr lang="en-US" dirty="0" smtClean="0">
                <a:latin typeface="Calibri" pitchFamily="34" charset="0"/>
              </a:rPr>
              <a:t>      - acne </a:t>
            </a:r>
          </a:p>
          <a:p>
            <a:pPr marL="304747" indent="-304747" defTabSz="1218987" eaLnBrk="1" fontAlgn="auto" hangingPunct="1">
              <a:spcBef>
                <a:spcPts val="1866"/>
              </a:spcBef>
              <a:spcAft>
                <a:spcPts val="0"/>
              </a:spcAft>
              <a:buFont typeface="Arial" pitchFamily="34" charset="0"/>
              <a:buNone/>
              <a:defRPr/>
            </a:pPr>
            <a:endParaRPr lang="en-US" dirty="0" smtClean="0">
              <a:latin typeface="Calibri" pitchFamily="34" charset="0"/>
            </a:endParaRPr>
          </a:p>
        </p:txBody>
      </p:sp>
      <p:pic>
        <p:nvPicPr>
          <p:cNvPr id="11268"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550275" y="22225"/>
            <a:ext cx="3652838" cy="4470400"/>
          </a:xfrm>
        </p:spPr>
      </p:pic>
      <p:pic>
        <p:nvPicPr>
          <p:cNvPr id="1126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88375" y="4498977"/>
            <a:ext cx="3576638"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27001" y="712788"/>
            <a:ext cx="3352800" cy="1397000"/>
          </a:xfrm>
        </p:spPr>
        <p:txBody>
          <a:bodyPr>
            <a:normAutofit fontScale="90000"/>
          </a:bodyPr>
          <a:lstStyle/>
          <a:p>
            <a:pPr eaLnBrk="1" hangingPunct="1"/>
            <a:r>
              <a:rPr lang="en-US" smtClean="0">
                <a:latin typeface="Calibri" pitchFamily="34" charset="0"/>
              </a:rPr>
              <a:t/>
            </a:r>
            <a:br>
              <a:rPr lang="en-US" smtClean="0">
                <a:latin typeface="Calibri" pitchFamily="34" charset="0"/>
              </a:rPr>
            </a:br>
            <a:r>
              <a:rPr lang="en-US" smtClean="0">
                <a:latin typeface="Calibri" pitchFamily="34" charset="0"/>
              </a:rPr>
              <a:t>Polycystic Ovarian Disease</a:t>
            </a:r>
          </a:p>
        </p:txBody>
      </p:sp>
      <p:sp>
        <p:nvSpPr>
          <p:cNvPr id="12291" name="Content Placeholder 2"/>
          <p:cNvSpPr>
            <a:spLocks noGrp="1"/>
          </p:cNvSpPr>
          <p:nvPr>
            <p:ph sz="half" idx="1"/>
          </p:nvPr>
        </p:nvSpPr>
        <p:spPr>
          <a:xfrm>
            <a:off x="5233989" y="4114800"/>
            <a:ext cx="6740526" cy="4470400"/>
          </a:xfrm>
        </p:spPr>
        <p:txBody>
          <a:bodyPr/>
          <a:lstStyle/>
          <a:p>
            <a:pPr eaLnBrk="1" hangingPunct="1">
              <a:buFont typeface="Arial" pitchFamily="34" charset="0"/>
              <a:buNone/>
            </a:pPr>
            <a:r>
              <a:rPr lang="en-US" b="1" smtClean="0">
                <a:latin typeface="Calibri" pitchFamily="34" charset="0"/>
              </a:rPr>
              <a:t>Grossly</a:t>
            </a:r>
          </a:p>
          <a:p>
            <a:pPr eaLnBrk="1" hangingPunct="1"/>
            <a:r>
              <a:rPr lang="en-US" smtClean="0">
                <a:latin typeface="Calibri" pitchFamily="34" charset="0"/>
              </a:rPr>
              <a:t>Both ovaries are markedly enlarged usually twice normal in size and have a thickened, fibrotic gray white capsule with smooth pearl-white outer surface, studded with sub cortical cysts 0.5 to 1.5 cm in diameter.</a:t>
            </a:r>
          </a:p>
          <a:p>
            <a:pPr eaLnBrk="1" hangingPunct="1"/>
            <a:endParaRPr lang="en-US" smtClean="0">
              <a:latin typeface="Calibri" pitchFamily="34" charset="0"/>
            </a:endParaRPr>
          </a:p>
          <a:p>
            <a:pPr eaLnBrk="1" hangingPunct="1"/>
            <a:endParaRPr lang="en-US" smtClean="0">
              <a:latin typeface="Calibri" pitchFamily="34" charset="0"/>
            </a:endParaRPr>
          </a:p>
        </p:txBody>
      </p:sp>
      <p:pic>
        <p:nvPicPr>
          <p:cNvPr id="1229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27851" y="7940"/>
            <a:ext cx="5260975"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771777"/>
            <a:ext cx="5103813"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2614" y="7938"/>
            <a:ext cx="3322637"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latin typeface="Calibri" pitchFamily="34" charset="0"/>
              </a:rPr>
              <a:t>Polycystic Ovarian Disease</a:t>
            </a:r>
          </a:p>
        </p:txBody>
      </p:sp>
      <p:sp>
        <p:nvSpPr>
          <p:cNvPr id="3" name="Content Placeholder 2"/>
          <p:cNvSpPr>
            <a:spLocks noGrp="1"/>
          </p:cNvSpPr>
          <p:nvPr>
            <p:ph idx="1"/>
          </p:nvPr>
        </p:nvSpPr>
        <p:spPr>
          <a:xfrm>
            <a:off x="455613" y="1701800"/>
            <a:ext cx="7239000" cy="5156200"/>
          </a:xfrm>
        </p:spPr>
        <p:txBody>
          <a:bodyPr rtlCol="0">
            <a:normAutofit fontScale="92500"/>
          </a:bodyPr>
          <a:lstStyle/>
          <a:p>
            <a:pPr marL="304747" indent="-304747" defTabSz="1218987" eaLnBrk="1" fontAlgn="auto" hangingPunct="1">
              <a:spcBef>
                <a:spcPts val="1866"/>
              </a:spcBef>
              <a:spcAft>
                <a:spcPts val="0"/>
              </a:spcAft>
              <a:buFont typeface="Arial" pitchFamily="34" charset="0"/>
              <a:buNone/>
              <a:defRPr/>
            </a:pPr>
            <a:r>
              <a:rPr lang="en-US" b="1" dirty="0" smtClean="0">
                <a:latin typeface="Calibri" pitchFamily="34" charset="0"/>
              </a:rPr>
              <a:t>Histology</a:t>
            </a:r>
            <a:endParaRPr lang="en-US" dirty="0" smtClean="0">
              <a:latin typeface="Calibri" pitchFamily="34" charset="0"/>
            </a:endParaRPr>
          </a:p>
          <a:p>
            <a:pPr marL="304747" indent="-304747" defTabSz="1218987" eaLnBrk="1" fontAlgn="auto" hangingPunct="1">
              <a:spcBef>
                <a:spcPts val="1866"/>
              </a:spcBef>
              <a:spcAft>
                <a:spcPts val="0"/>
              </a:spcAft>
              <a:defRPr/>
            </a:pPr>
            <a:r>
              <a:rPr lang="en-US" dirty="0" smtClean="0">
                <a:latin typeface="Calibri" pitchFamily="34" charset="0"/>
              </a:rPr>
              <a:t>Microscopically, the outer portion of the cortex is thickened and fibrotic (cortical </a:t>
            </a:r>
            <a:r>
              <a:rPr lang="en-US" dirty="0">
                <a:latin typeface="Calibri" pitchFamily="34" charset="0"/>
              </a:rPr>
              <a:t>stromal </a:t>
            </a:r>
            <a:r>
              <a:rPr lang="en-US" dirty="0" smtClean="0">
                <a:latin typeface="Calibri" pitchFamily="34" charset="0"/>
              </a:rPr>
              <a:t>fibrosis).</a:t>
            </a:r>
          </a:p>
          <a:p>
            <a:pPr marL="304747" indent="-304747" defTabSz="1218987" eaLnBrk="1" fontAlgn="auto" hangingPunct="1">
              <a:spcBef>
                <a:spcPts val="1866"/>
              </a:spcBef>
              <a:spcAft>
                <a:spcPts val="0"/>
              </a:spcAft>
              <a:defRPr/>
            </a:pPr>
            <a:r>
              <a:rPr lang="en-US" dirty="0" smtClean="0">
                <a:latin typeface="Calibri" pitchFamily="34" charset="0"/>
              </a:rPr>
              <a:t>many follicle cysts lined by </a:t>
            </a:r>
            <a:r>
              <a:rPr lang="en-US" dirty="0" err="1" smtClean="0">
                <a:latin typeface="Calibri" pitchFamily="34" charset="0"/>
              </a:rPr>
              <a:t>granulosa</a:t>
            </a:r>
            <a:r>
              <a:rPr lang="en-US" dirty="0" smtClean="0">
                <a:latin typeface="Calibri" pitchFamily="34" charset="0"/>
              </a:rPr>
              <a:t> cells are present in the </a:t>
            </a:r>
            <a:r>
              <a:rPr lang="en-US" dirty="0" err="1" smtClean="0">
                <a:latin typeface="Calibri" pitchFamily="34" charset="0"/>
              </a:rPr>
              <a:t>subcapsular</a:t>
            </a:r>
            <a:r>
              <a:rPr lang="en-US" dirty="0" smtClean="0">
                <a:latin typeface="Calibri" pitchFamily="34" charset="0"/>
              </a:rPr>
              <a:t> cortex. The cysts have prominent outer theca </a:t>
            </a:r>
            <a:r>
              <a:rPr lang="en-US" dirty="0" err="1" smtClean="0">
                <a:latin typeface="Calibri" pitchFamily="34" charset="0"/>
              </a:rPr>
              <a:t>interna</a:t>
            </a:r>
            <a:r>
              <a:rPr lang="en-US" dirty="0" smtClean="0">
                <a:latin typeface="Calibri" pitchFamily="34" charset="0"/>
              </a:rPr>
              <a:t> layer, which is often luteinized. </a:t>
            </a:r>
          </a:p>
          <a:p>
            <a:pPr marL="304747" indent="-304747" defTabSz="1218987" eaLnBrk="1" fontAlgn="auto" hangingPunct="1">
              <a:spcBef>
                <a:spcPts val="1866"/>
              </a:spcBef>
              <a:spcAft>
                <a:spcPts val="0"/>
              </a:spcAft>
              <a:defRPr/>
            </a:pPr>
            <a:r>
              <a:rPr lang="en-US" dirty="0" smtClean="0">
                <a:latin typeface="Calibri" pitchFamily="34" charset="0"/>
              </a:rPr>
              <a:t>Corpora </a:t>
            </a:r>
            <a:r>
              <a:rPr lang="en-US" dirty="0" err="1" smtClean="0">
                <a:latin typeface="Calibri" pitchFamily="34" charset="0"/>
              </a:rPr>
              <a:t>lutea</a:t>
            </a:r>
            <a:r>
              <a:rPr lang="en-US" dirty="0" smtClean="0">
                <a:latin typeface="Calibri" pitchFamily="34" charset="0"/>
              </a:rPr>
              <a:t> are frequently absent due to the anovulation. </a:t>
            </a:r>
          </a:p>
          <a:p>
            <a:pPr marL="304747" indent="-304747" defTabSz="1218987" eaLnBrk="1" fontAlgn="auto" hangingPunct="1">
              <a:spcBef>
                <a:spcPts val="1866"/>
              </a:spcBef>
              <a:spcAft>
                <a:spcPts val="0"/>
              </a:spcAft>
              <a:defRPr/>
            </a:pPr>
            <a:r>
              <a:rPr lang="en-US" dirty="0" smtClean="0">
                <a:latin typeface="Calibri" pitchFamily="34" charset="0"/>
              </a:rPr>
              <a:t>The chronic anovulation results in unopposed estrogenic stimulation of the endometrium leading to a variety of appearances ranging from mild atypical hyperplasia to well-differentiated endometrial adenocarcinoma</a:t>
            </a:r>
          </a:p>
          <a:p>
            <a:pPr marL="304747" indent="-304747" defTabSz="1218987" eaLnBrk="1" fontAlgn="auto" hangingPunct="1">
              <a:spcBef>
                <a:spcPts val="1866"/>
              </a:spcBef>
              <a:spcAft>
                <a:spcPts val="0"/>
              </a:spcAft>
              <a:defRPr/>
            </a:pPr>
            <a:endParaRPr lang="en-US" dirty="0">
              <a:latin typeface="Calibri" pitchFamily="34" charset="0"/>
            </a:endParaRPr>
          </a:p>
        </p:txBody>
      </p:sp>
      <p:pic>
        <p:nvPicPr>
          <p:cNvPr id="1331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6038" y="2541590"/>
            <a:ext cx="4522787"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latin typeface="Calibri" pitchFamily="34" charset="0"/>
              </a:rPr>
              <a:t>Polycystic Ovarian Disease</a:t>
            </a:r>
          </a:p>
        </p:txBody>
      </p:sp>
      <p:sp>
        <p:nvSpPr>
          <p:cNvPr id="19459" name="Content Placeholder 2"/>
          <p:cNvSpPr>
            <a:spLocks noGrp="1"/>
          </p:cNvSpPr>
          <p:nvPr>
            <p:ph sz="half" idx="1"/>
          </p:nvPr>
        </p:nvSpPr>
        <p:spPr/>
        <p:txBody>
          <a:bodyPr>
            <a:normAutofit fontScale="70000" lnSpcReduction="20000"/>
          </a:bodyPr>
          <a:lstStyle/>
          <a:p>
            <a:pPr eaLnBrk="1" hangingPunct="1">
              <a:buFont typeface="Arial" pitchFamily="34" charset="0"/>
              <a:buNone/>
              <a:defRPr/>
            </a:pPr>
            <a:r>
              <a:rPr lang="en-US" b="1" smtClean="0">
                <a:latin typeface="Calibri" pitchFamily="34" charset="0"/>
              </a:rPr>
              <a:t>Clinical behavior</a:t>
            </a:r>
            <a:endParaRPr lang="en-US" smtClean="0">
              <a:latin typeface="Calibri" pitchFamily="34" charset="0"/>
            </a:endParaRPr>
          </a:p>
          <a:p>
            <a:pPr eaLnBrk="1" hangingPunct="1">
              <a:defRPr/>
            </a:pPr>
            <a:r>
              <a:rPr lang="en-US" smtClean="0">
                <a:latin typeface="Calibri" pitchFamily="34" charset="0"/>
              </a:rPr>
              <a:t>Treatment with drugs that either induce ovulation (clomiphene or hCG) or regulate the menstrual cycle restores fertility. </a:t>
            </a:r>
          </a:p>
          <a:p>
            <a:pPr eaLnBrk="1" hangingPunct="1">
              <a:defRPr/>
            </a:pPr>
            <a:r>
              <a:rPr lang="en-US" smtClean="0">
                <a:latin typeface="Calibri" pitchFamily="34" charset="0"/>
              </a:rPr>
              <a:t>Reduction of ovarian volume by wedge resection is also successful in initiating ovulation and restoring fertility. </a:t>
            </a:r>
          </a:p>
          <a:p>
            <a:pPr eaLnBrk="1" hangingPunct="1">
              <a:defRPr/>
            </a:pPr>
            <a:r>
              <a:rPr lang="en-US" smtClean="0">
                <a:latin typeface="Calibri" pitchFamily="34" charset="0"/>
              </a:rPr>
              <a:t>The endometrial changes usually regress once ovulation is achieved.</a:t>
            </a:r>
          </a:p>
          <a:p>
            <a:pPr eaLnBrk="1" hangingPunct="1">
              <a:defRPr/>
            </a:pPr>
            <a:endParaRPr lang="en-US" smtClean="0">
              <a:latin typeface="Calibri" pitchFamily="34" charset="0"/>
            </a:endParaRPr>
          </a:p>
        </p:txBody>
      </p:sp>
      <p:sp>
        <p:nvSpPr>
          <p:cNvPr id="2" name="Content Placeholder 1"/>
          <p:cNvSpPr>
            <a:spLocks noGrp="1"/>
          </p:cNvSpPr>
          <p:nvPr>
            <p:ph sz="half" idx="2"/>
          </p:nvPr>
        </p:nvSpPr>
        <p:spPr/>
        <p:txBody>
          <a:bodyPr>
            <a:normAutofit fontScale="70000" lnSpcReduction="20000"/>
          </a:bodyPr>
          <a:lstStyle/>
          <a:p>
            <a:pPr eaLnBrk="1" hangingPunct="1">
              <a:lnSpc>
                <a:spcPct val="100000"/>
              </a:lnSpc>
              <a:spcBef>
                <a:spcPts val="600"/>
              </a:spcBef>
              <a:buFont typeface="Arial" pitchFamily="34" charset="0"/>
              <a:buNone/>
              <a:defRPr/>
            </a:pPr>
            <a:r>
              <a:rPr lang="en-US" b="1" dirty="0">
                <a:latin typeface="Calibri" pitchFamily="34" charset="0"/>
              </a:rPr>
              <a:t>Women with PCOS are at risk for the following:</a:t>
            </a:r>
          </a:p>
          <a:p>
            <a:pPr eaLnBrk="1" hangingPunct="1">
              <a:lnSpc>
                <a:spcPct val="100000"/>
              </a:lnSpc>
              <a:spcBef>
                <a:spcPts val="600"/>
              </a:spcBef>
              <a:defRPr/>
            </a:pPr>
            <a:r>
              <a:rPr lang="en-US" dirty="0">
                <a:latin typeface="Calibri" pitchFamily="34" charset="0"/>
              </a:rPr>
              <a:t>Endometrial hyperplasia and endometrial cancer</a:t>
            </a:r>
          </a:p>
          <a:p>
            <a:pPr eaLnBrk="1" hangingPunct="1">
              <a:lnSpc>
                <a:spcPct val="100000"/>
              </a:lnSpc>
              <a:spcBef>
                <a:spcPts val="600"/>
              </a:spcBef>
              <a:defRPr/>
            </a:pPr>
            <a:r>
              <a:rPr lang="en-US" dirty="0">
                <a:latin typeface="Calibri" pitchFamily="34" charset="0"/>
              </a:rPr>
              <a:t>Insulin resistance/Type II diabetes </a:t>
            </a:r>
          </a:p>
          <a:p>
            <a:pPr eaLnBrk="1" hangingPunct="1">
              <a:lnSpc>
                <a:spcPct val="100000"/>
              </a:lnSpc>
              <a:spcBef>
                <a:spcPts val="600"/>
              </a:spcBef>
              <a:defRPr/>
            </a:pPr>
            <a:r>
              <a:rPr lang="en-US" dirty="0">
                <a:latin typeface="Calibri" pitchFamily="34" charset="0"/>
              </a:rPr>
              <a:t>High blood pressure </a:t>
            </a:r>
          </a:p>
          <a:p>
            <a:pPr eaLnBrk="1" hangingPunct="1">
              <a:lnSpc>
                <a:spcPct val="100000"/>
              </a:lnSpc>
              <a:spcBef>
                <a:spcPts val="600"/>
              </a:spcBef>
              <a:defRPr/>
            </a:pPr>
            <a:r>
              <a:rPr lang="en-US" dirty="0">
                <a:latin typeface="Calibri" pitchFamily="34" charset="0"/>
              </a:rPr>
              <a:t>Depression/Anxiety </a:t>
            </a:r>
          </a:p>
          <a:p>
            <a:pPr eaLnBrk="1" hangingPunct="1">
              <a:lnSpc>
                <a:spcPct val="100000"/>
              </a:lnSpc>
              <a:spcBef>
                <a:spcPts val="600"/>
              </a:spcBef>
              <a:defRPr/>
            </a:pPr>
            <a:r>
              <a:rPr lang="en-US" dirty="0">
                <a:latin typeface="Calibri" pitchFamily="34" charset="0"/>
              </a:rPr>
              <a:t>Dyslipidemia</a:t>
            </a:r>
          </a:p>
          <a:p>
            <a:pPr eaLnBrk="1" hangingPunct="1">
              <a:lnSpc>
                <a:spcPct val="100000"/>
              </a:lnSpc>
              <a:spcBef>
                <a:spcPts val="600"/>
              </a:spcBef>
              <a:defRPr/>
            </a:pPr>
            <a:r>
              <a:rPr lang="en-US" dirty="0">
                <a:latin typeface="Calibri" pitchFamily="34" charset="0"/>
              </a:rPr>
              <a:t>Cardiovascular disease </a:t>
            </a:r>
          </a:p>
          <a:p>
            <a:pPr eaLnBrk="1" hangingPunct="1">
              <a:lnSpc>
                <a:spcPct val="100000"/>
              </a:lnSpc>
              <a:spcBef>
                <a:spcPts val="600"/>
              </a:spcBef>
              <a:defRPr/>
            </a:pPr>
            <a:r>
              <a:rPr lang="en-US" dirty="0">
                <a:latin typeface="Calibri" pitchFamily="34" charset="0"/>
              </a:rPr>
              <a:t>Strokes </a:t>
            </a:r>
          </a:p>
          <a:p>
            <a:pPr eaLnBrk="1" hangingPunct="1">
              <a:lnSpc>
                <a:spcPct val="100000"/>
              </a:lnSpc>
              <a:spcBef>
                <a:spcPts val="600"/>
              </a:spcBef>
              <a:defRPr/>
            </a:pPr>
            <a:r>
              <a:rPr lang="en-US" dirty="0">
                <a:latin typeface="Calibri" pitchFamily="34" charset="0"/>
              </a:rPr>
              <a:t>Weight gain </a:t>
            </a:r>
          </a:p>
          <a:p>
            <a:pPr eaLnBrk="1" hangingPunct="1">
              <a:lnSpc>
                <a:spcPct val="100000"/>
              </a:lnSpc>
              <a:spcBef>
                <a:spcPts val="600"/>
              </a:spcBef>
              <a:defRPr/>
            </a:pPr>
            <a:r>
              <a:rPr lang="en-US" dirty="0">
                <a:latin typeface="Calibri" pitchFamily="34" charset="0"/>
              </a:rPr>
              <a:t>Miscarriage </a:t>
            </a:r>
          </a:p>
          <a:p>
            <a:pPr eaLnBrk="1" hangingPunct="1">
              <a:lnSpc>
                <a:spcPct val="100000"/>
              </a:lnSpc>
              <a:spcBef>
                <a:spcPts val="600"/>
              </a:spcBef>
              <a:defRPr/>
            </a:pPr>
            <a:r>
              <a:rPr lang="en-US" dirty="0" err="1">
                <a:latin typeface="Calibri" pitchFamily="34" charset="0"/>
              </a:rPr>
              <a:t>Acanthosis</a:t>
            </a:r>
            <a:r>
              <a:rPr lang="en-US" dirty="0">
                <a:latin typeface="Calibri" pitchFamily="34" charset="0"/>
              </a:rPr>
              <a:t> </a:t>
            </a:r>
            <a:r>
              <a:rPr lang="en-US" dirty="0" err="1">
                <a:latin typeface="Calibri" pitchFamily="34" charset="0"/>
              </a:rPr>
              <a:t>nigricans</a:t>
            </a:r>
            <a:r>
              <a:rPr lang="en-US" dirty="0">
                <a:latin typeface="Calibri" pitchFamily="34" charset="0"/>
              </a:rPr>
              <a:t> (patches of darkened skin under the arms, in the groin area, on the back of the neck) </a:t>
            </a:r>
          </a:p>
          <a:p>
            <a:pPr eaLnBrk="1" hangingPunct="1">
              <a:lnSpc>
                <a:spcPct val="100000"/>
              </a:lnSpc>
              <a:spcBef>
                <a:spcPts val="600"/>
              </a:spcBef>
              <a:defRPr/>
            </a:pPr>
            <a:r>
              <a:rPr lang="en-US" dirty="0">
                <a:latin typeface="Calibri" pitchFamily="34" charset="0"/>
              </a:rPr>
              <a:t>Autoimmune thyroiditis  </a:t>
            </a:r>
          </a:p>
          <a:p>
            <a:pPr>
              <a:defRPr/>
            </a:pPr>
            <a:endParaRPr lang="en-US" dirty="0">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latin typeface="Calibri" pitchFamily="34" charset="0"/>
              </a:rPr>
              <a:t>Endometriosis </a:t>
            </a:r>
          </a:p>
        </p:txBody>
      </p:sp>
      <p:sp>
        <p:nvSpPr>
          <p:cNvPr id="3" name="Content Placeholder 2"/>
          <p:cNvSpPr>
            <a:spLocks noGrp="1"/>
          </p:cNvSpPr>
          <p:nvPr>
            <p:ph idx="1"/>
          </p:nvPr>
        </p:nvSpPr>
        <p:spPr/>
        <p:txBody>
          <a:bodyPr rtlCol="0">
            <a:normAutofit fontScale="85000" lnSpcReduction="10000"/>
          </a:bodyPr>
          <a:lstStyle/>
          <a:p>
            <a:pPr marL="365760" indent="-256032" defTabSz="1218987" eaLnBrk="1" fontAlgn="auto" hangingPunct="1">
              <a:spcBef>
                <a:spcPts val="1866"/>
              </a:spcBef>
              <a:spcAft>
                <a:spcPts val="0"/>
              </a:spcAft>
              <a:defRPr/>
            </a:pPr>
            <a:r>
              <a:rPr lang="en-US" dirty="0">
                <a:latin typeface="Calibri" pitchFamily="34" charset="0"/>
              </a:rPr>
              <a:t>This is the presence of ectopic endometrial glands and </a:t>
            </a:r>
            <a:r>
              <a:rPr lang="en-US" dirty="0" err="1">
                <a:latin typeface="Calibri" pitchFamily="34" charset="0"/>
              </a:rPr>
              <a:t>stroma</a:t>
            </a:r>
            <a:r>
              <a:rPr lang="en-US" dirty="0">
                <a:latin typeface="Calibri" pitchFamily="34" charset="0"/>
              </a:rPr>
              <a:t> outside the uterus. </a:t>
            </a:r>
          </a:p>
          <a:p>
            <a:pPr marL="365760" indent="-256032" defTabSz="1218987" eaLnBrk="1" fontAlgn="auto" hangingPunct="1">
              <a:spcBef>
                <a:spcPts val="1866"/>
              </a:spcBef>
              <a:spcAft>
                <a:spcPts val="0"/>
              </a:spcAft>
              <a:defRPr/>
            </a:pPr>
            <a:r>
              <a:rPr lang="en-US" dirty="0">
                <a:latin typeface="Calibri" pitchFamily="34" charset="0"/>
              </a:rPr>
              <a:t>The lesions are usually found on the peritoneal surfaces of the reproductive organs and adjacent pelvic organs. </a:t>
            </a:r>
          </a:p>
          <a:p>
            <a:pPr marL="365760" indent="-256032" defTabSz="1218987" eaLnBrk="1" fontAlgn="auto" hangingPunct="1">
              <a:spcBef>
                <a:spcPts val="1866"/>
              </a:spcBef>
              <a:spcAft>
                <a:spcPts val="0"/>
              </a:spcAft>
              <a:defRPr/>
            </a:pPr>
            <a:r>
              <a:rPr lang="en-US" dirty="0">
                <a:latin typeface="Calibri" pitchFamily="34" charset="0"/>
              </a:rPr>
              <a:t>The most frequent location is the ovary (approx. 50%) followed by the pouch of Douglas, uterine ligaments. Occasional sites include the cervix, vagina, perineum, bladder, large bowel and the umbilicus. Rare lesions are seen as far as small bowel, kidneys, lungs and brain.</a:t>
            </a:r>
          </a:p>
          <a:p>
            <a:pPr marL="365760" indent="-256032" defTabSz="1218987" eaLnBrk="1" fontAlgn="auto" hangingPunct="1">
              <a:spcBef>
                <a:spcPts val="1866"/>
              </a:spcBef>
              <a:spcAft>
                <a:spcPts val="0"/>
              </a:spcAft>
              <a:defRPr/>
            </a:pPr>
            <a:r>
              <a:rPr lang="en-US" dirty="0">
                <a:latin typeface="Calibri" pitchFamily="34" charset="0"/>
              </a:rPr>
              <a:t>It has been reported in men. The sites involved have been the bladder, scrotum and </a:t>
            </a:r>
            <a:r>
              <a:rPr lang="en-US" dirty="0" smtClean="0">
                <a:latin typeface="Calibri" pitchFamily="34" charset="0"/>
              </a:rPr>
              <a:t>prostate</a:t>
            </a:r>
          </a:p>
          <a:p>
            <a:pPr marL="365760" indent="-256032" defTabSz="1218987" eaLnBrk="1" fontAlgn="auto" hangingPunct="1">
              <a:spcBef>
                <a:spcPts val="1866"/>
              </a:spcBef>
              <a:spcAft>
                <a:spcPts val="0"/>
              </a:spcAft>
              <a:defRPr/>
            </a:pPr>
            <a:r>
              <a:rPr lang="en-US" dirty="0" smtClean="0">
                <a:latin typeface="Calibri" pitchFamily="34" charset="0"/>
              </a:rPr>
              <a:t>Non-neoplastic.</a:t>
            </a:r>
          </a:p>
          <a:p>
            <a:pPr marL="365760" indent="-256032" defTabSz="1218987" eaLnBrk="1" fontAlgn="auto" hangingPunct="1">
              <a:spcBef>
                <a:spcPts val="1866"/>
              </a:spcBef>
              <a:spcAft>
                <a:spcPts val="0"/>
              </a:spcAft>
              <a:defRPr/>
            </a:pPr>
            <a:r>
              <a:rPr lang="en-US" dirty="0" smtClean="0">
                <a:latin typeface="Calibri" pitchFamily="34" charset="0"/>
              </a:rPr>
              <a:t>Like the uterine endometrium it is responsive to the hormonal variations of the menstrual cycle.</a:t>
            </a:r>
          </a:p>
          <a:p>
            <a:pPr marL="365760" indent="-256032" defTabSz="1218987" eaLnBrk="1" fontAlgn="auto" hangingPunct="1">
              <a:spcBef>
                <a:spcPts val="1866"/>
              </a:spcBef>
              <a:spcAft>
                <a:spcPts val="0"/>
              </a:spcAft>
              <a:defRPr/>
            </a:pPr>
            <a:r>
              <a:rPr lang="en-US" dirty="0" smtClean="0">
                <a:latin typeface="Calibri" pitchFamily="34" charset="0"/>
              </a:rPr>
              <a:t>It is characterized by menstrual type bleeding at the site of the ectopic endometrium, resulting in blood filled areas (</a:t>
            </a:r>
            <a:r>
              <a:rPr lang="en-US" dirty="0" err="1" smtClean="0">
                <a:latin typeface="Calibri" pitchFamily="34" charset="0"/>
              </a:rPr>
              <a:t>e.g.chocolate</a:t>
            </a:r>
            <a:r>
              <a:rPr lang="en-US" dirty="0" smtClean="0">
                <a:latin typeface="Calibri" pitchFamily="34" charset="0"/>
              </a:rPr>
              <a:t> cysts).</a:t>
            </a:r>
          </a:p>
          <a:p>
            <a:pPr eaLnBrk="1" hangingPunct="1">
              <a:defRPr/>
            </a:pPr>
            <a:endParaRPr lang="en-US" sz="2800" dirty="0" smtClean="0">
              <a:latin typeface="Calibri" pitchFamily="34" charset="0"/>
            </a:endParaRPr>
          </a:p>
          <a:p>
            <a:pPr marL="365760" indent="-256032" defTabSz="1218987" eaLnBrk="1" fontAlgn="auto" hangingPunct="1">
              <a:spcBef>
                <a:spcPts val="1866"/>
              </a:spcBef>
              <a:spcAft>
                <a:spcPts val="0"/>
              </a:spcAft>
              <a:defRPr/>
            </a:pPr>
            <a:endParaRPr lang="en-US" sz="2800" dirty="0">
              <a:latin typeface="Calibri" pitchFamily="34" charset="0"/>
            </a:endParaRPr>
          </a:p>
          <a:p>
            <a:pPr marL="365760" indent="-256032" defTabSz="1218987" eaLnBrk="1" fontAlgn="auto" hangingPunct="1">
              <a:spcBef>
                <a:spcPts val="1866"/>
              </a:spcBef>
              <a:spcAft>
                <a:spcPts val="0"/>
              </a:spcAft>
              <a:defRPr/>
            </a:pPr>
            <a:endParaRPr lang="en-US" sz="2800" dirty="0">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pPr eaLnBrk="1" hangingPunct="1"/>
            <a:r>
              <a:rPr lang="en-US" smtClean="0">
                <a:latin typeface="Calibri" pitchFamily="34" charset="0"/>
              </a:rPr>
              <a:t>Endometriosis :Clinical appearances</a:t>
            </a:r>
            <a:br>
              <a:rPr lang="en-US" smtClean="0">
                <a:latin typeface="Calibri" pitchFamily="34" charset="0"/>
              </a:rPr>
            </a:br>
            <a:endParaRPr lang="en-US" smtClean="0">
              <a:latin typeface="Calibri" pitchFamily="34" charset="0"/>
            </a:endParaRPr>
          </a:p>
        </p:txBody>
      </p:sp>
      <p:sp>
        <p:nvSpPr>
          <p:cNvPr id="25603" name="Content Placeholder 2"/>
          <p:cNvSpPr>
            <a:spLocks noGrp="1"/>
          </p:cNvSpPr>
          <p:nvPr>
            <p:ph idx="1"/>
          </p:nvPr>
        </p:nvSpPr>
        <p:spPr/>
        <p:txBody>
          <a:bodyPr/>
          <a:lstStyle/>
          <a:p>
            <a:pPr marL="365125" indent="-255588" eaLnBrk="1" hangingPunct="1">
              <a:buFont typeface="Wingdings 3" panose="05040102010807070707" pitchFamily="18" charset="2"/>
              <a:buChar char=""/>
              <a:defRPr/>
            </a:pPr>
            <a:r>
              <a:rPr lang="en-US" sz="2800" dirty="0" smtClean="0">
                <a:latin typeface="Calibri" pitchFamily="34" charset="0"/>
              </a:rPr>
              <a:t>Clinical presentation depends on the site of endometriosis. </a:t>
            </a:r>
          </a:p>
          <a:p>
            <a:pPr marL="365125" indent="-255588" eaLnBrk="1" hangingPunct="1">
              <a:buFont typeface="Wingdings 3" panose="05040102010807070707" pitchFamily="18" charset="2"/>
              <a:buChar char=""/>
              <a:defRPr/>
            </a:pPr>
            <a:r>
              <a:rPr lang="en-US" sz="2800" dirty="0" smtClean="0">
                <a:latin typeface="Calibri" pitchFamily="34" charset="0"/>
              </a:rPr>
              <a:t>Dysmenorrhea, cyclic abdominal pain and dyspareunia are common symptoms. Usually there is severe menstrual-related pain.</a:t>
            </a:r>
          </a:p>
          <a:p>
            <a:pPr marL="365125" indent="-255588" eaLnBrk="1" hangingPunct="1">
              <a:buFont typeface="Wingdings 3" panose="05040102010807070707" pitchFamily="18" charset="2"/>
              <a:buChar char=""/>
              <a:defRPr/>
            </a:pPr>
            <a:r>
              <a:rPr lang="en-US" sz="2800" dirty="0" smtClean="0">
                <a:latin typeface="Calibri" pitchFamily="34" charset="0"/>
              </a:rPr>
              <a:t>Often results in infertility.</a:t>
            </a:r>
          </a:p>
          <a:p>
            <a:pPr marL="365125" indent="-255588" eaLnBrk="1" hangingPunct="1">
              <a:buFont typeface="Wingdings 3" panose="05040102010807070707" pitchFamily="18" charset="2"/>
              <a:buChar char=""/>
              <a:defRPr/>
            </a:pPr>
            <a:r>
              <a:rPr lang="en-US" sz="2800" dirty="0" smtClean="0">
                <a:latin typeface="Calibri" pitchFamily="34" charset="0"/>
              </a:rPr>
              <a:t>Endometriosis usually appears as multiple red or brown (due to hemosiderin) 1mm to 5mm nodules (some may form larger masses or cysts). Dense fibrous adhesions may surround the foci. </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latin typeface="Calibri" pitchFamily="34" charset="0"/>
              </a:rPr>
              <a:t>Endometriosis </a:t>
            </a:r>
          </a:p>
        </p:txBody>
      </p:sp>
      <p:sp>
        <p:nvSpPr>
          <p:cNvPr id="26627" name="Content Placeholder 2"/>
          <p:cNvSpPr>
            <a:spLocks noGrp="1"/>
          </p:cNvSpPr>
          <p:nvPr>
            <p:ph idx="1"/>
          </p:nvPr>
        </p:nvSpPr>
        <p:spPr/>
        <p:txBody>
          <a:bodyPr/>
          <a:lstStyle/>
          <a:p>
            <a:pPr eaLnBrk="1" hangingPunct="1">
              <a:defRPr/>
            </a:pPr>
            <a:r>
              <a:rPr lang="en-US" dirty="0" smtClean="0">
                <a:latin typeface="Calibri" pitchFamily="34" charset="0"/>
              </a:rPr>
              <a:t>Repeated hemorrhage into foci in the ovary with each menstrual cycle produces cysts, which contain </a:t>
            </a:r>
            <a:r>
              <a:rPr lang="en-US" dirty="0" err="1" smtClean="0">
                <a:latin typeface="Calibri" pitchFamily="34" charset="0"/>
              </a:rPr>
              <a:t>inspissated</a:t>
            </a:r>
            <a:r>
              <a:rPr lang="en-US" dirty="0" smtClean="0">
                <a:latin typeface="Calibri" pitchFamily="34" charset="0"/>
              </a:rPr>
              <a:t>, chocolate-brown material, called "chocolate cysts” </a:t>
            </a:r>
            <a:r>
              <a:rPr lang="en-US" dirty="0" smtClean="0">
                <a:solidFill>
                  <a:srgbClr val="000000"/>
                </a:solidFill>
                <a:latin typeface="Calibri" pitchFamily="34" charset="0"/>
              </a:rPr>
              <a:t>in which t</a:t>
            </a:r>
            <a:r>
              <a:rPr lang="en-US" sz="2800" dirty="0" smtClean="0">
                <a:solidFill>
                  <a:srgbClr val="000000"/>
                </a:solidFill>
                <a:latin typeface="Calibri" pitchFamily="34" charset="0"/>
              </a:rPr>
              <a:t>he ovaries turn into large cystic masses filled with brown fluid </a:t>
            </a:r>
            <a:endParaRPr lang="en-US" dirty="0" smtClean="0">
              <a:latin typeface="Calibri" pitchFamily="34" charset="0"/>
            </a:endParaRPr>
          </a:p>
          <a:p>
            <a:pPr eaLnBrk="1" hangingPunct="1">
              <a:buFont typeface="Arial" pitchFamily="34" charset="0"/>
              <a:buNone/>
              <a:defRPr/>
            </a:pPr>
            <a:r>
              <a:rPr lang="en-US" b="1" dirty="0" smtClean="0">
                <a:latin typeface="Calibri" pitchFamily="34" charset="0"/>
              </a:rPr>
              <a:t>Clinical behavior</a:t>
            </a:r>
            <a:endParaRPr lang="en-US" dirty="0" smtClean="0">
              <a:latin typeface="Calibri" pitchFamily="34" charset="0"/>
            </a:endParaRPr>
          </a:p>
          <a:p>
            <a:pPr eaLnBrk="1" hangingPunct="1">
              <a:defRPr/>
            </a:pPr>
            <a:r>
              <a:rPr lang="en-US" dirty="0" smtClean="0">
                <a:latin typeface="Calibri" pitchFamily="34" charset="0"/>
              </a:rPr>
              <a:t>Benign with no malignant potential. May recur after surgical excision but the risk is low.</a:t>
            </a:r>
          </a:p>
          <a:p>
            <a:pPr eaLnBrk="1" hangingPunct="1">
              <a:defRPr/>
            </a:pPr>
            <a:endParaRPr lang="en-US" dirty="0" smtClean="0">
              <a:latin typeface="Calibri" pitchFamily="34" charset="0"/>
            </a:endParaRPr>
          </a:p>
          <a:p>
            <a:pPr eaLnBrk="1" hangingPunct="1">
              <a:defRPr/>
            </a:pPr>
            <a:endParaRPr lang="en-US" dirty="0" smtClean="0">
              <a:latin typeface="Calibri" pitchFamily="34" charset="0"/>
            </a:endParaRPr>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902</Words>
  <Application>Microsoft Office PowerPoint</Application>
  <PresentationFormat>Custom</PresentationFormat>
  <Paragraphs>81</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Franklin Gothic Book</vt:lpstr>
      <vt:lpstr>Arial</vt:lpstr>
      <vt:lpstr>Franklin Gothic Medium</vt:lpstr>
      <vt:lpstr>Century Gothic</vt:lpstr>
      <vt:lpstr>Wingdings 3</vt:lpstr>
      <vt:lpstr>Clarity</vt:lpstr>
      <vt:lpstr>Polycystic Ovarian Disease and Endometriosis</vt:lpstr>
      <vt:lpstr>Polycystic Ovarian Disease (PCOD)</vt:lpstr>
      <vt:lpstr>Polycystic Ovarian Disease</vt:lpstr>
      <vt:lpstr> Polycystic Ovarian Disease</vt:lpstr>
      <vt:lpstr>Polycystic Ovarian Disease</vt:lpstr>
      <vt:lpstr>Polycystic Ovarian Disease</vt:lpstr>
      <vt:lpstr>Endometriosis </vt:lpstr>
      <vt:lpstr>Endometriosis :Clinical appearances </vt:lpstr>
      <vt:lpstr>Endometriosis </vt:lpstr>
      <vt:lpstr>Endometriosis</vt:lpstr>
      <vt:lpstr>Chocolate cyst of ovary (endometriotic cyst)</vt:lpstr>
      <vt:lpstr>Endometriosis</vt:lpstr>
      <vt:lpstr>Endometriosis</vt:lpstr>
      <vt:lpstr>Adenomyosis</vt:lpstr>
      <vt:lpstr>Adenomyosis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2014-04-11T18:19:07Z</dcterms:created>
  <dcterms:modified xsi:type="dcterms:W3CDTF">2014-04-13T06:38:39Z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