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5" r:id="rId1"/>
  </p:sldMasterIdLst>
  <p:notesMasterIdLst>
    <p:notesMasterId r:id="rId49"/>
  </p:notesMasterIdLst>
  <p:sldIdLst>
    <p:sldId id="397" r:id="rId2"/>
    <p:sldId id="362" r:id="rId3"/>
    <p:sldId id="332" r:id="rId4"/>
    <p:sldId id="365" r:id="rId5"/>
    <p:sldId id="352" r:id="rId6"/>
    <p:sldId id="350" r:id="rId7"/>
    <p:sldId id="338" r:id="rId8"/>
    <p:sldId id="333" r:id="rId9"/>
    <p:sldId id="370" r:id="rId10"/>
    <p:sldId id="340" r:id="rId11"/>
    <p:sldId id="355" r:id="rId12"/>
    <p:sldId id="344" r:id="rId13"/>
    <p:sldId id="369" r:id="rId14"/>
    <p:sldId id="335" r:id="rId15"/>
    <p:sldId id="347" r:id="rId16"/>
    <p:sldId id="348" r:id="rId17"/>
    <p:sldId id="396" r:id="rId18"/>
    <p:sldId id="258" r:id="rId19"/>
    <p:sldId id="259" r:id="rId20"/>
    <p:sldId id="260" r:id="rId21"/>
    <p:sldId id="314" r:id="rId22"/>
    <p:sldId id="371" r:id="rId23"/>
    <p:sldId id="372" r:id="rId24"/>
    <p:sldId id="373" r:id="rId25"/>
    <p:sldId id="374" r:id="rId26"/>
    <p:sldId id="375" r:id="rId27"/>
    <p:sldId id="377" r:id="rId28"/>
    <p:sldId id="378" r:id="rId29"/>
    <p:sldId id="380" r:id="rId30"/>
    <p:sldId id="381" r:id="rId31"/>
    <p:sldId id="382" r:id="rId32"/>
    <p:sldId id="383" r:id="rId33"/>
    <p:sldId id="384" r:id="rId34"/>
    <p:sldId id="385" r:id="rId35"/>
    <p:sldId id="389" r:id="rId36"/>
    <p:sldId id="391" r:id="rId37"/>
    <p:sldId id="392" r:id="rId38"/>
    <p:sldId id="393" r:id="rId39"/>
    <p:sldId id="394" r:id="rId40"/>
    <p:sldId id="395" r:id="rId41"/>
    <p:sldId id="273" r:id="rId42"/>
    <p:sldId id="283" r:id="rId43"/>
    <p:sldId id="285" r:id="rId44"/>
    <p:sldId id="286" r:id="rId45"/>
    <p:sldId id="288" r:id="rId46"/>
    <p:sldId id="290" r:id="rId47"/>
    <p:sldId id="291" r:id="rId4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90965" autoAdjust="0"/>
  </p:normalViewPr>
  <p:slideViewPr>
    <p:cSldViewPr>
      <p:cViewPr>
        <p:scale>
          <a:sx n="90" d="100"/>
          <a:sy n="90" d="100"/>
        </p:scale>
        <p:origin x="-336" y="-300"/>
      </p:cViewPr>
      <p:guideLst>
        <p:guide orient="horz" pos="2160"/>
        <p:guide pos="2880"/>
      </p:guideLst>
    </p:cSldViewPr>
  </p:slideViewPr>
  <p:outlineViewPr>
    <p:cViewPr>
      <p:scale>
        <a:sx n="33" d="100"/>
        <a:sy n="33" d="100"/>
      </p:scale>
      <p:origin x="0" y="3308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cs typeface="Arial" pitchFamily="34" charset="0"/>
              </a:defRPr>
            </a:lvl1pPr>
          </a:lstStyle>
          <a:p>
            <a:pPr>
              <a:defRPr/>
            </a:pPr>
            <a:endParaRPr lang="en-US"/>
          </a:p>
        </p:txBody>
      </p:sp>
      <p:sp>
        <p:nvSpPr>
          <p:cNvPr id="491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cs typeface="Arial" pitchFamily="34"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91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cs typeface="Arial" pitchFamily="34" charset="0"/>
              </a:defRPr>
            </a:lvl1pPr>
          </a:lstStyle>
          <a:p>
            <a:pPr>
              <a:defRPr/>
            </a:pPr>
            <a:endParaRPr lang="en-US"/>
          </a:p>
        </p:txBody>
      </p:sp>
      <p:sp>
        <p:nvSpPr>
          <p:cNvPr id="491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775DFA84-067A-4C4B-B2EF-2187BC74D077}" type="slidenum">
              <a:rPr lang="en-US"/>
              <a:pPr/>
              <a:t>‹#›</a:t>
            </a:fld>
            <a:endParaRPr lang="en-US"/>
          </a:p>
        </p:txBody>
      </p:sp>
    </p:spTree>
    <p:extLst>
      <p:ext uri="{BB962C8B-B14F-4D97-AF65-F5344CB8AC3E}">
        <p14:creationId xmlns:p14="http://schemas.microsoft.com/office/powerpoint/2010/main" val="29728953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8FD09577-CD36-49CF-92D5-ED984852C802}" type="slidenum">
              <a:rPr lang="en-US" smtClean="0">
                <a:latin typeface="Arial" charset="0"/>
                <a:cs typeface="Arial" charset="0"/>
              </a:rPr>
              <a:pPr/>
              <a:t>1</a:t>
            </a:fld>
            <a:endParaRPr lang="en-US" smtClean="0">
              <a:latin typeface="Arial" charset="0"/>
              <a:cs typeface="Arial"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dirty="0" smtClean="0">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51D678AA-68FE-410C-8801-C6124EA9A695}" type="slidenum">
              <a:rPr lang="en-US"/>
              <a:pPr/>
              <a:t>24</a:t>
            </a:fld>
            <a:endParaRPr lang="en-US"/>
          </a:p>
        </p:txBody>
      </p:sp>
      <p:sp>
        <p:nvSpPr>
          <p:cNvPr id="39939" name="Rectangle 2"/>
          <p:cNvSpPr>
            <a:spLocks noGrp="1" noRot="1" noChangeAspect="1" noChangeArrowheads="1" noTextEdit="1"/>
          </p:cNvSpPr>
          <p:nvPr>
            <p:ph type="sldImg"/>
          </p:nvPr>
        </p:nvSpPr>
        <p:spPr>
          <a:ln>
            <a:noFill/>
          </a:ln>
          <a:extLst>
            <a:ext uri="{91240B29-F687-4F45-9708-019B960494DF}">
              <a14:hiddenLine xmlns:a14="http://schemas.microsoft.com/office/drawing/2010/main" w="9525">
                <a:solidFill>
                  <a:srgbClr val="000000"/>
                </a:solidFill>
                <a:miter lim="800000"/>
                <a:headEnd/>
                <a:tailEnd/>
              </a14:hiddenLine>
            </a:ext>
          </a:extLst>
        </p:spPr>
      </p:sp>
      <p:sp>
        <p:nvSpPr>
          <p:cNvPr id="3994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7EA10D18-9F3F-42C2-9D3C-BA95F43B1940}" type="slidenum">
              <a:rPr lang="en-US"/>
              <a:pPr/>
              <a:t>25</a:t>
            </a:fld>
            <a:endParaRPr lang="en-US"/>
          </a:p>
        </p:txBody>
      </p:sp>
      <p:sp>
        <p:nvSpPr>
          <p:cNvPr id="41987" name="Rectangle 2"/>
          <p:cNvSpPr>
            <a:spLocks noGrp="1" noRot="1" noChangeAspect="1" noChangeArrowheads="1" noTextEdit="1"/>
          </p:cNvSpPr>
          <p:nvPr>
            <p:ph type="sldImg"/>
          </p:nvPr>
        </p:nvSpPr>
        <p:spPr>
          <a:ln>
            <a:noFill/>
          </a:ln>
          <a:extLst>
            <a:ext uri="{91240B29-F687-4F45-9708-019B960494DF}">
              <a14:hiddenLine xmlns:a14="http://schemas.microsoft.com/office/drawing/2010/main" w="9525">
                <a:solidFill>
                  <a:srgbClr val="000000"/>
                </a:solidFill>
                <a:miter lim="800000"/>
                <a:headEnd/>
                <a:tailEnd/>
              </a14:hiddenLine>
            </a:ext>
          </a:extLst>
        </p:spPr>
      </p:sp>
      <p:sp>
        <p:nvSpPr>
          <p:cNvPr id="4198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D5C627F2-A1AF-455D-8368-8FB89A93C8BC}" type="slidenum">
              <a:rPr lang="en-US"/>
              <a:pPr/>
              <a:t>27</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smtClean="0">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20F20B90-4CDB-49A9-8CDE-4C7E4ABD2224}" type="slidenum">
              <a:rPr lang="en-US"/>
              <a:pPr/>
              <a:t>29</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smtClean="0">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14F59E2A-7A71-4DBB-816F-6AA18A10BB56}" type="slidenum">
              <a:rPr lang="en-US"/>
              <a:pPr/>
              <a:t>30</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smtClean="0">
              <a:latin typeface="Arial"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5DFA84-067A-4C4B-B2EF-2187BC74D077}" type="slidenum">
              <a:rPr lang="en-US" smtClean="0"/>
              <a:pPr/>
              <a:t>32</a:t>
            </a:fld>
            <a:endParaRPr lang="en-US"/>
          </a:p>
        </p:txBody>
      </p:sp>
    </p:spTree>
    <p:extLst>
      <p:ext uri="{BB962C8B-B14F-4D97-AF65-F5344CB8AC3E}">
        <p14:creationId xmlns:p14="http://schemas.microsoft.com/office/powerpoint/2010/main" val="1143290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BC5C334B-6B19-405E-920F-83180AB8AF96}" type="slidenum">
              <a:rPr lang="en-US"/>
              <a:pPr/>
              <a:t>33</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403494D4-DB81-4CB1-9DEA-C4590D244389}" type="slidenum">
              <a:rPr lang="en-US"/>
              <a:pPr/>
              <a:t>34</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smtClean="0">
              <a:latin typeface="Arial"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77797431-0CCD-427D-89FD-5408CC8327EF}" type="slidenum">
              <a:rPr lang="en-US"/>
              <a:pPr/>
              <a:t>35</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smtClean="0">
              <a:latin typeface="Arial" charset="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B694E943-70C8-4927-9EFD-993C31115E02}" type="slidenum">
              <a:rPr lang="en-US"/>
              <a:pPr/>
              <a:t>36</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50A02224-A7DF-46EB-B638-C9CD8131E670}" type="slidenum">
              <a:rPr lang="en-US"/>
              <a:pPr/>
              <a:t>4</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0A7E3F42-9B8B-4004-B040-DDC4D5E0F69A}" type="slidenum">
              <a:rPr lang="en-US"/>
              <a:pPr/>
              <a:t>37</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smtClean="0">
              <a:latin typeface="Arial" charset="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E4AAE579-D971-4B06-9A0B-168D4C019C0F}" type="slidenum">
              <a:rPr lang="en-US"/>
              <a:pPr/>
              <a:t>38</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smtClean="0">
              <a:latin typeface="Arial" charset="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857C8166-DE45-4469-8374-6710EAAA69E8}" type="slidenum">
              <a:rPr lang="en-US"/>
              <a:pPr/>
              <a:t>39</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smtClean="0">
              <a:latin typeface="Arial" charset="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E478E92A-8D1F-44BF-82B8-D8EBD3CB32E4}" type="slidenum">
              <a:rPr lang="en-US"/>
              <a:pPr/>
              <a:t>40</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smtClean="0">
              <a:latin typeface="Arial" charset="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6CE48303-4201-4A24-9C90-EA56CAC9ABF6}" type="slidenum">
              <a:rPr lang="en-US"/>
              <a:pPr/>
              <a:t>41</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A62B794F-53CB-45E7-81BD-0B2F5D8DE268}" type="slidenum">
              <a:rPr lang="en-US"/>
              <a:pPr/>
              <a:t>42</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AD1A6BBD-0DCA-4F58-8819-FF49D7694627}" type="slidenum">
              <a:rPr lang="en-US"/>
              <a:pPr/>
              <a:t>43</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3C5AC3BD-90B4-43C4-AE8F-18C15706F8A2}" type="slidenum">
              <a:rPr lang="en-US"/>
              <a:pPr/>
              <a:t>44</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8B335C71-13F3-4CB8-B430-53755922392A}" type="slidenum">
              <a:rPr lang="en-US"/>
              <a:pPr/>
              <a:t>45</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6421273E-0596-40DF-89F3-B343BA56AC0F}" type="slidenum">
              <a:rPr lang="en-US"/>
              <a:pPr/>
              <a:t>46</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cs typeface="Arial" charset="0"/>
            </a:endParaRP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D5FE9C7B-9BA9-4AD0-9E1A-FAE2DF06BF6B}" type="slidenum">
              <a:rPr lang="en-US"/>
              <a:pPr/>
              <a:t>17</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05F27044-1154-449F-BE31-86935DE7B985}" type="slidenum">
              <a:rPr lang="en-US"/>
              <a:pPr/>
              <a:t>47</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798FDAEB-0A54-4359-BAAA-A797BC088796}" type="slidenum">
              <a:rPr lang="en-US"/>
              <a:pPr/>
              <a:t>18</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82EA7610-38AE-4B88-A97A-2C8BBFDBF4CC}" type="slidenum">
              <a:rPr lang="en-US"/>
              <a:pPr/>
              <a:t>19</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B7FC5991-D8E0-4ED0-B6FF-780DBB759958}" type="slidenum">
              <a:rPr lang="en-US"/>
              <a:pPr/>
              <a:t>20</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911FEB6E-3461-4480-814B-20A30CF7D7FD}" type="slidenum">
              <a:rPr lang="en-US"/>
              <a:pPr/>
              <a:t>21</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B5C35F17-EE72-4A71-91DC-CC098D6FE144}" type="slidenum">
              <a:rPr lang="en-US"/>
              <a:pPr/>
              <a:t>22</a:t>
            </a:fld>
            <a:endParaRPr lang="en-US"/>
          </a:p>
        </p:txBody>
      </p:sp>
      <p:sp>
        <p:nvSpPr>
          <p:cNvPr id="35843" name="Rectangle 2"/>
          <p:cNvSpPr>
            <a:spLocks noGrp="1" noRot="1" noChangeAspect="1" noChangeArrowheads="1" noTextEdit="1"/>
          </p:cNvSpPr>
          <p:nvPr>
            <p:ph type="sldImg"/>
          </p:nvPr>
        </p:nvSpPr>
        <p:spPr>
          <a:ln>
            <a:noFill/>
          </a:ln>
          <a:extLst>
            <a:ext uri="{91240B29-F687-4F45-9708-019B960494DF}">
              <a14:hiddenLine xmlns:a14="http://schemas.microsoft.com/office/drawing/2010/main" w="9525">
                <a:solidFill>
                  <a:srgbClr val="000000"/>
                </a:solidFill>
                <a:miter lim="800000"/>
                <a:headEnd/>
                <a:tailEnd/>
              </a14:hiddenLine>
            </a:ext>
          </a:extLst>
        </p:spPr>
      </p:sp>
      <p:sp>
        <p:nvSpPr>
          <p:cNvPr id="3584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AC4D49E5-7805-41DA-AA5F-7D27AD9BD009}" type="slidenum">
              <a:rPr lang="en-US"/>
              <a:pPr/>
              <a:t>23</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1EEC87F-A357-49FD-A098-55A3E12CDB9B}"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FA65B43-CD3A-485D-AE6F-2B20738A31A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660FD6A-7994-4F0C-B831-1D997F55038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C0554E5-9C2C-4A8F-A22A-97EBD3D8478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48402AA-3F9E-4141-BB1A-D5958879C2D2}"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3D9D4F9E-AE97-48FA-8F08-790D793518C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A31124E7-2C53-4682-8617-7A3F7281E909}"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0A411B98-6CFC-4F36-807A-C690ACF982C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588A89EE-AC25-40BA-8279-E327DF103B3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78CFC7A-65F4-41A6-B7D6-FDD041B13DC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372A0279-C220-4E79-8323-1B103E8EC30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a:defRPr/>
            </a:pPr>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DCC00862-8F74-4307-B195-A89E558135C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4.jpeg"/></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sz="4800" b="1" dirty="0" smtClean="0">
                <a:solidFill>
                  <a:srgbClr val="FF0000"/>
                </a:solidFill>
                <a:latin typeface="Calibri" pitchFamily="34" charset="0"/>
              </a:rPr>
              <a:t>Uterine Cervix</a:t>
            </a:r>
            <a:r>
              <a:rPr lang="en-US" sz="4800" b="1" dirty="0" smtClean="0">
                <a:latin typeface="Calibri" pitchFamily="34" charset="0"/>
              </a:rPr>
              <a:t/>
            </a:r>
            <a:br>
              <a:rPr lang="en-US" sz="4800" b="1" dirty="0" smtClean="0">
                <a:latin typeface="Calibri" pitchFamily="34" charset="0"/>
              </a:rPr>
            </a:br>
            <a:endParaRPr lang="en-US" sz="3200" b="1" dirty="0" smtClean="0">
              <a:latin typeface="Calibri" pitchFamily="34" charset="0"/>
            </a:endParaRPr>
          </a:p>
        </p:txBody>
      </p:sp>
      <p:sp>
        <p:nvSpPr>
          <p:cNvPr id="3" name="Subtitle 2"/>
          <p:cNvSpPr>
            <a:spLocks noGrp="1"/>
          </p:cNvSpPr>
          <p:nvPr>
            <p:ph type="subTitle" idx="1"/>
          </p:nvPr>
        </p:nvSpPr>
        <p:spPr/>
        <p:txBody>
          <a:bodyPr/>
          <a:lstStyle/>
          <a:p>
            <a:r>
              <a:rPr lang="en-US" b="1" dirty="0" err="1" smtClean="0">
                <a:latin typeface="Calibri" pitchFamily="34" charset="0"/>
              </a:rPr>
              <a:t>Emad</a:t>
            </a:r>
            <a:r>
              <a:rPr lang="en-US" b="1" dirty="0" smtClean="0">
                <a:latin typeface="Calibri" pitchFamily="34" charset="0"/>
              </a:rPr>
              <a:t> </a:t>
            </a:r>
            <a:r>
              <a:rPr lang="en-US" b="1" dirty="0" err="1" smtClean="0">
                <a:latin typeface="Calibri" pitchFamily="34" charset="0"/>
              </a:rPr>
              <a:t>Raddaoui</a:t>
            </a:r>
            <a:r>
              <a:rPr lang="en-US" b="1" dirty="0" smtClean="0">
                <a:latin typeface="Calibri" pitchFamily="34" charset="0"/>
              </a:rPr>
              <a:t>, MD, FCAP, FASC</a:t>
            </a:r>
            <a:endParaRPr lang="en-US" b="1" dirty="0">
              <a:latin typeface="Calibri" pitchFamily="34" charset="0"/>
            </a:endParaRPr>
          </a:p>
        </p:txBody>
      </p:sp>
      <p:sp>
        <p:nvSpPr>
          <p:cNvPr id="4" name="Slide Number Placeholder 3"/>
          <p:cNvSpPr>
            <a:spLocks noGrp="1"/>
          </p:cNvSpPr>
          <p:nvPr>
            <p:ph type="sldNum" sz="quarter" idx="12"/>
          </p:nvPr>
        </p:nvSpPr>
        <p:spPr/>
        <p:txBody>
          <a:bodyPr/>
          <a:lstStyle/>
          <a:p>
            <a:pPr>
              <a:defRPr/>
            </a:pPr>
            <a:fld id="{EBF353A5-3A25-4E93-B699-1D2DA1708B1A}" type="slidenum">
              <a:rPr lang="en-US" smtClean="0"/>
              <a:pPr>
                <a:defRPr/>
              </a:pPr>
              <a:t>1</a:t>
            </a:fld>
            <a:endParaRPr lang="en-US"/>
          </a:p>
        </p:txBody>
      </p:sp>
    </p:spTree>
    <p:extLst>
      <p:ext uri="{BB962C8B-B14F-4D97-AF65-F5344CB8AC3E}">
        <p14:creationId xmlns:p14="http://schemas.microsoft.com/office/powerpoint/2010/main" val="315306480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116013" y="404813"/>
            <a:ext cx="6400800" cy="1219200"/>
          </a:xfrm>
        </p:spPr>
        <p:txBody>
          <a:bodyPr/>
          <a:lstStyle/>
          <a:p>
            <a:pPr eaLnBrk="1" hangingPunct="1"/>
            <a:r>
              <a:rPr lang="en-US" smtClean="0">
                <a:latin typeface="Calibri" pitchFamily="34" charset="0"/>
              </a:rPr>
              <a:t>Candidiasis (moniliasis)</a:t>
            </a:r>
          </a:p>
        </p:txBody>
      </p:sp>
      <p:sp>
        <p:nvSpPr>
          <p:cNvPr id="13315" name="Content Placeholder 2"/>
          <p:cNvSpPr>
            <a:spLocks noGrp="1"/>
          </p:cNvSpPr>
          <p:nvPr>
            <p:ph idx="1"/>
          </p:nvPr>
        </p:nvSpPr>
        <p:spPr/>
        <p:txBody>
          <a:bodyPr rtlCol="0">
            <a:normAutofit fontScale="85000" lnSpcReduction="20000"/>
          </a:bodyPr>
          <a:lstStyle/>
          <a:p>
            <a:pPr eaLnBrk="1" fontAlgn="auto" hangingPunct="1">
              <a:spcAft>
                <a:spcPts val="0"/>
              </a:spcAft>
              <a:buFont typeface="Wingdings 3" charset="2"/>
              <a:buChar char=""/>
              <a:defRPr/>
            </a:pPr>
            <a:r>
              <a:rPr lang="en-US" sz="2800" dirty="0" smtClean="0">
                <a:solidFill>
                  <a:schemeClr val="tx1">
                    <a:lumMod val="75000"/>
                    <a:lumOff val="25000"/>
                  </a:schemeClr>
                </a:solidFill>
                <a:latin typeface="Calibri" pitchFamily="34" charset="0"/>
              </a:rPr>
              <a:t>Common form of </a:t>
            </a:r>
            <a:r>
              <a:rPr lang="en-US" sz="2800" dirty="0" err="1" smtClean="0">
                <a:solidFill>
                  <a:schemeClr val="tx1">
                    <a:lumMod val="75000"/>
                    <a:lumOff val="25000"/>
                  </a:schemeClr>
                </a:solidFill>
                <a:latin typeface="Calibri" pitchFamily="34" charset="0"/>
              </a:rPr>
              <a:t>vaginitis</a:t>
            </a:r>
            <a:r>
              <a:rPr lang="en-US" sz="2800" dirty="0" smtClean="0">
                <a:solidFill>
                  <a:schemeClr val="tx1">
                    <a:lumMod val="75000"/>
                    <a:lumOff val="25000"/>
                  </a:schemeClr>
                </a:solidFill>
                <a:latin typeface="Calibri" pitchFamily="34" charset="0"/>
              </a:rPr>
              <a:t> /</a:t>
            </a:r>
            <a:r>
              <a:rPr lang="en-US" sz="2800" dirty="0" err="1" smtClean="0">
                <a:solidFill>
                  <a:schemeClr val="tx1">
                    <a:lumMod val="75000"/>
                    <a:lumOff val="25000"/>
                  </a:schemeClr>
                </a:solidFill>
                <a:latin typeface="Calibri" pitchFamily="34" charset="0"/>
              </a:rPr>
              <a:t>cervicitis</a:t>
            </a:r>
            <a:r>
              <a:rPr lang="en-US" sz="2800" dirty="0" smtClean="0">
                <a:solidFill>
                  <a:schemeClr val="tx1">
                    <a:lumMod val="75000"/>
                    <a:lumOff val="25000"/>
                  </a:schemeClr>
                </a:solidFill>
                <a:latin typeface="Calibri" pitchFamily="34" charset="0"/>
              </a:rPr>
              <a:t>.</a:t>
            </a:r>
          </a:p>
          <a:p>
            <a:pPr eaLnBrk="1" fontAlgn="auto" hangingPunct="1">
              <a:spcAft>
                <a:spcPts val="0"/>
              </a:spcAft>
              <a:buFont typeface="Wingdings 3" charset="2"/>
              <a:buChar char=""/>
              <a:defRPr/>
            </a:pPr>
            <a:r>
              <a:rPr lang="en-US" sz="2800" dirty="0" smtClean="0">
                <a:solidFill>
                  <a:schemeClr val="tx1">
                    <a:lumMod val="75000"/>
                    <a:lumOff val="25000"/>
                  </a:schemeClr>
                </a:solidFill>
                <a:latin typeface="Calibri" pitchFamily="34" charset="0"/>
              </a:rPr>
              <a:t>Caused by Candida </a:t>
            </a:r>
            <a:r>
              <a:rPr lang="en-US" sz="2800" dirty="0" err="1" smtClean="0">
                <a:solidFill>
                  <a:schemeClr val="tx1">
                    <a:lumMod val="75000"/>
                    <a:lumOff val="25000"/>
                  </a:schemeClr>
                </a:solidFill>
                <a:latin typeface="Calibri" pitchFamily="34" charset="0"/>
              </a:rPr>
              <a:t>albicans</a:t>
            </a:r>
            <a:r>
              <a:rPr lang="en-US" sz="2800" dirty="0" smtClean="0">
                <a:solidFill>
                  <a:schemeClr val="tx1">
                    <a:lumMod val="75000"/>
                    <a:lumOff val="25000"/>
                  </a:schemeClr>
                </a:solidFill>
                <a:latin typeface="Calibri" pitchFamily="34" charset="0"/>
              </a:rPr>
              <a:t>, a normal component of the vaginal flora.</a:t>
            </a:r>
          </a:p>
          <a:p>
            <a:pPr eaLnBrk="1" fontAlgn="auto" hangingPunct="1">
              <a:spcAft>
                <a:spcPts val="0"/>
              </a:spcAft>
              <a:buFont typeface="Wingdings 3" charset="2"/>
              <a:buChar char=""/>
              <a:defRPr/>
            </a:pPr>
            <a:r>
              <a:rPr lang="en-US" sz="2800" dirty="0" smtClean="0">
                <a:solidFill>
                  <a:schemeClr val="tx1">
                    <a:lumMod val="75000"/>
                    <a:lumOff val="25000"/>
                  </a:schemeClr>
                </a:solidFill>
                <a:latin typeface="Calibri" pitchFamily="34" charset="0"/>
              </a:rPr>
              <a:t>Associated with diabetes </a:t>
            </a:r>
            <a:r>
              <a:rPr lang="en-US" sz="2800" dirty="0" err="1" smtClean="0">
                <a:solidFill>
                  <a:schemeClr val="tx1">
                    <a:lumMod val="75000"/>
                    <a:lumOff val="25000"/>
                  </a:schemeClr>
                </a:solidFill>
                <a:latin typeface="Calibri" pitchFamily="34" charset="0"/>
              </a:rPr>
              <a:t>mellitis</a:t>
            </a:r>
            <a:r>
              <a:rPr lang="en-US" sz="2800" dirty="0" smtClean="0">
                <a:solidFill>
                  <a:schemeClr val="tx1">
                    <a:lumMod val="75000"/>
                    <a:lumOff val="25000"/>
                  </a:schemeClr>
                </a:solidFill>
                <a:latin typeface="Calibri" pitchFamily="34" charset="0"/>
              </a:rPr>
              <a:t>, pregnancy, broad spectrum antibiotic therapy, oral contraceptive use and </a:t>
            </a:r>
            <a:r>
              <a:rPr lang="en-US" sz="2800" dirty="0" err="1" smtClean="0">
                <a:solidFill>
                  <a:schemeClr val="tx1">
                    <a:lumMod val="75000"/>
                    <a:lumOff val="25000"/>
                  </a:schemeClr>
                </a:solidFill>
                <a:latin typeface="Calibri" pitchFamily="34" charset="0"/>
              </a:rPr>
              <a:t>immunosupression</a:t>
            </a:r>
            <a:r>
              <a:rPr lang="en-US" sz="2800" dirty="0" smtClean="0">
                <a:solidFill>
                  <a:schemeClr val="tx1">
                    <a:lumMod val="75000"/>
                    <a:lumOff val="25000"/>
                  </a:schemeClr>
                </a:solidFill>
                <a:latin typeface="Calibri" pitchFamily="34" charset="0"/>
              </a:rPr>
              <a:t>.</a:t>
            </a:r>
          </a:p>
          <a:p>
            <a:pPr eaLnBrk="1" fontAlgn="auto" hangingPunct="1">
              <a:spcAft>
                <a:spcPts val="0"/>
              </a:spcAft>
              <a:buFont typeface="Wingdings 3" charset="2"/>
              <a:buChar char=""/>
              <a:defRPr/>
            </a:pPr>
            <a:r>
              <a:rPr lang="en-US" sz="2800" dirty="0" smtClean="0">
                <a:solidFill>
                  <a:schemeClr val="tx1">
                    <a:lumMod val="75000"/>
                    <a:lumOff val="25000"/>
                  </a:schemeClr>
                </a:solidFill>
                <a:latin typeface="Calibri" pitchFamily="34" charset="0"/>
              </a:rPr>
              <a:t>Characterized by white patchy mucosal lesions with thick white discharge and </a:t>
            </a:r>
            <a:r>
              <a:rPr lang="en-US" sz="2800" dirty="0" err="1" smtClean="0">
                <a:solidFill>
                  <a:schemeClr val="tx1">
                    <a:lumMod val="75000"/>
                    <a:lumOff val="25000"/>
                  </a:schemeClr>
                </a:solidFill>
                <a:latin typeface="Calibri" pitchFamily="34" charset="0"/>
              </a:rPr>
              <a:t>vulvovaginal</a:t>
            </a:r>
            <a:r>
              <a:rPr lang="en-US" sz="2800" dirty="0" smtClean="0">
                <a:solidFill>
                  <a:schemeClr val="tx1">
                    <a:lumMod val="75000"/>
                    <a:lumOff val="25000"/>
                  </a:schemeClr>
                </a:solidFill>
                <a:latin typeface="Calibri" pitchFamily="34" charset="0"/>
              </a:rPr>
              <a:t> </a:t>
            </a:r>
            <a:r>
              <a:rPr lang="en-US" sz="2800" dirty="0" err="1" smtClean="0">
                <a:solidFill>
                  <a:schemeClr val="tx1">
                    <a:lumMod val="75000"/>
                    <a:lumOff val="25000"/>
                  </a:schemeClr>
                </a:solidFill>
                <a:latin typeface="Calibri" pitchFamily="34" charset="0"/>
              </a:rPr>
              <a:t>pruritis</a:t>
            </a:r>
            <a:r>
              <a:rPr lang="en-US" sz="2800" dirty="0" smtClean="0">
                <a:solidFill>
                  <a:schemeClr val="tx1">
                    <a:lumMod val="75000"/>
                    <a:lumOff val="25000"/>
                  </a:schemeClr>
                </a:solidFill>
                <a:latin typeface="Calibri" pitchFamily="34" charset="0"/>
              </a:rPr>
              <a:t>.</a:t>
            </a:r>
          </a:p>
          <a:p>
            <a:pPr eaLnBrk="1" fontAlgn="auto" hangingPunct="1">
              <a:spcAft>
                <a:spcPts val="0"/>
              </a:spcAft>
              <a:buFont typeface="Wingdings" pitchFamily="2" charset="2"/>
              <a:buNone/>
              <a:defRPr/>
            </a:pPr>
            <a:r>
              <a:rPr lang="en-US" sz="2800" b="1" dirty="0">
                <a:solidFill>
                  <a:schemeClr val="tx1">
                    <a:lumMod val="75000"/>
                    <a:lumOff val="25000"/>
                  </a:schemeClr>
                </a:solidFill>
                <a:latin typeface="Calibri" pitchFamily="34" charset="0"/>
              </a:rPr>
              <a:t>Histology</a:t>
            </a:r>
            <a:r>
              <a:rPr lang="en-US" sz="2800" dirty="0">
                <a:solidFill>
                  <a:schemeClr val="tx1">
                    <a:lumMod val="75000"/>
                    <a:lumOff val="25000"/>
                  </a:schemeClr>
                </a:solidFill>
                <a:latin typeface="Calibri" pitchFamily="34" charset="0"/>
              </a:rPr>
              <a:t>.</a:t>
            </a:r>
          </a:p>
          <a:p>
            <a:pPr eaLnBrk="1" fontAlgn="auto" hangingPunct="1">
              <a:spcAft>
                <a:spcPts val="0"/>
              </a:spcAft>
              <a:buFont typeface="Wingdings 3" charset="2"/>
              <a:buChar char=""/>
              <a:defRPr/>
            </a:pPr>
            <a:r>
              <a:rPr lang="en-US" sz="2800" dirty="0">
                <a:solidFill>
                  <a:schemeClr val="tx1">
                    <a:lumMod val="75000"/>
                    <a:lumOff val="25000"/>
                  </a:schemeClr>
                </a:solidFill>
                <a:latin typeface="Calibri" pitchFamily="34" charset="0"/>
              </a:rPr>
              <a:t>Colonies of the fungus are present on the surface and extend into the epithelium but not into the underlying tissues. Mild edema and chronic inflammatory cells are present. Ulcers may develop. Cytological smears show yeast forms and branching </a:t>
            </a:r>
            <a:r>
              <a:rPr lang="en-US" sz="2800" dirty="0" err="1">
                <a:solidFill>
                  <a:schemeClr val="tx1">
                    <a:lumMod val="75000"/>
                    <a:lumOff val="25000"/>
                  </a:schemeClr>
                </a:solidFill>
                <a:latin typeface="Calibri" pitchFamily="34" charset="0"/>
              </a:rPr>
              <a:t>pseudohyphae</a:t>
            </a:r>
            <a:endParaRPr lang="en-US" sz="2800" dirty="0">
              <a:solidFill>
                <a:schemeClr val="tx1">
                  <a:lumMod val="75000"/>
                  <a:lumOff val="25000"/>
                </a:schemeClr>
              </a:solidFill>
              <a:latin typeface="Calibri" pitchFamily="34" charset="0"/>
            </a:endParaRPr>
          </a:p>
          <a:p>
            <a:pPr eaLnBrk="1" fontAlgn="auto" hangingPunct="1">
              <a:spcAft>
                <a:spcPts val="0"/>
              </a:spcAft>
              <a:buFont typeface="Wingdings 3" charset="2"/>
              <a:buChar char=""/>
              <a:defRPr/>
            </a:pPr>
            <a:endParaRPr lang="en-US" sz="2800" dirty="0" smtClean="0">
              <a:solidFill>
                <a:schemeClr val="tx1">
                  <a:lumMod val="75000"/>
                  <a:lumOff val="25000"/>
                </a:schemeClr>
              </a:solidFill>
              <a:latin typeface="Calibri" pitchFamily="34"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a:xfrm>
            <a:off x="1435100" y="274638"/>
            <a:ext cx="7499350" cy="1143000"/>
          </a:xfrm>
        </p:spPr>
        <p:txBody>
          <a:bodyPr rtlCol="0">
            <a:normAutofit/>
          </a:bodyPr>
          <a:lstStyle/>
          <a:p>
            <a:pPr eaLnBrk="1" fontAlgn="auto" hangingPunct="1">
              <a:spcAft>
                <a:spcPts val="0"/>
              </a:spcAft>
              <a:defRPr/>
            </a:pPr>
            <a:endParaRPr lang="en-US" dirty="0" smtClean="0">
              <a:solidFill>
                <a:schemeClr val="tx2">
                  <a:satMod val="130000"/>
                </a:schemeClr>
              </a:solidFill>
              <a:latin typeface="Calibri" pitchFamily="34" charset="0"/>
            </a:endParaRPr>
          </a:p>
        </p:txBody>
      </p:sp>
      <p:pic>
        <p:nvPicPr>
          <p:cNvPr id="18435" name="Picture 4" descr="Non Neo-28 D,Candida SP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title"/>
          </p:nvPr>
        </p:nvSpPr>
        <p:spPr/>
        <p:txBody>
          <a:bodyPr/>
          <a:lstStyle/>
          <a:p>
            <a:pPr eaLnBrk="1" hangingPunct="1"/>
            <a:r>
              <a:rPr lang="en-US" b="1" smtClean="0">
                <a:latin typeface="Calibri" pitchFamily="34" charset="0"/>
              </a:rPr>
              <a:t>Trichomoniasis </a:t>
            </a:r>
            <a:endParaRPr lang="en-US" smtClean="0">
              <a:latin typeface="Calibri" pitchFamily="34" charset="0"/>
            </a:endParaRPr>
          </a:p>
        </p:txBody>
      </p:sp>
      <p:sp>
        <p:nvSpPr>
          <p:cNvPr id="4" name="Content Placeholder 3"/>
          <p:cNvSpPr>
            <a:spLocks noGrp="1"/>
          </p:cNvSpPr>
          <p:nvPr>
            <p:ph idx="1"/>
          </p:nvPr>
        </p:nvSpPr>
        <p:spPr/>
        <p:txBody>
          <a:bodyPr rtlCol="0">
            <a:normAutofit fontScale="92500" lnSpcReduction="20000"/>
          </a:bodyPr>
          <a:lstStyle/>
          <a:p>
            <a:pPr marL="320040" indent="-320040" eaLnBrk="1" fontAlgn="auto" hangingPunct="1">
              <a:spcAft>
                <a:spcPts val="0"/>
              </a:spcAft>
              <a:buFont typeface="Arial" pitchFamily="34" charset="0"/>
              <a:buChar char="•"/>
              <a:defRPr/>
            </a:pPr>
            <a:r>
              <a:rPr lang="en-US" sz="2600" dirty="0" smtClean="0">
                <a:solidFill>
                  <a:schemeClr val="tx1">
                    <a:lumMod val="75000"/>
                    <a:lumOff val="25000"/>
                  </a:schemeClr>
                </a:solidFill>
                <a:latin typeface="Calibri" pitchFamily="34" charset="0"/>
              </a:rPr>
              <a:t>caused by a unicellular flagellated protozoan, </a:t>
            </a:r>
            <a:r>
              <a:rPr lang="en-US" sz="2600" dirty="0" err="1" smtClean="0">
                <a:solidFill>
                  <a:schemeClr val="tx1">
                    <a:lumMod val="75000"/>
                    <a:lumOff val="25000"/>
                  </a:schemeClr>
                </a:solidFill>
                <a:latin typeface="Calibri" pitchFamily="34" charset="0"/>
              </a:rPr>
              <a:t>Trichomonas</a:t>
            </a:r>
            <a:r>
              <a:rPr lang="en-US" sz="2600" dirty="0" smtClean="0">
                <a:solidFill>
                  <a:schemeClr val="tx1">
                    <a:lumMod val="75000"/>
                    <a:lumOff val="25000"/>
                  </a:schemeClr>
                </a:solidFill>
                <a:latin typeface="Calibri" pitchFamily="34" charset="0"/>
              </a:rPr>
              <a:t> </a:t>
            </a:r>
            <a:r>
              <a:rPr lang="en-US" sz="2600" dirty="0" err="1" smtClean="0">
                <a:solidFill>
                  <a:schemeClr val="tx1">
                    <a:lumMod val="75000"/>
                    <a:lumOff val="25000"/>
                  </a:schemeClr>
                </a:solidFill>
                <a:latin typeface="Calibri" pitchFamily="34" charset="0"/>
              </a:rPr>
              <a:t>vaginalis</a:t>
            </a:r>
            <a:r>
              <a:rPr lang="en-US" sz="2600" dirty="0" smtClean="0">
                <a:solidFill>
                  <a:schemeClr val="tx1">
                    <a:lumMod val="75000"/>
                    <a:lumOff val="25000"/>
                  </a:schemeClr>
                </a:solidFill>
                <a:latin typeface="Calibri" pitchFamily="34" charset="0"/>
              </a:rPr>
              <a:t>. It is sexually transmitted  disease</a:t>
            </a:r>
          </a:p>
          <a:p>
            <a:pPr marL="320040" indent="-320040" eaLnBrk="1" fontAlgn="auto" hangingPunct="1">
              <a:spcAft>
                <a:spcPts val="0"/>
              </a:spcAft>
              <a:buFont typeface="Arial" pitchFamily="34" charset="0"/>
              <a:buChar char="•"/>
              <a:defRPr/>
            </a:pPr>
            <a:r>
              <a:rPr lang="en-US" sz="2600" dirty="0" smtClean="0">
                <a:solidFill>
                  <a:schemeClr val="tx1">
                    <a:lumMod val="75000"/>
                    <a:lumOff val="25000"/>
                  </a:schemeClr>
                </a:solidFill>
                <a:latin typeface="Calibri" pitchFamily="34" charset="0"/>
              </a:rPr>
              <a:t>Involves the vagina and cervix also.</a:t>
            </a:r>
          </a:p>
          <a:p>
            <a:pPr marL="320040" indent="-320040" eaLnBrk="1" fontAlgn="auto" hangingPunct="1">
              <a:spcAft>
                <a:spcPts val="0"/>
              </a:spcAft>
              <a:buFont typeface="Wingdings" pitchFamily="2" charset="2"/>
              <a:buNone/>
              <a:defRPr/>
            </a:pPr>
            <a:r>
              <a:rPr lang="en-US" sz="2600" b="1" dirty="0" smtClean="0">
                <a:solidFill>
                  <a:schemeClr val="tx1">
                    <a:lumMod val="75000"/>
                    <a:lumOff val="25000"/>
                  </a:schemeClr>
                </a:solidFill>
                <a:latin typeface="Calibri" pitchFamily="34" charset="0"/>
              </a:rPr>
              <a:t>Clinical presentation</a:t>
            </a:r>
            <a:endParaRPr lang="en-US" sz="2600" dirty="0" smtClean="0">
              <a:solidFill>
                <a:schemeClr val="tx1">
                  <a:lumMod val="75000"/>
                  <a:lumOff val="25000"/>
                </a:schemeClr>
              </a:solidFill>
              <a:latin typeface="Calibri" pitchFamily="34" charset="0"/>
            </a:endParaRPr>
          </a:p>
          <a:p>
            <a:pPr marL="320040" indent="-320040" eaLnBrk="1" fontAlgn="auto" hangingPunct="1">
              <a:spcAft>
                <a:spcPts val="0"/>
              </a:spcAft>
              <a:buFont typeface="Arial" pitchFamily="34" charset="0"/>
              <a:buChar char="•"/>
              <a:defRPr/>
            </a:pPr>
            <a:r>
              <a:rPr lang="en-US" sz="2600" dirty="0" smtClean="0">
                <a:solidFill>
                  <a:schemeClr val="tx1">
                    <a:lumMod val="75000"/>
                    <a:lumOff val="25000"/>
                  </a:schemeClr>
                </a:solidFill>
                <a:latin typeface="Calibri" pitchFamily="34" charset="0"/>
              </a:rPr>
              <a:t>Most infections are asymptomatic and pass unnoticed. Occasionally, a copious, thin, frothy, yellow green to gray offensive discharge is produced. There may be vulvar itching or burning or dyspareunia</a:t>
            </a:r>
          </a:p>
          <a:p>
            <a:pPr marL="0" indent="0" eaLnBrk="1" fontAlgn="auto" hangingPunct="1">
              <a:spcAft>
                <a:spcPts val="0"/>
              </a:spcAft>
              <a:buFont typeface="Wingdings 3" charset="2"/>
              <a:buNone/>
              <a:defRPr/>
            </a:pPr>
            <a:r>
              <a:rPr lang="en-US" sz="2600" b="1" dirty="0">
                <a:solidFill>
                  <a:schemeClr val="tx1">
                    <a:lumMod val="75000"/>
                    <a:lumOff val="25000"/>
                  </a:schemeClr>
                </a:solidFill>
                <a:latin typeface="Calibri" pitchFamily="34" charset="0"/>
              </a:rPr>
              <a:t>Histology</a:t>
            </a:r>
            <a:endParaRPr lang="en-US" sz="2600" dirty="0">
              <a:solidFill>
                <a:schemeClr val="tx1">
                  <a:lumMod val="75000"/>
                  <a:lumOff val="25000"/>
                </a:schemeClr>
              </a:solidFill>
              <a:latin typeface="Calibri" pitchFamily="34" charset="0"/>
            </a:endParaRPr>
          </a:p>
          <a:p>
            <a:pPr eaLnBrk="1" fontAlgn="auto" hangingPunct="1">
              <a:spcAft>
                <a:spcPts val="0"/>
              </a:spcAft>
              <a:buFont typeface="Wingdings 3" charset="2"/>
              <a:buChar char=""/>
              <a:defRPr/>
            </a:pPr>
            <a:r>
              <a:rPr lang="en-US" sz="2600" dirty="0">
                <a:solidFill>
                  <a:schemeClr val="tx1">
                    <a:lumMod val="75000"/>
                    <a:lumOff val="25000"/>
                  </a:schemeClr>
                </a:solidFill>
                <a:latin typeface="Calibri" pitchFamily="34" charset="0"/>
              </a:rPr>
              <a:t>An inflammatory infiltrate of lymphocytes and plasma cells. The organisms are not seen in biopsies because they do not invade the vaginal wall. Diagnosis is made by examination of a </a:t>
            </a:r>
            <a:r>
              <a:rPr lang="en-US" sz="2600" dirty="0">
                <a:solidFill>
                  <a:srgbClr val="FF0000"/>
                </a:solidFill>
                <a:latin typeface="Calibri" pitchFamily="34" charset="0"/>
              </a:rPr>
              <a:t>saline wet preparation </a:t>
            </a:r>
            <a:r>
              <a:rPr lang="en-US" sz="2600" dirty="0">
                <a:solidFill>
                  <a:schemeClr val="tx1">
                    <a:lumMod val="75000"/>
                    <a:lumOff val="25000"/>
                  </a:schemeClr>
                </a:solidFill>
                <a:latin typeface="Calibri" pitchFamily="34" charset="0"/>
              </a:rPr>
              <a:t>in which the motile </a:t>
            </a:r>
            <a:r>
              <a:rPr lang="en-US" sz="2600" dirty="0" err="1">
                <a:solidFill>
                  <a:srgbClr val="FF0000"/>
                </a:solidFill>
                <a:latin typeface="Calibri" pitchFamily="34" charset="0"/>
              </a:rPr>
              <a:t>trophozoites</a:t>
            </a:r>
            <a:r>
              <a:rPr lang="en-US" sz="2600" dirty="0">
                <a:solidFill>
                  <a:srgbClr val="FF0000"/>
                </a:solidFill>
                <a:latin typeface="Calibri" pitchFamily="34" charset="0"/>
              </a:rPr>
              <a:t> </a:t>
            </a:r>
            <a:r>
              <a:rPr lang="en-US" sz="2600" dirty="0">
                <a:solidFill>
                  <a:schemeClr val="tx1">
                    <a:lumMod val="75000"/>
                    <a:lumOff val="25000"/>
                  </a:schemeClr>
                </a:solidFill>
                <a:latin typeface="Calibri" pitchFamily="34" charset="0"/>
              </a:rPr>
              <a:t>are seen. The organism can also be found in Pap-stained vaginal smears.</a:t>
            </a:r>
          </a:p>
          <a:p>
            <a:pPr marL="320040" indent="-320040" eaLnBrk="1" fontAlgn="auto" hangingPunct="1">
              <a:spcAft>
                <a:spcPts val="0"/>
              </a:spcAft>
              <a:buFont typeface="Arial" pitchFamily="34" charset="0"/>
              <a:buChar char="•"/>
              <a:defRPr/>
            </a:pPr>
            <a:endParaRPr lang="en-US" dirty="0" smtClean="0">
              <a:solidFill>
                <a:schemeClr val="tx1">
                  <a:lumMod val="75000"/>
                  <a:lumOff val="25000"/>
                </a:schemeClr>
              </a:solidFill>
              <a:latin typeface="Calibri" pitchFamily="34" charset="0"/>
            </a:endParaRPr>
          </a:p>
          <a:p>
            <a:pPr marL="320040" indent="-320040" eaLnBrk="1" fontAlgn="auto" hangingPunct="1">
              <a:spcAft>
                <a:spcPts val="0"/>
              </a:spcAft>
              <a:buFont typeface="Wingdings"/>
              <a:buChar char=""/>
              <a:defRPr/>
            </a:pPr>
            <a:endParaRPr lang="en-US" dirty="0">
              <a:solidFill>
                <a:schemeClr val="tx1">
                  <a:lumMod val="75000"/>
                  <a:lumOff val="25000"/>
                </a:schemeClr>
              </a:solidFill>
              <a:latin typeface="Calibri" pitchFamily="34"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endParaRPr lang="en-US" smtClean="0">
              <a:latin typeface="Calibri" pitchFamily="34" charset="0"/>
            </a:endParaRPr>
          </a:p>
        </p:txBody>
      </p:sp>
      <p:pic>
        <p:nvPicPr>
          <p:cNvPr id="20483" name="Picture 2" descr="C:\Users\EMAD\Desktop\New folder\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6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50" y="609600"/>
            <a:ext cx="6850063" cy="1320800"/>
          </a:xfrm>
        </p:spPr>
        <p:txBody>
          <a:bodyPr rtlCol="0">
            <a:normAutofit/>
          </a:bodyPr>
          <a:lstStyle/>
          <a:p>
            <a:pPr eaLnBrk="1" fontAlgn="auto" hangingPunct="1">
              <a:spcAft>
                <a:spcPts val="0"/>
              </a:spcAft>
              <a:defRPr/>
            </a:pPr>
            <a:r>
              <a:rPr lang="en-US" b="1" dirty="0" smtClean="0">
                <a:latin typeface="Calibri" pitchFamily="34" charset="0"/>
              </a:rPr>
              <a:t>Chlamydia </a:t>
            </a:r>
            <a:r>
              <a:rPr lang="en-US" b="1" dirty="0" err="1" smtClean="0">
                <a:latin typeface="Calibri" pitchFamily="34" charset="0"/>
              </a:rPr>
              <a:t>trachomatis</a:t>
            </a:r>
            <a:r>
              <a:rPr lang="en-US" b="1" dirty="0" smtClean="0">
                <a:latin typeface="Calibri" pitchFamily="34" charset="0"/>
              </a:rPr>
              <a:t> </a:t>
            </a:r>
            <a:r>
              <a:rPr lang="en-US" b="1" dirty="0" err="1" smtClean="0">
                <a:latin typeface="Calibri" pitchFamily="34" charset="0"/>
              </a:rPr>
              <a:t>Cervicitis</a:t>
            </a:r>
            <a:r>
              <a:rPr lang="en-US" dirty="0" smtClean="0">
                <a:latin typeface="Calibri" pitchFamily="34" charset="0"/>
              </a:rPr>
              <a:t> </a:t>
            </a:r>
            <a:br>
              <a:rPr lang="en-US" dirty="0" smtClean="0">
                <a:latin typeface="Calibri" pitchFamily="34" charset="0"/>
              </a:rPr>
            </a:br>
            <a:endParaRPr lang="en-US" dirty="0">
              <a:latin typeface="Calibri" pitchFamily="34" charset="0"/>
            </a:endParaRPr>
          </a:p>
        </p:txBody>
      </p:sp>
      <p:sp>
        <p:nvSpPr>
          <p:cNvPr id="20483" name="Content Placeholder 2"/>
          <p:cNvSpPr>
            <a:spLocks noGrp="1"/>
          </p:cNvSpPr>
          <p:nvPr>
            <p:ph idx="1"/>
          </p:nvPr>
        </p:nvSpPr>
        <p:spPr/>
        <p:txBody>
          <a:bodyPr rtlCol="0">
            <a:normAutofit fontScale="92500" lnSpcReduction="10000"/>
          </a:bodyPr>
          <a:lstStyle/>
          <a:p>
            <a:pPr eaLnBrk="1" fontAlgn="auto" hangingPunct="1">
              <a:spcAft>
                <a:spcPts val="0"/>
              </a:spcAft>
              <a:buFont typeface="Wingdings 3" charset="2"/>
              <a:buChar char=""/>
              <a:defRPr/>
            </a:pPr>
            <a:r>
              <a:rPr lang="en-US" sz="2400" dirty="0" err="1" smtClean="0">
                <a:solidFill>
                  <a:schemeClr val="tx1">
                    <a:lumMod val="75000"/>
                    <a:lumOff val="25000"/>
                  </a:schemeClr>
                </a:solidFill>
                <a:latin typeface="Calibri" pitchFamily="34" charset="0"/>
              </a:rPr>
              <a:t>Clamydia</a:t>
            </a:r>
            <a:r>
              <a:rPr lang="en-US" sz="2400" dirty="0" smtClean="0">
                <a:solidFill>
                  <a:schemeClr val="tx1">
                    <a:lumMod val="75000"/>
                    <a:lumOff val="25000"/>
                  </a:schemeClr>
                </a:solidFill>
                <a:latin typeface="Calibri" pitchFamily="34" charset="0"/>
              </a:rPr>
              <a:t> </a:t>
            </a:r>
            <a:r>
              <a:rPr lang="en-US" sz="2400" dirty="0" err="1" smtClean="0">
                <a:solidFill>
                  <a:schemeClr val="tx1">
                    <a:lumMod val="75000"/>
                    <a:lumOff val="25000"/>
                  </a:schemeClr>
                </a:solidFill>
                <a:latin typeface="Calibri" pitchFamily="34" charset="0"/>
              </a:rPr>
              <a:t>trachomatis</a:t>
            </a:r>
            <a:r>
              <a:rPr lang="en-US" sz="2400" dirty="0" smtClean="0">
                <a:solidFill>
                  <a:schemeClr val="tx1">
                    <a:lumMod val="75000"/>
                    <a:lumOff val="25000"/>
                  </a:schemeClr>
                </a:solidFill>
                <a:latin typeface="Calibri" pitchFamily="34" charset="0"/>
              </a:rPr>
              <a:t> is an obligate, </a:t>
            </a:r>
            <a:r>
              <a:rPr lang="en-US" sz="2400" dirty="0" smtClean="0">
                <a:solidFill>
                  <a:srgbClr val="FF0000"/>
                </a:solidFill>
                <a:latin typeface="Calibri" pitchFamily="34" charset="0"/>
              </a:rPr>
              <a:t>gram-negative intracellular pathogen.</a:t>
            </a:r>
          </a:p>
          <a:p>
            <a:pPr eaLnBrk="1" fontAlgn="auto" hangingPunct="1">
              <a:spcAft>
                <a:spcPts val="0"/>
              </a:spcAft>
              <a:buFont typeface="Wingdings 3" charset="2"/>
              <a:buChar char=""/>
              <a:defRPr/>
            </a:pPr>
            <a:r>
              <a:rPr lang="en-US" sz="2400" dirty="0" err="1" smtClean="0">
                <a:solidFill>
                  <a:schemeClr val="tx1">
                    <a:lumMod val="75000"/>
                    <a:lumOff val="25000"/>
                  </a:schemeClr>
                </a:solidFill>
                <a:latin typeface="Calibri" pitchFamily="34" charset="0"/>
              </a:rPr>
              <a:t>Clamydial</a:t>
            </a:r>
            <a:r>
              <a:rPr lang="en-US" sz="2400" dirty="0" smtClean="0">
                <a:solidFill>
                  <a:schemeClr val="tx1">
                    <a:lumMod val="75000"/>
                    <a:lumOff val="25000"/>
                  </a:schemeClr>
                </a:solidFill>
                <a:latin typeface="Calibri" pitchFamily="34" charset="0"/>
              </a:rPr>
              <a:t> </a:t>
            </a:r>
            <a:r>
              <a:rPr lang="en-US" sz="2400" dirty="0" err="1" smtClean="0">
                <a:solidFill>
                  <a:schemeClr val="tx1">
                    <a:lumMod val="75000"/>
                    <a:lumOff val="25000"/>
                  </a:schemeClr>
                </a:solidFill>
                <a:latin typeface="Calibri" pitchFamily="34" charset="0"/>
              </a:rPr>
              <a:t>cervicitis</a:t>
            </a:r>
            <a:r>
              <a:rPr lang="en-US" sz="2400" dirty="0" smtClean="0">
                <a:solidFill>
                  <a:schemeClr val="tx1">
                    <a:lumMod val="75000"/>
                    <a:lumOff val="25000"/>
                  </a:schemeClr>
                </a:solidFill>
                <a:latin typeface="Calibri" pitchFamily="34" charset="0"/>
              </a:rPr>
              <a:t> is the most common sexually transmitted disease in the developed countries. It may coexist with </a:t>
            </a:r>
            <a:r>
              <a:rPr lang="en-US" sz="2400" dirty="0" err="1" smtClean="0">
                <a:solidFill>
                  <a:schemeClr val="tx1">
                    <a:lumMod val="75000"/>
                    <a:lumOff val="25000"/>
                  </a:schemeClr>
                </a:solidFill>
                <a:latin typeface="Calibri" pitchFamily="34" charset="0"/>
              </a:rPr>
              <a:t>Neisseria</a:t>
            </a:r>
            <a:r>
              <a:rPr lang="en-US" sz="2400" dirty="0" smtClean="0">
                <a:solidFill>
                  <a:schemeClr val="tx1">
                    <a:lumMod val="75000"/>
                    <a:lumOff val="25000"/>
                  </a:schemeClr>
                </a:solidFill>
                <a:latin typeface="Calibri" pitchFamily="34" charset="0"/>
              </a:rPr>
              <a:t> </a:t>
            </a:r>
            <a:r>
              <a:rPr lang="en-US" sz="2400" dirty="0" err="1" smtClean="0">
                <a:solidFill>
                  <a:schemeClr val="tx1">
                    <a:lumMod val="75000"/>
                    <a:lumOff val="25000"/>
                  </a:schemeClr>
                </a:solidFill>
                <a:latin typeface="Calibri" pitchFamily="34" charset="0"/>
              </a:rPr>
              <a:t>gonorrhoeae</a:t>
            </a:r>
            <a:r>
              <a:rPr lang="en-US" sz="2400" dirty="0" smtClean="0">
                <a:solidFill>
                  <a:schemeClr val="tx1">
                    <a:lumMod val="75000"/>
                    <a:lumOff val="25000"/>
                  </a:schemeClr>
                </a:solidFill>
                <a:latin typeface="Calibri" pitchFamily="34" charset="0"/>
              </a:rPr>
              <a:t> infection.</a:t>
            </a:r>
          </a:p>
          <a:p>
            <a:pPr eaLnBrk="1" fontAlgn="auto" hangingPunct="1">
              <a:spcAft>
                <a:spcPts val="0"/>
              </a:spcAft>
              <a:buFont typeface="Wingdings 3" charset="2"/>
              <a:buChar char=""/>
              <a:defRPr/>
            </a:pPr>
            <a:r>
              <a:rPr lang="en-US" sz="2400" dirty="0" smtClean="0">
                <a:solidFill>
                  <a:schemeClr val="tx1">
                    <a:lumMod val="75000"/>
                    <a:lumOff val="25000"/>
                  </a:schemeClr>
                </a:solidFill>
                <a:latin typeface="Calibri" pitchFamily="34" charset="0"/>
              </a:rPr>
              <a:t>It is a frequent cause of pelvic inflammatory disease.</a:t>
            </a:r>
          </a:p>
          <a:p>
            <a:pPr eaLnBrk="1" fontAlgn="auto" hangingPunct="1">
              <a:spcAft>
                <a:spcPts val="0"/>
              </a:spcAft>
              <a:buFont typeface="Wingdings 3" charset="2"/>
              <a:buChar char=""/>
              <a:defRPr/>
            </a:pPr>
            <a:r>
              <a:rPr lang="en-US" sz="2400" dirty="0" smtClean="0">
                <a:solidFill>
                  <a:schemeClr val="tx1">
                    <a:lumMod val="75000"/>
                    <a:lumOff val="25000"/>
                  </a:schemeClr>
                </a:solidFill>
                <a:latin typeface="Calibri" pitchFamily="34" charset="0"/>
              </a:rPr>
              <a:t>Is most often asymptomatic.</a:t>
            </a:r>
          </a:p>
          <a:p>
            <a:pPr eaLnBrk="1" fontAlgn="auto" hangingPunct="1">
              <a:spcAft>
                <a:spcPts val="0"/>
              </a:spcAft>
              <a:buFont typeface="Wingdings 3" charset="2"/>
              <a:buChar char=""/>
              <a:defRPr/>
            </a:pPr>
            <a:r>
              <a:rPr lang="en-US" sz="2400" dirty="0" err="1" smtClean="0">
                <a:solidFill>
                  <a:schemeClr val="tx1">
                    <a:lumMod val="75000"/>
                    <a:lumOff val="25000"/>
                  </a:schemeClr>
                </a:solidFill>
                <a:latin typeface="Calibri" pitchFamily="34" charset="0"/>
              </a:rPr>
              <a:t>Chlamdial</a:t>
            </a:r>
            <a:r>
              <a:rPr lang="en-US" sz="2400" dirty="0" smtClean="0">
                <a:solidFill>
                  <a:schemeClr val="tx1">
                    <a:lumMod val="75000"/>
                    <a:lumOff val="25000"/>
                  </a:schemeClr>
                </a:solidFill>
                <a:latin typeface="Calibri" pitchFamily="34" charset="0"/>
              </a:rPr>
              <a:t> infection may also cause a condition known as </a:t>
            </a:r>
            <a:r>
              <a:rPr lang="en-US" sz="2400" dirty="0" err="1" smtClean="0">
                <a:solidFill>
                  <a:srgbClr val="FF0000"/>
                </a:solidFill>
                <a:latin typeface="Calibri" pitchFamily="34" charset="0"/>
              </a:rPr>
              <a:t>lymphogranuloma</a:t>
            </a:r>
            <a:r>
              <a:rPr lang="en-US" sz="2400" dirty="0" smtClean="0">
                <a:solidFill>
                  <a:srgbClr val="FF0000"/>
                </a:solidFill>
                <a:latin typeface="Calibri" pitchFamily="34" charset="0"/>
              </a:rPr>
              <a:t> </a:t>
            </a:r>
            <a:r>
              <a:rPr lang="en-US" sz="2400" dirty="0" err="1" smtClean="0">
                <a:solidFill>
                  <a:srgbClr val="FF0000"/>
                </a:solidFill>
                <a:latin typeface="Calibri" pitchFamily="34" charset="0"/>
              </a:rPr>
              <a:t>venereum</a:t>
            </a:r>
            <a:endParaRPr lang="en-US" sz="2400" dirty="0" smtClean="0">
              <a:solidFill>
                <a:srgbClr val="FF0000"/>
              </a:solidFill>
              <a:latin typeface="Calibri" pitchFamily="34" charset="0"/>
            </a:endParaRPr>
          </a:p>
          <a:p>
            <a:pPr marL="0" indent="0" eaLnBrk="1" fontAlgn="auto" hangingPunct="1">
              <a:spcAft>
                <a:spcPts val="0"/>
              </a:spcAft>
              <a:buFont typeface="Wingdings 3" charset="2"/>
              <a:buNone/>
              <a:defRPr/>
            </a:pPr>
            <a:r>
              <a:rPr lang="en-US" sz="2400" b="1" dirty="0">
                <a:solidFill>
                  <a:schemeClr val="tx1">
                    <a:lumMod val="75000"/>
                    <a:lumOff val="25000"/>
                  </a:schemeClr>
                </a:solidFill>
                <a:latin typeface="Calibri" pitchFamily="34" charset="0"/>
              </a:rPr>
              <a:t>Clinical appearances</a:t>
            </a:r>
            <a:endParaRPr lang="en-US" sz="2400" dirty="0">
              <a:solidFill>
                <a:schemeClr val="tx1">
                  <a:lumMod val="75000"/>
                  <a:lumOff val="25000"/>
                </a:schemeClr>
              </a:solidFill>
              <a:latin typeface="Calibri" pitchFamily="34" charset="0"/>
            </a:endParaRPr>
          </a:p>
          <a:p>
            <a:pPr eaLnBrk="1" fontAlgn="auto" hangingPunct="1">
              <a:spcAft>
                <a:spcPts val="0"/>
              </a:spcAft>
              <a:buFont typeface="Wingdings 3" charset="2"/>
              <a:buChar char=""/>
              <a:defRPr/>
            </a:pPr>
            <a:r>
              <a:rPr lang="en-US" sz="2400" dirty="0">
                <a:solidFill>
                  <a:schemeClr val="tx1">
                    <a:lumMod val="75000"/>
                    <a:lumOff val="25000"/>
                  </a:schemeClr>
                </a:solidFill>
                <a:latin typeface="Calibri" pitchFamily="34" charset="0"/>
              </a:rPr>
              <a:t>The disease may be symptomatic or asymptomatic. In symptomatic cases there is a </a:t>
            </a:r>
            <a:r>
              <a:rPr lang="en-US" sz="2400" dirty="0" err="1">
                <a:solidFill>
                  <a:schemeClr val="tx1">
                    <a:lumMod val="75000"/>
                    <a:lumOff val="25000"/>
                  </a:schemeClr>
                </a:solidFill>
                <a:latin typeface="Calibri" pitchFamily="34" charset="0"/>
              </a:rPr>
              <a:t>mucopurulent</a:t>
            </a:r>
            <a:r>
              <a:rPr lang="en-US" sz="2400" dirty="0">
                <a:solidFill>
                  <a:schemeClr val="tx1">
                    <a:lumMod val="75000"/>
                    <a:lumOff val="25000"/>
                  </a:schemeClr>
                </a:solidFill>
                <a:latin typeface="Calibri" pitchFamily="34" charset="0"/>
              </a:rPr>
              <a:t> cervical discharge with a reddened, congested and edematous cervix. It may be associated with urethritis.</a:t>
            </a:r>
          </a:p>
          <a:p>
            <a:pPr eaLnBrk="1" fontAlgn="auto" hangingPunct="1">
              <a:spcAft>
                <a:spcPts val="0"/>
              </a:spcAft>
              <a:buFont typeface="Wingdings 3" charset="2"/>
              <a:buChar char=""/>
              <a:defRPr/>
            </a:pPr>
            <a:endParaRPr lang="en-US" sz="2400" dirty="0" smtClean="0">
              <a:solidFill>
                <a:schemeClr val="tx1">
                  <a:lumMod val="75000"/>
                  <a:lumOff val="25000"/>
                </a:schemeClr>
              </a:solidFill>
              <a:latin typeface="Calibri" pitchFamily="34"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609600"/>
            <a:ext cx="8172450" cy="1320800"/>
          </a:xfrm>
        </p:spPr>
        <p:txBody>
          <a:bodyPr/>
          <a:lstStyle/>
          <a:p>
            <a:pPr eaLnBrk="1" hangingPunct="1"/>
            <a:r>
              <a:rPr lang="en-US" sz="3200" b="1" smtClean="0">
                <a:latin typeface="Calibri" pitchFamily="34" charset="0"/>
              </a:rPr>
              <a:t>Herpes simplex virus (HSV) Cervicitis</a:t>
            </a:r>
            <a:endParaRPr lang="en-US" sz="3200" smtClean="0">
              <a:latin typeface="Calibri" pitchFamily="34" charset="0"/>
            </a:endParaRPr>
          </a:p>
        </p:txBody>
      </p:sp>
      <p:sp>
        <p:nvSpPr>
          <p:cNvPr id="22531" name="Content Placeholder 2"/>
          <p:cNvSpPr>
            <a:spLocks noGrp="1"/>
          </p:cNvSpPr>
          <p:nvPr>
            <p:ph idx="1"/>
          </p:nvPr>
        </p:nvSpPr>
        <p:spPr/>
        <p:txBody>
          <a:bodyPr/>
          <a:lstStyle/>
          <a:p>
            <a:pPr eaLnBrk="1" hangingPunct="1"/>
            <a:endParaRPr lang="en-US" dirty="0" smtClean="0">
              <a:latin typeface="Calibri" pitchFamily="34" charset="0"/>
            </a:endParaRPr>
          </a:p>
          <a:p>
            <a:pPr eaLnBrk="1" hangingPunct="1"/>
            <a:endParaRPr lang="en-US" dirty="0" smtClean="0">
              <a:latin typeface="Calibri" pitchFamily="34" charset="0"/>
            </a:endParaRPr>
          </a:p>
          <a:p>
            <a:pPr eaLnBrk="1" hangingPunct="1"/>
            <a:r>
              <a:rPr lang="en-US" dirty="0" smtClean="0">
                <a:solidFill>
                  <a:srgbClr val="FF0000"/>
                </a:solidFill>
                <a:latin typeface="Calibri" pitchFamily="34" charset="0"/>
              </a:rPr>
              <a:t>HSV Type 2 </a:t>
            </a:r>
            <a:r>
              <a:rPr lang="en-US" dirty="0" smtClean="0">
                <a:latin typeface="Calibri" pitchFamily="34" charset="0"/>
              </a:rPr>
              <a:t>infection accounts for majority of genital herpes cases and is spread by sexual contact</a:t>
            </a:r>
            <a:r>
              <a:rPr lang="en-US" dirty="0" smtClean="0">
                <a:latin typeface="Calibri" pitchFamily="34" charset="0"/>
              </a:rPr>
              <a:t>.</a:t>
            </a:r>
          </a:p>
          <a:p>
            <a:pPr marL="0" indent="0" eaLnBrk="1" hangingPunct="1">
              <a:buNone/>
            </a:pPr>
            <a:endParaRPr lang="en-US" dirty="0" smtClean="0">
              <a:latin typeface="Calibri" pitchFamily="34" charset="0"/>
            </a:endParaRPr>
          </a:p>
          <a:p>
            <a:pPr eaLnBrk="1" hangingPunct="1"/>
            <a:r>
              <a:rPr lang="en-US" dirty="0" smtClean="0">
                <a:latin typeface="Calibri" pitchFamily="34" charset="0"/>
              </a:rPr>
              <a:t>It produces vesicles and ulcers that can involve the cervix, vagina, vulva, urethra and perianal skin.</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609600"/>
            <a:ext cx="8459788" cy="1320800"/>
          </a:xfrm>
        </p:spPr>
        <p:txBody>
          <a:bodyPr/>
          <a:lstStyle/>
          <a:p>
            <a:pPr eaLnBrk="1" hangingPunct="1"/>
            <a:r>
              <a:rPr lang="en-US" sz="3200" b="1" smtClean="0">
                <a:latin typeface="Calibri" pitchFamily="34" charset="0"/>
              </a:rPr>
              <a:t>Human papilloma virus(HPV) infection</a:t>
            </a:r>
            <a:endParaRPr lang="en-US" sz="3200" smtClean="0">
              <a:latin typeface="Calibri" pitchFamily="34" charset="0"/>
            </a:endParaRPr>
          </a:p>
        </p:txBody>
      </p:sp>
      <p:sp>
        <p:nvSpPr>
          <p:cNvPr id="25603" name="Content Placeholder 2"/>
          <p:cNvSpPr>
            <a:spLocks noGrp="1"/>
          </p:cNvSpPr>
          <p:nvPr>
            <p:ph idx="1"/>
          </p:nvPr>
        </p:nvSpPr>
        <p:spPr>
          <a:xfrm>
            <a:off x="611188" y="1412875"/>
            <a:ext cx="6348412" cy="4897438"/>
          </a:xfrm>
        </p:spPr>
        <p:txBody>
          <a:bodyPr rtlCol="0">
            <a:normAutofit fontScale="70000" lnSpcReduction="20000"/>
          </a:bodyPr>
          <a:lstStyle/>
          <a:p>
            <a:pPr eaLnBrk="1" fontAlgn="auto" hangingPunct="1">
              <a:spcAft>
                <a:spcPts val="0"/>
              </a:spcAft>
              <a:buFont typeface="Wingdings 3" charset="2"/>
              <a:buChar char=""/>
              <a:defRPr/>
            </a:pPr>
            <a:endParaRPr lang="en-US" sz="2400" dirty="0" smtClean="0">
              <a:solidFill>
                <a:schemeClr val="tx1">
                  <a:lumMod val="75000"/>
                  <a:lumOff val="25000"/>
                </a:schemeClr>
              </a:solidFill>
              <a:latin typeface="Calibri" pitchFamily="34" charset="0"/>
            </a:endParaRPr>
          </a:p>
          <a:p>
            <a:pPr eaLnBrk="1" fontAlgn="auto" hangingPunct="1">
              <a:spcAft>
                <a:spcPts val="0"/>
              </a:spcAft>
              <a:buFont typeface="Wingdings 3" charset="2"/>
              <a:buChar char=""/>
              <a:defRPr/>
            </a:pPr>
            <a:r>
              <a:rPr lang="en-US" sz="2400" dirty="0" smtClean="0">
                <a:solidFill>
                  <a:schemeClr val="tx1">
                    <a:lumMod val="75000"/>
                    <a:lumOff val="25000"/>
                  </a:schemeClr>
                </a:solidFill>
                <a:latin typeface="Calibri" pitchFamily="34" charset="0"/>
              </a:rPr>
              <a:t>HPV infection of the cervix is common.</a:t>
            </a:r>
          </a:p>
          <a:p>
            <a:pPr eaLnBrk="1" fontAlgn="auto" hangingPunct="1">
              <a:spcAft>
                <a:spcPts val="0"/>
              </a:spcAft>
              <a:buFont typeface="Wingdings 3" charset="2"/>
              <a:buChar char=""/>
              <a:defRPr/>
            </a:pPr>
            <a:r>
              <a:rPr lang="en-US" sz="2400" dirty="0" smtClean="0">
                <a:solidFill>
                  <a:schemeClr val="tx1">
                    <a:lumMod val="75000"/>
                    <a:lumOff val="25000"/>
                  </a:schemeClr>
                </a:solidFill>
                <a:latin typeface="Calibri" pitchFamily="34" charset="0"/>
              </a:rPr>
              <a:t>Over 20 serotypes infect the female genital areas. They cause a variety of  different lesions with the different serotypes.</a:t>
            </a:r>
          </a:p>
          <a:p>
            <a:pPr eaLnBrk="1" fontAlgn="auto" hangingPunct="1">
              <a:spcAft>
                <a:spcPts val="0"/>
              </a:spcAft>
              <a:buFont typeface="Wingdings" pitchFamily="2" charset="2"/>
              <a:buNone/>
              <a:defRPr/>
            </a:pPr>
            <a:r>
              <a:rPr lang="en-US" sz="2400" b="1" dirty="0" smtClean="0">
                <a:solidFill>
                  <a:schemeClr val="tx1">
                    <a:lumMod val="75000"/>
                    <a:lumOff val="25000"/>
                  </a:schemeClr>
                </a:solidFill>
                <a:latin typeface="Calibri" pitchFamily="34" charset="0"/>
              </a:rPr>
              <a:t>Clinical behavior</a:t>
            </a:r>
            <a:endParaRPr lang="en-US" sz="2400" dirty="0" smtClean="0">
              <a:solidFill>
                <a:schemeClr val="tx1">
                  <a:lumMod val="75000"/>
                  <a:lumOff val="25000"/>
                </a:schemeClr>
              </a:solidFill>
              <a:latin typeface="Calibri" pitchFamily="34" charset="0"/>
            </a:endParaRPr>
          </a:p>
          <a:p>
            <a:pPr eaLnBrk="1" fontAlgn="auto" hangingPunct="1">
              <a:spcAft>
                <a:spcPts val="0"/>
              </a:spcAft>
              <a:buFont typeface="Wingdings 3" charset="2"/>
              <a:buChar char=""/>
              <a:defRPr/>
            </a:pPr>
            <a:r>
              <a:rPr lang="en-US" sz="2400" dirty="0" smtClean="0">
                <a:solidFill>
                  <a:schemeClr val="tx1">
                    <a:lumMod val="75000"/>
                    <a:lumOff val="25000"/>
                  </a:schemeClr>
                </a:solidFill>
                <a:latin typeface="Calibri" pitchFamily="34" charset="0"/>
              </a:rPr>
              <a:t>HPV infection is associated with increased risk of subsequent cervical cancer and so long-term follow-up with attention to the cervix, vagina and vulva is necessary.</a:t>
            </a:r>
          </a:p>
          <a:p>
            <a:pPr eaLnBrk="1" fontAlgn="auto" hangingPunct="1">
              <a:spcAft>
                <a:spcPts val="0"/>
              </a:spcAft>
              <a:buFont typeface="Wingdings" pitchFamily="2" charset="2"/>
              <a:buNone/>
              <a:defRPr/>
            </a:pPr>
            <a:endParaRPr lang="en-US" sz="2400" b="1" dirty="0" smtClean="0">
              <a:solidFill>
                <a:schemeClr val="tx1">
                  <a:lumMod val="75000"/>
                  <a:lumOff val="25000"/>
                </a:schemeClr>
              </a:solidFill>
              <a:latin typeface="Calibri" pitchFamily="34" charset="0"/>
            </a:endParaRPr>
          </a:p>
          <a:p>
            <a:pPr eaLnBrk="1" fontAlgn="auto" hangingPunct="1">
              <a:spcAft>
                <a:spcPts val="0"/>
              </a:spcAft>
              <a:buFont typeface="Wingdings" pitchFamily="2" charset="2"/>
              <a:buNone/>
              <a:defRPr/>
            </a:pPr>
            <a:r>
              <a:rPr lang="en-US" sz="2400" b="1" dirty="0" smtClean="0">
                <a:solidFill>
                  <a:schemeClr val="tx1">
                    <a:lumMod val="75000"/>
                    <a:lumOff val="25000"/>
                  </a:schemeClr>
                </a:solidFill>
                <a:latin typeface="Calibri" pitchFamily="34" charset="0"/>
              </a:rPr>
              <a:t>HPV </a:t>
            </a:r>
            <a:r>
              <a:rPr lang="en-US" sz="2400" b="1" dirty="0">
                <a:solidFill>
                  <a:schemeClr val="tx1">
                    <a:lumMod val="75000"/>
                    <a:lumOff val="25000"/>
                  </a:schemeClr>
                </a:solidFill>
                <a:latin typeface="Calibri" pitchFamily="34" charset="0"/>
              </a:rPr>
              <a:t>infection may cause any of the following depending on the serotype</a:t>
            </a:r>
          </a:p>
          <a:p>
            <a:pPr eaLnBrk="1" fontAlgn="auto" hangingPunct="1">
              <a:spcAft>
                <a:spcPts val="0"/>
              </a:spcAft>
              <a:buFont typeface="Wingdings" pitchFamily="2" charset="2"/>
              <a:buNone/>
              <a:defRPr/>
            </a:pPr>
            <a:r>
              <a:rPr lang="en-US" sz="2400" b="1" dirty="0">
                <a:solidFill>
                  <a:schemeClr val="tx1">
                    <a:lumMod val="75000"/>
                    <a:lumOff val="25000"/>
                  </a:schemeClr>
                </a:solidFill>
                <a:latin typeface="Calibri" pitchFamily="34" charset="0"/>
              </a:rPr>
              <a:t>1</a:t>
            </a:r>
            <a:r>
              <a:rPr lang="en-US" sz="2400" b="1" dirty="0" smtClean="0">
                <a:solidFill>
                  <a:schemeClr val="tx1">
                    <a:lumMod val="75000"/>
                    <a:lumOff val="25000"/>
                  </a:schemeClr>
                </a:solidFill>
                <a:latin typeface="Calibri" pitchFamily="34" charset="0"/>
              </a:rPr>
              <a:t>) </a:t>
            </a:r>
            <a:r>
              <a:rPr lang="en-US" sz="2400" b="1" dirty="0" err="1" smtClean="0">
                <a:solidFill>
                  <a:schemeClr val="tx1">
                    <a:lumMod val="75000"/>
                    <a:lumOff val="25000"/>
                  </a:schemeClr>
                </a:solidFill>
                <a:latin typeface="Calibri" pitchFamily="34" charset="0"/>
              </a:rPr>
              <a:t>Condyloma</a:t>
            </a:r>
            <a:r>
              <a:rPr lang="en-US" sz="2400" dirty="0">
                <a:solidFill>
                  <a:schemeClr val="tx1">
                    <a:lumMod val="75000"/>
                    <a:lumOff val="25000"/>
                  </a:schemeClr>
                </a:solidFill>
                <a:latin typeface="Calibri" pitchFamily="34" charset="0"/>
              </a:rPr>
              <a:t>. This develops in the squamous epithelium of the </a:t>
            </a:r>
            <a:r>
              <a:rPr lang="en-US" sz="2400" dirty="0" err="1">
                <a:solidFill>
                  <a:schemeClr val="tx1">
                    <a:lumMod val="75000"/>
                    <a:lumOff val="25000"/>
                  </a:schemeClr>
                </a:solidFill>
                <a:latin typeface="Calibri" pitchFamily="34" charset="0"/>
              </a:rPr>
              <a:t>ectocervix</a:t>
            </a:r>
            <a:r>
              <a:rPr lang="en-US" sz="2400" dirty="0">
                <a:solidFill>
                  <a:schemeClr val="tx1">
                    <a:lumMod val="75000"/>
                    <a:lumOff val="25000"/>
                  </a:schemeClr>
                </a:solidFill>
                <a:latin typeface="Calibri" pitchFamily="34" charset="0"/>
              </a:rPr>
              <a:t> and in foci of squamous metaplasia in the </a:t>
            </a:r>
            <a:r>
              <a:rPr lang="en-US" sz="2400" dirty="0" err="1">
                <a:solidFill>
                  <a:schemeClr val="tx1">
                    <a:lumMod val="75000"/>
                    <a:lumOff val="25000"/>
                  </a:schemeClr>
                </a:solidFill>
                <a:latin typeface="Calibri" pitchFamily="34" charset="0"/>
              </a:rPr>
              <a:t>endocervix</a:t>
            </a:r>
            <a:r>
              <a:rPr lang="en-US" sz="2400" dirty="0">
                <a:solidFill>
                  <a:schemeClr val="tx1">
                    <a:lumMod val="75000"/>
                    <a:lumOff val="25000"/>
                  </a:schemeClr>
                </a:solidFill>
                <a:latin typeface="Calibri" pitchFamily="34" charset="0"/>
              </a:rPr>
              <a:t>. The lesions may be flat or </a:t>
            </a:r>
            <a:r>
              <a:rPr lang="en-US" sz="2400" dirty="0" err="1">
                <a:solidFill>
                  <a:schemeClr val="tx1">
                    <a:lumMod val="75000"/>
                    <a:lumOff val="25000"/>
                  </a:schemeClr>
                </a:solidFill>
                <a:latin typeface="Calibri" pitchFamily="34" charset="0"/>
              </a:rPr>
              <a:t>exophytic</a:t>
            </a:r>
            <a:r>
              <a:rPr lang="en-US" sz="2400" dirty="0">
                <a:solidFill>
                  <a:schemeClr val="tx1">
                    <a:lumMod val="75000"/>
                    <a:lumOff val="25000"/>
                  </a:schemeClr>
                </a:solidFill>
                <a:latin typeface="Calibri" pitchFamily="34" charset="0"/>
              </a:rPr>
              <a:t> </a:t>
            </a:r>
            <a:r>
              <a:rPr lang="en-US" sz="2400" dirty="0" err="1">
                <a:solidFill>
                  <a:schemeClr val="tx1">
                    <a:lumMod val="75000"/>
                    <a:lumOff val="25000"/>
                  </a:schemeClr>
                </a:solidFill>
                <a:latin typeface="Calibri" pitchFamily="34" charset="0"/>
              </a:rPr>
              <a:t>condylomma</a:t>
            </a:r>
            <a:r>
              <a:rPr lang="en-US" sz="2400" dirty="0">
                <a:solidFill>
                  <a:schemeClr val="tx1">
                    <a:lumMod val="75000"/>
                    <a:lumOff val="25000"/>
                  </a:schemeClr>
                </a:solidFill>
                <a:latin typeface="Calibri" pitchFamily="34" charset="0"/>
              </a:rPr>
              <a:t> </a:t>
            </a:r>
            <a:r>
              <a:rPr lang="en-US" sz="2400" dirty="0" err="1">
                <a:solidFill>
                  <a:schemeClr val="tx1">
                    <a:lumMod val="75000"/>
                    <a:lumOff val="25000"/>
                  </a:schemeClr>
                </a:solidFill>
                <a:latin typeface="Calibri" pitchFamily="34" charset="0"/>
              </a:rPr>
              <a:t>acuminatum</a:t>
            </a:r>
            <a:r>
              <a:rPr lang="en-US" sz="2400" dirty="0">
                <a:solidFill>
                  <a:schemeClr val="tx1">
                    <a:lumMod val="75000"/>
                    <a:lumOff val="25000"/>
                  </a:schemeClr>
                </a:solidFill>
                <a:latin typeface="Calibri" pitchFamily="34" charset="0"/>
              </a:rPr>
              <a:t>. Can be caused by any HPV serotype but more commonly by </a:t>
            </a:r>
            <a:r>
              <a:rPr lang="en-US" sz="2400" dirty="0">
                <a:solidFill>
                  <a:srgbClr val="FF0000"/>
                </a:solidFill>
                <a:latin typeface="Calibri" pitchFamily="34" charset="0"/>
              </a:rPr>
              <a:t>types 6 and 11.</a:t>
            </a:r>
          </a:p>
          <a:p>
            <a:pPr eaLnBrk="1" fontAlgn="auto" hangingPunct="1">
              <a:spcAft>
                <a:spcPts val="0"/>
              </a:spcAft>
              <a:buFont typeface="Wingdings" pitchFamily="2" charset="2"/>
              <a:buNone/>
              <a:defRPr/>
            </a:pPr>
            <a:r>
              <a:rPr lang="en-US" sz="2400" b="1" dirty="0">
                <a:solidFill>
                  <a:schemeClr val="tx1">
                    <a:lumMod val="75000"/>
                    <a:lumOff val="25000"/>
                  </a:schemeClr>
                </a:solidFill>
                <a:latin typeface="Calibri" pitchFamily="34" charset="0"/>
              </a:rPr>
              <a:t>2) Mild dysplasia</a:t>
            </a:r>
            <a:r>
              <a:rPr lang="en-US" sz="2400" dirty="0">
                <a:solidFill>
                  <a:schemeClr val="tx1">
                    <a:lumMod val="75000"/>
                    <a:lumOff val="25000"/>
                  </a:schemeClr>
                </a:solidFill>
                <a:latin typeface="Calibri" pitchFamily="34" charset="0"/>
              </a:rPr>
              <a:t> is usually caused by "low risk" HPV serotypes, 6 and 11.</a:t>
            </a:r>
          </a:p>
          <a:p>
            <a:pPr eaLnBrk="1" fontAlgn="auto" hangingPunct="1">
              <a:spcAft>
                <a:spcPts val="0"/>
              </a:spcAft>
              <a:buFont typeface="Wingdings" pitchFamily="2" charset="2"/>
              <a:buNone/>
              <a:defRPr/>
            </a:pPr>
            <a:r>
              <a:rPr lang="en-US" sz="2400" b="1" dirty="0">
                <a:solidFill>
                  <a:schemeClr val="tx1">
                    <a:lumMod val="75000"/>
                    <a:lumOff val="25000"/>
                  </a:schemeClr>
                </a:solidFill>
                <a:latin typeface="Calibri" pitchFamily="34" charset="0"/>
              </a:rPr>
              <a:t>3) High- grade dysplasia</a:t>
            </a:r>
            <a:r>
              <a:rPr lang="en-US" sz="2400" dirty="0">
                <a:solidFill>
                  <a:schemeClr val="tx1">
                    <a:lumMod val="75000"/>
                    <a:lumOff val="25000"/>
                  </a:schemeClr>
                </a:solidFill>
                <a:latin typeface="Calibri" pitchFamily="34" charset="0"/>
              </a:rPr>
              <a:t> is caused by "high risk” HPV (types16 and 18) and moderate risk HPV( types 31,33,35). </a:t>
            </a:r>
          </a:p>
          <a:p>
            <a:pPr eaLnBrk="1" fontAlgn="auto" hangingPunct="1">
              <a:spcAft>
                <a:spcPts val="0"/>
              </a:spcAft>
              <a:buFont typeface="Wingdings 3" charset="2"/>
              <a:buChar char=""/>
              <a:defRPr/>
            </a:pPr>
            <a:endParaRPr lang="en-US" sz="2400" dirty="0" smtClean="0">
              <a:solidFill>
                <a:schemeClr val="tx1">
                  <a:lumMod val="75000"/>
                  <a:lumOff val="25000"/>
                </a:schemeClr>
              </a:solidFill>
              <a:latin typeface="Calibri" pitchFamily="34" charset="0"/>
            </a:endParaRPr>
          </a:p>
          <a:p>
            <a:pPr eaLnBrk="1" fontAlgn="auto" hangingPunct="1">
              <a:spcAft>
                <a:spcPts val="0"/>
              </a:spcAft>
              <a:buFont typeface="Wingdings 3" charset="2"/>
              <a:buChar char=""/>
              <a:defRPr/>
            </a:pPr>
            <a:endParaRPr lang="en-US" sz="2800" dirty="0" smtClean="0">
              <a:solidFill>
                <a:schemeClr val="tx1">
                  <a:lumMod val="75000"/>
                  <a:lumOff val="25000"/>
                </a:schemeClr>
              </a:solidFill>
              <a:latin typeface="Calibri" pitchFamily="34"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404040"/>
                </a:solidFill>
                <a:latin typeface="Trebuchet MS" pitchFamily="34" charset="0"/>
              </a:defRPr>
            </a:lvl1pPr>
            <a:lvl2pPr>
              <a:defRPr sz="1600">
                <a:solidFill>
                  <a:srgbClr val="404040"/>
                </a:solidFill>
                <a:latin typeface="Trebuchet MS" pitchFamily="34" charset="0"/>
              </a:defRPr>
            </a:lvl2pPr>
            <a:lvl3pPr>
              <a:defRPr sz="1400">
                <a:solidFill>
                  <a:srgbClr val="404040"/>
                </a:solidFill>
                <a:latin typeface="Trebuchet MS" pitchFamily="34" charset="0"/>
              </a:defRPr>
            </a:lvl3pPr>
            <a:lvl4pPr>
              <a:defRPr sz="1200">
                <a:solidFill>
                  <a:srgbClr val="404040"/>
                </a:solidFill>
                <a:latin typeface="Trebuchet MS" pitchFamily="34" charset="0"/>
              </a:defRPr>
            </a:lvl4pPr>
            <a:lvl5pPr>
              <a:defRPr sz="1200">
                <a:solidFill>
                  <a:srgbClr val="404040"/>
                </a:solidFill>
                <a:latin typeface="Trebuchet MS" pitchFamily="34" charset="0"/>
              </a:defRPr>
            </a:lvl5pPr>
            <a:lvl6pPr eaLnBrk="0" fontAlgn="base" hangingPunct="0">
              <a:spcAft>
                <a:spcPct val="0"/>
              </a:spcAft>
              <a:buFont typeface="Wingdings 3" pitchFamily="18" charset="2"/>
              <a:defRPr sz="1200">
                <a:solidFill>
                  <a:srgbClr val="404040"/>
                </a:solidFill>
                <a:latin typeface="Trebuchet MS" pitchFamily="34" charset="0"/>
              </a:defRPr>
            </a:lvl6pPr>
            <a:lvl7pPr eaLnBrk="0" fontAlgn="base" hangingPunct="0">
              <a:spcAft>
                <a:spcPct val="0"/>
              </a:spcAft>
              <a:buFont typeface="Wingdings 3" pitchFamily="18" charset="2"/>
              <a:defRPr sz="1200">
                <a:solidFill>
                  <a:srgbClr val="404040"/>
                </a:solidFill>
                <a:latin typeface="Trebuchet MS" pitchFamily="34" charset="0"/>
              </a:defRPr>
            </a:lvl7pPr>
            <a:lvl8pPr eaLnBrk="0" fontAlgn="base" hangingPunct="0">
              <a:spcAft>
                <a:spcPct val="0"/>
              </a:spcAft>
              <a:buFont typeface="Wingdings 3" pitchFamily="18" charset="2"/>
              <a:defRPr sz="1200">
                <a:solidFill>
                  <a:srgbClr val="404040"/>
                </a:solidFill>
                <a:latin typeface="Trebuchet MS" pitchFamily="34" charset="0"/>
              </a:defRPr>
            </a:lvl8pPr>
            <a:lvl9pPr eaLnBrk="0" fontAlgn="base" hangingPunct="0">
              <a:spcAft>
                <a:spcPct val="0"/>
              </a:spcAft>
              <a:buFont typeface="Wingdings 3" pitchFamily="18" charset="2"/>
              <a:defRPr sz="1200">
                <a:solidFill>
                  <a:srgbClr val="404040"/>
                </a:solidFill>
                <a:latin typeface="Trebuchet MS" pitchFamily="34" charset="0"/>
              </a:defRPr>
            </a:lvl9pPr>
          </a:lstStyle>
          <a:p>
            <a:fld id="{4D4720C1-D7B7-4BE0-908D-213DE6BB56B6}" type="slidenum">
              <a:rPr lang="en-US">
                <a:solidFill>
                  <a:schemeClr val="accent1"/>
                </a:solidFill>
                <a:latin typeface="Arial" charset="0"/>
              </a:rPr>
              <a:pPr/>
              <a:t>17</a:t>
            </a:fld>
            <a:endParaRPr lang="en-US">
              <a:solidFill>
                <a:schemeClr val="accent1"/>
              </a:solidFill>
              <a:latin typeface="Arial" charset="0"/>
            </a:endParaRPr>
          </a:p>
        </p:txBody>
      </p:sp>
      <p:pic>
        <p:nvPicPr>
          <p:cNvPr id="24579" name="Picture 4"/>
          <p:cNvPicPr>
            <a:picLocks noChangeAspect="1" noChangeArrowheads="1"/>
          </p:cNvPicPr>
          <p:nvPr/>
        </p:nvPicPr>
        <p:blipFill>
          <a:blip r:embed="rId3">
            <a:extLst>
              <a:ext uri="{28A0092B-C50C-407E-A947-70E740481C1C}">
                <a14:useLocalDpi xmlns:a14="http://schemas.microsoft.com/office/drawing/2010/main" val="0"/>
              </a:ext>
            </a:extLst>
          </a:blip>
          <a:srcRect l="38316" t="10822" r="11984" b="21043"/>
          <a:stretch>
            <a:fillRect/>
          </a:stretch>
        </p:blipFill>
        <p:spPr bwMode="auto">
          <a:xfrm>
            <a:off x="539750" y="115888"/>
            <a:ext cx="8496300" cy="640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latin typeface="Calibri" pitchFamily="34" charset="0"/>
              </a:rPr>
              <a:t>Cervix Carcinoma</a:t>
            </a:r>
          </a:p>
        </p:txBody>
      </p:sp>
      <p:sp>
        <p:nvSpPr>
          <p:cNvPr id="31747" name="Rectangle 3"/>
          <p:cNvSpPr>
            <a:spLocks noGrp="1" noChangeArrowheads="1"/>
          </p:cNvSpPr>
          <p:nvPr>
            <p:ph idx="1"/>
          </p:nvPr>
        </p:nvSpPr>
        <p:spPr/>
        <p:txBody>
          <a:bodyPr rtlCol="0">
            <a:normAutofit/>
          </a:bodyPr>
          <a:lstStyle/>
          <a:p>
            <a:pPr eaLnBrk="1" fontAlgn="auto" hangingPunct="1">
              <a:lnSpc>
                <a:spcPct val="90000"/>
              </a:lnSpc>
              <a:spcAft>
                <a:spcPts val="0"/>
              </a:spcAft>
              <a:buFont typeface="Wingdings 3" charset="2"/>
              <a:buChar char=""/>
              <a:defRPr/>
            </a:pPr>
            <a:endParaRPr lang="en-US" sz="2400" dirty="0" smtClean="0">
              <a:solidFill>
                <a:schemeClr val="tx1">
                  <a:lumMod val="75000"/>
                  <a:lumOff val="25000"/>
                </a:schemeClr>
              </a:solidFill>
              <a:latin typeface="Calibri" pitchFamily="34" charset="0"/>
            </a:endParaRPr>
          </a:p>
          <a:p>
            <a:pPr eaLnBrk="1" fontAlgn="auto" hangingPunct="1">
              <a:lnSpc>
                <a:spcPct val="90000"/>
              </a:lnSpc>
              <a:spcAft>
                <a:spcPts val="0"/>
              </a:spcAft>
              <a:buFont typeface="Wingdings 3" charset="2"/>
              <a:buChar char=""/>
              <a:defRPr/>
            </a:pPr>
            <a:r>
              <a:rPr lang="en-US" sz="2400" dirty="0" smtClean="0">
                <a:solidFill>
                  <a:schemeClr val="tx1">
                    <a:lumMod val="75000"/>
                    <a:lumOff val="25000"/>
                  </a:schemeClr>
                </a:solidFill>
                <a:latin typeface="Calibri" pitchFamily="34" charset="0"/>
              </a:rPr>
              <a:t>One of the major causes of cancer-related death in women, specially in developing world.</a:t>
            </a:r>
          </a:p>
          <a:p>
            <a:pPr eaLnBrk="1" fontAlgn="auto" hangingPunct="1">
              <a:lnSpc>
                <a:spcPct val="90000"/>
              </a:lnSpc>
              <a:spcAft>
                <a:spcPts val="0"/>
              </a:spcAft>
              <a:buFont typeface="Wingdings 3" charset="2"/>
              <a:buChar char=""/>
              <a:defRPr/>
            </a:pPr>
            <a:r>
              <a:rPr lang="en-US" sz="2400" dirty="0" smtClean="0">
                <a:solidFill>
                  <a:schemeClr val="tx1">
                    <a:lumMod val="75000"/>
                    <a:lumOff val="25000"/>
                  </a:schemeClr>
                </a:solidFill>
                <a:latin typeface="Calibri" pitchFamily="34" charset="0"/>
              </a:rPr>
              <a:t>Most common cervical cancer is </a:t>
            </a:r>
            <a:r>
              <a:rPr lang="en-US" sz="2400" dirty="0" err="1" smtClean="0">
                <a:solidFill>
                  <a:schemeClr val="tx1">
                    <a:lumMod val="75000"/>
                    <a:lumOff val="25000"/>
                  </a:schemeClr>
                </a:solidFill>
                <a:latin typeface="Calibri" pitchFamily="34" charset="0"/>
              </a:rPr>
              <a:t>squamous</a:t>
            </a:r>
            <a:r>
              <a:rPr lang="en-US" sz="2400" dirty="0" smtClean="0">
                <a:solidFill>
                  <a:schemeClr val="tx1">
                    <a:lumMod val="75000"/>
                    <a:lumOff val="25000"/>
                  </a:schemeClr>
                </a:solidFill>
                <a:latin typeface="Calibri" pitchFamily="34" charset="0"/>
              </a:rPr>
              <a:t> cell carcinoma. Other types are </a:t>
            </a:r>
            <a:r>
              <a:rPr lang="en-US" sz="2400" dirty="0" err="1" smtClean="0">
                <a:solidFill>
                  <a:schemeClr val="tx1">
                    <a:lumMod val="75000"/>
                    <a:lumOff val="25000"/>
                  </a:schemeClr>
                </a:solidFill>
                <a:latin typeface="Calibri" pitchFamily="34" charset="0"/>
              </a:rPr>
              <a:t>adenocarcinoma</a:t>
            </a:r>
            <a:r>
              <a:rPr lang="en-US" sz="2400" dirty="0" smtClean="0">
                <a:solidFill>
                  <a:schemeClr val="tx1">
                    <a:lumMod val="75000"/>
                    <a:lumOff val="25000"/>
                  </a:schemeClr>
                </a:solidFill>
                <a:latin typeface="Calibri" pitchFamily="34" charset="0"/>
              </a:rPr>
              <a:t>, </a:t>
            </a:r>
            <a:r>
              <a:rPr lang="en-US" sz="2400" dirty="0" err="1" smtClean="0">
                <a:solidFill>
                  <a:schemeClr val="tx1">
                    <a:lumMod val="75000"/>
                    <a:lumOff val="25000"/>
                  </a:schemeClr>
                </a:solidFill>
                <a:latin typeface="Calibri" pitchFamily="34" charset="0"/>
              </a:rPr>
              <a:t>neuroendocrine</a:t>
            </a:r>
            <a:r>
              <a:rPr lang="en-US" sz="2400" dirty="0" smtClean="0">
                <a:solidFill>
                  <a:schemeClr val="tx1">
                    <a:lumMod val="75000"/>
                    <a:lumOff val="25000"/>
                  </a:schemeClr>
                </a:solidFill>
                <a:latin typeface="Calibri" pitchFamily="34" charset="0"/>
              </a:rPr>
              <a:t> carcinoma etc. </a:t>
            </a:r>
          </a:p>
          <a:p>
            <a:pPr eaLnBrk="1" fontAlgn="auto" hangingPunct="1">
              <a:lnSpc>
                <a:spcPct val="90000"/>
              </a:lnSpc>
              <a:spcAft>
                <a:spcPts val="0"/>
              </a:spcAft>
              <a:buFont typeface="Wingdings 3" charset="2"/>
              <a:buChar char=""/>
              <a:defRPr/>
            </a:pPr>
            <a:r>
              <a:rPr lang="en-US" sz="2400" dirty="0" smtClean="0">
                <a:solidFill>
                  <a:schemeClr val="tx1">
                    <a:lumMod val="75000"/>
                    <a:lumOff val="25000"/>
                  </a:schemeClr>
                </a:solidFill>
                <a:latin typeface="Calibri" pitchFamily="34" charset="0"/>
              </a:rPr>
              <a:t>Nowadays there is dramatic improvement because of early diagnosis and treatment.</a:t>
            </a:r>
          </a:p>
          <a:p>
            <a:pPr eaLnBrk="1" fontAlgn="auto" hangingPunct="1">
              <a:lnSpc>
                <a:spcPct val="90000"/>
              </a:lnSpc>
              <a:spcAft>
                <a:spcPts val="0"/>
              </a:spcAft>
              <a:buFont typeface="Wingdings 3" charset="2"/>
              <a:buChar char=""/>
              <a:defRPr/>
            </a:pPr>
            <a:r>
              <a:rPr lang="en-US" sz="2400" dirty="0" smtClean="0">
                <a:solidFill>
                  <a:schemeClr val="tx1">
                    <a:lumMod val="75000"/>
                    <a:lumOff val="25000"/>
                  </a:schemeClr>
                </a:solidFill>
                <a:latin typeface="Calibri" pitchFamily="34" charset="0"/>
              </a:rPr>
              <a:t>The wide use of PAP screening lowered the incidence of invasive  cancer .</a:t>
            </a:r>
          </a:p>
          <a:p>
            <a:pPr eaLnBrk="1" fontAlgn="auto" hangingPunct="1">
              <a:lnSpc>
                <a:spcPct val="90000"/>
              </a:lnSpc>
              <a:spcAft>
                <a:spcPts val="0"/>
              </a:spcAft>
              <a:buFont typeface="Wingdings 3" charset="2"/>
              <a:buChar char=""/>
              <a:defRPr/>
            </a:pPr>
            <a:endParaRPr lang="en-US" sz="2400" dirty="0" smtClean="0">
              <a:solidFill>
                <a:schemeClr val="tx1">
                  <a:lumMod val="75000"/>
                  <a:lumOff val="25000"/>
                </a:schemeClr>
              </a:solidFill>
              <a:latin typeface="Calibri"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79388" y="163513"/>
            <a:ext cx="6913562" cy="1320800"/>
          </a:xfrm>
        </p:spPr>
        <p:txBody>
          <a:bodyPr/>
          <a:lstStyle/>
          <a:p>
            <a:pPr eaLnBrk="1" hangingPunct="1"/>
            <a:r>
              <a:rPr lang="en-US" sz="2000" b="1" smtClean="0">
                <a:latin typeface="Calibri" pitchFamily="34" charset="0"/>
              </a:rPr>
              <a:t>Precancerous lesion of cervical carcinoma (CIN/ SIL) </a:t>
            </a:r>
          </a:p>
        </p:txBody>
      </p:sp>
      <p:sp>
        <p:nvSpPr>
          <p:cNvPr id="33795" name="Rectangle 3"/>
          <p:cNvSpPr>
            <a:spLocks noGrp="1" noChangeArrowheads="1"/>
          </p:cNvSpPr>
          <p:nvPr>
            <p:ph idx="1"/>
          </p:nvPr>
        </p:nvSpPr>
        <p:spPr>
          <a:xfrm>
            <a:off x="184150" y="1196752"/>
            <a:ext cx="7196138" cy="3089498"/>
          </a:xfrm>
        </p:spPr>
        <p:txBody>
          <a:bodyPr rtlCol="0">
            <a:normAutofit fontScale="77500" lnSpcReduction="20000"/>
          </a:bodyPr>
          <a:lstStyle/>
          <a:p>
            <a:pPr eaLnBrk="1" fontAlgn="auto" hangingPunct="1">
              <a:lnSpc>
                <a:spcPct val="90000"/>
              </a:lnSpc>
              <a:spcAft>
                <a:spcPts val="0"/>
              </a:spcAft>
              <a:buFont typeface="Wingdings" pitchFamily="2" charset="2"/>
              <a:buNone/>
              <a:defRPr/>
            </a:pPr>
            <a:endParaRPr lang="en-US" sz="2400" dirty="0" smtClean="0">
              <a:solidFill>
                <a:schemeClr val="tx1">
                  <a:lumMod val="75000"/>
                  <a:lumOff val="25000"/>
                </a:schemeClr>
              </a:solidFill>
              <a:latin typeface="Calibri" pitchFamily="34" charset="0"/>
            </a:endParaRPr>
          </a:p>
          <a:p>
            <a:pPr eaLnBrk="1" fontAlgn="auto" hangingPunct="1">
              <a:lnSpc>
                <a:spcPct val="90000"/>
              </a:lnSpc>
              <a:spcAft>
                <a:spcPts val="0"/>
              </a:spcAft>
              <a:buFont typeface="Wingdings 3" charset="2"/>
              <a:buChar char=""/>
              <a:defRPr/>
            </a:pPr>
            <a:r>
              <a:rPr lang="en-US" sz="2300" dirty="0" smtClean="0">
                <a:solidFill>
                  <a:schemeClr val="tx1">
                    <a:lumMod val="75000"/>
                    <a:lumOff val="25000"/>
                  </a:schemeClr>
                </a:solidFill>
                <a:latin typeface="Calibri" pitchFamily="34" charset="0"/>
              </a:rPr>
              <a:t>All invasive squamous cell carcinomas arise from pre-cancer (non invasive lesions) epithelial changes referred as Cervical Intraepithelial Neoplasia (CIN ) or Squamous intraepithelial lesions.</a:t>
            </a:r>
          </a:p>
          <a:p>
            <a:pPr eaLnBrk="1" fontAlgn="auto" hangingPunct="1">
              <a:lnSpc>
                <a:spcPct val="90000"/>
              </a:lnSpc>
              <a:spcAft>
                <a:spcPts val="0"/>
              </a:spcAft>
              <a:buFont typeface="Wingdings 3" charset="2"/>
              <a:buChar char=""/>
              <a:defRPr/>
            </a:pPr>
            <a:r>
              <a:rPr lang="en-US" sz="2300" dirty="0" smtClean="0">
                <a:solidFill>
                  <a:schemeClr val="tx1">
                    <a:lumMod val="75000"/>
                    <a:lumOff val="25000"/>
                  </a:schemeClr>
                </a:solidFill>
                <a:latin typeface="Calibri" pitchFamily="34" charset="0"/>
              </a:rPr>
              <a:t>Squamous Intraepithelial Lesion (SIL) is the terminology used in cytology and CIN is the terminology used in histology(biopsies)</a:t>
            </a:r>
          </a:p>
          <a:p>
            <a:pPr eaLnBrk="1" fontAlgn="auto" hangingPunct="1">
              <a:lnSpc>
                <a:spcPct val="90000"/>
              </a:lnSpc>
              <a:spcAft>
                <a:spcPts val="0"/>
              </a:spcAft>
              <a:buFont typeface="Wingdings 3" charset="2"/>
              <a:buChar char=""/>
              <a:defRPr/>
            </a:pPr>
            <a:r>
              <a:rPr lang="en-US" sz="2300" dirty="0" smtClean="0">
                <a:solidFill>
                  <a:schemeClr val="tx1">
                    <a:lumMod val="75000"/>
                    <a:lumOff val="25000"/>
                  </a:schemeClr>
                </a:solidFill>
                <a:latin typeface="Calibri" pitchFamily="34" charset="0"/>
              </a:rPr>
              <a:t>Timely detection and diagnosis of CIN is essential in preventing the development of carcinoma (invasive lesion) and therefore providing curative treatment possible.</a:t>
            </a:r>
          </a:p>
          <a:p>
            <a:pPr eaLnBrk="1" fontAlgn="auto" hangingPunct="1">
              <a:lnSpc>
                <a:spcPct val="90000"/>
              </a:lnSpc>
              <a:spcAft>
                <a:spcPts val="0"/>
              </a:spcAft>
              <a:buFont typeface="Wingdings 3" charset="2"/>
              <a:buChar char=""/>
              <a:defRPr/>
            </a:pPr>
            <a:r>
              <a:rPr lang="en-US" sz="2300" dirty="0" smtClean="0">
                <a:solidFill>
                  <a:schemeClr val="tx1">
                    <a:lumMod val="75000"/>
                    <a:lumOff val="25000"/>
                  </a:schemeClr>
                </a:solidFill>
                <a:latin typeface="Calibri" pitchFamily="34" charset="0"/>
              </a:rPr>
              <a:t>Not all cases of CIN progress to invasive cancer and some cases of CIN may </a:t>
            </a:r>
            <a:r>
              <a:rPr lang="en-US" sz="2300" dirty="0">
                <a:solidFill>
                  <a:schemeClr val="tx1">
                    <a:lumMod val="75000"/>
                    <a:lumOff val="25000"/>
                  </a:schemeClr>
                </a:solidFill>
                <a:latin typeface="Calibri" pitchFamily="34" charset="0"/>
              </a:rPr>
              <a:t>spontaneously </a:t>
            </a:r>
            <a:r>
              <a:rPr lang="en-US" sz="2300" dirty="0" smtClean="0">
                <a:solidFill>
                  <a:schemeClr val="tx1">
                    <a:lumMod val="75000"/>
                    <a:lumOff val="25000"/>
                  </a:schemeClr>
                </a:solidFill>
                <a:latin typeface="Calibri" pitchFamily="34" charset="0"/>
              </a:rPr>
              <a:t>regress. </a:t>
            </a:r>
            <a:endParaRPr lang="en-US" sz="2300" dirty="0">
              <a:solidFill>
                <a:schemeClr val="tx1">
                  <a:lumMod val="75000"/>
                  <a:lumOff val="25000"/>
                </a:schemeClr>
              </a:solidFill>
              <a:latin typeface="Calibri" pitchFamily="34" charset="0"/>
            </a:endParaRPr>
          </a:p>
          <a:p>
            <a:pPr eaLnBrk="1" fontAlgn="auto" hangingPunct="1">
              <a:lnSpc>
                <a:spcPct val="80000"/>
              </a:lnSpc>
              <a:spcAft>
                <a:spcPts val="0"/>
              </a:spcAft>
              <a:buFont typeface="Wingdings 3" charset="2"/>
              <a:buChar char=""/>
              <a:defRPr/>
            </a:pPr>
            <a:r>
              <a:rPr lang="en-US" sz="2300" dirty="0" smtClean="0">
                <a:solidFill>
                  <a:schemeClr val="tx1">
                    <a:lumMod val="75000"/>
                    <a:lumOff val="25000"/>
                  </a:schemeClr>
                </a:solidFill>
                <a:latin typeface="Calibri" pitchFamily="34" charset="0"/>
              </a:rPr>
              <a:t>The </a:t>
            </a:r>
            <a:r>
              <a:rPr lang="en-US" sz="2300" dirty="0">
                <a:solidFill>
                  <a:schemeClr val="tx1">
                    <a:lumMod val="75000"/>
                    <a:lumOff val="25000"/>
                  </a:schemeClr>
                </a:solidFill>
                <a:latin typeface="Calibri" pitchFamily="34" charset="0"/>
              </a:rPr>
              <a:t>risk of persistence or progression to cancer </a:t>
            </a:r>
            <a:r>
              <a:rPr lang="en-US" sz="2300" dirty="0" smtClean="0">
                <a:solidFill>
                  <a:schemeClr val="tx1">
                    <a:lumMod val="75000"/>
                    <a:lumOff val="25000"/>
                  </a:schemeClr>
                </a:solidFill>
                <a:latin typeface="Calibri" pitchFamily="34" charset="0"/>
              </a:rPr>
              <a:t>is more </a:t>
            </a:r>
            <a:r>
              <a:rPr lang="en-US" sz="2300" dirty="0">
                <a:solidFill>
                  <a:schemeClr val="tx1">
                    <a:lumMod val="75000"/>
                    <a:lumOff val="25000"/>
                  </a:schemeClr>
                </a:solidFill>
                <a:latin typeface="Calibri" pitchFamily="34" charset="0"/>
              </a:rPr>
              <a:t>in the high grade precancerous </a:t>
            </a:r>
            <a:r>
              <a:rPr lang="en-US" sz="2300" dirty="0" smtClean="0">
                <a:solidFill>
                  <a:schemeClr val="tx1">
                    <a:lumMod val="75000"/>
                    <a:lumOff val="25000"/>
                  </a:schemeClr>
                </a:solidFill>
                <a:latin typeface="Calibri" pitchFamily="34" charset="0"/>
              </a:rPr>
              <a:t>lesions which are associated the </a:t>
            </a:r>
            <a:r>
              <a:rPr lang="en-US" sz="2300" dirty="0">
                <a:solidFill>
                  <a:schemeClr val="tx1">
                    <a:lumMod val="75000"/>
                    <a:lumOff val="25000"/>
                  </a:schemeClr>
                </a:solidFill>
                <a:latin typeface="Calibri" pitchFamily="34" charset="0"/>
              </a:rPr>
              <a:t>high-risk HPV </a:t>
            </a:r>
            <a:r>
              <a:rPr lang="en-US" sz="2300" dirty="0" smtClean="0">
                <a:solidFill>
                  <a:schemeClr val="tx1">
                    <a:lumMod val="75000"/>
                    <a:lumOff val="25000"/>
                  </a:schemeClr>
                </a:solidFill>
                <a:latin typeface="Calibri" pitchFamily="34" charset="0"/>
              </a:rPr>
              <a:t>types.</a:t>
            </a:r>
            <a:endParaRPr lang="en-US" sz="2300" dirty="0">
              <a:solidFill>
                <a:schemeClr val="tx1">
                  <a:lumMod val="75000"/>
                  <a:lumOff val="25000"/>
                </a:schemeClr>
              </a:solidFill>
              <a:latin typeface="Calibri" pitchFamily="34" charset="0"/>
            </a:endParaRPr>
          </a:p>
          <a:p>
            <a:pPr eaLnBrk="1" fontAlgn="auto" hangingPunct="1">
              <a:lnSpc>
                <a:spcPct val="90000"/>
              </a:lnSpc>
              <a:spcAft>
                <a:spcPts val="0"/>
              </a:spcAft>
              <a:buFont typeface="Wingdings 3" charset="2"/>
              <a:buChar char=""/>
              <a:defRPr/>
            </a:pPr>
            <a:endParaRPr lang="en-US" sz="2400" dirty="0" smtClean="0">
              <a:solidFill>
                <a:schemeClr val="tx1">
                  <a:lumMod val="75000"/>
                  <a:lumOff val="25000"/>
                </a:schemeClr>
              </a:solidFill>
              <a:latin typeface="Calibri" pitchFamily="34" charset="0"/>
            </a:endParaRPr>
          </a:p>
        </p:txBody>
      </p:sp>
      <p:pic>
        <p:nvPicPr>
          <p:cNvPr id="2867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076700"/>
            <a:ext cx="91440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emale Anato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0"/>
            <a:ext cx="5930900" cy="689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latin typeface="Calibri" pitchFamily="34" charset="0"/>
              </a:rPr>
              <a:t>Cervical intraepithelial neoplasia (CIN)</a:t>
            </a:r>
          </a:p>
        </p:txBody>
      </p:sp>
      <p:sp>
        <p:nvSpPr>
          <p:cNvPr id="35843" name="Rectangle 3"/>
          <p:cNvSpPr>
            <a:spLocks noGrp="1" noChangeArrowheads="1"/>
          </p:cNvSpPr>
          <p:nvPr>
            <p:ph idx="1"/>
          </p:nvPr>
        </p:nvSpPr>
        <p:spPr/>
        <p:txBody>
          <a:bodyPr rtlCol="0">
            <a:normAutofit fontScale="92500" lnSpcReduction="10000"/>
          </a:bodyPr>
          <a:lstStyle/>
          <a:p>
            <a:pPr eaLnBrk="1" fontAlgn="auto" hangingPunct="1">
              <a:spcAft>
                <a:spcPts val="0"/>
              </a:spcAft>
              <a:buFont typeface="Wingdings 3" charset="2"/>
              <a:buChar char=""/>
              <a:defRPr/>
            </a:pPr>
            <a:endParaRPr lang="en-US" sz="2800" dirty="0" smtClean="0">
              <a:solidFill>
                <a:schemeClr val="tx1">
                  <a:lumMod val="75000"/>
                  <a:lumOff val="25000"/>
                </a:schemeClr>
              </a:solidFill>
              <a:latin typeface="Calibri" pitchFamily="34" charset="0"/>
            </a:endParaRPr>
          </a:p>
          <a:p>
            <a:pPr eaLnBrk="1" fontAlgn="auto" hangingPunct="1">
              <a:spcAft>
                <a:spcPts val="0"/>
              </a:spcAft>
              <a:buFont typeface="Wingdings 3" charset="2"/>
              <a:buChar char=""/>
              <a:defRPr/>
            </a:pPr>
            <a:r>
              <a:rPr lang="en-US" sz="2800" dirty="0" err="1" smtClean="0">
                <a:solidFill>
                  <a:schemeClr val="tx1">
                    <a:lumMod val="75000"/>
                    <a:lumOff val="25000"/>
                  </a:schemeClr>
                </a:solidFill>
                <a:latin typeface="Calibri" pitchFamily="34" charset="0"/>
              </a:rPr>
              <a:t>Cytologic</a:t>
            </a:r>
            <a:r>
              <a:rPr lang="en-US" sz="2800" dirty="0" smtClean="0">
                <a:solidFill>
                  <a:schemeClr val="tx1">
                    <a:lumMod val="75000"/>
                    <a:lumOff val="25000"/>
                  </a:schemeClr>
                </a:solidFill>
                <a:latin typeface="Calibri" pitchFamily="34" charset="0"/>
              </a:rPr>
              <a:t> examination can detect CIN (SIL) long before any abnormality can be seen grossly.</a:t>
            </a:r>
          </a:p>
          <a:p>
            <a:pPr eaLnBrk="1" fontAlgn="auto" hangingPunct="1">
              <a:spcAft>
                <a:spcPts val="0"/>
              </a:spcAft>
              <a:buFont typeface="Wingdings 3" charset="2"/>
              <a:buChar char=""/>
              <a:defRPr/>
            </a:pPr>
            <a:r>
              <a:rPr lang="en-US" sz="2800" dirty="0" smtClean="0">
                <a:solidFill>
                  <a:schemeClr val="tx1">
                    <a:lumMod val="75000"/>
                    <a:lumOff val="25000"/>
                  </a:schemeClr>
                </a:solidFill>
                <a:latin typeface="Calibri" pitchFamily="34" charset="0"/>
              </a:rPr>
              <a:t>Pre-cancer changes can precede the development of an overt cancer by many years.</a:t>
            </a:r>
          </a:p>
          <a:p>
            <a:pPr eaLnBrk="1" fontAlgn="auto" hangingPunct="1">
              <a:spcAft>
                <a:spcPts val="0"/>
              </a:spcAft>
              <a:buFont typeface="Wingdings 3" charset="2"/>
              <a:buChar char=""/>
              <a:defRPr/>
            </a:pPr>
            <a:r>
              <a:rPr lang="en-US" sz="2800" dirty="0" smtClean="0">
                <a:solidFill>
                  <a:schemeClr val="tx1">
                    <a:lumMod val="75000"/>
                    <a:lumOff val="25000"/>
                  </a:schemeClr>
                </a:solidFill>
                <a:latin typeface="Calibri" pitchFamily="34" charset="0"/>
              </a:rPr>
              <a:t>CIN lesions may begin as Low Grade CIN and progress to High Grade CIN, or they might start as HG lesion.</a:t>
            </a:r>
          </a:p>
          <a:p>
            <a:pPr eaLnBrk="1" fontAlgn="auto" hangingPunct="1">
              <a:spcAft>
                <a:spcPts val="0"/>
              </a:spcAft>
              <a:buFont typeface="Wingdings 3" charset="2"/>
              <a:buChar char=""/>
              <a:defRPr/>
            </a:pPr>
            <a:r>
              <a:rPr lang="en-US" sz="2800" dirty="0">
                <a:solidFill>
                  <a:schemeClr val="tx1">
                    <a:lumMod val="75000"/>
                    <a:lumOff val="25000"/>
                  </a:schemeClr>
                </a:solidFill>
                <a:latin typeface="Calibri" pitchFamily="34" charset="0"/>
              </a:rPr>
              <a:t>On the basis of </a:t>
            </a:r>
            <a:r>
              <a:rPr lang="en-US" sz="2800" dirty="0" smtClean="0">
                <a:solidFill>
                  <a:schemeClr val="tx1">
                    <a:lumMod val="75000"/>
                    <a:lumOff val="25000"/>
                  </a:schemeClr>
                </a:solidFill>
                <a:latin typeface="Calibri" pitchFamily="34" charset="0"/>
              </a:rPr>
              <a:t>histology, pre-cancer </a:t>
            </a:r>
            <a:r>
              <a:rPr lang="en-US" sz="2800" dirty="0">
                <a:solidFill>
                  <a:schemeClr val="tx1">
                    <a:lumMod val="75000"/>
                    <a:lumOff val="25000"/>
                  </a:schemeClr>
                </a:solidFill>
                <a:latin typeface="Calibri" pitchFamily="34" charset="0"/>
              </a:rPr>
              <a:t>lesions are graded as follows:</a:t>
            </a:r>
          </a:p>
          <a:p>
            <a:pPr lvl="1" eaLnBrk="1" fontAlgn="auto" hangingPunct="1">
              <a:spcAft>
                <a:spcPts val="0"/>
              </a:spcAft>
              <a:buFont typeface="Wingdings" pitchFamily="2" charset="2"/>
              <a:buNone/>
              <a:defRPr/>
            </a:pPr>
            <a:r>
              <a:rPr lang="en-US" sz="2600" dirty="0">
                <a:solidFill>
                  <a:schemeClr val="tx1">
                    <a:lumMod val="75000"/>
                    <a:lumOff val="25000"/>
                  </a:schemeClr>
                </a:solidFill>
                <a:latin typeface="Calibri" pitchFamily="34" charset="0"/>
              </a:rPr>
              <a:t>-CIN I : Mild Dysplasia</a:t>
            </a:r>
          </a:p>
          <a:p>
            <a:pPr lvl="1" eaLnBrk="1" fontAlgn="auto" hangingPunct="1">
              <a:spcAft>
                <a:spcPts val="0"/>
              </a:spcAft>
              <a:buFont typeface="Wingdings" pitchFamily="2" charset="2"/>
              <a:buNone/>
              <a:defRPr/>
            </a:pPr>
            <a:r>
              <a:rPr lang="en-US" sz="2600" dirty="0">
                <a:solidFill>
                  <a:schemeClr val="tx1">
                    <a:lumMod val="75000"/>
                    <a:lumOff val="25000"/>
                  </a:schemeClr>
                </a:solidFill>
                <a:latin typeface="Calibri" pitchFamily="34" charset="0"/>
              </a:rPr>
              <a:t>-CIN II : Moderate Dysplasia </a:t>
            </a:r>
          </a:p>
          <a:p>
            <a:pPr lvl="1" eaLnBrk="1" fontAlgn="auto" hangingPunct="1">
              <a:spcAft>
                <a:spcPts val="0"/>
              </a:spcAft>
              <a:buFont typeface="Wingdings" pitchFamily="2" charset="2"/>
              <a:buNone/>
              <a:defRPr/>
            </a:pPr>
            <a:r>
              <a:rPr lang="en-US" sz="2600" dirty="0">
                <a:solidFill>
                  <a:schemeClr val="tx1">
                    <a:lumMod val="75000"/>
                    <a:lumOff val="25000"/>
                  </a:schemeClr>
                </a:solidFill>
                <a:latin typeface="Calibri" pitchFamily="34" charset="0"/>
              </a:rPr>
              <a:t>-CIN III : Severe Dysplasia and Carcinoma in situ.</a:t>
            </a:r>
          </a:p>
          <a:p>
            <a:pPr lvl="1" eaLnBrk="1" fontAlgn="auto" hangingPunct="1">
              <a:spcAft>
                <a:spcPts val="0"/>
              </a:spcAft>
              <a:buFont typeface="Wingdings 3" charset="2"/>
              <a:buChar char=""/>
              <a:defRPr/>
            </a:pPr>
            <a:endParaRPr lang="en-US" sz="2600" dirty="0" smtClean="0">
              <a:solidFill>
                <a:schemeClr val="tx1">
                  <a:lumMod val="75000"/>
                  <a:lumOff val="25000"/>
                </a:schemeClr>
              </a:solidFill>
              <a:latin typeface="Calibri"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S01871-022-f019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3400" y="620686"/>
            <a:ext cx="3384376" cy="542078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2771" name="Picture 6" descr="admintit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15888"/>
            <a:ext cx="9906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7"/>
          <p:cNvSpPr>
            <a:spLocks noGrp="1" noChangeArrowheads="1"/>
          </p:cNvSpPr>
          <p:nvPr>
            <p:ph type="title"/>
          </p:nvPr>
        </p:nvSpPr>
        <p:spPr/>
        <p:txBody>
          <a:bodyPr/>
          <a:lstStyle/>
          <a:p>
            <a:pPr eaLnBrk="1" hangingPunct="1"/>
            <a:endParaRPr lang="en-US" smtClean="0">
              <a:latin typeface="Calibri" pitchFamily="34" charset="0"/>
            </a:endParaRPr>
          </a:p>
        </p:txBody>
      </p:sp>
      <p:sp>
        <p:nvSpPr>
          <p:cNvPr id="32773" name="Rectangle 2"/>
          <p:cNvSpPr>
            <a:spLocks noChangeArrowheads="1"/>
          </p:cNvSpPr>
          <p:nvPr/>
        </p:nvSpPr>
        <p:spPr bwMode="auto">
          <a:xfrm>
            <a:off x="1258888" y="6516688"/>
            <a:ext cx="28067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700" i="1">
                <a:solidFill>
                  <a:srgbClr val="000000"/>
                </a:solidFill>
              </a:rPr>
              <a:t>Downloaded from: Robbins &amp; Cotran Pathologic Basis of Disease </a:t>
            </a:r>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S01871-022-f0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 y="549275"/>
            <a:ext cx="8726488" cy="4025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9939" name="Text Box 3"/>
          <p:cNvSpPr txBox="1">
            <a:spLocks noChangeArrowheads="1"/>
          </p:cNvSpPr>
          <p:nvPr/>
        </p:nvSpPr>
        <p:spPr bwMode="auto">
          <a:xfrm>
            <a:off x="633413" y="4575175"/>
            <a:ext cx="8137525" cy="2308225"/>
          </a:xfrm>
          <a:prstGeom prst="rect">
            <a:avLst/>
          </a:prstGeom>
          <a:solidFill>
            <a:schemeClr val="bg1">
              <a:alpha val="38039"/>
            </a:schemeClr>
          </a:solidFill>
          <a:ln w="12700">
            <a:noFill/>
            <a:miter lim="800000"/>
            <a:headEnd/>
            <a:tailEnd/>
          </a:ln>
        </p:spPr>
        <p:txBody>
          <a:bodyPr anchor="ctr">
            <a:spAutoFit/>
          </a:bodyPr>
          <a:lstStyle/>
          <a:p>
            <a:pPr algn="just">
              <a:defRPr/>
            </a:pPr>
            <a:r>
              <a:rPr lang="en-US" sz="1600" dirty="0"/>
              <a:t>illustrating: </a:t>
            </a:r>
          </a:p>
          <a:p>
            <a:pPr marL="342900" indent="-342900" algn="just">
              <a:buFontTx/>
              <a:buAutoNum type="alphaUcPeriod"/>
              <a:defRPr/>
            </a:pPr>
            <a:r>
              <a:rPr lang="en-US" sz="1600" dirty="0"/>
              <a:t>Flat </a:t>
            </a:r>
            <a:r>
              <a:rPr lang="en-US" sz="1600" dirty="0" err="1"/>
              <a:t>condyloma</a:t>
            </a:r>
            <a:r>
              <a:rPr lang="en-US" sz="1600" dirty="0"/>
              <a:t> with prominent </a:t>
            </a:r>
            <a:r>
              <a:rPr lang="en-US" sz="1600" b="1" dirty="0" err="1"/>
              <a:t>koilocytotic</a:t>
            </a:r>
            <a:r>
              <a:rPr lang="en-US" sz="1600" b="1" dirty="0"/>
              <a:t> </a:t>
            </a:r>
            <a:r>
              <a:rPr lang="en-US" sz="1600" b="1" dirty="0" err="1"/>
              <a:t>atypia</a:t>
            </a:r>
            <a:r>
              <a:rPr lang="en-US" sz="1600" b="1" dirty="0"/>
              <a:t> of HPV </a:t>
            </a:r>
            <a:r>
              <a:rPr lang="en-US" sz="1600" dirty="0"/>
              <a:t>in the upper epithelial cells, as evidenced by the prominent </a:t>
            </a:r>
            <a:r>
              <a:rPr lang="en-US" sz="1600" dirty="0" err="1"/>
              <a:t>perinuclear</a:t>
            </a:r>
            <a:r>
              <a:rPr lang="en-US" sz="1600" dirty="0"/>
              <a:t> halos. </a:t>
            </a:r>
          </a:p>
          <a:p>
            <a:pPr marL="342900" indent="-342900" algn="just">
              <a:buFontTx/>
              <a:buAutoNum type="alphaUcPeriod"/>
              <a:defRPr/>
            </a:pPr>
            <a:r>
              <a:rPr lang="en-US" sz="1600" dirty="0"/>
              <a:t>Nucleic acid in situ hybridization of the same lesion for HPV nucleic acids. The dark staining denotes HPV DNA, which is typically most abundant in the </a:t>
            </a:r>
            <a:r>
              <a:rPr lang="en-US" sz="1600" dirty="0" err="1"/>
              <a:t>koilocytes</a:t>
            </a:r>
            <a:r>
              <a:rPr lang="en-US" sz="1600" dirty="0"/>
              <a:t>. </a:t>
            </a:r>
          </a:p>
          <a:p>
            <a:pPr marL="342900" indent="-342900" algn="just">
              <a:buFontTx/>
              <a:buAutoNum type="alphaUcPeriod"/>
              <a:defRPr/>
            </a:pPr>
            <a:r>
              <a:rPr lang="en-US" sz="1600" dirty="0"/>
              <a:t>Diffuse </a:t>
            </a:r>
            <a:r>
              <a:rPr lang="en-US" sz="1600" dirty="0" err="1"/>
              <a:t>immunostaining</a:t>
            </a:r>
            <a:r>
              <a:rPr lang="en-US" sz="1600" dirty="0"/>
              <a:t> of CIN II for Ki-67, illustrating widespread deregulation of cell cycle controls.</a:t>
            </a:r>
          </a:p>
          <a:p>
            <a:pPr marL="342900" indent="-342900" algn="just">
              <a:buFontTx/>
              <a:buAutoNum type="alphaUcPeriod"/>
              <a:defRPr/>
            </a:pPr>
            <a:r>
              <a:rPr lang="en-US" sz="1600" dirty="0"/>
              <a:t>Up-regulation of p16ink4 (seen as intense </a:t>
            </a:r>
            <a:r>
              <a:rPr lang="en-US" sz="1600" dirty="0" err="1"/>
              <a:t>immunostaining</a:t>
            </a:r>
            <a:r>
              <a:rPr lang="en-US" sz="1600" dirty="0"/>
              <a:t>) characterizes high-risk HPV infections</a:t>
            </a:r>
            <a:r>
              <a:rPr lang="en-US" sz="800" dirty="0"/>
              <a:t>.</a:t>
            </a:r>
          </a:p>
        </p:txBody>
      </p:sp>
      <p:sp>
        <p:nvSpPr>
          <p:cNvPr id="39943" name="Rectangle 7"/>
          <p:cNvSpPr>
            <a:spLocks noGrp="1" noChangeArrowheads="1"/>
          </p:cNvSpPr>
          <p:nvPr>
            <p:ph type="title"/>
          </p:nvPr>
        </p:nvSpPr>
        <p:spPr>
          <a:xfrm>
            <a:off x="485775" y="115888"/>
            <a:ext cx="7467600" cy="576262"/>
          </a:xfrm>
        </p:spPr>
        <p:txBody>
          <a:bodyPr rtlCol="0">
            <a:normAutofit fontScale="90000"/>
          </a:bodyPr>
          <a:lstStyle/>
          <a:p>
            <a:pPr eaLnBrk="1" fontAlgn="auto" hangingPunct="1">
              <a:spcAft>
                <a:spcPts val="0"/>
              </a:spcAft>
              <a:defRPr/>
            </a:pPr>
            <a:r>
              <a:rPr lang="en-US" dirty="0" smtClean="0">
                <a:latin typeface="Calibri" pitchFamily="34" charset="0"/>
              </a:rPr>
              <a:t>HPV infection</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S01871-022-f019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3063" y="269875"/>
            <a:ext cx="4710112" cy="6407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6867" name="Text Box 3"/>
          <p:cNvSpPr txBox="1">
            <a:spLocks noChangeArrowheads="1"/>
          </p:cNvSpPr>
          <p:nvPr/>
        </p:nvSpPr>
        <p:spPr bwMode="auto">
          <a:xfrm>
            <a:off x="107950" y="4281488"/>
            <a:ext cx="4103688" cy="215900"/>
          </a:xfrm>
          <a:prstGeom prst="rect">
            <a:avLst/>
          </a:prstGeom>
          <a:solidFill>
            <a:schemeClr val="bg1">
              <a:alpha val="38039"/>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rgbClr val="404040"/>
                </a:solidFill>
                <a:latin typeface="Trebuchet MS" pitchFamily="34" charset="0"/>
              </a:defRPr>
            </a:lvl1pPr>
            <a:lvl2pPr>
              <a:defRPr sz="1600">
                <a:solidFill>
                  <a:srgbClr val="404040"/>
                </a:solidFill>
                <a:latin typeface="Trebuchet MS" pitchFamily="34" charset="0"/>
              </a:defRPr>
            </a:lvl2pPr>
            <a:lvl3pPr>
              <a:defRPr sz="1400">
                <a:solidFill>
                  <a:srgbClr val="404040"/>
                </a:solidFill>
                <a:latin typeface="Trebuchet MS" pitchFamily="34" charset="0"/>
              </a:defRPr>
            </a:lvl3pPr>
            <a:lvl4pPr>
              <a:defRPr sz="1200">
                <a:solidFill>
                  <a:srgbClr val="404040"/>
                </a:solidFill>
                <a:latin typeface="Trebuchet MS" pitchFamily="34" charset="0"/>
              </a:defRPr>
            </a:lvl4pPr>
            <a:lvl5pPr>
              <a:defRPr sz="1200">
                <a:solidFill>
                  <a:srgbClr val="404040"/>
                </a:solidFill>
                <a:latin typeface="Trebuchet MS" pitchFamily="34" charset="0"/>
              </a:defRPr>
            </a:lvl5pPr>
            <a:lvl6pPr eaLnBrk="0" fontAlgn="base" hangingPunct="0">
              <a:spcAft>
                <a:spcPct val="0"/>
              </a:spcAft>
              <a:buFont typeface="Wingdings 3" pitchFamily="18" charset="2"/>
              <a:defRPr sz="1200">
                <a:solidFill>
                  <a:srgbClr val="404040"/>
                </a:solidFill>
                <a:latin typeface="Trebuchet MS" pitchFamily="34" charset="0"/>
              </a:defRPr>
            </a:lvl6pPr>
            <a:lvl7pPr eaLnBrk="0" fontAlgn="base" hangingPunct="0">
              <a:spcAft>
                <a:spcPct val="0"/>
              </a:spcAft>
              <a:buFont typeface="Wingdings 3" pitchFamily="18" charset="2"/>
              <a:defRPr sz="1200">
                <a:solidFill>
                  <a:srgbClr val="404040"/>
                </a:solidFill>
                <a:latin typeface="Trebuchet MS" pitchFamily="34" charset="0"/>
              </a:defRPr>
            </a:lvl7pPr>
            <a:lvl8pPr eaLnBrk="0" fontAlgn="base" hangingPunct="0">
              <a:spcAft>
                <a:spcPct val="0"/>
              </a:spcAft>
              <a:buFont typeface="Wingdings 3" pitchFamily="18" charset="2"/>
              <a:defRPr sz="1200">
                <a:solidFill>
                  <a:srgbClr val="404040"/>
                </a:solidFill>
                <a:latin typeface="Trebuchet MS" pitchFamily="34" charset="0"/>
              </a:defRPr>
            </a:lvl8pPr>
            <a:lvl9pPr eaLnBrk="0" fontAlgn="base" hangingPunct="0">
              <a:spcAft>
                <a:spcPct val="0"/>
              </a:spcAft>
              <a:buFont typeface="Wingdings 3" pitchFamily="18" charset="2"/>
              <a:defRPr sz="1200">
                <a:solidFill>
                  <a:srgbClr val="404040"/>
                </a:solidFill>
                <a:latin typeface="Trebuchet MS" pitchFamily="34" charset="0"/>
              </a:defRPr>
            </a:lvl9pPr>
          </a:lstStyle>
          <a:p>
            <a:pPr algn="ctr"/>
            <a:r>
              <a:rPr lang="en-US" sz="800">
                <a:solidFill>
                  <a:schemeClr val="tx1"/>
                </a:solidFill>
                <a:latin typeface="Arial" charset="0"/>
              </a:rPr>
              <a:t>.</a:t>
            </a:r>
          </a:p>
        </p:txBody>
      </p:sp>
      <p:sp>
        <p:nvSpPr>
          <p:cNvPr id="36868" name="Rectangle 7"/>
          <p:cNvSpPr>
            <a:spLocks noGrp="1" noChangeArrowheads="1"/>
          </p:cNvSpPr>
          <p:nvPr>
            <p:ph type="title"/>
          </p:nvPr>
        </p:nvSpPr>
        <p:spPr/>
        <p:txBody>
          <a:bodyPr/>
          <a:lstStyle/>
          <a:p>
            <a:pPr eaLnBrk="1" hangingPunct="1"/>
            <a:r>
              <a:rPr lang="en-US" smtClean="0">
                <a:latin typeface="Calibri" pitchFamily="34" charset="0"/>
              </a:rPr>
              <a:t>CIN I</a:t>
            </a:r>
          </a:p>
        </p:txBody>
      </p:sp>
      <p:sp>
        <p:nvSpPr>
          <p:cNvPr id="36869" name="Content Placeholder 1"/>
          <p:cNvSpPr>
            <a:spLocks noGrp="1"/>
          </p:cNvSpPr>
          <p:nvPr>
            <p:ph sz="half" idx="1"/>
          </p:nvPr>
        </p:nvSpPr>
        <p:spPr/>
        <p:txBody>
          <a:bodyPr/>
          <a:lstStyle/>
          <a:p>
            <a:pPr eaLnBrk="1" hangingPunct="1"/>
            <a:r>
              <a:rPr lang="en-US" sz="2000" smtClean="0">
                <a:solidFill>
                  <a:schemeClr val="tx1"/>
                </a:solidFill>
                <a:latin typeface="Calibri" pitchFamily="34" charset="0"/>
                <a:cs typeface="Arial" charset="0"/>
              </a:rPr>
              <a:t>CIN I with HPV associated koilocytotic atypia</a:t>
            </a:r>
          </a:p>
          <a:p>
            <a:pPr eaLnBrk="1" hangingPunct="1"/>
            <a:r>
              <a:rPr lang="en-US" sz="2000" smtClean="0">
                <a:solidFill>
                  <a:schemeClr val="tx1"/>
                </a:solidFill>
                <a:latin typeface="Calibri" pitchFamily="34" charset="0"/>
              </a:rPr>
              <a:t>Lower 1/3</a:t>
            </a:r>
            <a:r>
              <a:rPr lang="en-US" sz="2000" baseline="30000" smtClean="0">
                <a:solidFill>
                  <a:schemeClr val="tx1"/>
                </a:solidFill>
                <a:latin typeface="Calibri" pitchFamily="34" charset="0"/>
              </a:rPr>
              <a:t>rd</a:t>
            </a:r>
            <a:r>
              <a:rPr lang="en-US" sz="2000" smtClean="0">
                <a:solidFill>
                  <a:schemeClr val="tx1"/>
                </a:solidFill>
                <a:latin typeface="Calibri" pitchFamily="34" charset="0"/>
              </a:rPr>
              <a:t> of the epithelium is replaced by pleomorphic cells</a:t>
            </a:r>
          </a:p>
        </p:txBody>
      </p:sp>
      <p:pic>
        <p:nvPicPr>
          <p:cNvPr id="3687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0600" y="6475413"/>
            <a:ext cx="2706688"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S01871-022-f019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49225"/>
            <a:ext cx="4176142" cy="67103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8915" name="Text Box 4"/>
          <p:cNvSpPr txBox="1">
            <a:spLocks noChangeArrowheads="1"/>
          </p:cNvSpPr>
          <p:nvPr/>
        </p:nvSpPr>
        <p:spPr bwMode="auto">
          <a:xfrm>
            <a:off x="4005263" y="6516688"/>
            <a:ext cx="44640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rgbClr val="404040"/>
                </a:solidFill>
                <a:latin typeface="Trebuchet MS" pitchFamily="34" charset="0"/>
              </a:defRPr>
            </a:lvl1pPr>
            <a:lvl2pPr>
              <a:defRPr sz="1600">
                <a:solidFill>
                  <a:srgbClr val="404040"/>
                </a:solidFill>
                <a:latin typeface="Trebuchet MS" pitchFamily="34" charset="0"/>
              </a:defRPr>
            </a:lvl2pPr>
            <a:lvl3pPr>
              <a:defRPr sz="1400">
                <a:solidFill>
                  <a:srgbClr val="404040"/>
                </a:solidFill>
                <a:latin typeface="Trebuchet MS" pitchFamily="34" charset="0"/>
              </a:defRPr>
            </a:lvl3pPr>
            <a:lvl4pPr>
              <a:defRPr sz="1200">
                <a:solidFill>
                  <a:srgbClr val="404040"/>
                </a:solidFill>
                <a:latin typeface="Trebuchet MS" pitchFamily="34" charset="0"/>
              </a:defRPr>
            </a:lvl4pPr>
            <a:lvl5pPr>
              <a:defRPr sz="1200">
                <a:solidFill>
                  <a:srgbClr val="404040"/>
                </a:solidFill>
                <a:latin typeface="Trebuchet MS" pitchFamily="34" charset="0"/>
              </a:defRPr>
            </a:lvl5pPr>
            <a:lvl6pPr eaLnBrk="0" fontAlgn="base" hangingPunct="0">
              <a:spcAft>
                <a:spcPct val="0"/>
              </a:spcAft>
              <a:buFont typeface="Wingdings 3" pitchFamily="18" charset="2"/>
              <a:defRPr sz="1200">
                <a:solidFill>
                  <a:srgbClr val="404040"/>
                </a:solidFill>
                <a:latin typeface="Trebuchet MS" pitchFamily="34" charset="0"/>
              </a:defRPr>
            </a:lvl6pPr>
            <a:lvl7pPr eaLnBrk="0" fontAlgn="base" hangingPunct="0">
              <a:spcAft>
                <a:spcPct val="0"/>
              </a:spcAft>
              <a:buFont typeface="Wingdings 3" pitchFamily="18" charset="2"/>
              <a:defRPr sz="1200">
                <a:solidFill>
                  <a:srgbClr val="404040"/>
                </a:solidFill>
                <a:latin typeface="Trebuchet MS" pitchFamily="34" charset="0"/>
              </a:defRPr>
            </a:lvl7pPr>
            <a:lvl8pPr eaLnBrk="0" fontAlgn="base" hangingPunct="0">
              <a:spcAft>
                <a:spcPct val="0"/>
              </a:spcAft>
              <a:buFont typeface="Wingdings 3" pitchFamily="18" charset="2"/>
              <a:defRPr sz="1200">
                <a:solidFill>
                  <a:srgbClr val="404040"/>
                </a:solidFill>
                <a:latin typeface="Trebuchet MS" pitchFamily="34" charset="0"/>
              </a:defRPr>
            </a:lvl8pPr>
            <a:lvl9pPr eaLnBrk="0" fontAlgn="base" hangingPunct="0">
              <a:spcAft>
                <a:spcPct val="0"/>
              </a:spcAft>
              <a:buFont typeface="Wingdings 3" pitchFamily="18" charset="2"/>
              <a:defRPr sz="1200">
                <a:solidFill>
                  <a:srgbClr val="404040"/>
                </a:solidFill>
                <a:latin typeface="Trebuchet MS" pitchFamily="34" charset="0"/>
              </a:defRPr>
            </a:lvl9pPr>
          </a:lstStyle>
          <a:p>
            <a:pPr algn="r">
              <a:spcBef>
                <a:spcPct val="50000"/>
              </a:spcBef>
            </a:pPr>
            <a:endParaRPr lang="ar-SA" sz="700" i="1">
              <a:solidFill>
                <a:schemeClr val="tx1"/>
              </a:solidFill>
              <a:latin typeface="Arial" charset="0"/>
            </a:endParaRPr>
          </a:p>
        </p:txBody>
      </p:sp>
      <p:sp>
        <p:nvSpPr>
          <p:cNvPr id="38916" name="Rectangle 7"/>
          <p:cNvSpPr>
            <a:spLocks noGrp="1" noChangeArrowheads="1"/>
          </p:cNvSpPr>
          <p:nvPr>
            <p:ph type="title"/>
          </p:nvPr>
        </p:nvSpPr>
        <p:spPr/>
        <p:txBody>
          <a:bodyPr/>
          <a:lstStyle/>
          <a:p>
            <a:pPr eaLnBrk="1" hangingPunct="1"/>
            <a:r>
              <a:rPr lang="en-US" smtClean="0">
                <a:latin typeface="Calibri" pitchFamily="34" charset="0"/>
              </a:rPr>
              <a:t>CIN II</a:t>
            </a:r>
          </a:p>
        </p:txBody>
      </p:sp>
      <p:sp>
        <p:nvSpPr>
          <p:cNvPr id="38917" name="Content Placeholder 1"/>
          <p:cNvSpPr>
            <a:spLocks noGrp="1"/>
          </p:cNvSpPr>
          <p:nvPr>
            <p:ph sz="half" idx="1"/>
          </p:nvPr>
        </p:nvSpPr>
        <p:spPr>
          <a:xfrm>
            <a:off x="0" y="1673352"/>
            <a:ext cx="4495800" cy="4718304"/>
          </a:xfrm>
        </p:spPr>
        <p:txBody>
          <a:bodyPr/>
          <a:lstStyle/>
          <a:p>
            <a:pPr eaLnBrk="1" hangingPunct="1"/>
            <a:r>
              <a:rPr lang="en-US" sz="2000" dirty="0" smtClean="0">
                <a:solidFill>
                  <a:schemeClr val="tx1"/>
                </a:solidFill>
                <a:latin typeface="Calibri" pitchFamily="34" charset="0"/>
                <a:cs typeface="Arial" charset="0"/>
              </a:rPr>
              <a:t>CIN II with progressive </a:t>
            </a:r>
            <a:r>
              <a:rPr lang="en-US" sz="2000" dirty="0" err="1" smtClean="0">
                <a:solidFill>
                  <a:schemeClr val="tx1"/>
                </a:solidFill>
                <a:latin typeface="Calibri" pitchFamily="34" charset="0"/>
                <a:cs typeface="Arial" charset="0"/>
              </a:rPr>
              <a:t>atypia</a:t>
            </a:r>
            <a:r>
              <a:rPr lang="en-US" sz="2000" dirty="0" smtClean="0">
                <a:solidFill>
                  <a:schemeClr val="tx1"/>
                </a:solidFill>
                <a:latin typeface="Calibri" pitchFamily="34" charset="0"/>
                <a:cs typeface="Arial" charset="0"/>
              </a:rPr>
              <a:t> in the </a:t>
            </a:r>
            <a:r>
              <a:rPr lang="en-US" sz="2000" dirty="0" smtClean="0">
                <a:solidFill>
                  <a:schemeClr val="tx1"/>
                </a:solidFill>
                <a:latin typeface="Calibri" pitchFamily="34" charset="0"/>
                <a:cs typeface="Arial" charset="0"/>
              </a:rPr>
              <a:t>layers </a:t>
            </a:r>
            <a:r>
              <a:rPr lang="en-US" sz="2000" dirty="0" smtClean="0">
                <a:solidFill>
                  <a:schemeClr val="tx1"/>
                </a:solidFill>
                <a:latin typeface="Calibri" pitchFamily="34" charset="0"/>
                <a:cs typeface="Arial" charset="0"/>
              </a:rPr>
              <a:t>of the epithelium; </a:t>
            </a:r>
          </a:p>
          <a:p>
            <a:pPr eaLnBrk="1" hangingPunct="1"/>
            <a:r>
              <a:rPr lang="en-US" sz="2000" dirty="0" smtClean="0">
                <a:solidFill>
                  <a:schemeClr val="tx1"/>
                </a:solidFill>
                <a:latin typeface="Calibri" pitchFamily="34" charset="0"/>
              </a:rPr>
              <a:t>Lower 2/3</a:t>
            </a:r>
            <a:r>
              <a:rPr lang="en-US" sz="2000" baseline="30000" dirty="0" smtClean="0">
                <a:solidFill>
                  <a:schemeClr val="tx1"/>
                </a:solidFill>
                <a:latin typeface="Calibri" pitchFamily="34" charset="0"/>
              </a:rPr>
              <a:t>rd</a:t>
            </a:r>
            <a:r>
              <a:rPr lang="en-US" sz="2000" dirty="0" smtClean="0">
                <a:solidFill>
                  <a:schemeClr val="tx1"/>
                </a:solidFill>
                <a:latin typeface="Calibri" pitchFamily="34" charset="0"/>
              </a:rPr>
              <a:t> of the epithelium is replaced by pleomorphic cells</a:t>
            </a:r>
          </a:p>
        </p:txBody>
      </p:sp>
      <p:pic>
        <p:nvPicPr>
          <p:cNvPr id="3891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4588" y="6516688"/>
            <a:ext cx="2706687"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S01871-022-f019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908050"/>
            <a:ext cx="4141787" cy="5983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0963" name="Rectangle 7"/>
          <p:cNvSpPr>
            <a:spLocks noGrp="1" noChangeArrowheads="1"/>
          </p:cNvSpPr>
          <p:nvPr>
            <p:ph type="title"/>
          </p:nvPr>
        </p:nvSpPr>
        <p:spPr>
          <a:xfrm>
            <a:off x="457200" y="274638"/>
            <a:ext cx="7467600" cy="633412"/>
          </a:xfrm>
        </p:spPr>
        <p:txBody>
          <a:bodyPr/>
          <a:lstStyle/>
          <a:p>
            <a:pPr eaLnBrk="1" hangingPunct="1"/>
            <a:r>
              <a:rPr lang="en-US" sz="3200" smtClean="0">
                <a:latin typeface="Calibri" pitchFamily="34" charset="0"/>
              </a:rPr>
              <a:t>CIN III/ carcinoma in situ</a:t>
            </a:r>
          </a:p>
        </p:txBody>
      </p:sp>
      <p:sp>
        <p:nvSpPr>
          <p:cNvPr id="40964" name="Content Placeholder 1"/>
          <p:cNvSpPr>
            <a:spLocks noGrp="1"/>
          </p:cNvSpPr>
          <p:nvPr>
            <p:ph sz="half" idx="1"/>
          </p:nvPr>
        </p:nvSpPr>
        <p:spPr/>
        <p:txBody>
          <a:bodyPr/>
          <a:lstStyle/>
          <a:p>
            <a:pPr eaLnBrk="1" hangingPunct="1">
              <a:buClr>
                <a:srgbClr val="FE8637"/>
              </a:buClr>
            </a:pPr>
            <a:r>
              <a:rPr lang="en-US" sz="2000" smtClean="0">
                <a:solidFill>
                  <a:srgbClr val="000000"/>
                </a:solidFill>
                <a:latin typeface="Calibri" pitchFamily="34" charset="0"/>
                <a:cs typeface="Arial" charset="0"/>
              </a:rPr>
              <a:t>CIN III (carcinoma in situ) with diffuse </a:t>
            </a:r>
            <a:r>
              <a:rPr lang="en-US" sz="2000" smtClean="0">
                <a:solidFill>
                  <a:schemeClr val="tx1"/>
                </a:solidFill>
                <a:latin typeface="Calibri" pitchFamily="34" charset="0"/>
                <a:cs typeface="Arial" charset="0"/>
              </a:rPr>
              <a:t>atypia and loss of maturation</a:t>
            </a:r>
          </a:p>
          <a:p>
            <a:pPr eaLnBrk="1" hangingPunct="1">
              <a:buClr>
                <a:srgbClr val="FE8637"/>
              </a:buClr>
            </a:pPr>
            <a:r>
              <a:rPr lang="en-US" sz="2000" smtClean="0">
                <a:solidFill>
                  <a:schemeClr val="tx1"/>
                </a:solidFill>
                <a:latin typeface="Calibri" pitchFamily="34" charset="0"/>
              </a:rPr>
              <a:t>All levels of the epithelium are replaced by pleomorphic cells, (full thickness)</a:t>
            </a:r>
          </a:p>
          <a:p>
            <a:pPr eaLnBrk="1" hangingPunct="1"/>
            <a:endParaRPr lang="en-US" smtClean="0">
              <a:latin typeface="Calibri" pitchFamily="34" charset="0"/>
            </a:endParaRPr>
          </a:p>
        </p:txBody>
      </p:sp>
      <p:pic>
        <p:nvPicPr>
          <p:cNvPr id="4096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84313" y="6524625"/>
            <a:ext cx="2706687"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fontScale="90000"/>
          </a:bodyPr>
          <a:lstStyle/>
          <a:p>
            <a:pPr eaLnBrk="1" hangingPunct="1"/>
            <a:r>
              <a:rPr lang="en-US" smtClean="0">
                <a:latin typeface="Calibri" pitchFamily="34" charset="0"/>
              </a:rPr>
              <a:t>Cytology screening for precancerous lesions</a:t>
            </a:r>
          </a:p>
        </p:txBody>
      </p:sp>
      <p:sp>
        <p:nvSpPr>
          <p:cNvPr id="43011" name="Rectangle 3"/>
          <p:cNvSpPr>
            <a:spLocks noGrp="1" noChangeArrowheads="1"/>
          </p:cNvSpPr>
          <p:nvPr>
            <p:ph idx="1"/>
          </p:nvPr>
        </p:nvSpPr>
        <p:spPr>
          <a:xfrm>
            <a:off x="457200" y="1600200"/>
            <a:ext cx="7467600" cy="4873625"/>
          </a:xfrm>
        </p:spPr>
        <p:txBody>
          <a:bodyPr/>
          <a:lstStyle/>
          <a:p>
            <a:pPr eaLnBrk="1" hangingPunct="1"/>
            <a:endParaRPr lang="en-US" smtClean="0">
              <a:latin typeface="Calibri" pitchFamily="34" charset="0"/>
            </a:endParaRPr>
          </a:p>
          <a:p>
            <a:pPr eaLnBrk="1" hangingPunct="1"/>
            <a:r>
              <a:rPr lang="en-US" smtClean="0">
                <a:latin typeface="Calibri" pitchFamily="34" charset="0"/>
              </a:rPr>
              <a:t>Cytologic examination can detect precancerous lesions long before any abnormality can be seen grossly </a:t>
            </a:r>
          </a:p>
          <a:p>
            <a:pPr eaLnBrk="1" hangingPunct="1"/>
            <a:r>
              <a:rPr lang="en-US" smtClean="0">
                <a:latin typeface="Calibri" pitchFamily="34" charset="0"/>
              </a:rPr>
              <a:t>For cytologic examination the cervix is examined and the cells lining the cervical wall at the transformation zone are scrapped/ sampled with a spatula and then spread on a slide. They are then fixed, stained (Papanicolaou stain) and examined under a light microscope.</a:t>
            </a:r>
          </a:p>
          <a:p>
            <a:pPr eaLnBrk="1" hangingPunct="1"/>
            <a:r>
              <a:rPr lang="en-US" smtClean="0">
                <a:latin typeface="Calibri" pitchFamily="34" charset="0"/>
              </a:rPr>
              <a:t>This screening for precancer should be done on all young and old women (usually from age of 21 onwards).</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07950" y="609600"/>
            <a:ext cx="6850063" cy="1320800"/>
          </a:xfrm>
        </p:spPr>
        <p:txBody>
          <a:bodyPr/>
          <a:lstStyle/>
          <a:p>
            <a:pPr eaLnBrk="1" hangingPunct="1"/>
            <a:r>
              <a:rPr lang="en-US" smtClean="0">
                <a:latin typeface="Calibri" pitchFamily="34" charset="0"/>
              </a:rPr>
              <a:t>Cytology Pap Smear/Screening</a:t>
            </a:r>
          </a:p>
        </p:txBody>
      </p:sp>
      <p:sp>
        <p:nvSpPr>
          <p:cNvPr id="45059" name="Rectangle 3"/>
          <p:cNvSpPr>
            <a:spLocks noGrp="1" noChangeArrowheads="1"/>
          </p:cNvSpPr>
          <p:nvPr>
            <p:ph idx="1"/>
          </p:nvPr>
        </p:nvSpPr>
        <p:spPr>
          <a:xfrm>
            <a:off x="457200" y="1600200"/>
            <a:ext cx="7467600" cy="4873625"/>
          </a:xfrm>
        </p:spPr>
        <p:txBody>
          <a:bodyPr rtlCol="0">
            <a:normAutofit/>
          </a:bodyPr>
          <a:lstStyle/>
          <a:p>
            <a:pPr marL="274320" indent="-274320" eaLnBrk="1" fontAlgn="auto" hangingPunct="1">
              <a:spcAft>
                <a:spcPts val="0"/>
              </a:spcAft>
              <a:buFont typeface="Wingdings"/>
              <a:buChar char=""/>
              <a:defRPr/>
            </a:pPr>
            <a:endParaRPr lang="en-US" dirty="0" smtClean="0">
              <a:solidFill>
                <a:schemeClr val="tx1">
                  <a:lumMod val="75000"/>
                  <a:lumOff val="25000"/>
                </a:schemeClr>
              </a:solidFill>
              <a:latin typeface="Calibri" pitchFamily="34" charset="0"/>
            </a:endParaRPr>
          </a:p>
          <a:p>
            <a:pPr marL="0" indent="0" eaLnBrk="1" fontAlgn="auto" hangingPunct="1">
              <a:spcAft>
                <a:spcPts val="0"/>
              </a:spcAft>
              <a:buFont typeface="Wingdings 3" charset="2"/>
              <a:buNone/>
              <a:defRPr/>
            </a:pPr>
            <a:r>
              <a:rPr lang="en-US" dirty="0">
                <a:solidFill>
                  <a:schemeClr val="tx1">
                    <a:lumMod val="75000"/>
                    <a:lumOff val="25000"/>
                  </a:schemeClr>
                </a:solidFill>
                <a:latin typeface="Calibri" pitchFamily="34" charset="0"/>
              </a:rPr>
              <a:t>In cytology smears we separate pre-cancer lesions into two groups :</a:t>
            </a:r>
          </a:p>
          <a:p>
            <a:pPr eaLnBrk="1" fontAlgn="auto" hangingPunct="1">
              <a:spcAft>
                <a:spcPts val="0"/>
              </a:spcAft>
              <a:buFont typeface="Wingdings 3" charset="2"/>
              <a:buChar char=""/>
              <a:defRPr/>
            </a:pPr>
            <a:r>
              <a:rPr lang="en-US" dirty="0">
                <a:solidFill>
                  <a:schemeClr val="tx1">
                    <a:lumMod val="75000"/>
                    <a:lumOff val="25000"/>
                  </a:schemeClr>
                </a:solidFill>
                <a:latin typeface="Calibri" pitchFamily="34" charset="0"/>
              </a:rPr>
              <a:t>Low Grade SIL (= CIN1/mild dysplasia) </a:t>
            </a:r>
          </a:p>
          <a:p>
            <a:pPr eaLnBrk="1" fontAlgn="auto" hangingPunct="1">
              <a:spcAft>
                <a:spcPts val="0"/>
              </a:spcAft>
              <a:buFont typeface="Wingdings 3" charset="2"/>
              <a:buChar char=""/>
              <a:defRPr/>
            </a:pPr>
            <a:r>
              <a:rPr lang="en-US" dirty="0">
                <a:solidFill>
                  <a:schemeClr val="tx1">
                    <a:lumMod val="75000"/>
                    <a:lumOff val="25000"/>
                  </a:schemeClr>
                </a:solidFill>
                <a:latin typeface="Calibri" pitchFamily="34" charset="0"/>
              </a:rPr>
              <a:t>High Grade SIL (= CIN2 and 3/moderate to severe dysplasia) </a:t>
            </a:r>
          </a:p>
          <a:p>
            <a:pPr eaLnBrk="1" fontAlgn="auto" hangingPunct="1">
              <a:spcAft>
                <a:spcPts val="0"/>
              </a:spcAft>
              <a:buFont typeface="Wingdings 3" charset="2"/>
              <a:buChar char=""/>
              <a:defRPr/>
            </a:pPr>
            <a:r>
              <a:rPr lang="en-US" dirty="0">
                <a:solidFill>
                  <a:schemeClr val="tx1">
                    <a:lumMod val="75000"/>
                    <a:lumOff val="25000"/>
                  </a:schemeClr>
                </a:solidFill>
                <a:latin typeface="Calibri" pitchFamily="34" charset="0"/>
              </a:rPr>
              <a:t>Of Low Grade SIL 1-5 % become invasive</a:t>
            </a:r>
          </a:p>
          <a:p>
            <a:pPr eaLnBrk="1" fontAlgn="auto" hangingPunct="1">
              <a:spcAft>
                <a:spcPts val="0"/>
              </a:spcAft>
              <a:buFont typeface="Wingdings 3" charset="2"/>
              <a:buChar char=""/>
              <a:defRPr/>
            </a:pPr>
            <a:r>
              <a:rPr lang="en-US" dirty="0">
                <a:solidFill>
                  <a:schemeClr val="tx1">
                    <a:lumMod val="75000"/>
                    <a:lumOff val="25000"/>
                  </a:schemeClr>
                </a:solidFill>
                <a:latin typeface="Calibri" pitchFamily="34" charset="0"/>
              </a:rPr>
              <a:t>Of High Grade SIL incidence is 6-74%</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Stages of Dysplasia/Dyskaryo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0"/>
            <a:ext cx="8067675" cy="680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Picture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2" descr="S01871-022-f019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3688" y="2852738"/>
            <a:ext cx="2500312" cy="4005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uphs.upenn.edu/path/web_docs/p200/GYN200/GYN0103.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285875"/>
            <a:ext cx="8886825"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2"/>
          <p:cNvSpPr>
            <a:spLocks noGrp="1"/>
          </p:cNvSpPr>
          <p:nvPr>
            <p:ph type="title"/>
          </p:nvPr>
        </p:nvSpPr>
        <p:spPr/>
        <p:txBody>
          <a:bodyPr/>
          <a:lstStyle/>
          <a:p>
            <a:pPr eaLnBrk="1" hangingPunct="1"/>
            <a:r>
              <a:rPr lang="en-US" sz="2800" smtClean="0">
                <a:latin typeface="Calibri" pitchFamily="34" charset="0"/>
              </a:rPr>
              <a:t>SQUAMO-COLUMNAR JUNCTION</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50" y="2449513"/>
            <a:ext cx="5718175" cy="439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8250" y="0"/>
            <a:ext cx="5364163" cy="402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8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0" y="0"/>
            <a:ext cx="2109788" cy="343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81" name="Title 1"/>
          <p:cNvSpPr>
            <a:spLocks noGrp="1"/>
          </p:cNvSpPr>
          <p:nvPr>
            <p:ph type="title"/>
          </p:nvPr>
        </p:nvSpPr>
        <p:spPr>
          <a:xfrm>
            <a:off x="4975225" y="4508500"/>
            <a:ext cx="4167188" cy="1143000"/>
          </a:xfrm>
        </p:spPr>
        <p:txBody>
          <a:bodyPr/>
          <a:lstStyle/>
          <a:p>
            <a:pPr eaLnBrk="1" hangingPunct="1"/>
            <a:r>
              <a:rPr lang="en-US" sz="2400" b="1" smtClean="0">
                <a:solidFill>
                  <a:schemeClr val="tx1"/>
                </a:solidFill>
                <a:latin typeface="Calibri" pitchFamily="34" charset="0"/>
              </a:rPr>
              <a:t>Low grade SIL  = CIN I</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www.ruh.nhs.uk/zz_images/pathology_department_photos/cyto_slide_mild_dyskaryos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2938"/>
            <a:ext cx="5800725" cy="37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2" descr="S01871-022-f019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5450" y="931863"/>
            <a:ext cx="3638550" cy="5926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2228" name="Title 1"/>
          <p:cNvSpPr>
            <a:spLocks noGrp="1"/>
          </p:cNvSpPr>
          <p:nvPr>
            <p:ph type="title"/>
          </p:nvPr>
        </p:nvSpPr>
        <p:spPr>
          <a:xfrm>
            <a:off x="250825" y="5157788"/>
            <a:ext cx="5113338" cy="1143000"/>
          </a:xfrm>
        </p:spPr>
        <p:txBody>
          <a:bodyPr/>
          <a:lstStyle/>
          <a:p>
            <a:pPr eaLnBrk="1" hangingPunct="1"/>
            <a:r>
              <a:rPr lang="en-US" b="1" smtClean="0">
                <a:solidFill>
                  <a:schemeClr val="tx1"/>
                </a:solidFill>
                <a:latin typeface="Calibri" pitchFamily="34" charset="0"/>
              </a:rPr>
              <a:t>High grade SIL = CIN II</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2" descr="Interpreted image"/>
          <p:cNvSpPr>
            <a:spLocks noChangeAspect="1" noChangeArrowheads="1"/>
          </p:cNvSpPr>
          <p:nvPr/>
        </p:nvSpPr>
        <p:spPr bwMode="auto">
          <a:xfrm>
            <a:off x="155575" y="-1462088"/>
            <a:ext cx="3810000" cy="304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p>
        </p:txBody>
      </p:sp>
      <p:sp>
        <p:nvSpPr>
          <p:cNvPr id="53251" name="AutoShape 4" descr="Interpreted image"/>
          <p:cNvSpPr>
            <a:spLocks noChangeAspect="1" noChangeArrowheads="1"/>
          </p:cNvSpPr>
          <p:nvPr/>
        </p:nvSpPr>
        <p:spPr bwMode="auto">
          <a:xfrm>
            <a:off x="155575" y="-1462088"/>
            <a:ext cx="3810000" cy="304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p>
        </p:txBody>
      </p:sp>
      <p:pic>
        <p:nvPicPr>
          <p:cNvPr id="53252" name="Picture 6" descr="http://nih.techriver.net/patientImagesHighRes/5786.jpg?content-type=downloa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013" y="1196975"/>
            <a:ext cx="6742112" cy="5544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2" descr="S01871-022-f019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0710" y="175082"/>
            <a:ext cx="2743646" cy="446835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7467600" cy="633412"/>
          </a:xfrm>
        </p:spPr>
        <p:txBody>
          <a:bodyPr rtlCol="0">
            <a:normAutofit fontScale="90000"/>
          </a:bodyPr>
          <a:lstStyle/>
          <a:p>
            <a:pPr eaLnBrk="1" fontAlgn="auto" hangingPunct="1">
              <a:spcAft>
                <a:spcPts val="0"/>
              </a:spcAft>
              <a:defRPr/>
            </a:pPr>
            <a:r>
              <a:rPr lang="en-US" b="1" dirty="0" smtClean="0">
                <a:latin typeface="Calibri" pitchFamily="34" charset="0"/>
              </a:rPr>
              <a:t>HIGH GRADE SIL = CIN III</a:t>
            </a:r>
            <a:endParaRPr lang="en-US" b="1" dirty="0">
              <a:latin typeface="Calibri"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S01871-022-f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4138" y="0"/>
            <a:ext cx="6350000" cy="4330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4275" name="Text Box 3"/>
          <p:cNvSpPr txBox="1">
            <a:spLocks noChangeArrowheads="1"/>
          </p:cNvSpPr>
          <p:nvPr/>
        </p:nvSpPr>
        <p:spPr bwMode="auto">
          <a:xfrm>
            <a:off x="611188" y="4327525"/>
            <a:ext cx="7848600" cy="2554288"/>
          </a:xfrm>
          <a:prstGeom prst="rect">
            <a:avLst/>
          </a:prstGeom>
          <a:solidFill>
            <a:schemeClr val="bg1">
              <a:alpha val="38039"/>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rgbClr val="404040"/>
                </a:solidFill>
                <a:latin typeface="Trebuchet MS" pitchFamily="34" charset="0"/>
              </a:defRPr>
            </a:lvl1pPr>
            <a:lvl2pPr>
              <a:defRPr sz="1600">
                <a:solidFill>
                  <a:srgbClr val="404040"/>
                </a:solidFill>
                <a:latin typeface="Trebuchet MS" pitchFamily="34" charset="0"/>
              </a:defRPr>
            </a:lvl2pPr>
            <a:lvl3pPr>
              <a:defRPr sz="1400">
                <a:solidFill>
                  <a:srgbClr val="404040"/>
                </a:solidFill>
                <a:latin typeface="Trebuchet MS" pitchFamily="34" charset="0"/>
              </a:defRPr>
            </a:lvl3pPr>
            <a:lvl4pPr>
              <a:defRPr sz="1200">
                <a:solidFill>
                  <a:srgbClr val="404040"/>
                </a:solidFill>
                <a:latin typeface="Trebuchet MS" pitchFamily="34" charset="0"/>
              </a:defRPr>
            </a:lvl4pPr>
            <a:lvl5pPr>
              <a:defRPr sz="1200">
                <a:solidFill>
                  <a:srgbClr val="404040"/>
                </a:solidFill>
                <a:latin typeface="Trebuchet MS" pitchFamily="34" charset="0"/>
              </a:defRPr>
            </a:lvl5pPr>
            <a:lvl6pPr eaLnBrk="0" fontAlgn="base" hangingPunct="0">
              <a:spcAft>
                <a:spcPct val="0"/>
              </a:spcAft>
              <a:buFont typeface="Wingdings 3" pitchFamily="18" charset="2"/>
              <a:defRPr sz="1200">
                <a:solidFill>
                  <a:srgbClr val="404040"/>
                </a:solidFill>
                <a:latin typeface="Trebuchet MS" pitchFamily="34" charset="0"/>
              </a:defRPr>
            </a:lvl6pPr>
            <a:lvl7pPr eaLnBrk="0" fontAlgn="base" hangingPunct="0">
              <a:spcAft>
                <a:spcPct val="0"/>
              </a:spcAft>
              <a:buFont typeface="Wingdings 3" pitchFamily="18" charset="2"/>
              <a:defRPr sz="1200">
                <a:solidFill>
                  <a:srgbClr val="404040"/>
                </a:solidFill>
                <a:latin typeface="Trebuchet MS" pitchFamily="34" charset="0"/>
              </a:defRPr>
            </a:lvl7pPr>
            <a:lvl8pPr eaLnBrk="0" fontAlgn="base" hangingPunct="0">
              <a:spcAft>
                <a:spcPct val="0"/>
              </a:spcAft>
              <a:buFont typeface="Wingdings 3" pitchFamily="18" charset="2"/>
              <a:defRPr sz="1200">
                <a:solidFill>
                  <a:srgbClr val="404040"/>
                </a:solidFill>
                <a:latin typeface="Trebuchet MS" pitchFamily="34" charset="0"/>
              </a:defRPr>
            </a:lvl8pPr>
            <a:lvl9pPr eaLnBrk="0" fontAlgn="base" hangingPunct="0">
              <a:spcAft>
                <a:spcPct val="0"/>
              </a:spcAft>
              <a:buFont typeface="Wingdings 3" pitchFamily="18" charset="2"/>
              <a:defRPr sz="1200">
                <a:solidFill>
                  <a:srgbClr val="404040"/>
                </a:solidFill>
                <a:latin typeface="Trebuchet MS" pitchFamily="34" charset="0"/>
              </a:defRPr>
            </a:lvl9pPr>
          </a:lstStyle>
          <a:p>
            <a:pPr algn="just"/>
            <a:r>
              <a:rPr lang="en-US" sz="1600">
                <a:solidFill>
                  <a:schemeClr val="tx1"/>
                </a:solidFill>
                <a:latin typeface="Arial" charset="0"/>
              </a:rPr>
              <a:t>The cytology of cervical intraepithelial neoplasia as seen on the Papanicolaou smear. Cytoplasmic staining in superficial cells (A&amp;B) may be either red or blue. </a:t>
            </a:r>
          </a:p>
          <a:p>
            <a:pPr algn="just"/>
            <a:r>
              <a:rPr lang="en-US" sz="1600">
                <a:solidFill>
                  <a:schemeClr val="tx1"/>
                </a:solidFill>
                <a:latin typeface="Arial" charset="0"/>
              </a:rPr>
              <a:t>A, Normal exfoliated superficial squamous epithelial cells. </a:t>
            </a:r>
          </a:p>
          <a:p>
            <a:pPr algn="just"/>
            <a:r>
              <a:rPr lang="en-US" sz="1600">
                <a:solidFill>
                  <a:schemeClr val="tx1"/>
                </a:solidFill>
                <a:latin typeface="Arial" charset="0"/>
              </a:rPr>
              <a:t>B, CIN I/ low grade SIL  </a:t>
            </a:r>
          </a:p>
          <a:p>
            <a:pPr algn="just"/>
            <a:r>
              <a:rPr lang="en-US" sz="1600">
                <a:solidFill>
                  <a:schemeClr val="tx1"/>
                </a:solidFill>
                <a:latin typeface="Arial" charset="0"/>
              </a:rPr>
              <a:t>C, CIN II/ high grade SIL.</a:t>
            </a:r>
          </a:p>
          <a:p>
            <a:pPr algn="just"/>
            <a:r>
              <a:rPr lang="en-US" sz="1600">
                <a:solidFill>
                  <a:schemeClr val="tx1"/>
                </a:solidFill>
                <a:latin typeface="Arial" charset="0"/>
              </a:rPr>
              <a:t>D, CIN III/ high grade SIL. </a:t>
            </a:r>
          </a:p>
          <a:p>
            <a:pPr algn="just"/>
            <a:r>
              <a:rPr lang="en-US" sz="1600">
                <a:solidFill>
                  <a:schemeClr val="tx1"/>
                </a:solidFill>
                <a:latin typeface="Arial" charset="0"/>
              </a:rPr>
              <a:t>Note the reduction in cytoplasm and the increase in the nucleus to cytoplasm ratio, which occurs as the grade of the lesion increases. This reflects the progressive loss of cellular differentiation on the surface of the lesions from which these cells are exfoliated.</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mtClean="0">
                <a:latin typeface="Calibri" pitchFamily="34" charset="0"/>
              </a:rPr>
              <a:t>CIN/ SIL:</a:t>
            </a:r>
          </a:p>
        </p:txBody>
      </p:sp>
      <p:sp>
        <p:nvSpPr>
          <p:cNvPr id="52227" name="Rectangle 3"/>
          <p:cNvSpPr>
            <a:spLocks noGrp="1" noChangeArrowheads="1"/>
          </p:cNvSpPr>
          <p:nvPr>
            <p:ph idx="1"/>
          </p:nvPr>
        </p:nvSpPr>
        <p:spPr>
          <a:xfrm>
            <a:off x="250825" y="1412875"/>
            <a:ext cx="7673975" cy="5060950"/>
          </a:xfrm>
        </p:spPr>
        <p:txBody>
          <a:bodyPr rtlCol="0">
            <a:normAutofit fontScale="85000" lnSpcReduction="20000"/>
          </a:bodyPr>
          <a:lstStyle/>
          <a:p>
            <a:pPr marL="0" indent="0" eaLnBrk="1" fontAlgn="auto" hangingPunct="1">
              <a:lnSpc>
                <a:spcPct val="90000"/>
              </a:lnSpc>
              <a:spcAft>
                <a:spcPts val="0"/>
              </a:spcAft>
              <a:buFont typeface="Wingdings 3" charset="2"/>
              <a:buNone/>
              <a:defRPr/>
            </a:pPr>
            <a:r>
              <a:rPr lang="en-US" sz="2200" b="1" dirty="0" smtClean="0">
                <a:solidFill>
                  <a:schemeClr val="tx1">
                    <a:lumMod val="85000"/>
                    <a:lumOff val="15000"/>
                  </a:schemeClr>
                </a:solidFill>
                <a:latin typeface="Calibri" pitchFamily="34" charset="0"/>
              </a:rPr>
              <a:t>Risk </a:t>
            </a:r>
            <a:r>
              <a:rPr lang="en-US" sz="2200" b="1" dirty="0">
                <a:solidFill>
                  <a:schemeClr val="tx1">
                    <a:lumMod val="85000"/>
                    <a:lumOff val="15000"/>
                  </a:schemeClr>
                </a:solidFill>
                <a:latin typeface="Calibri" pitchFamily="34" charset="0"/>
              </a:rPr>
              <a:t>Factors </a:t>
            </a:r>
            <a:endParaRPr lang="en-US" sz="2200" b="1" dirty="0" smtClean="0">
              <a:solidFill>
                <a:schemeClr val="tx1">
                  <a:lumMod val="85000"/>
                  <a:lumOff val="15000"/>
                </a:schemeClr>
              </a:solidFill>
              <a:latin typeface="Calibri" pitchFamily="34" charset="0"/>
            </a:endParaRPr>
          </a:p>
          <a:p>
            <a:pPr eaLnBrk="1" fontAlgn="auto" hangingPunct="1">
              <a:lnSpc>
                <a:spcPct val="90000"/>
              </a:lnSpc>
              <a:spcAft>
                <a:spcPts val="0"/>
              </a:spcAft>
              <a:buFont typeface="Wingdings 3" charset="2"/>
              <a:buChar char=""/>
              <a:defRPr/>
            </a:pPr>
            <a:r>
              <a:rPr lang="en-US" sz="2200" dirty="0" smtClean="0">
                <a:solidFill>
                  <a:schemeClr val="tx1">
                    <a:lumMod val="85000"/>
                    <a:lumOff val="15000"/>
                  </a:schemeClr>
                </a:solidFill>
                <a:latin typeface="Calibri" pitchFamily="34" charset="0"/>
              </a:rPr>
              <a:t>Early age at first intercourse</a:t>
            </a:r>
          </a:p>
          <a:p>
            <a:pPr eaLnBrk="1" fontAlgn="auto" hangingPunct="1">
              <a:lnSpc>
                <a:spcPct val="90000"/>
              </a:lnSpc>
              <a:spcAft>
                <a:spcPts val="0"/>
              </a:spcAft>
              <a:buFont typeface="Wingdings 3" charset="2"/>
              <a:buChar char=""/>
              <a:defRPr/>
            </a:pPr>
            <a:r>
              <a:rPr lang="en-US" sz="2200" dirty="0" smtClean="0">
                <a:solidFill>
                  <a:schemeClr val="tx1">
                    <a:lumMod val="85000"/>
                    <a:lumOff val="15000"/>
                  </a:schemeClr>
                </a:solidFill>
                <a:latin typeface="Calibri" pitchFamily="34" charset="0"/>
              </a:rPr>
              <a:t>Multiple sexual partners</a:t>
            </a:r>
          </a:p>
          <a:p>
            <a:pPr eaLnBrk="1" fontAlgn="auto" hangingPunct="1">
              <a:lnSpc>
                <a:spcPct val="90000"/>
              </a:lnSpc>
              <a:spcAft>
                <a:spcPts val="0"/>
              </a:spcAft>
              <a:buFont typeface="Wingdings 3" charset="2"/>
              <a:buChar char=""/>
              <a:defRPr/>
            </a:pPr>
            <a:r>
              <a:rPr lang="en-US" sz="2200" dirty="0" smtClean="0">
                <a:solidFill>
                  <a:schemeClr val="tx1">
                    <a:lumMod val="85000"/>
                    <a:lumOff val="15000"/>
                  </a:schemeClr>
                </a:solidFill>
                <a:latin typeface="Calibri" pitchFamily="34" charset="0"/>
              </a:rPr>
              <a:t>A male partner with multiple previous sexual partners</a:t>
            </a:r>
          </a:p>
          <a:p>
            <a:pPr eaLnBrk="1" fontAlgn="auto" hangingPunct="1">
              <a:lnSpc>
                <a:spcPct val="90000"/>
              </a:lnSpc>
              <a:spcAft>
                <a:spcPts val="0"/>
              </a:spcAft>
              <a:buFont typeface="Wingdings 3" charset="2"/>
              <a:buChar char=""/>
              <a:defRPr/>
            </a:pPr>
            <a:r>
              <a:rPr lang="en-US" sz="2200" dirty="0" smtClean="0">
                <a:solidFill>
                  <a:schemeClr val="tx1">
                    <a:lumMod val="85000"/>
                    <a:lumOff val="15000"/>
                  </a:schemeClr>
                </a:solidFill>
                <a:latin typeface="Calibri" pitchFamily="34" charset="0"/>
              </a:rPr>
              <a:t>Persistent infection by high risk papillomaviruses</a:t>
            </a:r>
          </a:p>
          <a:p>
            <a:pPr eaLnBrk="1" fontAlgn="auto" hangingPunct="1">
              <a:lnSpc>
                <a:spcPct val="90000"/>
              </a:lnSpc>
              <a:spcAft>
                <a:spcPts val="0"/>
              </a:spcAft>
              <a:buFont typeface="Wingdings 3" charset="2"/>
              <a:buChar char=""/>
              <a:defRPr/>
            </a:pPr>
            <a:r>
              <a:rPr lang="en-US" sz="2200" dirty="0" smtClean="0">
                <a:solidFill>
                  <a:schemeClr val="tx1">
                    <a:lumMod val="85000"/>
                    <a:lumOff val="15000"/>
                  </a:schemeClr>
                </a:solidFill>
                <a:latin typeface="Calibri" pitchFamily="34" charset="0"/>
              </a:rPr>
              <a:t>Other risk factors; low socioeconomic groups</a:t>
            </a:r>
          </a:p>
          <a:p>
            <a:pPr eaLnBrk="1" fontAlgn="auto" hangingPunct="1">
              <a:lnSpc>
                <a:spcPct val="90000"/>
              </a:lnSpc>
              <a:spcAft>
                <a:spcPts val="0"/>
              </a:spcAft>
              <a:buFont typeface="Wingdings 3" charset="2"/>
              <a:buChar char=""/>
              <a:defRPr/>
            </a:pPr>
            <a:r>
              <a:rPr lang="en-US" sz="2200" dirty="0" smtClean="0">
                <a:solidFill>
                  <a:schemeClr val="tx1">
                    <a:lumMod val="85000"/>
                    <a:lumOff val="15000"/>
                  </a:schemeClr>
                </a:solidFill>
                <a:latin typeface="Calibri" pitchFamily="34" charset="0"/>
              </a:rPr>
              <a:t>rare among virgins, multiple pregnancies.</a:t>
            </a:r>
          </a:p>
          <a:p>
            <a:pPr marL="0" indent="0" eaLnBrk="1" fontAlgn="auto" hangingPunct="1">
              <a:lnSpc>
                <a:spcPct val="90000"/>
              </a:lnSpc>
              <a:spcAft>
                <a:spcPts val="0"/>
              </a:spcAft>
              <a:buFont typeface="Wingdings 3" charset="2"/>
              <a:buNone/>
              <a:defRPr/>
            </a:pPr>
            <a:endParaRPr lang="en-US" sz="2200" b="1" dirty="0" smtClean="0">
              <a:solidFill>
                <a:schemeClr val="tx1">
                  <a:lumMod val="85000"/>
                  <a:lumOff val="15000"/>
                </a:schemeClr>
              </a:solidFill>
              <a:latin typeface="Calibri" pitchFamily="34" charset="0"/>
            </a:endParaRPr>
          </a:p>
          <a:p>
            <a:pPr marL="0" indent="0" eaLnBrk="1" fontAlgn="auto" hangingPunct="1">
              <a:lnSpc>
                <a:spcPct val="90000"/>
              </a:lnSpc>
              <a:spcAft>
                <a:spcPts val="0"/>
              </a:spcAft>
              <a:buFont typeface="Wingdings 3" charset="2"/>
              <a:buNone/>
              <a:defRPr/>
            </a:pPr>
            <a:r>
              <a:rPr lang="en-US" sz="2200" b="1" dirty="0" smtClean="0">
                <a:solidFill>
                  <a:schemeClr val="tx1">
                    <a:lumMod val="85000"/>
                    <a:lumOff val="15000"/>
                  </a:schemeClr>
                </a:solidFill>
                <a:latin typeface="Calibri" pitchFamily="34" charset="0"/>
              </a:rPr>
              <a:t>Causes</a:t>
            </a:r>
            <a:endParaRPr lang="en-US" sz="2200" b="1" dirty="0" smtClean="0">
              <a:solidFill>
                <a:schemeClr val="tx1">
                  <a:lumMod val="85000"/>
                  <a:lumOff val="15000"/>
                </a:schemeClr>
              </a:solidFill>
              <a:latin typeface="Calibri" pitchFamily="34" charset="0"/>
            </a:endParaRPr>
          </a:p>
          <a:p>
            <a:pPr eaLnBrk="1" fontAlgn="auto" hangingPunct="1">
              <a:lnSpc>
                <a:spcPct val="90000"/>
              </a:lnSpc>
              <a:spcAft>
                <a:spcPts val="0"/>
              </a:spcAft>
              <a:buFont typeface="Wingdings 3" charset="2"/>
              <a:buChar char=""/>
              <a:defRPr/>
            </a:pPr>
            <a:r>
              <a:rPr lang="en-US" sz="2200" dirty="0">
                <a:solidFill>
                  <a:schemeClr val="tx1">
                    <a:lumMod val="85000"/>
                    <a:lumOff val="15000"/>
                  </a:schemeClr>
                </a:solidFill>
                <a:latin typeface="Calibri" pitchFamily="34" charset="0"/>
              </a:rPr>
              <a:t>The cause is determined to be HPV virus .The HPV is the number one reason for abnormal cells of the cervix.</a:t>
            </a:r>
          </a:p>
          <a:p>
            <a:pPr eaLnBrk="1" fontAlgn="auto" hangingPunct="1">
              <a:lnSpc>
                <a:spcPct val="90000"/>
              </a:lnSpc>
              <a:spcAft>
                <a:spcPts val="0"/>
              </a:spcAft>
              <a:buFont typeface="Wingdings 3" charset="2"/>
              <a:buChar char=""/>
              <a:defRPr/>
            </a:pPr>
            <a:r>
              <a:rPr lang="en-US" sz="2200" dirty="0">
                <a:solidFill>
                  <a:schemeClr val="tx1">
                    <a:lumMod val="85000"/>
                    <a:lumOff val="15000"/>
                  </a:schemeClr>
                </a:solidFill>
                <a:latin typeface="Calibri" pitchFamily="34" charset="0"/>
              </a:rPr>
              <a:t>HPV is a skin virus, which results in warts, common warts ,flat warts, genital warts (</a:t>
            </a:r>
            <a:r>
              <a:rPr lang="en-US" sz="2200" dirty="0" err="1">
                <a:solidFill>
                  <a:schemeClr val="tx1">
                    <a:lumMod val="85000"/>
                    <a:lumOff val="15000"/>
                  </a:schemeClr>
                </a:solidFill>
                <a:latin typeface="Calibri" pitchFamily="34" charset="0"/>
              </a:rPr>
              <a:t>condylomas</a:t>
            </a:r>
            <a:r>
              <a:rPr lang="en-US" sz="2200" dirty="0">
                <a:solidFill>
                  <a:schemeClr val="tx1">
                    <a:lumMod val="85000"/>
                    <a:lumOff val="15000"/>
                  </a:schemeClr>
                </a:solidFill>
                <a:latin typeface="Calibri" pitchFamily="34" charset="0"/>
              </a:rPr>
              <a:t>), planter warts, and precancerous lesions.</a:t>
            </a:r>
          </a:p>
          <a:p>
            <a:pPr eaLnBrk="1" fontAlgn="auto" hangingPunct="1">
              <a:spcAft>
                <a:spcPts val="0"/>
              </a:spcAft>
              <a:buFont typeface="Wingdings 3" charset="2"/>
              <a:buChar char=""/>
              <a:defRPr/>
            </a:pPr>
            <a:r>
              <a:rPr lang="en-US" sz="2200" dirty="0" smtClean="0">
                <a:solidFill>
                  <a:schemeClr val="tx1">
                    <a:lumMod val="85000"/>
                    <a:lumOff val="15000"/>
                  </a:schemeClr>
                </a:solidFill>
                <a:latin typeface="Calibri" pitchFamily="34" charset="0"/>
              </a:rPr>
              <a:t>HPV </a:t>
            </a:r>
            <a:r>
              <a:rPr lang="en-US" sz="2200" dirty="0">
                <a:solidFill>
                  <a:schemeClr val="tx1">
                    <a:lumMod val="85000"/>
                    <a:lumOff val="15000"/>
                  </a:schemeClr>
                </a:solidFill>
                <a:latin typeface="Calibri" pitchFamily="34" charset="0"/>
              </a:rPr>
              <a:t>can be detected in 85 -90 % of pre-cancer lesions.</a:t>
            </a:r>
          </a:p>
          <a:p>
            <a:pPr eaLnBrk="1" fontAlgn="auto" hangingPunct="1">
              <a:spcAft>
                <a:spcPts val="0"/>
              </a:spcAft>
              <a:buFont typeface="Wingdings 3" charset="2"/>
              <a:buChar char=""/>
              <a:defRPr/>
            </a:pPr>
            <a:r>
              <a:rPr lang="en-US" sz="2200" dirty="0">
                <a:solidFill>
                  <a:schemeClr val="tx1">
                    <a:lumMod val="85000"/>
                    <a:lumOff val="15000"/>
                  </a:schemeClr>
                </a:solidFill>
                <a:latin typeface="Calibri" pitchFamily="34" charset="0"/>
              </a:rPr>
              <a:t>High risk types HPV : 16, 18, 31, 33, 35, 39, 45, 52, 56, 58, and 59.</a:t>
            </a:r>
          </a:p>
          <a:p>
            <a:pPr eaLnBrk="1" fontAlgn="auto" hangingPunct="1">
              <a:spcAft>
                <a:spcPts val="0"/>
              </a:spcAft>
              <a:buFont typeface="Wingdings 3" charset="2"/>
              <a:buChar char=""/>
              <a:defRPr/>
            </a:pPr>
            <a:r>
              <a:rPr lang="en-US" sz="2200" dirty="0">
                <a:solidFill>
                  <a:schemeClr val="tx1">
                    <a:lumMod val="85000"/>
                    <a:lumOff val="15000"/>
                  </a:schemeClr>
                </a:solidFill>
                <a:latin typeface="Calibri" pitchFamily="34" charset="0"/>
              </a:rPr>
              <a:t>Low risk types HPV :6, 11, 42, 44 . These types result in </a:t>
            </a:r>
            <a:r>
              <a:rPr lang="en-US" sz="2200" dirty="0" err="1">
                <a:solidFill>
                  <a:schemeClr val="tx1">
                    <a:lumMod val="85000"/>
                    <a:lumOff val="15000"/>
                  </a:schemeClr>
                </a:solidFill>
                <a:latin typeface="Calibri" pitchFamily="34" charset="0"/>
              </a:rPr>
              <a:t>condylomas</a:t>
            </a:r>
            <a:r>
              <a:rPr lang="en-US" sz="2200" dirty="0" smtClean="0">
                <a:solidFill>
                  <a:schemeClr val="tx1">
                    <a:lumMod val="85000"/>
                    <a:lumOff val="15000"/>
                  </a:schemeClr>
                </a:solidFill>
                <a:latin typeface="Calibri" pitchFamily="34" charset="0"/>
              </a:rPr>
              <a:t>.</a:t>
            </a:r>
          </a:p>
          <a:p>
            <a:pPr marL="0" indent="0" eaLnBrk="1" fontAlgn="auto" hangingPunct="1">
              <a:spcAft>
                <a:spcPts val="0"/>
              </a:spcAft>
              <a:buClr>
                <a:srgbClr val="FE8637"/>
              </a:buClr>
              <a:buFont typeface="Wingdings 3" charset="2"/>
              <a:buNone/>
              <a:defRPr/>
            </a:pPr>
            <a:r>
              <a:rPr lang="en-US" sz="2200" b="1" dirty="0">
                <a:solidFill>
                  <a:schemeClr val="tx1">
                    <a:lumMod val="85000"/>
                    <a:lumOff val="15000"/>
                  </a:schemeClr>
                </a:solidFill>
                <a:latin typeface="Calibri" pitchFamily="34" charset="0"/>
              </a:rPr>
              <a:t>Treatment</a:t>
            </a:r>
          </a:p>
          <a:p>
            <a:pPr eaLnBrk="1" fontAlgn="auto" hangingPunct="1">
              <a:spcAft>
                <a:spcPts val="0"/>
              </a:spcAft>
              <a:buClr>
                <a:srgbClr val="FE8637"/>
              </a:buClr>
              <a:buFont typeface="Wingdings 3" charset="2"/>
              <a:buChar char=""/>
              <a:defRPr/>
            </a:pPr>
            <a:r>
              <a:rPr lang="en-US" sz="2200" dirty="0">
                <a:solidFill>
                  <a:schemeClr val="tx1">
                    <a:lumMod val="85000"/>
                    <a:lumOff val="15000"/>
                  </a:schemeClr>
                </a:solidFill>
                <a:latin typeface="Calibri" pitchFamily="34" charset="0"/>
              </a:rPr>
              <a:t>laser or cone biopsy is the most effective method of managing patients with High grade SIL in cancer prevention</a:t>
            </a:r>
          </a:p>
          <a:p>
            <a:pPr eaLnBrk="1" fontAlgn="auto" hangingPunct="1">
              <a:spcAft>
                <a:spcPts val="0"/>
              </a:spcAft>
              <a:buFont typeface="Wingdings 3" charset="2"/>
              <a:buChar char=""/>
              <a:defRPr/>
            </a:pPr>
            <a:endParaRPr lang="en-US" sz="2200" dirty="0" smtClean="0">
              <a:solidFill>
                <a:schemeClr val="tx1">
                  <a:lumMod val="85000"/>
                  <a:lumOff val="15000"/>
                </a:schemeClr>
              </a:solidFill>
              <a:latin typeface="Calibri" pitchFamily="34" charset="0"/>
            </a:endParaRPr>
          </a:p>
          <a:p>
            <a:pPr eaLnBrk="1" fontAlgn="auto" hangingPunct="1">
              <a:spcAft>
                <a:spcPts val="0"/>
              </a:spcAft>
              <a:buFont typeface="Wingdings 3" charset="2"/>
              <a:buChar char=""/>
              <a:defRPr/>
            </a:pPr>
            <a:endParaRPr lang="en-US" sz="2800" dirty="0" smtClean="0">
              <a:solidFill>
                <a:schemeClr val="tx1">
                  <a:lumMod val="75000"/>
                  <a:lumOff val="25000"/>
                </a:schemeClr>
              </a:solidFill>
              <a:latin typeface="Calibri" pitchFamily="34" charset="0"/>
            </a:endParaRPr>
          </a:p>
          <a:p>
            <a:pPr eaLnBrk="1" fontAlgn="auto" hangingPunct="1">
              <a:lnSpc>
                <a:spcPct val="90000"/>
              </a:lnSpc>
              <a:spcAft>
                <a:spcPts val="0"/>
              </a:spcAft>
              <a:buFont typeface="Wingdings 3" charset="2"/>
              <a:buChar char=""/>
              <a:defRPr/>
            </a:pPr>
            <a:endParaRPr lang="en-US" sz="2800" dirty="0" smtClean="0">
              <a:solidFill>
                <a:schemeClr val="tx1">
                  <a:lumMod val="75000"/>
                  <a:lumOff val="25000"/>
                </a:schemeClr>
              </a:solidFill>
              <a:latin typeface="Calibri" pitchFamily="34"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mtClean="0">
                <a:latin typeface="Calibri" pitchFamily="34" charset="0"/>
              </a:rPr>
              <a:t>Cervical carcinoma, </a:t>
            </a:r>
          </a:p>
        </p:txBody>
      </p:sp>
      <p:sp>
        <p:nvSpPr>
          <p:cNvPr id="56323" name="Rectangle 3"/>
          <p:cNvSpPr>
            <a:spLocks noGrp="1" noChangeArrowheads="1"/>
          </p:cNvSpPr>
          <p:nvPr>
            <p:ph idx="1"/>
          </p:nvPr>
        </p:nvSpPr>
        <p:spPr>
          <a:xfrm>
            <a:off x="250825" y="1341438"/>
            <a:ext cx="7467600" cy="4873625"/>
          </a:xfrm>
        </p:spPr>
        <p:txBody>
          <a:bodyPr rtlCol="0">
            <a:normAutofit fontScale="77500" lnSpcReduction="20000"/>
          </a:bodyPr>
          <a:lstStyle/>
          <a:p>
            <a:pPr marL="0" indent="0" eaLnBrk="1" fontAlgn="auto" hangingPunct="1">
              <a:spcAft>
                <a:spcPts val="0"/>
              </a:spcAft>
              <a:buFont typeface="Wingdings 3" charset="2"/>
              <a:buNone/>
              <a:defRPr/>
            </a:pPr>
            <a:r>
              <a:rPr lang="en-US" b="1" dirty="0" smtClean="0">
                <a:solidFill>
                  <a:schemeClr val="tx1"/>
                </a:solidFill>
                <a:latin typeface="Calibri" pitchFamily="34" charset="0"/>
              </a:rPr>
              <a:t>Signs of CIN/ SIL</a:t>
            </a:r>
          </a:p>
          <a:p>
            <a:pPr eaLnBrk="1" fontAlgn="auto" hangingPunct="1">
              <a:spcAft>
                <a:spcPts val="0"/>
              </a:spcAft>
              <a:buFont typeface="Wingdings 3" charset="2"/>
              <a:buChar char=""/>
              <a:defRPr/>
            </a:pPr>
            <a:r>
              <a:rPr lang="en-US" dirty="0" smtClean="0">
                <a:solidFill>
                  <a:schemeClr val="tx1">
                    <a:lumMod val="75000"/>
                    <a:lumOff val="25000"/>
                  </a:schemeClr>
                </a:solidFill>
                <a:latin typeface="Calibri" pitchFamily="34" charset="0"/>
              </a:rPr>
              <a:t>There are no visible symptoms that you have dysplasia of the cervix, an is difficult to diagnose without a Pap smear or Pap exam .</a:t>
            </a:r>
          </a:p>
          <a:p>
            <a:pPr eaLnBrk="1" fontAlgn="auto" hangingPunct="1">
              <a:spcAft>
                <a:spcPts val="0"/>
              </a:spcAft>
              <a:buFont typeface="Wingdings 3" charset="2"/>
              <a:buChar char=""/>
              <a:defRPr/>
            </a:pPr>
            <a:r>
              <a:rPr lang="en-US" dirty="0" smtClean="0">
                <a:solidFill>
                  <a:schemeClr val="tx1">
                    <a:lumMod val="75000"/>
                    <a:lumOff val="25000"/>
                  </a:schemeClr>
                </a:solidFill>
                <a:latin typeface="Calibri" pitchFamily="34" charset="0"/>
              </a:rPr>
              <a:t>This is why we should have regular pap exams, as to detect any abnormal cells.</a:t>
            </a:r>
          </a:p>
          <a:p>
            <a:pPr marL="0" indent="0" eaLnBrk="1" fontAlgn="auto" hangingPunct="1">
              <a:spcAft>
                <a:spcPts val="0"/>
              </a:spcAft>
              <a:buFont typeface="Wingdings 3" charset="2"/>
              <a:buNone/>
              <a:defRPr/>
            </a:pPr>
            <a:endParaRPr lang="en-US" b="1" dirty="0" smtClean="0">
              <a:solidFill>
                <a:schemeClr val="tx1">
                  <a:lumMod val="75000"/>
                  <a:lumOff val="25000"/>
                </a:schemeClr>
              </a:solidFill>
              <a:latin typeface="Calibri" pitchFamily="34" charset="0"/>
            </a:endParaRPr>
          </a:p>
          <a:p>
            <a:pPr marL="0" indent="0" eaLnBrk="1" fontAlgn="auto" hangingPunct="1">
              <a:spcAft>
                <a:spcPts val="0"/>
              </a:spcAft>
              <a:buFont typeface="Wingdings 3" charset="2"/>
              <a:buNone/>
              <a:defRPr/>
            </a:pPr>
            <a:r>
              <a:rPr lang="en-US" b="1" dirty="0" smtClean="0">
                <a:solidFill>
                  <a:schemeClr val="tx1">
                    <a:lumMod val="75000"/>
                    <a:lumOff val="25000"/>
                  </a:schemeClr>
                </a:solidFill>
                <a:latin typeface="Calibri" pitchFamily="34" charset="0"/>
              </a:rPr>
              <a:t>Screening</a:t>
            </a:r>
            <a:endParaRPr lang="en-US" b="1" dirty="0" smtClean="0">
              <a:solidFill>
                <a:schemeClr val="tx1">
                  <a:lumMod val="75000"/>
                  <a:lumOff val="25000"/>
                </a:schemeClr>
              </a:solidFill>
              <a:latin typeface="Calibri" pitchFamily="34" charset="0"/>
            </a:endParaRPr>
          </a:p>
          <a:p>
            <a:pPr eaLnBrk="1" fontAlgn="auto" hangingPunct="1">
              <a:spcAft>
                <a:spcPts val="0"/>
              </a:spcAft>
              <a:buFont typeface="Wingdings 3" charset="2"/>
              <a:buChar char=""/>
              <a:defRPr/>
            </a:pPr>
            <a:r>
              <a:rPr lang="en-US" dirty="0">
                <a:solidFill>
                  <a:schemeClr val="tx1">
                    <a:lumMod val="75000"/>
                    <a:lumOff val="25000"/>
                  </a:schemeClr>
                </a:solidFill>
                <a:latin typeface="Calibri" pitchFamily="34" charset="0"/>
              </a:rPr>
              <a:t>The Pap smear detects early HPV infection.</a:t>
            </a:r>
          </a:p>
          <a:p>
            <a:pPr eaLnBrk="1" fontAlgn="auto" hangingPunct="1">
              <a:spcAft>
                <a:spcPts val="0"/>
              </a:spcAft>
              <a:buFont typeface="Wingdings 3" charset="2"/>
              <a:buChar char=""/>
              <a:defRPr/>
            </a:pPr>
            <a:r>
              <a:rPr lang="en-US" dirty="0" smtClean="0">
                <a:solidFill>
                  <a:schemeClr val="tx1">
                    <a:lumMod val="75000"/>
                    <a:lumOff val="25000"/>
                  </a:schemeClr>
                </a:solidFill>
                <a:latin typeface="Calibri" pitchFamily="34" charset="0"/>
              </a:rPr>
              <a:t>The common testing procedure for HPV infection is </a:t>
            </a:r>
            <a:r>
              <a:rPr lang="en-US" dirty="0" smtClean="0">
                <a:solidFill>
                  <a:schemeClr val="tx1">
                    <a:lumMod val="75000"/>
                    <a:lumOff val="25000"/>
                  </a:schemeClr>
                </a:solidFill>
                <a:latin typeface="Calibri" pitchFamily="34" charset="0"/>
              </a:rPr>
              <a:t>pap </a:t>
            </a:r>
            <a:r>
              <a:rPr lang="en-US" dirty="0" smtClean="0">
                <a:solidFill>
                  <a:schemeClr val="tx1">
                    <a:lumMod val="75000"/>
                    <a:lumOff val="25000"/>
                  </a:schemeClr>
                </a:solidFill>
                <a:latin typeface="Calibri" pitchFamily="34" charset="0"/>
              </a:rPr>
              <a:t>exam. </a:t>
            </a:r>
            <a:r>
              <a:rPr lang="en-US" dirty="0" smtClean="0">
                <a:solidFill>
                  <a:schemeClr val="tx1">
                    <a:lumMod val="75000"/>
                    <a:lumOff val="25000"/>
                  </a:schemeClr>
                </a:solidFill>
                <a:latin typeface="Calibri" pitchFamily="34" charset="0"/>
              </a:rPr>
              <a:t>Should </a:t>
            </a:r>
            <a:r>
              <a:rPr lang="en-US" dirty="0">
                <a:solidFill>
                  <a:schemeClr val="tx1">
                    <a:lumMod val="75000"/>
                    <a:lumOff val="25000"/>
                  </a:schemeClr>
                </a:solidFill>
                <a:latin typeface="Calibri" pitchFamily="34" charset="0"/>
              </a:rPr>
              <a:t>start at the age 21. </a:t>
            </a:r>
          </a:p>
          <a:p>
            <a:pPr eaLnBrk="1" fontAlgn="auto" hangingPunct="1">
              <a:spcAft>
                <a:spcPts val="0"/>
              </a:spcAft>
              <a:buFont typeface="Wingdings 3" charset="2"/>
              <a:buChar char=""/>
              <a:defRPr/>
            </a:pPr>
            <a:r>
              <a:rPr lang="en-US" dirty="0">
                <a:solidFill>
                  <a:schemeClr val="tx1">
                    <a:lumMod val="75000"/>
                    <a:lumOff val="25000"/>
                  </a:schemeClr>
                </a:solidFill>
                <a:latin typeface="Calibri" pitchFamily="34" charset="0"/>
              </a:rPr>
              <a:t>Screening </a:t>
            </a:r>
            <a:r>
              <a:rPr lang="en-US" dirty="0" smtClean="0">
                <a:solidFill>
                  <a:schemeClr val="tx1">
                    <a:lumMod val="75000"/>
                    <a:lumOff val="25000"/>
                  </a:schemeClr>
                </a:solidFill>
                <a:latin typeface="Calibri" pitchFamily="34" charset="0"/>
              </a:rPr>
              <a:t>between </a:t>
            </a:r>
            <a:r>
              <a:rPr lang="en-US" dirty="0">
                <a:solidFill>
                  <a:schemeClr val="tx1">
                    <a:lumMod val="75000"/>
                    <a:lumOff val="25000"/>
                  </a:schemeClr>
                </a:solidFill>
                <a:latin typeface="Calibri" pitchFamily="34" charset="0"/>
              </a:rPr>
              <a:t>age 21-29: </a:t>
            </a:r>
            <a:r>
              <a:rPr lang="en-US" dirty="0" smtClean="0">
                <a:solidFill>
                  <a:schemeClr val="tx1">
                    <a:lumMod val="75000"/>
                    <a:lumOff val="25000"/>
                  </a:schemeClr>
                </a:solidFill>
                <a:latin typeface="Calibri" pitchFamily="34" charset="0"/>
              </a:rPr>
              <a:t>Cytology screening test should be done every </a:t>
            </a:r>
            <a:r>
              <a:rPr lang="en-US" dirty="0">
                <a:solidFill>
                  <a:schemeClr val="tx1">
                    <a:lumMod val="75000"/>
                    <a:lumOff val="25000"/>
                  </a:schemeClr>
                </a:solidFill>
                <a:latin typeface="Calibri" pitchFamily="34" charset="0"/>
              </a:rPr>
              <a:t>3 years</a:t>
            </a:r>
          </a:p>
          <a:p>
            <a:pPr eaLnBrk="1" fontAlgn="auto" hangingPunct="1">
              <a:spcAft>
                <a:spcPts val="0"/>
              </a:spcAft>
              <a:buFont typeface="Wingdings 3" charset="2"/>
              <a:buChar char=""/>
              <a:defRPr/>
            </a:pPr>
            <a:r>
              <a:rPr lang="en-US" dirty="0">
                <a:solidFill>
                  <a:schemeClr val="tx1">
                    <a:lumMod val="75000"/>
                    <a:lumOff val="25000"/>
                  </a:schemeClr>
                </a:solidFill>
                <a:latin typeface="Calibri" pitchFamily="34" charset="0"/>
              </a:rPr>
              <a:t>There is </a:t>
            </a:r>
            <a:r>
              <a:rPr lang="en-US" dirty="0" smtClean="0">
                <a:solidFill>
                  <a:schemeClr val="tx1">
                    <a:lumMod val="75000"/>
                    <a:lumOff val="25000"/>
                  </a:schemeClr>
                </a:solidFill>
                <a:latin typeface="Calibri" pitchFamily="34" charset="0"/>
              </a:rPr>
              <a:t>a </a:t>
            </a:r>
            <a:r>
              <a:rPr lang="en-US" dirty="0">
                <a:solidFill>
                  <a:schemeClr val="tx1">
                    <a:lumMod val="75000"/>
                    <a:lumOff val="25000"/>
                  </a:schemeClr>
                </a:solidFill>
                <a:latin typeface="Calibri" pitchFamily="34" charset="0"/>
              </a:rPr>
              <a:t>HPV DNA  </a:t>
            </a:r>
            <a:r>
              <a:rPr lang="en-US" dirty="0" smtClean="0">
                <a:solidFill>
                  <a:schemeClr val="tx1">
                    <a:lumMod val="75000"/>
                    <a:lumOff val="25000"/>
                  </a:schemeClr>
                </a:solidFill>
                <a:latin typeface="Calibri" pitchFamily="34" charset="0"/>
              </a:rPr>
              <a:t>in-situ hybridization (ISH) test, called the </a:t>
            </a:r>
            <a:r>
              <a:rPr lang="en-US" dirty="0" err="1">
                <a:solidFill>
                  <a:schemeClr val="tx1">
                    <a:lumMod val="75000"/>
                    <a:lumOff val="25000"/>
                  </a:schemeClr>
                </a:solidFill>
                <a:latin typeface="Calibri" pitchFamily="34" charset="0"/>
              </a:rPr>
              <a:t>Diegene</a:t>
            </a:r>
            <a:r>
              <a:rPr lang="en-US" dirty="0">
                <a:solidFill>
                  <a:schemeClr val="tx1">
                    <a:lumMod val="75000"/>
                    <a:lumOff val="25000"/>
                  </a:schemeClr>
                </a:solidFill>
                <a:latin typeface="Calibri" pitchFamily="34" charset="0"/>
              </a:rPr>
              <a:t> </a:t>
            </a:r>
            <a:r>
              <a:rPr lang="en-US" dirty="0" err="1">
                <a:solidFill>
                  <a:schemeClr val="tx1">
                    <a:lumMod val="75000"/>
                    <a:lumOff val="25000"/>
                  </a:schemeClr>
                </a:solidFill>
                <a:latin typeface="Calibri" pitchFamily="34" charset="0"/>
              </a:rPr>
              <a:t>Hyprid</a:t>
            </a:r>
            <a:r>
              <a:rPr lang="en-US" dirty="0">
                <a:solidFill>
                  <a:schemeClr val="tx1">
                    <a:lumMod val="75000"/>
                    <a:lumOff val="25000"/>
                  </a:schemeClr>
                </a:solidFill>
                <a:latin typeface="Calibri" pitchFamily="34" charset="0"/>
              </a:rPr>
              <a:t> Capture </a:t>
            </a:r>
            <a:r>
              <a:rPr lang="en-US" dirty="0" smtClean="0">
                <a:solidFill>
                  <a:schemeClr val="tx1">
                    <a:lumMod val="75000"/>
                    <a:lumOff val="25000"/>
                  </a:schemeClr>
                </a:solidFill>
                <a:latin typeface="Calibri" pitchFamily="34" charset="0"/>
              </a:rPr>
              <a:t>test to identify the viral strain. </a:t>
            </a:r>
            <a:r>
              <a:rPr lang="en-US" dirty="0">
                <a:solidFill>
                  <a:schemeClr val="tx1">
                    <a:lumMod val="75000"/>
                    <a:lumOff val="25000"/>
                  </a:schemeClr>
                </a:solidFill>
                <a:latin typeface="Calibri" pitchFamily="34" charset="0"/>
              </a:rPr>
              <a:t>This test will determine whether you carry high or low risk strains of the virus.</a:t>
            </a:r>
          </a:p>
          <a:p>
            <a:pPr eaLnBrk="1" fontAlgn="auto" hangingPunct="1">
              <a:spcAft>
                <a:spcPts val="0"/>
              </a:spcAft>
              <a:buFont typeface="Wingdings 3" charset="2"/>
              <a:buChar char=""/>
              <a:defRPr/>
            </a:pPr>
            <a:r>
              <a:rPr lang="en-US" dirty="0">
                <a:solidFill>
                  <a:schemeClr val="tx1">
                    <a:lumMod val="75000"/>
                    <a:lumOff val="25000"/>
                  </a:schemeClr>
                </a:solidFill>
                <a:latin typeface="Calibri" pitchFamily="34" charset="0"/>
              </a:rPr>
              <a:t>DNA screening test should not be used before age 30.</a:t>
            </a:r>
          </a:p>
          <a:p>
            <a:pPr eaLnBrk="1" fontAlgn="auto" hangingPunct="1">
              <a:spcAft>
                <a:spcPts val="0"/>
              </a:spcAft>
              <a:buFont typeface="Wingdings 3" charset="2"/>
              <a:buChar char=""/>
              <a:defRPr/>
            </a:pPr>
            <a:r>
              <a:rPr lang="en-US" dirty="0">
                <a:solidFill>
                  <a:schemeClr val="tx1">
                    <a:lumMod val="75000"/>
                    <a:lumOff val="25000"/>
                  </a:schemeClr>
                </a:solidFill>
                <a:latin typeface="Calibri" pitchFamily="34" charset="0"/>
              </a:rPr>
              <a:t>Screening between age</a:t>
            </a:r>
            <a:r>
              <a:rPr lang="en-US" dirty="0" smtClean="0">
                <a:solidFill>
                  <a:schemeClr val="tx1">
                    <a:lumMod val="75000"/>
                    <a:lumOff val="25000"/>
                  </a:schemeClr>
                </a:solidFill>
                <a:latin typeface="Calibri" pitchFamily="34" charset="0"/>
              </a:rPr>
              <a:t> </a:t>
            </a:r>
            <a:r>
              <a:rPr lang="en-US" dirty="0">
                <a:solidFill>
                  <a:schemeClr val="tx1">
                    <a:lumMod val="75000"/>
                    <a:lumOff val="25000"/>
                  </a:schemeClr>
                </a:solidFill>
                <a:latin typeface="Calibri" pitchFamily="34" charset="0"/>
              </a:rPr>
              <a:t>30-64 : screening by Cytology + HPV test </a:t>
            </a:r>
            <a:r>
              <a:rPr lang="en-US" dirty="0" smtClean="0">
                <a:solidFill>
                  <a:schemeClr val="tx1">
                    <a:lumMod val="75000"/>
                    <a:lumOff val="25000"/>
                  </a:schemeClr>
                </a:solidFill>
                <a:latin typeface="Calibri" pitchFamily="34" charset="0"/>
              </a:rPr>
              <a:t>every </a:t>
            </a:r>
            <a:r>
              <a:rPr lang="en-US" dirty="0">
                <a:solidFill>
                  <a:schemeClr val="tx1">
                    <a:lumMod val="75000"/>
                    <a:lumOff val="25000"/>
                  </a:schemeClr>
                </a:solidFill>
                <a:latin typeface="Calibri" pitchFamily="34" charset="0"/>
              </a:rPr>
              <a:t>5 years </a:t>
            </a:r>
            <a:r>
              <a:rPr lang="en-US" dirty="0" smtClean="0">
                <a:solidFill>
                  <a:schemeClr val="tx1">
                    <a:lumMod val="75000"/>
                    <a:lumOff val="25000"/>
                  </a:schemeClr>
                </a:solidFill>
                <a:latin typeface="Calibri" pitchFamily="34" charset="0"/>
              </a:rPr>
              <a:t>(cytology every </a:t>
            </a:r>
            <a:r>
              <a:rPr lang="en-US" dirty="0">
                <a:solidFill>
                  <a:schemeClr val="tx1">
                    <a:lumMod val="75000"/>
                    <a:lumOff val="25000"/>
                  </a:schemeClr>
                </a:solidFill>
                <a:latin typeface="Calibri" pitchFamily="34" charset="0"/>
              </a:rPr>
              <a:t>3 years </a:t>
            </a:r>
            <a:r>
              <a:rPr lang="en-US" dirty="0" smtClean="0">
                <a:solidFill>
                  <a:schemeClr val="tx1">
                    <a:lumMod val="75000"/>
                    <a:lumOff val="25000"/>
                  </a:schemeClr>
                </a:solidFill>
                <a:latin typeface="Calibri" pitchFamily="34" charset="0"/>
              </a:rPr>
              <a:t>is acceptable</a:t>
            </a:r>
            <a:r>
              <a:rPr lang="en-US" dirty="0">
                <a:solidFill>
                  <a:schemeClr val="tx1">
                    <a:lumMod val="75000"/>
                    <a:lumOff val="25000"/>
                  </a:schemeClr>
                </a:solidFill>
                <a:latin typeface="Calibri" pitchFamily="34" charset="0"/>
              </a:rPr>
              <a:t>).</a:t>
            </a:r>
          </a:p>
          <a:p>
            <a:pPr eaLnBrk="1" fontAlgn="auto" hangingPunct="1">
              <a:spcAft>
                <a:spcPts val="0"/>
              </a:spcAft>
              <a:buFont typeface="Wingdings 3" charset="2"/>
              <a:buChar char=""/>
              <a:defRPr/>
            </a:pPr>
            <a:endParaRPr lang="en-US" dirty="0" smtClean="0">
              <a:solidFill>
                <a:schemeClr val="tx1">
                  <a:lumMod val="75000"/>
                  <a:lumOff val="25000"/>
                </a:schemeClr>
              </a:solidFill>
              <a:latin typeface="Calibri" pitchFamily="34"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smtClean="0">
                <a:latin typeface="Calibri" pitchFamily="34" charset="0"/>
              </a:rPr>
              <a:t>Cervical Carcinoma, Invasive</a:t>
            </a:r>
          </a:p>
        </p:txBody>
      </p:sp>
      <p:sp>
        <p:nvSpPr>
          <p:cNvPr id="60419" name="Rectangle 3"/>
          <p:cNvSpPr>
            <a:spLocks noGrp="1" noChangeArrowheads="1"/>
          </p:cNvSpPr>
          <p:nvPr>
            <p:ph idx="1"/>
          </p:nvPr>
        </p:nvSpPr>
        <p:spPr>
          <a:xfrm>
            <a:off x="457200" y="1600200"/>
            <a:ext cx="7467600" cy="4873625"/>
          </a:xfrm>
        </p:spPr>
        <p:txBody>
          <a:bodyPr/>
          <a:lstStyle/>
          <a:p>
            <a:pPr eaLnBrk="1" hangingPunct="1"/>
            <a:r>
              <a:rPr lang="en-US" sz="2800" smtClean="0">
                <a:latin typeface="Calibri" pitchFamily="34" charset="0"/>
              </a:rPr>
              <a:t> 75 -90% of invasive cancers are Squamous cell carcinomas ,which generally evolve from pre-cancer CIN.</a:t>
            </a:r>
          </a:p>
          <a:p>
            <a:pPr eaLnBrk="1" hangingPunct="1"/>
            <a:r>
              <a:rPr lang="en-US" sz="2800" smtClean="0">
                <a:latin typeface="Calibri" pitchFamily="34" charset="0"/>
              </a:rPr>
              <a:t>The remainder are Adenocarcinoma.</a:t>
            </a:r>
          </a:p>
          <a:p>
            <a:pPr eaLnBrk="1" hangingPunct="1"/>
            <a:r>
              <a:rPr lang="en-US" sz="2800" smtClean="0">
                <a:latin typeface="Calibri" pitchFamily="34" charset="0"/>
              </a:rPr>
              <a:t>Squamous cell cancers are appearing in increasingly younger women, now with a peak incidence at about 45 years, about 10-15 years after detection of their precursors.</a:t>
            </a:r>
          </a:p>
        </p:txBody>
      </p:sp>
      <p:pic>
        <p:nvPicPr>
          <p:cNvPr id="6042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5291138"/>
            <a:ext cx="5076825"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79388" y="609600"/>
            <a:ext cx="7416800" cy="1320800"/>
          </a:xfrm>
        </p:spPr>
        <p:txBody>
          <a:bodyPr/>
          <a:lstStyle/>
          <a:p>
            <a:pPr eaLnBrk="1" hangingPunct="1"/>
            <a:r>
              <a:rPr lang="en-US" sz="2800" smtClean="0">
                <a:latin typeface="Calibri" pitchFamily="34" charset="0"/>
              </a:rPr>
              <a:t>Cervical Carcinoma (invasive carcinoma), Morphology</a:t>
            </a:r>
          </a:p>
        </p:txBody>
      </p:sp>
      <p:sp>
        <p:nvSpPr>
          <p:cNvPr id="62467" name="Rectangle 3"/>
          <p:cNvSpPr>
            <a:spLocks noGrp="1" noChangeArrowheads="1"/>
          </p:cNvSpPr>
          <p:nvPr>
            <p:ph idx="1"/>
          </p:nvPr>
        </p:nvSpPr>
        <p:spPr>
          <a:xfrm>
            <a:off x="457200" y="1600200"/>
            <a:ext cx="7467600" cy="4873625"/>
          </a:xfrm>
        </p:spPr>
        <p:txBody>
          <a:bodyPr/>
          <a:lstStyle/>
          <a:p>
            <a:pPr eaLnBrk="1" hangingPunct="1"/>
            <a:endParaRPr lang="en-US" sz="2800" smtClean="0">
              <a:latin typeface="Calibri" pitchFamily="34" charset="0"/>
            </a:endParaRPr>
          </a:p>
          <a:p>
            <a:pPr eaLnBrk="1" hangingPunct="1"/>
            <a:r>
              <a:rPr lang="en-US" sz="2800" smtClean="0">
                <a:latin typeface="Calibri" pitchFamily="34" charset="0"/>
              </a:rPr>
              <a:t>Mainly in the region of the transformation zone, and range from microscopic foci of early stromal invasion to grossly frank tumors encircling the cervical Os .</a:t>
            </a:r>
          </a:p>
          <a:p>
            <a:pPr eaLnBrk="1" hangingPunct="1"/>
            <a:r>
              <a:rPr lang="en-US" sz="2800" smtClean="0">
                <a:latin typeface="Calibri" pitchFamily="34" charset="0"/>
              </a:rPr>
              <a:t>The tumors may be invisible or exophytic .</a:t>
            </a:r>
          </a:p>
          <a:p>
            <a:pPr eaLnBrk="1" hangingPunct="1"/>
            <a:r>
              <a:rPr lang="en-US" sz="2800" smtClean="0">
                <a:latin typeface="Calibri" pitchFamily="34" charset="0"/>
              </a:rPr>
              <a:t>Cervical carcinomas are graded from 1 to 3( i.e. well, moderately and poorly differentiated) based on cellular differentiation and staged from 1 to 4 depending on clinical spread.</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1275" y="0"/>
            <a:ext cx="6346825" cy="1320800"/>
          </a:xfrm>
        </p:spPr>
        <p:txBody>
          <a:bodyPr/>
          <a:lstStyle/>
          <a:p>
            <a:pPr eaLnBrk="1" hangingPunct="1"/>
            <a:r>
              <a:rPr lang="en-US" sz="3200" smtClean="0">
                <a:latin typeface="Calibri" pitchFamily="34" charset="0"/>
              </a:rPr>
              <a:t/>
            </a:r>
            <a:br>
              <a:rPr lang="en-US" sz="3200" smtClean="0">
                <a:latin typeface="Calibri" pitchFamily="34" charset="0"/>
              </a:rPr>
            </a:br>
            <a:r>
              <a:rPr lang="en-US" sz="3200" smtClean="0">
                <a:latin typeface="Calibri" pitchFamily="34" charset="0"/>
              </a:rPr>
              <a:t>Cervical Carcinoma, Staging</a:t>
            </a:r>
          </a:p>
        </p:txBody>
      </p:sp>
      <p:sp>
        <p:nvSpPr>
          <p:cNvPr id="64515" name="Rectangle 3"/>
          <p:cNvSpPr>
            <a:spLocks noGrp="1" noChangeArrowheads="1"/>
          </p:cNvSpPr>
          <p:nvPr>
            <p:ph sz="half" idx="1"/>
          </p:nvPr>
        </p:nvSpPr>
        <p:spPr>
          <a:xfrm>
            <a:off x="250825" y="1052513"/>
            <a:ext cx="2952750" cy="4124325"/>
          </a:xfrm>
        </p:spPr>
        <p:txBody>
          <a:bodyPr>
            <a:normAutofit fontScale="77500" lnSpcReduction="20000"/>
          </a:bodyPr>
          <a:lstStyle/>
          <a:p>
            <a:pPr eaLnBrk="1" hangingPunct="1">
              <a:lnSpc>
                <a:spcPct val="90000"/>
              </a:lnSpc>
              <a:buFont typeface="Wingdings" pitchFamily="2" charset="2"/>
              <a:buNone/>
            </a:pPr>
            <a:endParaRPr lang="en-US" smtClean="0">
              <a:latin typeface="Calibri" pitchFamily="34" charset="0"/>
            </a:endParaRPr>
          </a:p>
          <a:p>
            <a:pPr eaLnBrk="1" hangingPunct="1">
              <a:lnSpc>
                <a:spcPct val="90000"/>
              </a:lnSpc>
              <a:buFont typeface="Wingdings" pitchFamily="2" charset="2"/>
              <a:buNone/>
            </a:pPr>
            <a:r>
              <a:rPr lang="en-US" smtClean="0">
                <a:latin typeface="Calibri" pitchFamily="34" charset="0"/>
              </a:rPr>
              <a:t>0- Carcinoma in Situ</a:t>
            </a:r>
          </a:p>
          <a:p>
            <a:pPr eaLnBrk="1" hangingPunct="1">
              <a:lnSpc>
                <a:spcPct val="90000"/>
              </a:lnSpc>
              <a:buFont typeface="Wingdings" pitchFamily="2" charset="2"/>
              <a:buNone/>
            </a:pPr>
            <a:r>
              <a:rPr lang="en-US" smtClean="0">
                <a:latin typeface="Calibri" pitchFamily="34" charset="0"/>
              </a:rPr>
              <a:t>1- Confined to the cervix</a:t>
            </a:r>
          </a:p>
          <a:p>
            <a:pPr eaLnBrk="1" hangingPunct="1">
              <a:lnSpc>
                <a:spcPct val="90000"/>
              </a:lnSpc>
              <a:buFont typeface="Wingdings" pitchFamily="2" charset="2"/>
              <a:buNone/>
            </a:pPr>
            <a:r>
              <a:rPr lang="en-US" smtClean="0">
                <a:latin typeface="Calibri" pitchFamily="34" charset="0"/>
              </a:rPr>
              <a:t>2- Extension beyond the cervix without extension to the lower third of Vagina or Pelvic Wall</a:t>
            </a:r>
          </a:p>
          <a:p>
            <a:pPr eaLnBrk="1" hangingPunct="1">
              <a:lnSpc>
                <a:spcPct val="90000"/>
              </a:lnSpc>
              <a:buFont typeface="Wingdings" pitchFamily="2" charset="2"/>
              <a:buNone/>
            </a:pPr>
            <a:r>
              <a:rPr lang="en-US" smtClean="0">
                <a:latin typeface="Calibri" pitchFamily="34" charset="0"/>
              </a:rPr>
              <a:t>3- Extension to the pelvic wall and / or lower third of the vagina</a:t>
            </a:r>
          </a:p>
          <a:p>
            <a:pPr eaLnBrk="1" hangingPunct="1">
              <a:lnSpc>
                <a:spcPct val="90000"/>
              </a:lnSpc>
              <a:buFont typeface="Wingdings" pitchFamily="2" charset="2"/>
              <a:buNone/>
            </a:pPr>
            <a:r>
              <a:rPr lang="en-US" smtClean="0">
                <a:latin typeface="Calibri" pitchFamily="34" charset="0"/>
              </a:rPr>
              <a:t>4- Extends to adjacent organs  </a:t>
            </a:r>
          </a:p>
        </p:txBody>
      </p:sp>
      <p:pic>
        <p:nvPicPr>
          <p:cNvPr id="6451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11538" y="2771775"/>
            <a:ext cx="5732462"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smtClean="0">
                <a:latin typeface="Calibri" pitchFamily="34" charset="0"/>
              </a:rPr>
              <a:t>Cervical Carcinoma, Clinical Course</a:t>
            </a:r>
          </a:p>
        </p:txBody>
      </p:sp>
      <p:sp>
        <p:nvSpPr>
          <p:cNvPr id="63491" name="Rectangle 3"/>
          <p:cNvSpPr>
            <a:spLocks noGrp="1" noChangeArrowheads="1"/>
          </p:cNvSpPr>
          <p:nvPr>
            <p:ph idx="1"/>
          </p:nvPr>
        </p:nvSpPr>
        <p:spPr>
          <a:xfrm>
            <a:off x="457200" y="1600200"/>
            <a:ext cx="7467600" cy="4873625"/>
          </a:xfrm>
        </p:spPr>
        <p:txBody>
          <a:bodyPr rtlCol="0">
            <a:normAutofit fontScale="85000" lnSpcReduction="10000"/>
          </a:bodyPr>
          <a:lstStyle/>
          <a:p>
            <a:pPr marL="274320" indent="-274320" eaLnBrk="1" fontAlgn="auto" hangingPunct="1">
              <a:spcAft>
                <a:spcPts val="0"/>
              </a:spcAft>
              <a:buFont typeface="Wingdings"/>
              <a:buChar char=""/>
              <a:defRPr/>
            </a:pPr>
            <a:endParaRPr lang="en-US" dirty="0" smtClean="0">
              <a:solidFill>
                <a:schemeClr val="tx1">
                  <a:lumMod val="75000"/>
                  <a:lumOff val="25000"/>
                </a:schemeClr>
              </a:solidFill>
              <a:latin typeface="Calibri" pitchFamily="34" charset="0"/>
            </a:endParaRPr>
          </a:p>
          <a:p>
            <a:pPr marL="274320" indent="-274320" eaLnBrk="1" fontAlgn="auto" hangingPunct="1">
              <a:spcAft>
                <a:spcPts val="0"/>
              </a:spcAft>
              <a:buFont typeface="Wingdings"/>
              <a:buChar char=""/>
              <a:defRPr/>
            </a:pPr>
            <a:r>
              <a:rPr lang="en-US" dirty="0" smtClean="0">
                <a:solidFill>
                  <a:schemeClr val="tx1">
                    <a:lumMod val="75000"/>
                    <a:lumOff val="25000"/>
                  </a:schemeClr>
                </a:solidFill>
                <a:latin typeface="Calibri" pitchFamily="34" charset="0"/>
              </a:rPr>
              <a:t>Many of cervical cancers are diagnosed in early stages, and the vast majority are diagnosed in the pre-invasive phase.</a:t>
            </a:r>
          </a:p>
          <a:p>
            <a:pPr marL="274320" indent="-274320" eaLnBrk="1" fontAlgn="auto" hangingPunct="1">
              <a:spcAft>
                <a:spcPts val="0"/>
              </a:spcAft>
              <a:buFont typeface="Wingdings"/>
              <a:buChar char=""/>
              <a:defRPr/>
            </a:pPr>
            <a:r>
              <a:rPr lang="en-US" dirty="0" smtClean="0">
                <a:solidFill>
                  <a:schemeClr val="tx1">
                    <a:lumMod val="75000"/>
                    <a:lumOff val="25000"/>
                  </a:schemeClr>
                </a:solidFill>
                <a:latin typeface="Calibri" pitchFamily="34" charset="0"/>
              </a:rPr>
              <a:t>More advanced cases are seen in women who either have never had a Pap smear or have waited many years since the prior smear.</a:t>
            </a:r>
          </a:p>
          <a:p>
            <a:pPr marL="274320" indent="-274320" eaLnBrk="1" fontAlgn="auto" hangingPunct="1">
              <a:spcAft>
                <a:spcPts val="0"/>
              </a:spcAft>
              <a:buFont typeface="Wingdings"/>
              <a:buChar char=""/>
              <a:defRPr/>
            </a:pPr>
            <a:r>
              <a:rPr lang="en-US" dirty="0">
                <a:solidFill>
                  <a:schemeClr val="tx1">
                    <a:lumMod val="75000"/>
                    <a:lumOff val="25000"/>
                  </a:schemeClr>
                </a:solidFill>
                <a:latin typeface="Calibri" pitchFamily="34" charset="0"/>
              </a:rPr>
              <a:t>The early stages of cervical cancer may be completely </a:t>
            </a:r>
            <a:r>
              <a:rPr lang="en-US" dirty="0" smtClean="0">
                <a:solidFill>
                  <a:schemeClr val="tx1">
                    <a:lumMod val="75000"/>
                    <a:lumOff val="25000"/>
                  </a:schemeClr>
                </a:solidFill>
                <a:latin typeface="Calibri" pitchFamily="34" charset="0"/>
              </a:rPr>
              <a:t>asymptomatic. </a:t>
            </a:r>
          </a:p>
          <a:p>
            <a:pPr marL="274320" indent="-274320" eaLnBrk="1" fontAlgn="auto" hangingPunct="1">
              <a:spcAft>
                <a:spcPts val="0"/>
              </a:spcAft>
              <a:buFont typeface="Wingdings"/>
              <a:buChar char=""/>
              <a:defRPr/>
            </a:pPr>
            <a:r>
              <a:rPr lang="en-US" dirty="0" smtClean="0">
                <a:solidFill>
                  <a:schemeClr val="tx1">
                    <a:lumMod val="75000"/>
                    <a:lumOff val="25000"/>
                  </a:schemeClr>
                </a:solidFill>
                <a:latin typeface="Calibri" pitchFamily="34" charset="0"/>
              </a:rPr>
              <a:t>Vaginal </a:t>
            </a:r>
            <a:r>
              <a:rPr lang="en-US" dirty="0">
                <a:solidFill>
                  <a:schemeClr val="tx1">
                    <a:lumMod val="75000"/>
                    <a:lumOff val="25000"/>
                  </a:schemeClr>
                </a:solidFill>
                <a:latin typeface="Calibri" pitchFamily="34" charset="0"/>
              </a:rPr>
              <a:t>bleeding, contact bleeding, or (rarely) a vaginal mass may indicate the presence of malignancy. Also, moderate pain during sexual intercourse and vaginal discharge are symptoms of cervical cancer. In advanced disease, metastases may be present in the abdomen, lungs or elsewhere.</a:t>
            </a:r>
          </a:p>
          <a:p>
            <a:pPr marL="274320" indent="-274320" eaLnBrk="1" fontAlgn="auto" hangingPunct="1">
              <a:spcAft>
                <a:spcPts val="0"/>
              </a:spcAft>
              <a:buFont typeface="Wingdings"/>
              <a:buChar char=""/>
              <a:defRPr/>
            </a:pPr>
            <a:r>
              <a:rPr lang="en-US" dirty="0">
                <a:solidFill>
                  <a:schemeClr val="tx1">
                    <a:lumMod val="75000"/>
                    <a:lumOff val="25000"/>
                  </a:schemeClr>
                </a:solidFill>
                <a:latin typeface="Calibri" pitchFamily="34" charset="0"/>
              </a:rPr>
              <a:t>Symptoms of advanced cervical cancer may include: loss of appetite, weight loss, fatigue, pelvic pain, back pain, leg pain, swollen legs, heavy bleeding from the vagina, bone fractures, and/or (rarely) leakage of urine or </a:t>
            </a:r>
            <a:r>
              <a:rPr lang="en-US" dirty="0" err="1">
                <a:solidFill>
                  <a:schemeClr val="tx1">
                    <a:lumMod val="75000"/>
                    <a:lumOff val="25000"/>
                  </a:schemeClr>
                </a:solidFill>
                <a:latin typeface="Calibri" pitchFamily="34" charset="0"/>
              </a:rPr>
              <a:t>faeces</a:t>
            </a:r>
            <a:r>
              <a:rPr lang="en-US" dirty="0">
                <a:solidFill>
                  <a:schemeClr val="tx1">
                    <a:lumMod val="75000"/>
                    <a:lumOff val="25000"/>
                  </a:schemeClr>
                </a:solidFill>
                <a:latin typeface="Calibri" pitchFamily="34" charset="0"/>
              </a:rPr>
              <a:t> from the vagina</a:t>
            </a:r>
          </a:p>
          <a:p>
            <a:pPr marL="274320" indent="-274320" eaLnBrk="1" fontAlgn="auto" hangingPunct="1">
              <a:spcAft>
                <a:spcPts val="0"/>
              </a:spcAft>
              <a:buFont typeface="Wingdings"/>
              <a:buChar char=""/>
              <a:defRPr/>
            </a:pPr>
            <a:endParaRPr lang="en-US" dirty="0" smtClean="0">
              <a:solidFill>
                <a:schemeClr val="tx1">
                  <a:lumMod val="75000"/>
                  <a:lumOff val="25000"/>
                </a:schemeClr>
              </a:solidFill>
              <a:latin typeface="Calibri" pitchFamily="34" charset="0"/>
            </a:endParaRPr>
          </a:p>
          <a:p>
            <a:pPr marL="274320" indent="-274320" eaLnBrk="1" fontAlgn="auto" hangingPunct="1">
              <a:spcAft>
                <a:spcPts val="0"/>
              </a:spcAft>
              <a:buFont typeface="Wingdings"/>
              <a:buChar char=""/>
              <a:defRPr/>
            </a:pPr>
            <a:endParaRPr lang="en-US" dirty="0" smtClean="0">
              <a:solidFill>
                <a:schemeClr val="tx1">
                  <a:lumMod val="75000"/>
                  <a:lumOff val="25000"/>
                </a:schemeClr>
              </a:solidFill>
              <a:latin typeface="Calibri"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EM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smtClean="0">
                <a:latin typeface="Calibri" pitchFamily="34" charset="0"/>
              </a:rPr>
              <a:t>Cervical Carcinoma: Treatment</a:t>
            </a:r>
          </a:p>
        </p:txBody>
      </p:sp>
      <p:sp>
        <p:nvSpPr>
          <p:cNvPr id="68611" name="Rectangle 3"/>
          <p:cNvSpPr>
            <a:spLocks noGrp="1" noChangeArrowheads="1"/>
          </p:cNvSpPr>
          <p:nvPr>
            <p:ph idx="1"/>
          </p:nvPr>
        </p:nvSpPr>
        <p:spPr>
          <a:xfrm>
            <a:off x="457200" y="1600200"/>
            <a:ext cx="7467600" cy="4873625"/>
          </a:xfrm>
        </p:spPr>
        <p:txBody>
          <a:bodyPr>
            <a:normAutofit fontScale="92500"/>
          </a:bodyPr>
          <a:lstStyle/>
          <a:p>
            <a:pPr eaLnBrk="1" hangingPunct="1"/>
            <a:endParaRPr lang="en-US" smtClean="0">
              <a:latin typeface="Calibri" pitchFamily="34" charset="0"/>
            </a:endParaRPr>
          </a:p>
          <a:p>
            <a:pPr eaLnBrk="1" hangingPunct="1"/>
            <a:endParaRPr lang="en-US" smtClean="0">
              <a:latin typeface="Calibri" pitchFamily="34" charset="0"/>
            </a:endParaRPr>
          </a:p>
          <a:p>
            <a:pPr eaLnBrk="1" hangingPunct="1"/>
            <a:r>
              <a:rPr lang="en-US" smtClean="0">
                <a:latin typeface="Calibri" pitchFamily="34" charset="0"/>
              </a:rPr>
              <a:t>Depending on the stage the treatment options included are</a:t>
            </a:r>
          </a:p>
          <a:p>
            <a:pPr eaLnBrk="1" hangingPunct="1"/>
            <a:r>
              <a:rPr lang="en-US" smtClean="0">
                <a:latin typeface="Calibri" pitchFamily="34" charset="0"/>
              </a:rPr>
              <a:t>If you still want to be able to have children, first the cancer is removed with a cone biopsy (</a:t>
            </a:r>
            <a:r>
              <a:rPr lang="en-US" i="1" smtClean="0">
                <a:latin typeface="Calibri" pitchFamily="34" charset="0"/>
              </a:rPr>
              <a:t>cervical conization</a:t>
            </a:r>
            <a:r>
              <a:rPr lang="en-US" smtClean="0">
                <a:latin typeface="Calibri" pitchFamily="34" charset="0"/>
              </a:rPr>
              <a:t>), and then you are watched closely to see if the cancer comes back.</a:t>
            </a:r>
          </a:p>
          <a:p>
            <a:pPr eaLnBrk="1" hangingPunct="1"/>
            <a:r>
              <a:rPr lang="en-US" smtClean="0">
                <a:latin typeface="Calibri" pitchFamily="34" charset="0"/>
              </a:rPr>
              <a:t>Simple hysterectomy (removal of the whole uterus including part of the vagina). </a:t>
            </a:r>
          </a:p>
          <a:p>
            <a:pPr eaLnBrk="1" hangingPunct="1"/>
            <a:r>
              <a:rPr lang="en-US" smtClean="0">
                <a:latin typeface="Calibri" pitchFamily="34" charset="0"/>
              </a:rPr>
              <a:t>Radical hysterectomy (removal of the whole uterus including part of the vagina along with the removal of lymph nodes in the pelvis. </a:t>
            </a:r>
          </a:p>
          <a:p>
            <a:pPr eaLnBrk="1" hangingPunct="1"/>
            <a:r>
              <a:rPr lang="en-US" smtClean="0">
                <a:latin typeface="Calibri" pitchFamily="34" charset="0"/>
              </a:rPr>
              <a:t>Adjunct chemotherapy and radiotherapy.</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5" descr="FEM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0013"/>
            <a:ext cx="4416425" cy="317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Title 1"/>
          <p:cNvSpPr>
            <a:spLocks noGrp="1"/>
          </p:cNvSpPr>
          <p:nvPr>
            <p:ph type="title"/>
          </p:nvPr>
        </p:nvSpPr>
        <p:spPr>
          <a:xfrm>
            <a:off x="1619250" y="6021388"/>
            <a:ext cx="4886325" cy="1320800"/>
          </a:xfrm>
        </p:spPr>
        <p:txBody>
          <a:bodyPr/>
          <a:lstStyle/>
          <a:p>
            <a:pPr eaLnBrk="1" hangingPunct="1"/>
            <a:r>
              <a:rPr lang="en-US" sz="1100" smtClean="0">
                <a:latin typeface="Calibri" pitchFamily="34" charset="0"/>
              </a:rPr>
              <a:t>A, Carcinoma of the cervix, well advanced. B, Early stromal invasion occurring in a cervical intraepithelial neoplasm</a:t>
            </a:r>
          </a:p>
        </p:txBody>
      </p:sp>
      <p:pic>
        <p:nvPicPr>
          <p:cNvPr id="70660" name="Picture 4" descr="FEM003"/>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4441825" y="-63500"/>
            <a:ext cx="4800600" cy="3143250"/>
          </a:xfrm>
        </p:spPr>
      </p:pic>
      <p:pic>
        <p:nvPicPr>
          <p:cNvPr id="70661"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63713" y="3173413"/>
            <a:ext cx="6376987"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4" descr="FEM0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60575"/>
            <a:ext cx="4475163"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Title 6"/>
          <p:cNvSpPr>
            <a:spLocks noGrp="1"/>
          </p:cNvSpPr>
          <p:nvPr>
            <p:ph type="title"/>
          </p:nvPr>
        </p:nvSpPr>
        <p:spPr/>
        <p:txBody>
          <a:bodyPr/>
          <a:lstStyle/>
          <a:p>
            <a:pPr eaLnBrk="1" hangingPunct="1"/>
            <a:endParaRPr lang="en-US" smtClean="0">
              <a:latin typeface="Calibri" pitchFamily="34" charset="0"/>
            </a:endParaRPr>
          </a:p>
        </p:txBody>
      </p:sp>
      <p:pic>
        <p:nvPicPr>
          <p:cNvPr id="7270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13288" y="2060575"/>
            <a:ext cx="4487862"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4" descr="FEM0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4" descr="FEM0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4" descr="FEM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4" descr="FEM07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4" descr="7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latin typeface="Calibri" pitchFamily="34" charset="0"/>
              </a:rPr>
              <a:t>Erosion/Ectropion</a:t>
            </a:r>
          </a:p>
        </p:txBody>
      </p:sp>
      <p:sp>
        <p:nvSpPr>
          <p:cNvPr id="12291" name="Content Placeholder 2"/>
          <p:cNvSpPr>
            <a:spLocks noGrp="1"/>
          </p:cNvSpPr>
          <p:nvPr>
            <p:ph idx="1"/>
          </p:nvPr>
        </p:nvSpPr>
        <p:spPr/>
        <p:txBody>
          <a:bodyPr/>
          <a:lstStyle/>
          <a:p>
            <a:pPr eaLnBrk="1" hangingPunct="1"/>
            <a:endParaRPr lang="en-US" smtClean="0">
              <a:latin typeface="Calibri" pitchFamily="34" charset="0"/>
            </a:endParaRPr>
          </a:p>
          <a:p>
            <a:pPr eaLnBrk="1" hangingPunct="1"/>
            <a:r>
              <a:rPr lang="en-US" smtClean="0">
                <a:latin typeface="Calibri" pitchFamily="34" charset="0"/>
              </a:rPr>
              <a:t>Characterized by columnar epithelium replacing squamous epithelium, grossly resulting in an erythematous area.</a:t>
            </a:r>
          </a:p>
          <a:p>
            <a:pPr eaLnBrk="1" hangingPunct="1"/>
            <a:r>
              <a:rPr lang="en-US" smtClean="0">
                <a:latin typeface="Calibri" pitchFamily="34" charset="0"/>
              </a:rPr>
              <a:t>It is a typical response to a variety of stimuli including hormones, chronic irritation and inflammation (chronic cervicitis).</a:t>
            </a:r>
          </a:p>
          <a:p>
            <a:pPr eaLnBrk="1" hangingPunct="1"/>
            <a:r>
              <a:rPr lang="en-US" smtClean="0">
                <a:latin typeface="Calibri" pitchFamily="34" charset="0"/>
              </a:rPr>
              <a:t>It is benign and has no malignant potential.</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b="1" smtClean="0">
                <a:latin typeface="Calibri" pitchFamily="34" charset="0"/>
              </a:rPr>
              <a:t>Cervical polyp</a:t>
            </a:r>
            <a:r>
              <a:rPr lang="en-US" smtClean="0">
                <a:latin typeface="Calibri" pitchFamily="34" charset="0"/>
              </a:rPr>
              <a:t> </a:t>
            </a:r>
          </a:p>
        </p:txBody>
      </p:sp>
      <p:sp>
        <p:nvSpPr>
          <p:cNvPr id="7171" name="Content Placeholder 2"/>
          <p:cNvSpPr>
            <a:spLocks noGrp="1"/>
          </p:cNvSpPr>
          <p:nvPr>
            <p:ph idx="1"/>
          </p:nvPr>
        </p:nvSpPr>
        <p:spPr/>
        <p:txBody>
          <a:bodyPr rtlCol="0">
            <a:normAutofit fontScale="92500"/>
          </a:bodyPr>
          <a:lstStyle/>
          <a:p>
            <a:pPr marL="0" indent="0" eaLnBrk="1" fontAlgn="auto" hangingPunct="1">
              <a:spcAft>
                <a:spcPts val="0"/>
              </a:spcAft>
              <a:buNone/>
              <a:defRPr/>
            </a:pPr>
            <a:endParaRPr lang="en-US" dirty="0" smtClean="0">
              <a:solidFill>
                <a:schemeClr val="tx1">
                  <a:lumMod val="75000"/>
                  <a:lumOff val="25000"/>
                </a:schemeClr>
              </a:solidFill>
              <a:latin typeface="Calibri" pitchFamily="34" charset="0"/>
            </a:endParaRPr>
          </a:p>
          <a:p>
            <a:pPr eaLnBrk="1" fontAlgn="auto" hangingPunct="1">
              <a:spcAft>
                <a:spcPts val="0"/>
              </a:spcAft>
              <a:buFont typeface="Wingdings 3" charset="2"/>
              <a:buChar char=""/>
              <a:defRPr/>
            </a:pPr>
            <a:r>
              <a:rPr lang="en-US" dirty="0" smtClean="0">
                <a:solidFill>
                  <a:schemeClr val="tx1">
                    <a:lumMod val="75000"/>
                    <a:lumOff val="25000"/>
                  </a:schemeClr>
                </a:solidFill>
                <a:latin typeface="Calibri" pitchFamily="34" charset="0"/>
              </a:rPr>
              <a:t>This is a small, </a:t>
            </a:r>
            <a:r>
              <a:rPr lang="en-US" dirty="0" err="1" smtClean="0">
                <a:solidFill>
                  <a:schemeClr val="tx1">
                    <a:lumMod val="75000"/>
                    <a:lumOff val="25000"/>
                  </a:schemeClr>
                </a:solidFill>
                <a:latin typeface="Calibri" pitchFamily="34" charset="0"/>
              </a:rPr>
              <a:t>pedunculated</a:t>
            </a:r>
            <a:r>
              <a:rPr lang="en-US" dirty="0" smtClean="0">
                <a:solidFill>
                  <a:schemeClr val="tx1">
                    <a:lumMod val="75000"/>
                    <a:lumOff val="25000"/>
                  </a:schemeClr>
                </a:solidFill>
                <a:latin typeface="Calibri" pitchFamily="34" charset="0"/>
              </a:rPr>
              <a:t>, often sessile mass.</a:t>
            </a:r>
          </a:p>
          <a:p>
            <a:pPr eaLnBrk="1" fontAlgn="auto" hangingPunct="1">
              <a:spcAft>
                <a:spcPts val="0"/>
              </a:spcAft>
              <a:buFont typeface="Wingdings 3" charset="2"/>
              <a:buChar char=""/>
              <a:defRPr/>
            </a:pPr>
            <a:r>
              <a:rPr lang="en-US" dirty="0" smtClean="0">
                <a:solidFill>
                  <a:schemeClr val="tx1">
                    <a:lumMod val="75000"/>
                    <a:lumOff val="25000"/>
                  </a:schemeClr>
                </a:solidFill>
                <a:latin typeface="Calibri" pitchFamily="34" charset="0"/>
              </a:rPr>
              <a:t> Most originate from the </a:t>
            </a:r>
            <a:r>
              <a:rPr lang="en-US" dirty="0" err="1" smtClean="0">
                <a:solidFill>
                  <a:schemeClr val="tx1">
                    <a:lumMod val="75000"/>
                    <a:lumOff val="25000"/>
                  </a:schemeClr>
                </a:solidFill>
                <a:latin typeface="Calibri" pitchFamily="34" charset="0"/>
              </a:rPr>
              <a:t>endocervix</a:t>
            </a:r>
            <a:r>
              <a:rPr lang="en-US" dirty="0" smtClean="0">
                <a:solidFill>
                  <a:schemeClr val="tx1">
                    <a:lumMod val="75000"/>
                    <a:lumOff val="25000"/>
                  </a:schemeClr>
                </a:solidFill>
                <a:latin typeface="Calibri" pitchFamily="34" charset="0"/>
              </a:rPr>
              <a:t> (</a:t>
            </a:r>
            <a:r>
              <a:rPr lang="en-US" dirty="0" err="1" smtClean="0">
                <a:solidFill>
                  <a:schemeClr val="tx1">
                    <a:lumMod val="75000"/>
                    <a:lumOff val="25000"/>
                  </a:schemeClr>
                </a:solidFill>
                <a:latin typeface="Calibri" pitchFamily="34" charset="0"/>
              </a:rPr>
              <a:t>endocervical</a:t>
            </a:r>
            <a:r>
              <a:rPr lang="en-US" dirty="0" smtClean="0">
                <a:solidFill>
                  <a:schemeClr val="tx1">
                    <a:lumMod val="75000"/>
                    <a:lumOff val="25000"/>
                  </a:schemeClr>
                </a:solidFill>
                <a:latin typeface="Calibri" pitchFamily="34" charset="0"/>
              </a:rPr>
              <a:t> polyps) with a few from the </a:t>
            </a:r>
            <a:r>
              <a:rPr lang="en-US" dirty="0" err="1" smtClean="0">
                <a:solidFill>
                  <a:schemeClr val="tx1">
                    <a:lumMod val="75000"/>
                    <a:lumOff val="25000"/>
                  </a:schemeClr>
                </a:solidFill>
                <a:latin typeface="Calibri" pitchFamily="34" charset="0"/>
              </a:rPr>
              <a:t>ectocervix</a:t>
            </a:r>
            <a:r>
              <a:rPr lang="en-US" dirty="0" smtClean="0">
                <a:solidFill>
                  <a:schemeClr val="tx1">
                    <a:lumMod val="75000"/>
                    <a:lumOff val="25000"/>
                  </a:schemeClr>
                </a:solidFill>
                <a:latin typeface="Calibri" pitchFamily="34" charset="0"/>
              </a:rPr>
              <a:t> (</a:t>
            </a:r>
            <a:r>
              <a:rPr lang="en-US" dirty="0" err="1" smtClean="0">
                <a:solidFill>
                  <a:schemeClr val="tx1">
                    <a:lumMod val="75000"/>
                    <a:lumOff val="25000"/>
                  </a:schemeClr>
                </a:solidFill>
                <a:latin typeface="Calibri" pitchFamily="34" charset="0"/>
              </a:rPr>
              <a:t>ectocervical</a:t>
            </a:r>
            <a:r>
              <a:rPr lang="en-US" dirty="0" smtClean="0">
                <a:solidFill>
                  <a:schemeClr val="tx1">
                    <a:lumMod val="75000"/>
                    <a:lumOff val="25000"/>
                  </a:schemeClr>
                </a:solidFill>
                <a:latin typeface="Calibri" pitchFamily="34" charset="0"/>
              </a:rPr>
              <a:t> polyps). </a:t>
            </a:r>
          </a:p>
          <a:p>
            <a:pPr eaLnBrk="1" fontAlgn="auto" hangingPunct="1">
              <a:spcAft>
                <a:spcPts val="0"/>
              </a:spcAft>
              <a:buFont typeface="Wingdings 3" charset="2"/>
              <a:buChar char=""/>
              <a:defRPr/>
            </a:pPr>
            <a:r>
              <a:rPr lang="en-US" dirty="0" smtClean="0">
                <a:solidFill>
                  <a:schemeClr val="tx1">
                    <a:lumMod val="75000"/>
                    <a:lumOff val="25000"/>
                  </a:schemeClr>
                </a:solidFill>
                <a:latin typeface="Calibri" pitchFamily="34" charset="0"/>
              </a:rPr>
              <a:t>They are inflammatory proliferations of cervical mucosa and are not true neoplasms. </a:t>
            </a:r>
          </a:p>
          <a:p>
            <a:pPr eaLnBrk="1" fontAlgn="auto" hangingPunct="1">
              <a:spcAft>
                <a:spcPts val="0"/>
              </a:spcAft>
              <a:buFont typeface="Wingdings 3" charset="2"/>
              <a:buChar char=""/>
              <a:defRPr/>
            </a:pPr>
            <a:r>
              <a:rPr lang="en-US" dirty="0">
                <a:solidFill>
                  <a:schemeClr val="tx1">
                    <a:lumMod val="75000"/>
                    <a:lumOff val="25000"/>
                  </a:schemeClr>
                </a:solidFill>
                <a:latin typeface="Calibri" pitchFamily="34" charset="0"/>
              </a:rPr>
              <a:t>The lesion is characterized by overgrowth of benign </a:t>
            </a:r>
            <a:r>
              <a:rPr lang="en-US" dirty="0" err="1">
                <a:solidFill>
                  <a:schemeClr val="tx1">
                    <a:lumMod val="75000"/>
                    <a:lumOff val="25000"/>
                  </a:schemeClr>
                </a:solidFill>
                <a:latin typeface="Calibri" pitchFamily="34" charset="0"/>
              </a:rPr>
              <a:t>stroma</a:t>
            </a:r>
            <a:r>
              <a:rPr lang="en-US" dirty="0">
                <a:solidFill>
                  <a:schemeClr val="tx1">
                    <a:lumMod val="75000"/>
                    <a:lumOff val="25000"/>
                  </a:schemeClr>
                </a:solidFill>
                <a:latin typeface="Calibri" pitchFamily="34" charset="0"/>
              </a:rPr>
              <a:t> covered by epithelium.</a:t>
            </a:r>
          </a:p>
          <a:p>
            <a:pPr eaLnBrk="1" fontAlgn="auto" hangingPunct="1">
              <a:spcAft>
                <a:spcPts val="0"/>
              </a:spcAft>
              <a:buFont typeface="Wingdings 3" charset="2"/>
              <a:buChar char=""/>
              <a:defRPr/>
            </a:pPr>
            <a:r>
              <a:rPr lang="en-US" dirty="0" err="1">
                <a:solidFill>
                  <a:schemeClr val="tx1">
                    <a:lumMod val="75000"/>
                    <a:lumOff val="25000"/>
                  </a:schemeClr>
                </a:solidFill>
                <a:latin typeface="Calibri" pitchFamily="34" charset="0"/>
              </a:rPr>
              <a:t>Endocervical</a:t>
            </a:r>
            <a:r>
              <a:rPr lang="en-US" dirty="0">
                <a:solidFill>
                  <a:schemeClr val="tx1">
                    <a:lumMod val="75000"/>
                    <a:lumOff val="25000"/>
                  </a:schemeClr>
                </a:solidFill>
                <a:latin typeface="Calibri" pitchFamily="34" charset="0"/>
              </a:rPr>
              <a:t> polyps are covered by </a:t>
            </a:r>
            <a:r>
              <a:rPr lang="en-US" dirty="0" err="1">
                <a:solidFill>
                  <a:schemeClr val="tx1">
                    <a:lumMod val="75000"/>
                    <a:lumOff val="25000"/>
                  </a:schemeClr>
                </a:solidFill>
                <a:latin typeface="Calibri" pitchFamily="34" charset="0"/>
              </a:rPr>
              <a:t>endocervical</a:t>
            </a:r>
            <a:r>
              <a:rPr lang="en-US" dirty="0">
                <a:solidFill>
                  <a:schemeClr val="tx1">
                    <a:lumMod val="75000"/>
                    <a:lumOff val="25000"/>
                  </a:schemeClr>
                </a:solidFill>
                <a:latin typeface="Calibri" pitchFamily="34" charset="0"/>
              </a:rPr>
              <a:t>, </a:t>
            </a:r>
            <a:r>
              <a:rPr lang="en-US" dirty="0" err="1">
                <a:solidFill>
                  <a:schemeClr val="tx1">
                    <a:lumMod val="75000"/>
                    <a:lumOff val="25000"/>
                  </a:schemeClr>
                </a:solidFill>
                <a:latin typeface="Calibri" pitchFamily="34" charset="0"/>
              </a:rPr>
              <a:t>squamo</a:t>
            </a:r>
            <a:r>
              <a:rPr lang="en-US" dirty="0">
                <a:solidFill>
                  <a:schemeClr val="tx1">
                    <a:lumMod val="75000"/>
                    <a:lumOff val="25000"/>
                  </a:schemeClr>
                </a:solidFill>
                <a:latin typeface="Calibri" pitchFamily="34" charset="0"/>
              </a:rPr>
              <a:t>-columnar or </a:t>
            </a:r>
            <a:r>
              <a:rPr lang="en-US" dirty="0" err="1">
                <a:solidFill>
                  <a:schemeClr val="tx1">
                    <a:lumMod val="75000"/>
                    <a:lumOff val="25000"/>
                  </a:schemeClr>
                </a:solidFill>
                <a:latin typeface="Calibri" pitchFamily="34" charset="0"/>
              </a:rPr>
              <a:t>metaplastic</a:t>
            </a:r>
            <a:r>
              <a:rPr lang="en-US" dirty="0">
                <a:solidFill>
                  <a:schemeClr val="tx1">
                    <a:lumMod val="75000"/>
                    <a:lumOff val="25000"/>
                  </a:schemeClr>
                </a:solidFill>
                <a:latin typeface="Calibri" pitchFamily="34" charset="0"/>
              </a:rPr>
              <a:t> squamous epithelium while </a:t>
            </a:r>
            <a:r>
              <a:rPr lang="en-US" dirty="0" err="1">
                <a:solidFill>
                  <a:schemeClr val="tx1">
                    <a:lumMod val="75000"/>
                    <a:lumOff val="25000"/>
                  </a:schemeClr>
                </a:solidFill>
                <a:latin typeface="Calibri" pitchFamily="34" charset="0"/>
              </a:rPr>
              <a:t>ectocervical</a:t>
            </a:r>
            <a:r>
              <a:rPr lang="en-US" dirty="0">
                <a:solidFill>
                  <a:schemeClr val="tx1">
                    <a:lumMod val="75000"/>
                    <a:lumOff val="25000"/>
                  </a:schemeClr>
                </a:solidFill>
                <a:latin typeface="Calibri" pitchFamily="34" charset="0"/>
              </a:rPr>
              <a:t> ones are covered by stratified squamous epithelium.</a:t>
            </a:r>
          </a:p>
          <a:p>
            <a:pPr eaLnBrk="1" fontAlgn="auto" hangingPunct="1">
              <a:spcAft>
                <a:spcPts val="0"/>
              </a:spcAft>
              <a:buFont typeface="Wingdings 3" charset="2"/>
              <a:buChar char=""/>
              <a:defRPr/>
            </a:pPr>
            <a:r>
              <a:rPr lang="en-US" dirty="0">
                <a:solidFill>
                  <a:schemeClr val="tx1">
                    <a:lumMod val="75000"/>
                    <a:lumOff val="25000"/>
                  </a:schemeClr>
                </a:solidFill>
                <a:latin typeface="Calibri" pitchFamily="34" charset="0"/>
              </a:rPr>
              <a:t> The </a:t>
            </a:r>
            <a:r>
              <a:rPr lang="en-US" dirty="0" err="1">
                <a:solidFill>
                  <a:schemeClr val="tx1">
                    <a:lumMod val="75000"/>
                    <a:lumOff val="25000"/>
                  </a:schemeClr>
                </a:solidFill>
                <a:latin typeface="Calibri" pitchFamily="34" charset="0"/>
              </a:rPr>
              <a:t>stroma</a:t>
            </a:r>
            <a:r>
              <a:rPr lang="en-US" dirty="0">
                <a:solidFill>
                  <a:schemeClr val="tx1">
                    <a:lumMod val="75000"/>
                    <a:lumOff val="25000"/>
                  </a:schemeClr>
                </a:solidFill>
                <a:latin typeface="Calibri" pitchFamily="34" charset="0"/>
              </a:rPr>
              <a:t> contains thick-walled blood vessels and fibrous and some inflammatory cells.</a:t>
            </a:r>
          </a:p>
          <a:p>
            <a:pPr eaLnBrk="1" fontAlgn="auto" hangingPunct="1">
              <a:spcAft>
                <a:spcPts val="0"/>
              </a:spcAft>
              <a:buFont typeface="Wingdings 3" charset="2"/>
              <a:buChar char=""/>
              <a:defRPr/>
            </a:pPr>
            <a:endParaRPr lang="en-US" dirty="0" smtClean="0">
              <a:solidFill>
                <a:schemeClr val="tx1">
                  <a:lumMod val="75000"/>
                  <a:lumOff val="25000"/>
                </a:schemeClr>
              </a:solidFill>
              <a:latin typeface="Calibri" pitchFamily="34"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latin typeface="Calibri" pitchFamily="34" charset="0"/>
              </a:rPr>
              <a:t>CERVICITIS</a:t>
            </a:r>
          </a:p>
        </p:txBody>
      </p:sp>
      <p:sp>
        <p:nvSpPr>
          <p:cNvPr id="14339" name="Content Placeholder 2"/>
          <p:cNvSpPr>
            <a:spLocks noGrp="1"/>
          </p:cNvSpPr>
          <p:nvPr>
            <p:ph idx="1"/>
          </p:nvPr>
        </p:nvSpPr>
        <p:spPr/>
        <p:txBody>
          <a:bodyPr/>
          <a:lstStyle/>
          <a:p>
            <a:pPr eaLnBrk="1" hangingPunct="1"/>
            <a:endParaRPr lang="en-US" smtClean="0">
              <a:latin typeface="Calibri" pitchFamily="34" charset="0"/>
            </a:endParaRPr>
          </a:p>
          <a:p>
            <a:pPr eaLnBrk="1" hangingPunct="1"/>
            <a:endParaRPr lang="en-US" smtClean="0">
              <a:latin typeface="Calibri" pitchFamily="34" charset="0"/>
            </a:endParaRPr>
          </a:p>
          <a:p>
            <a:pPr eaLnBrk="1" hangingPunct="1"/>
            <a:r>
              <a:rPr lang="en-US" smtClean="0">
                <a:latin typeface="Calibri" pitchFamily="34" charset="0"/>
              </a:rPr>
              <a:t>Inflammation of cervix.</a:t>
            </a:r>
          </a:p>
          <a:p>
            <a:pPr eaLnBrk="1" hangingPunct="1"/>
            <a:r>
              <a:rPr lang="en-US" smtClean="0">
                <a:latin typeface="Calibri" pitchFamily="34" charset="0"/>
              </a:rPr>
              <a:t>Can be non-infectious or infectious.</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a:bodyPr>
          <a:lstStyle/>
          <a:p>
            <a:pPr eaLnBrk="1" hangingPunct="1"/>
            <a:r>
              <a:rPr lang="en-US" b="1" dirty="0" smtClean="0">
                <a:latin typeface="Calibri" pitchFamily="34" charset="0"/>
              </a:rPr>
              <a:t>Noninfectious (Nonspecific) Cervicitis</a:t>
            </a:r>
            <a:r>
              <a:rPr lang="en-US" dirty="0" smtClean="0">
                <a:latin typeface="Calibri" pitchFamily="34" charset="0"/>
              </a:rPr>
              <a:t> </a:t>
            </a:r>
          </a:p>
        </p:txBody>
      </p:sp>
      <p:sp>
        <p:nvSpPr>
          <p:cNvPr id="10243" name="Content Placeholder 2"/>
          <p:cNvSpPr>
            <a:spLocks noGrp="1"/>
          </p:cNvSpPr>
          <p:nvPr>
            <p:ph idx="1"/>
          </p:nvPr>
        </p:nvSpPr>
        <p:spPr>
          <a:xfrm>
            <a:off x="609600" y="1773238"/>
            <a:ext cx="6348413" cy="4535487"/>
          </a:xfrm>
        </p:spPr>
        <p:txBody>
          <a:bodyPr rtlCol="0">
            <a:normAutofit fontScale="70000" lnSpcReduction="20000"/>
          </a:bodyPr>
          <a:lstStyle/>
          <a:p>
            <a:pPr eaLnBrk="1" fontAlgn="auto" hangingPunct="1">
              <a:spcAft>
                <a:spcPts val="0"/>
              </a:spcAft>
              <a:buFont typeface="Wingdings 3" charset="2"/>
              <a:buChar char=""/>
              <a:defRPr/>
            </a:pPr>
            <a:endParaRPr lang="en-US" sz="2800" dirty="0" smtClean="0">
              <a:solidFill>
                <a:schemeClr val="tx1">
                  <a:lumMod val="75000"/>
                  <a:lumOff val="25000"/>
                </a:schemeClr>
              </a:solidFill>
              <a:latin typeface="Calibri" pitchFamily="34" charset="0"/>
            </a:endParaRPr>
          </a:p>
          <a:p>
            <a:pPr eaLnBrk="1" fontAlgn="auto" hangingPunct="1">
              <a:spcAft>
                <a:spcPts val="0"/>
              </a:spcAft>
              <a:buFont typeface="Wingdings 3" charset="2"/>
              <a:buChar char=""/>
              <a:defRPr/>
            </a:pPr>
            <a:r>
              <a:rPr lang="en-US" sz="2800" dirty="0" smtClean="0">
                <a:solidFill>
                  <a:schemeClr val="tx1">
                    <a:lumMod val="75000"/>
                    <a:lumOff val="25000"/>
                  </a:schemeClr>
                </a:solidFill>
                <a:latin typeface="Calibri" pitchFamily="34" charset="0"/>
              </a:rPr>
              <a:t>This is inflammation of the cervix caused by chemical (e.g. douche, deodorant) or mechanical (e.g. tampon, diaphragm) irritation. It is often acute but may be chronic. </a:t>
            </a:r>
          </a:p>
          <a:p>
            <a:pPr eaLnBrk="1" fontAlgn="auto" hangingPunct="1">
              <a:spcAft>
                <a:spcPts val="0"/>
              </a:spcAft>
              <a:buFont typeface="Wingdings" pitchFamily="2" charset="2"/>
              <a:buNone/>
              <a:defRPr/>
            </a:pPr>
            <a:endParaRPr lang="en-US" sz="2800" b="1" dirty="0" smtClean="0">
              <a:solidFill>
                <a:schemeClr val="tx1">
                  <a:lumMod val="75000"/>
                  <a:lumOff val="25000"/>
                </a:schemeClr>
              </a:solidFill>
              <a:latin typeface="Calibri" pitchFamily="34" charset="0"/>
            </a:endParaRPr>
          </a:p>
          <a:p>
            <a:pPr eaLnBrk="1" fontAlgn="auto" hangingPunct="1">
              <a:spcAft>
                <a:spcPts val="0"/>
              </a:spcAft>
              <a:buFont typeface="Wingdings" pitchFamily="2" charset="2"/>
              <a:buNone/>
              <a:defRPr/>
            </a:pPr>
            <a:r>
              <a:rPr lang="en-US" sz="2800" b="1" dirty="0" smtClean="0">
                <a:solidFill>
                  <a:schemeClr val="tx1">
                    <a:lumMod val="75000"/>
                    <a:lumOff val="25000"/>
                  </a:schemeClr>
                </a:solidFill>
                <a:latin typeface="Calibri" pitchFamily="34" charset="0"/>
              </a:rPr>
              <a:t>Clinical </a:t>
            </a:r>
            <a:r>
              <a:rPr lang="en-US" sz="2800" b="1" dirty="0" smtClean="0">
                <a:solidFill>
                  <a:schemeClr val="tx1">
                    <a:lumMod val="75000"/>
                    <a:lumOff val="25000"/>
                  </a:schemeClr>
                </a:solidFill>
                <a:latin typeface="Calibri" pitchFamily="34" charset="0"/>
              </a:rPr>
              <a:t>appearances</a:t>
            </a:r>
            <a:endParaRPr lang="en-US" sz="2800" dirty="0" smtClean="0">
              <a:solidFill>
                <a:schemeClr val="tx1">
                  <a:lumMod val="75000"/>
                  <a:lumOff val="25000"/>
                </a:schemeClr>
              </a:solidFill>
              <a:latin typeface="Calibri" pitchFamily="34" charset="0"/>
            </a:endParaRPr>
          </a:p>
          <a:p>
            <a:pPr eaLnBrk="1" fontAlgn="auto" hangingPunct="1">
              <a:spcAft>
                <a:spcPts val="0"/>
              </a:spcAft>
              <a:buFont typeface="Wingdings 3" charset="2"/>
              <a:buChar char=""/>
              <a:defRPr/>
            </a:pPr>
            <a:r>
              <a:rPr lang="en-US" sz="2800" dirty="0" smtClean="0">
                <a:solidFill>
                  <a:schemeClr val="tx1">
                    <a:lumMod val="75000"/>
                    <a:lumOff val="25000"/>
                  </a:schemeClr>
                </a:solidFill>
                <a:latin typeface="Calibri" pitchFamily="34" charset="0"/>
              </a:rPr>
              <a:t>Noninfectious </a:t>
            </a:r>
            <a:r>
              <a:rPr lang="en-US" sz="2800" dirty="0" err="1" smtClean="0">
                <a:solidFill>
                  <a:schemeClr val="tx1">
                    <a:lumMod val="75000"/>
                    <a:lumOff val="25000"/>
                  </a:schemeClr>
                </a:solidFill>
                <a:latin typeface="Calibri" pitchFamily="34" charset="0"/>
              </a:rPr>
              <a:t>cervicitis</a:t>
            </a:r>
            <a:r>
              <a:rPr lang="en-US" sz="2800" dirty="0" smtClean="0">
                <a:solidFill>
                  <a:schemeClr val="tx1">
                    <a:lumMod val="75000"/>
                    <a:lumOff val="25000"/>
                  </a:schemeClr>
                </a:solidFill>
                <a:latin typeface="Calibri" pitchFamily="34" charset="0"/>
              </a:rPr>
              <a:t> is often asymptomatic.</a:t>
            </a:r>
          </a:p>
          <a:p>
            <a:pPr eaLnBrk="1" fontAlgn="auto" hangingPunct="1">
              <a:spcAft>
                <a:spcPts val="0"/>
              </a:spcAft>
              <a:buFont typeface="Wingdings 3" charset="2"/>
              <a:buChar char=""/>
              <a:defRPr/>
            </a:pPr>
            <a:r>
              <a:rPr lang="en-US" sz="2800" dirty="0" smtClean="0">
                <a:solidFill>
                  <a:schemeClr val="tx1">
                    <a:lumMod val="75000"/>
                    <a:lumOff val="25000"/>
                  </a:schemeClr>
                </a:solidFill>
                <a:latin typeface="Calibri" pitchFamily="34" charset="0"/>
              </a:rPr>
              <a:t> The cervix appears red and swollen</a:t>
            </a:r>
          </a:p>
          <a:p>
            <a:pPr eaLnBrk="1" fontAlgn="auto" hangingPunct="1">
              <a:spcAft>
                <a:spcPts val="0"/>
              </a:spcAft>
              <a:buFont typeface="Wingdings" pitchFamily="2" charset="2"/>
              <a:buNone/>
              <a:defRPr/>
            </a:pPr>
            <a:r>
              <a:rPr lang="en-US" sz="2800" b="1" dirty="0">
                <a:solidFill>
                  <a:schemeClr val="tx1">
                    <a:lumMod val="75000"/>
                    <a:lumOff val="25000"/>
                  </a:schemeClr>
                </a:solidFill>
                <a:latin typeface="Calibri" pitchFamily="34" charset="0"/>
              </a:rPr>
              <a:t>Histology</a:t>
            </a:r>
            <a:endParaRPr lang="en-US" sz="2800" dirty="0">
              <a:solidFill>
                <a:schemeClr val="tx1">
                  <a:lumMod val="75000"/>
                  <a:lumOff val="25000"/>
                </a:schemeClr>
              </a:solidFill>
              <a:latin typeface="Calibri" pitchFamily="34" charset="0"/>
            </a:endParaRPr>
          </a:p>
          <a:p>
            <a:pPr eaLnBrk="1" fontAlgn="auto" hangingPunct="1">
              <a:spcAft>
                <a:spcPts val="0"/>
              </a:spcAft>
              <a:buFont typeface="Wingdings 3" charset="2"/>
              <a:buChar char=""/>
              <a:defRPr/>
            </a:pPr>
            <a:r>
              <a:rPr lang="en-US" sz="2800" dirty="0">
                <a:solidFill>
                  <a:schemeClr val="tx1">
                    <a:lumMod val="75000"/>
                    <a:lumOff val="25000"/>
                  </a:schemeClr>
                </a:solidFill>
                <a:latin typeface="Calibri" pitchFamily="34" charset="0"/>
              </a:rPr>
              <a:t>The histologic features are nonspecific. The inflammatory infiltrate may comprise neutrophils or plasma cells and lymphocytes or a combination of these cells.</a:t>
            </a:r>
          </a:p>
          <a:p>
            <a:pPr eaLnBrk="1" fontAlgn="auto" hangingPunct="1">
              <a:spcAft>
                <a:spcPts val="0"/>
              </a:spcAft>
              <a:buFont typeface="Wingdings 3" charset="2"/>
              <a:buChar char=""/>
              <a:defRPr/>
            </a:pPr>
            <a:r>
              <a:rPr lang="en-US" sz="2800" dirty="0">
                <a:solidFill>
                  <a:schemeClr val="tx1">
                    <a:lumMod val="75000"/>
                    <a:lumOff val="25000"/>
                  </a:schemeClr>
                </a:solidFill>
                <a:latin typeface="Calibri" pitchFamily="34" charset="0"/>
              </a:rPr>
              <a:t>Squamous metaplasia of the </a:t>
            </a:r>
            <a:r>
              <a:rPr lang="en-US" sz="2800" dirty="0" err="1">
                <a:solidFill>
                  <a:schemeClr val="tx1">
                    <a:lumMod val="75000"/>
                    <a:lumOff val="25000"/>
                  </a:schemeClr>
                </a:solidFill>
                <a:latin typeface="Calibri" pitchFamily="34" charset="0"/>
              </a:rPr>
              <a:t>endocervical</a:t>
            </a:r>
            <a:r>
              <a:rPr lang="en-US" sz="2800" dirty="0">
                <a:solidFill>
                  <a:schemeClr val="tx1">
                    <a:lumMod val="75000"/>
                    <a:lumOff val="25000"/>
                  </a:schemeClr>
                </a:solidFill>
                <a:latin typeface="Calibri" pitchFamily="34" charset="0"/>
              </a:rPr>
              <a:t> glandular epithelium is common in chronic cervicitis. Often some of the mucous glands are obstructed and dilate to form mucus-filled cysts called </a:t>
            </a:r>
            <a:r>
              <a:rPr lang="en-US" sz="2800" dirty="0" err="1">
                <a:solidFill>
                  <a:schemeClr val="tx1">
                    <a:lumMod val="75000"/>
                    <a:lumOff val="25000"/>
                  </a:schemeClr>
                </a:solidFill>
                <a:latin typeface="Calibri" pitchFamily="34" charset="0"/>
              </a:rPr>
              <a:t>nabothian</a:t>
            </a:r>
            <a:r>
              <a:rPr lang="en-US" sz="2800" dirty="0">
                <a:solidFill>
                  <a:schemeClr val="tx1">
                    <a:lumMod val="75000"/>
                    <a:lumOff val="25000"/>
                  </a:schemeClr>
                </a:solidFill>
                <a:latin typeface="Calibri" pitchFamily="34" charset="0"/>
              </a:rPr>
              <a:t> cysts.</a:t>
            </a:r>
          </a:p>
          <a:p>
            <a:pPr eaLnBrk="1" fontAlgn="auto" hangingPunct="1">
              <a:spcAft>
                <a:spcPts val="0"/>
              </a:spcAft>
              <a:buFont typeface="Wingdings 3" charset="2"/>
              <a:buChar char=""/>
              <a:defRPr/>
            </a:pPr>
            <a:endParaRPr lang="en-US" sz="2800" dirty="0" smtClean="0">
              <a:solidFill>
                <a:schemeClr val="tx1">
                  <a:lumMod val="75000"/>
                  <a:lumOff val="25000"/>
                </a:schemeClr>
              </a:solidFill>
              <a:latin typeface="Calibri" pitchFamily="34" charset="0"/>
            </a:endParaRPr>
          </a:p>
          <a:p>
            <a:pPr eaLnBrk="1" fontAlgn="auto" hangingPunct="1">
              <a:spcAft>
                <a:spcPts val="0"/>
              </a:spcAft>
              <a:buFont typeface="Wingdings 3" charset="2"/>
              <a:buChar char=""/>
              <a:defRPr/>
            </a:pPr>
            <a:endParaRPr lang="en-US" dirty="0" smtClean="0">
              <a:solidFill>
                <a:schemeClr val="tx1">
                  <a:lumMod val="75000"/>
                  <a:lumOff val="25000"/>
                </a:schemeClr>
              </a:solidFill>
              <a:latin typeface="Calibri" pitchFamily="34" charset="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latin typeface="Calibri" pitchFamily="34" charset="0"/>
              </a:rPr>
              <a:t>Infectious cervicitis</a:t>
            </a:r>
          </a:p>
        </p:txBody>
      </p:sp>
      <p:sp>
        <p:nvSpPr>
          <p:cNvPr id="16387" name="Content Placeholder 2"/>
          <p:cNvSpPr>
            <a:spLocks noGrp="1"/>
          </p:cNvSpPr>
          <p:nvPr>
            <p:ph idx="1"/>
          </p:nvPr>
        </p:nvSpPr>
        <p:spPr>
          <a:xfrm>
            <a:off x="457200" y="1600200"/>
            <a:ext cx="7467600" cy="4873625"/>
          </a:xfrm>
        </p:spPr>
        <p:txBody>
          <a:bodyPr/>
          <a:lstStyle/>
          <a:p>
            <a:pPr eaLnBrk="1" hangingPunct="1"/>
            <a:endParaRPr lang="en-US" smtClean="0">
              <a:latin typeface="Calibri" pitchFamily="34" charset="0"/>
            </a:endParaRPr>
          </a:p>
          <a:p>
            <a:pPr eaLnBrk="1" hangingPunct="1"/>
            <a:r>
              <a:rPr lang="en-US" smtClean="0">
                <a:latin typeface="Calibri" pitchFamily="34" charset="0"/>
              </a:rPr>
              <a:t>Can be caused by various organisims e.g.staphylococci, enterococci, Gardnerella vaginalis, Trichomonas vaginalis, Candida albicans and Chlamydia trachomatis.</a:t>
            </a:r>
          </a:p>
          <a:p>
            <a:pPr eaLnBrk="1" hangingPunct="1"/>
            <a:r>
              <a:rPr lang="en-US" smtClean="0">
                <a:latin typeface="Calibri" pitchFamily="34" charset="0"/>
              </a:rPr>
              <a:t>Most often involves the endocervix.</a:t>
            </a:r>
          </a:p>
          <a:p>
            <a:pPr eaLnBrk="1" hangingPunct="1"/>
            <a:r>
              <a:rPr lang="en-US" smtClean="0">
                <a:latin typeface="Calibri" pitchFamily="34" charset="0"/>
              </a:rPr>
              <a:t>Is often asymptomatic</a:t>
            </a:r>
          </a:p>
          <a:p>
            <a:pPr eaLnBrk="1" hangingPunct="1"/>
            <a:r>
              <a:rPr lang="en-US" smtClean="0">
                <a:latin typeface="Calibri" pitchFamily="34" charset="0"/>
              </a:rPr>
              <a:t>may manifest as vaginal discharge</a:t>
            </a: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918</TotalTime>
  <Words>2389</Words>
  <Application>Microsoft Office PowerPoint</Application>
  <PresentationFormat>On-screen Show (4:3)</PresentationFormat>
  <Paragraphs>230</Paragraphs>
  <Slides>47</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Trebuchet MS</vt:lpstr>
      <vt:lpstr>Wingdings 3</vt:lpstr>
      <vt:lpstr>Wingdings</vt:lpstr>
      <vt:lpstr>Clarity</vt:lpstr>
      <vt:lpstr>Uterine Cervix </vt:lpstr>
      <vt:lpstr>PowerPoint Presentation</vt:lpstr>
      <vt:lpstr>SQUAMO-COLUMNAR JUNCTION</vt:lpstr>
      <vt:lpstr>PowerPoint Presentation</vt:lpstr>
      <vt:lpstr>Erosion/Ectropion</vt:lpstr>
      <vt:lpstr>Cervical polyp </vt:lpstr>
      <vt:lpstr>CERVICITIS</vt:lpstr>
      <vt:lpstr>Noninfectious (Nonspecific) Cervicitis </vt:lpstr>
      <vt:lpstr>Infectious cervicitis</vt:lpstr>
      <vt:lpstr>Candidiasis (moniliasis)</vt:lpstr>
      <vt:lpstr>PowerPoint Presentation</vt:lpstr>
      <vt:lpstr>Trichomoniasis </vt:lpstr>
      <vt:lpstr>PowerPoint Presentation</vt:lpstr>
      <vt:lpstr>Chlamydia trachomatis Cervicitis  </vt:lpstr>
      <vt:lpstr>Herpes simplex virus (HSV) Cervicitis</vt:lpstr>
      <vt:lpstr>Human papilloma virus(HPV) infection</vt:lpstr>
      <vt:lpstr>PowerPoint Presentation</vt:lpstr>
      <vt:lpstr>Cervix Carcinoma</vt:lpstr>
      <vt:lpstr>Precancerous lesion of cervical carcinoma (CIN/ SIL) </vt:lpstr>
      <vt:lpstr>Cervical intraepithelial neoplasia (CIN)</vt:lpstr>
      <vt:lpstr>PowerPoint Presentation</vt:lpstr>
      <vt:lpstr>HPV infection</vt:lpstr>
      <vt:lpstr>CIN I</vt:lpstr>
      <vt:lpstr>CIN II</vt:lpstr>
      <vt:lpstr>CIN III/ carcinoma in situ</vt:lpstr>
      <vt:lpstr>Cytology screening for precancerous lesions</vt:lpstr>
      <vt:lpstr>Cytology Pap Smear/Screening</vt:lpstr>
      <vt:lpstr>PowerPoint Presentation</vt:lpstr>
      <vt:lpstr>PowerPoint Presentation</vt:lpstr>
      <vt:lpstr>Low grade SIL  = CIN I</vt:lpstr>
      <vt:lpstr>High grade SIL = CIN II</vt:lpstr>
      <vt:lpstr>HIGH GRADE SIL = CIN III</vt:lpstr>
      <vt:lpstr>PowerPoint Presentation</vt:lpstr>
      <vt:lpstr>CIN/ SIL:</vt:lpstr>
      <vt:lpstr>Cervical carcinoma, </vt:lpstr>
      <vt:lpstr>Cervical Carcinoma, Invasive</vt:lpstr>
      <vt:lpstr>Cervical Carcinoma (invasive carcinoma), Morphology</vt:lpstr>
      <vt:lpstr> Cervical Carcinoma, Staging</vt:lpstr>
      <vt:lpstr>Cervical Carcinoma, Clinical Course</vt:lpstr>
      <vt:lpstr>Cervical Carcinoma: Treatment</vt:lpstr>
      <vt:lpstr>A, Carcinoma of the cervix, well advanced. B, Early stromal invasion occurring in a cervical intraepithelial neoplasm</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Pathology of Cervix Carcinoma</dc:title>
  <dc:creator>Sufia Husain</dc:creator>
  <cp:lastModifiedBy>DR.EMAD</cp:lastModifiedBy>
  <cp:revision>77</cp:revision>
  <dcterms:created xsi:type="dcterms:W3CDTF">2005-02-23T09:01:04Z</dcterms:created>
  <dcterms:modified xsi:type="dcterms:W3CDTF">2014-04-14T07:25:05Z</dcterms:modified>
</cp:coreProperties>
</file>