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51" r:id="rId1"/>
  </p:sldMasterIdLst>
  <p:notesMasterIdLst>
    <p:notesMasterId r:id="rId75"/>
  </p:notesMasterIdLst>
  <p:sldIdLst>
    <p:sldId id="385" r:id="rId2"/>
    <p:sldId id="426" r:id="rId3"/>
    <p:sldId id="437" r:id="rId4"/>
    <p:sldId id="441" r:id="rId5"/>
    <p:sldId id="438" r:id="rId6"/>
    <p:sldId id="442" r:id="rId7"/>
    <p:sldId id="424" r:id="rId8"/>
    <p:sldId id="259" r:id="rId9"/>
    <p:sldId id="338" r:id="rId10"/>
    <p:sldId id="448" r:id="rId11"/>
    <p:sldId id="446" r:id="rId12"/>
    <p:sldId id="447" r:id="rId13"/>
    <p:sldId id="261" r:id="rId14"/>
    <p:sldId id="461" r:id="rId15"/>
    <p:sldId id="337" r:id="rId16"/>
    <p:sldId id="267" r:id="rId17"/>
    <p:sldId id="449" r:id="rId18"/>
    <p:sldId id="331" r:id="rId19"/>
    <p:sldId id="270" r:id="rId20"/>
    <p:sldId id="324" r:id="rId21"/>
    <p:sldId id="271" r:id="rId22"/>
    <p:sldId id="425" r:id="rId23"/>
    <p:sldId id="281" r:id="rId24"/>
    <p:sldId id="436" r:id="rId25"/>
    <p:sldId id="450" r:id="rId26"/>
    <p:sldId id="284" r:id="rId27"/>
    <p:sldId id="287" r:id="rId28"/>
    <p:sldId id="412" r:id="rId29"/>
    <p:sldId id="290" r:id="rId30"/>
    <p:sldId id="451" r:id="rId31"/>
    <p:sldId id="342" r:id="rId32"/>
    <p:sldId id="291" r:id="rId33"/>
    <p:sldId id="297" r:id="rId34"/>
    <p:sldId id="413" r:id="rId35"/>
    <p:sldId id="452" r:id="rId36"/>
    <p:sldId id="458" r:id="rId37"/>
    <p:sldId id="293" r:id="rId38"/>
    <p:sldId id="309" r:id="rId39"/>
    <p:sldId id="370" r:id="rId40"/>
    <p:sldId id="456" r:id="rId41"/>
    <p:sldId id="457" r:id="rId42"/>
    <p:sldId id="294" r:id="rId43"/>
    <p:sldId id="454" r:id="rId44"/>
    <p:sldId id="318" r:id="rId45"/>
    <p:sldId id="295" r:id="rId46"/>
    <p:sldId id="416" r:id="rId47"/>
    <p:sldId id="459" r:id="rId48"/>
    <p:sldId id="296" r:id="rId49"/>
    <p:sldId id="346" r:id="rId50"/>
    <p:sldId id="347" r:id="rId51"/>
    <p:sldId id="313" r:id="rId52"/>
    <p:sldId id="420" r:id="rId53"/>
    <p:sldId id="462" r:id="rId54"/>
    <p:sldId id="298" r:id="rId55"/>
    <p:sldId id="299" r:id="rId56"/>
    <p:sldId id="316" r:id="rId57"/>
    <p:sldId id="421" r:id="rId58"/>
    <p:sldId id="300" r:id="rId59"/>
    <p:sldId id="320" r:id="rId60"/>
    <p:sldId id="301" r:id="rId61"/>
    <p:sldId id="302" r:id="rId62"/>
    <p:sldId id="460" r:id="rId63"/>
    <p:sldId id="303" r:id="rId64"/>
    <p:sldId id="350" r:id="rId65"/>
    <p:sldId id="304" r:id="rId66"/>
    <p:sldId id="355" r:id="rId67"/>
    <p:sldId id="322" r:id="rId68"/>
    <p:sldId id="358" r:id="rId69"/>
    <p:sldId id="359" r:id="rId70"/>
    <p:sldId id="360" r:id="rId71"/>
    <p:sldId id="361" r:id="rId72"/>
    <p:sldId id="378" r:id="rId73"/>
    <p:sldId id="365" r:id="rId74"/>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567" autoAdjust="0"/>
    <p:restoredTop sz="94628" autoAdjust="0"/>
  </p:normalViewPr>
  <p:slideViewPr>
    <p:cSldViewPr>
      <p:cViewPr>
        <p:scale>
          <a:sx n="107" d="100"/>
          <a:sy n="107" d="100"/>
        </p:scale>
        <p:origin x="-114" y="-72"/>
      </p:cViewPr>
      <p:guideLst>
        <p:guide orient="horz" pos="2160"/>
        <p:guide pos="2880"/>
      </p:guideLst>
    </p:cSldViewPr>
  </p:slideViewPr>
  <p:outlineViewPr>
    <p:cViewPr>
      <p:scale>
        <a:sx n="33" d="100"/>
        <a:sy n="33" d="100"/>
      </p:scale>
      <p:origin x="48" y="78498"/>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image" Target="../media/image4.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C788D629-60AD-4206-A6C6-ED53E4DFD1AE}" type="datetimeFigureOut">
              <a:rPr lang="en-US"/>
              <a:pPr>
                <a:defRPr/>
              </a:pPr>
              <a:t>4/20/2014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ECFD9C8B-FB46-4F10-9DE3-FACE5075379E}" type="slidenum">
              <a:rPr lang="en-US"/>
              <a:pPr>
                <a:defRPr/>
              </a:pPr>
              <a:t>‹#›</a:t>
            </a:fld>
            <a:endParaRPr lang="en-US"/>
          </a:p>
        </p:txBody>
      </p:sp>
    </p:spTree>
    <p:extLst>
      <p:ext uri="{BB962C8B-B14F-4D97-AF65-F5344CB8AC3E}">
        <p14:creationId xmlns:p14="http://schemas.microsoft.com/office/powerpoint/2010/main" val="16775794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Rot="1" noChangeAspect="1" noTextEdit="1"/>
          </p:cNvSpPr>
          <p:nvPr>
            <p:ph type="sldImg"/>
          </p:nvPr>
        </p:nvSpPr>
        <p:spPr bwMode="auto">
          <a:noFill/>
          <a:ln>
            <a:solidFill>
              <a:srgbClr val="000000"/>
            </a:solidFill>
            <a:miter lim="800000"/>
            <a:headEnd/>
            <a:tailEnd/>
          </a:ln>
        </p:spPr>
      </p:sp>
      <p:sp>
        <p:nvSpPr>
          <p:cNvPr id="124931"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extLst>
      <p:ext uri="{BB962C8B-B14F-4D97-AF65-F5344CB8AC3E}">
        <p14:creationId xmlns:p14="http://schemas.microsoft.com/office/powerpoint/2010/main" val="13081630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71524511-CFFF-414C-86F4-B5597E0E9DA7}" type="slidenum">
              <a:rPr lang="en-US" smtClean="0"/>
              <a:pPr/>
              <a:t>18</a:t>
            </a:fld>
            <a:endParaRPr lang="en-US" smtClean="0"/>
          </a:p>
        </p:txBody>
      </p:sp>
      <p:sp>
        <p:nvSpPr>
          <p:cNvPr id="14131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4131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smtClean="0"/>
          </a:p>
        </p:txBody>
      </p:sp>
    </p:spTree>
    <p:extLst>
      <p:ext uri="{BB962C8B-B14F-4D97-AF65-F5344CB8AC3E}">
        <p14:creationId xmlns:p14="http://schemas.microsoft.com/office/powerpoint/2010/main" val="14828279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Rot="1" noChangeAspect="1" noTextEdit="1"/>
          </p:cNvSpPr>
          <p:nvPr>
            <p:ph type="sldImg"/>
          </p:nvPr>
        </p:nvSpPr>
        <p:spPr bwMode="auto">
          <a:noFill/>
          <a:ln>
            <a:solidFill>
              <a:srgbClr val="000000"/>
            </a:solidFill>
            <a:miter lim="800000"/>
            <a:headEnd/>
            <a:tailEnd/>
          </a:ln>
        </p:spPr>
      </p:sp>
      <p:sp>
        <p:nvSpPr>
          <p:cNvPr id="142339"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dirty="0" smtClean="0"/>
          </a:p>
        </p:txBody>
      </p:sp>
    </p:spTree>
    <p:extLst>
      <p:ext uri="{BB962C8B-B14F-4D97-AF65-F5344CB8AC3E}">
        <p14:creationId xmlns:p14="http://schemas.microsoft.com/office/powerpoint/2010/main" val="13972047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Rot="1" noChangeAspect="1" noTextEdit="1"/>
          </p:cNvSpPr>
          <p:nvPr>
            <p:ph type="sldImg"/>
          </p:nvPr>
        </p:nvSpPr>
        <p:spPr bwMode="auto">
          <a:noFill/>
          <a:ln>
            <a:solidFill>
              <a:srgbClr val="000000"/>
            </a:solidFill>
            <a:miter lim="800000"/>
            <a:headEnd/>
            <a:tailEnd/>
          </a:ln>
        </p:spPr>
      </p:sp>
      <p:sp>
        <p:nvSpPr>
          <p:cNvPr id="144387"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dirty="0" smtClean="0"/>
          </a:p>
        </p:txBody>
      </p:sp>
    </p:spTree>
    <p:extLst>
      <p:ext uri="{BB962C8B-B14F-4D97-AF65-F5344CB8AC3E}">
        <p14:creationId xmlns:p14="http://schemas.microsoft.com/office/powerpoint/2010/main" val="18143029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p:cNvSpPr>
            <a:spLocks noGrp="1" noRot="1" noChangeAspect="1" noTextEdit="1"/>
          </p:cNvSpPr>
          <p:nvPr>
            <p:ph type="sldImg"/>
          </p:nvPr>
        </p:nvSpPr>
        <p:spPr bwMode="auto">
          <a:noFill/>
          <a:ln>
            <a:solidFill>
              <a:srgbClr val="000000"/>
            </a:solidFill>
            <a:miter lim="800000"/>
            <a:headEnd/>
            <a:tailEnd/>
          </a:ln>
        </p:spPr>
      </p:sp>
      <p:sp>
        <p:nvSpPr>
          <p:cNvPr id="147459"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extLst>
      <p:ext uri="{BB962C8B-B14F-4D97-AF65-F5344CB8AC3E}">
        <p14:creationId xmlns:p14="http://schemas.microsoft.com/office/powerpoint/2010/main" val="15741117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Grp="1" noRot="1" noChangeAspect="1" noTextEdit="1"/>
          </p:cNvSpPr>
          <p:nvPr>
            <p:ph type="sldImg"/>
          </p:nvPr>
        </p:nvSpPr>
        <p:spPr bwMode="auto">
          <a:noFill/>
          <a:ln>
            <a:solidFill>
              <a:srgbClr val="000000"/>
            </a:solidFill>
            <a:miter lim="800000"/>
            <a:headEnd/>
            <a:tailEnd/>
          </a:ln>
        </p:spPr>
      </p:sp>
      <p:sp>
        <p:nvSpPr>
          <p:cNvPr id="150531"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extLst>
      <p:ext uri="{BB962C8B-B14F-4D97-AF65-F5344CB8AC3E}">
        <p14:creationId xmlns:p14="http://schemas.microsoft.com/office/powerpoint/2010/main" val="40448521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p:cNvSpPr>
            <a:spLocks noGrp="1" noRot="1" noChangeAspect="1" noTextEdit="1"/>
          </p:cNvSpPr>
          <p:nvPr>
            <p:ph type="sldImg"/>
          </p:nvPr>
        </p:nvSpPr>
        <p:spPr bwMode="auto">
          <a:noFill/>
          <a:ln>
            <a:solidFill>
              <a:srgbClr val="000000"/>
            </a:solidFill>
            <a:miter lim="800000"/>
            <a:headEnd/>
            <a:tailEnd/>
          </a:ln>
        </p:spPr>
      </p:sp>
      <p:sp>
        <p:nvSpPr>
          <p:cNvPr id="153603"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extLst>
      <p:ext uri="{BB962C8B-B14F-4D97-AF65-F5344CB8AC3E}">
        <p14:creationId xmlns:p14="http://schemas.microsoft.com/office/powerpoint/2010/main" val="25641708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p:cNvSpPr>
            <a:spLocks noGrp="1" noRot="1" noChangeAspect="1" noTextEdit="1"/>
          </p:cNvSpPr>
          <p:nvPr>
            <p:ph type="sldImg"/>
          </p:nvPr>
        </p:nvSpPr>
        <p:spPr bwMode="auto">
          <a:noFill/>
          <a:ln>
            <a:solidFill>
              <a:srgbClr val="000000"/>
            </a:solidFill>
            <a:miter lim="800000"/>
            <a:headEnd/>
            <a:tailEnd/>
          </a:ln>
        </p:spPr>
      </p:sp>
      <p:sp>
        <p:nvSpPr>
          <p:cNvPr id="154627"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extLst>
      <p:ext uri="{BB962C8B-B14F-4D97-AF65-F5344CB8AC3E}">
        <p14:creationId xmlns:p14="http://schemas.microsoft.com/office/powerpoint/2010/main" val="20111570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p:cNvSpPr>
            <a:spLocks noGrp="1" noRot="1" noChangeAspect="1" noTextEdit="1"/>
          </p:cNvSpPr>
          <p:nvPr>
            <p:ph type="sldImg"/>
          </p:nvPr>
        </p:nvSpPr>
        <p:spPr bwMode="auto">
          <a:noFill/>
          <a:ln>
            <a:solidFill>
              <a:srgbClr val="000000"/>
            </a:solidFill>
            <a:miter lim="800000"/>
            <a:headEnd/>
            <a:tailEnd/>
          </a:ln>
        </p:spPr>
      </p:sp>
      <p:sp>
        <p:nvSpPr>
          <p:cNvPr id="157699"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dirty="0" smtClean="0"/>
          </a:p>
        </p:txBody>
      </p:sp>
    </p:spTree>
    <p:extLst>
      <p:ext uri="{BB962C8B-B14F-4D97-AF65-F5344CB8AC3E}">
        <p14:creationId xmlns:p14="http://schemas.microsoft.com/office/powerpoint/2010/main" val="13502596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
          <p:cNvSpPr>
            <a:spLocks noGrp="1" noRot="1" noChangeAspect="1" noTextEdit="1"/>
          </p:cNvSpPr>
          <p:nvPr>
            <p:ph type="sldImg"/>
          </p:nvPr>
        </p:nvSpPr>
        <p:spPr bwMode="auto">
          <a:noFill/>
          <a:ln>
            <a:solidFill>
              <a:srgbClr val="000000"/>
            </a:solidFill>
            <a:miter lim="800000"/>
            <a:headEnd/>
            <a:tailEnd/>
          </a:ln>
        </p:spPr>
      </p:sp>
      <p:sp>
        <p:nvSpPr>
          <p:cNvPr id="160771"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extLst>
      <p:ext uri="{BB962C8B-B14F-4D97-AF65-F5344CB8AC3E}">
        <p14:creationId xmlns:p14="http://schemas.microsoft.com/office/powerpoint/2010/main" val="14627591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CFD9C8B-FB46-4F10-9DE3-FACE5075379E}" type="slidenum">
              <a:rPr lang="en-US" smtClean="0"/>
              <a:pPr>
                <a:defRPr/>
              </a:pPr>
              <a:t>30</a:t>
            </a:fld>
            <a:endParaRPr lang="en-US"/>
          </a:p>
        </p:txBody>
      </p:sp>
    </p:spTree>
    <p:extLst>
      <p:ext uri="{BB962C8B-B14F-4D97-AF65-F5344CB8AC3E}">
        <p14:creationId xmlns:p14="http://schemas.microsoft.com/office/powerpoint/2010/main" val="33411827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p>
            <a:fld id="{16FD97A9-DCD6-4F02-B515-5AF82FAB53E6}" type="slidenum">
              <a:rPr lang="en-US" smtClean="0"/>
              <a:pPr/>
              <a:t>2</a:t>
            </a:fld>
            <a:endParaRPr lang="en-US" smtClean="0"/>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3552060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p:cNvSpPr>
            <a:spLocks noGrp="1" noRot="1" noChangeAspect="1" noTextEdit="1"/>
          </p:cNvSpPr>
          <p:nvPr>
            <p:ph type="sldImg"/>
          </p:nvPr>
        </p:nvSpPr>
        <p:spPr bwMode="auto">
          <a:noFill/>
          <a:ln>
            <a:solidFill>
              <a:srgbClr val="000000"/>
            </a:solidFill>
            <a:miter lim="800000"/>
            <a:headEnd/>
            <a:tailEnd/>
          </a:ln>
        </p:spPr>
      </p:sp>
      <p:sp>
        <p:nvSpPr>
          <p:cNvPr id="162819"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extLst>
      <p:ext uri="{BB962C8B-B14F-4D97-AF65-F5344CB8AC3E}">
        <p14:creationId xmlns:p14="http://schemas.microsoft.com/office/powerpoint/2010/main" val="1637822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p:cNvSpPr>
            <a:spLocks noGrp="1" noRot="1" noChangeAspect="1" noTextEdit="1"/>
          </p:cNvSpPr>
          <p:nvPr>
            <p:ph type="sldImg"/>
          </p:nvPr>
        </p:nvSpPr>
        <p:spPr bwMode="auto">
          <a:noFill/>
          <a:ln>
            <a:solidFill>
              <a:srgbClr val="000000"/>
            </a:solidFill>
            <a:miter lim="800000"/>
            <a:headEnd/>
            <a:tailEnd/>
          </a:ln>
        </p:spPr>
      </p:sp>
      <p:sp>
        <p:nvSpPr>
          <p:cNvPr id="164867"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extLst>
      <p:ext uri="{BB962C8B-B14F-4D97-AF65-F5344CB8AC3E}">
        <p14:creationId xmlns:p14="http://schemas.microsoft.com/office/powerpoint/2010/main" val="31202450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2"/>
          <p:cNvSpPr>
            <a:spLocks noGrp="1" noRot="1" noChangeAspect="1" noTextEdit="1"/>
          </p:cNvSpPr>
          <p:nvPr>
            <p:ph type="sldImg"/>
          </p:nvPr>
        </p:nvSpPr>
        <p:spPr bwMode="auto">
          <a:noFill/>
          <a:ln>
            <a:solidFill>
              <a:srgbClr val="000000"/>
            </a:solidFill>
            <a:miter lim="800000"/>
            <a:headEnd/>
            <a:tailEnd/>
          </a:ln>
        </p:spPr>
      </p:sp>
      <p:sp>
        <p:nvSpPr>
          <p:cNvPr id="165891"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dirty="0" smtClean="0"/>
          </a:p>
        </p:txBody>
      </p:sp>
    </p:spTree>
    <p:extLst>
      <p:ext uri="{BB962C8B-B14F-4D97-AF65-F5344CB8AC3E}">
        <p14:creationId xmlns:p14="http://schemas.microsoft.com/office/powerpoint/2010/main" val="27796013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noFill/>
        </p:spPr>
        <p:txBody>
          <a:bodyPr/>
          <a:lstStyle/>
          <a:p>
            <a:fld id="{4EEBC037-48EC-4DA0-B0D6-8FF594F816DD}" type="slidenum">
              <a:rPr lang="en-US" smtClean="0"/>
              <a:pPr/>
              <a:t>36</a:t>
            </a:fld>
            <a:endParaRPr lang="en-US" smtClean="0"/>
          </a:p>
        </p:txBody>
      </p:sp>
      <p:sp>
        <p:nvSpPr>
          <p:cNvPr id="152579" name="Rectangle 2"/>
          <p:cNvSpPr>
            <a:spLocks noGrp="1" noRot="1" noChangeAspect="1" noChangeArrowheads="1" noTextEdit="1"/>
          </p:cNvSpPr>
          <p:nvPr>
            <p:ph type="sldImg"/>
          </p:nvPr>
        </p:nvSpPr>
        <p:spPr>
          <a:ln/>
        </p:spPr>
      </p:sp>
      <p:sp>
        <p:nvSpPr>
          <p:cNvPr id="152580" name="Rectangle 3"/>
          <p:cNvSpPr>
            <a:spLocks noGrp="1" noChangeArrowheads="1"/>
          </p:cNvSpPr>
          <p:nvPr>
            <p:ph type="body" idx="1"/>
          </p:nvPr>
        </p:nvSpPr>
        <p:spPr>
          <a:noFill/>
          <a:ln/>
        </p:spPr>
        <p:txBody>
          <a:bodyPr/>
          <a:lstStyle/>
          <a:p>
            <a:pPr eaLnBrk="1" hangingPunct="1"/>
            <a:r>
              <a:rPr lang="en-US" smtClean="0"/>
              <a:t>This type of calcification represents about a 20% chance of malignancy and should be biopsied. This device helps pathologists to sample the areas of greatest concern more heavily.</a:t>
            </a:r>
          </a:p>
        </p:txBody>
      </p:sp>
    </p:spTree>
    <p:extLst>
      <p:ext uri="{BB962C8B-B14F-4D97-AF65-F5344CB8AC3E}">
        <p14:creationId xmlns:p14="http://schemas.microsoft.com/office/powerpoint/2010/main" val="23335454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Grp="1" noRot="1" noChangeAspect="1" noTextEdit="1"/>
          </p:cNvSpPr>
          <p:nvPr>
            <p:ph type="sldImg"/>
          </p:nvPr>
        </p:nvSpPr>
        <p:spPr bwMode="auto">
          <a:noFill/>
          <a:ln>
            <a:solidFill>
              <a:srgbClr val="000000"/>
            </a:solidFill>
            <a:miter lim="800000"/>
            <a:headEnd/>
            <a:tailEnd/>
          </a:ln>
        </p:spPr>
      </p:sp>
      <p:sp>
        <p:nvSpPr>
          <p:cNvPr id="167939"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extLst>
      <p:ext uri="{BB962C8B-B14F-4D97-AF65-F5344CB8AC3E}">
        <p14:creationId xmlns:p14="http://schemas.microsoft.com/office/powerpoint/2010/main" val="30917535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Grp="1" noRot="1" noChangeAspect="1" noTextEdit="1"/>
          </p:cNvSpPr>
          <p:nvPr>
            <p:ph type="sldImg"/>
          </p:nvPr>
        </p:nvSpPr>
        <p:spPr bwMode="auto">
          <a:noFill/>
          <a:ln>
            <a:solidFill>
              <a:srgbClr val="000000"/>
            </a:solidFill>
            <a:miter lim="800000"/>
            <a:headEnd/>
            <a:tailEnd/>
          </a:ln>
        </p:spPr>
      </p:sp>
      <p:sp>
        <p:nvSpPr>
          <p:cNvPr id="168963"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extLst>
      <p:ext uri="{BB962C8B-B14F-4D97-AF65-F5344CB8AC3E}">
        <p14:creationId xmlns:p14="http://schemas.microsoft.com/office/powerpoint/2010/main" val="34627514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Rot="1" noChangeAspect="1" noTextEdit="1"/>
          </p:cNvSpPr>
          <p:nvPr>
            <p:ph type="sldImg"/>
          </p:nvPr>
        </p:nvSpPr>
        <p:spPr bwMode="auto">
          <a:noFill/>
          <a:ln w="9525">
            <a:noFill/>
          </a:ln>
        </p:spPr>
      </p:sp>
      <p:sp>
        <p:nvSpPr>
          <p:cNvPr id="169987" name="Rectangle 3"/>
          <p:cNvSpPr>
            <a:spLocks noGrp="1"/>
          </p:cNvSpPr>
          <p:nvPr>
            <p:ph type="body" idx="1"/>
          </p:nvPr>
        </p:nvSpPr>
        <p:spPr bwMode="auto">
          <a:xfrm>
            <a:off x="914400" y="4343400"/>
            <a:ext cx="5029200" cy="4114800"/>
          </a:xfrm>
          <a:noFill/>
        </p:spPr>
        <p:txBody>
          <a:bodyPr wrap="square" numCol="1" anchor="t" anchorCtr="0" compatLnSpc="1">
            <a:prstTxWarp prst="textNoShape">
              <a:avLst/>
            </a:prstTxWarp>
          </a:bodyPr>
          <a:lstStyle/>
          <a:p>
            <a:pPr eaLnBrk="1" hangingPunct="1"/>
            <a:endParaRPr lang="en-GB" smtClean="0"/>
          </a:p>
        </p:txBody>
      </p:sp>
    </p:spTree>
    <p:extLst>
      <p:ext uri="{BB962C8B-B14F-4D97-AF65-F5344CB8AC3E}">
        <p14:creationId xmlns:p14="http://schemas.microsoft.com/office/powerpoint/2010/main" val="7398522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CFD9C8B-FB46-4F10-9DE3-FACE5075379E}" type="slidenum">
              <a:rPr lang="en-US" smtClean="0"/>
              <a:pPr>
                <a:defRPr/>
              </a:pPr>
              <a:t>41</a:t>
            </a:fld>
            <a:endParaRPr lang="en-US"/>
          </a:p>
        </p:txBody>
      </p:sp>
    </p:spTree>
    <p:extLst>
      <p:ext uri="{BB962C8B-B14F-4D97-AF65-F5344CB8AC3E}">
        <p14:creationId xmlns:p14="http://schemas.microsoft.com/office/powerpoint/2010/main" val="25610557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p:cNvSpPr>
            <a:spLocks noGrp="1" noRot="1" noChangeAspect="1" noTextEdit="1"/>
          </p:cNvSpPr>
          <p:nvPr>
            <p:ph type="sldImg"/>
          </p:nvPr>
        </p:nvSpPr>
        <p:spPr bwMode="auto">
          <a:noFill/>
          <a:ln>
            <a:solidFill>
              <a:srgbClr val="000000"/>
            </a:solidFill>
            <a:miter lim="800000"/>
            <a:headEnd/>
            <a:tailEnd/>
          </a:ln>
        </p:spPr>
      </p:sp>
      <p:sp>
        <p:nvSpPr>
          <p:cNvPr id="174083"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extLst>
      <p:ext uri="{BB962C8B-B14F-4D97-AF65-F5344CB8AC3E}">
        <p14:creationId xmlns:p14="http://schemas.microsoft.com/office/powerpoint/2010/main" val="11211181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p:cNvSpPr>
            <a:spLocks noGrp="1" noRot="1" noChangeAspect="1" noTextEdit="1"/>
          </p:cNvSpPr>
          <p:nvPr>
            <p:ph type="sldImg"/>
          </p:nvPr>
        </p:nvSpPr>
        <p:spPr bwMode="auto">
          <a:noFill/>
          <a:ln>
            <a:solidFill>
              <a:srgbClr val="000000"/>
            </a:solidFill>
            <a:miter lim="800000"/>
            <a:headEnd/>
            <a:tailEnd/>
          </a:ln>
        </p:spPr>
      </p:sp>
      <p:sp>
        <p:nvSpPr>
          <p:cNvPr id="176131"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extLst>
      <p:ext uri="{BB962C8B-B14F-4D97-AF65-F5344CB8AC3E}">
        <p14:creationId xmlns:p14="http://schemas.microsoft.com/office/powerpoint/2010/main" val="23292043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CFD9C8B-FB46-4F10-9DE3-FACE5075379E}" type="slidenum">
              <a:rPr lang="en-US" smtClean="0"/>
              <a:pPr>
                <a:defRPr/>
              </a:pPr>
              <a:t>3</a:t>
            </a:fld>
            <a:endParaRPr lang="en-US"/>
          </a:p>
        </p:txBody>
      </p:sp>
    </p:spTree>
    <p:extLst>
      <p:ext uri="{BB962C8B-B14F-4D97-AF65-F5344CB8AC3E}">
        <p14:creationId xmlns:p14="http://schemas.microsoft.com/office/powerpoint/2010/main" val="66108690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Rot="1" noChangeAspect="1" noTextEdit="1"/>
          </p:cNvSpPr>
          <p:nvPr>
            <p:ph type="sldImg"/>
          </p:nvPr>
        </p:nvSpPr>
        <p:spPr bwMode="auto">
          <a:noFill/>
          <a:ln>
            <a:solidFill>
              <a:srgbClr val="000000"/>
            </a:solidFill>
            <a:miter lim="800000"/>
            <a:headEnd/>
            <a:tailEnd/>
          </a:ln>
        </p:spPr>
      </p:sp>
      <p:sp>
        <p:nvSpPr>
          <p:cNvPr id="180227"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extLst>
      <p:ext uri="{BB962C8B-B14F-4D97-AF65-F5344CB8AC3E}">
        <p14:creationId xmlns:p14="http://schemas.microsoft.com/office/powerpoint/2010/main" val="108062077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CFD9C8B-FB46-4F10-9DE3-FACE5075379E}" type="slidenum">
              <a:rPr lang="en-US" smtClean="0"/>
              <a:pPr>
                <a:defRPr/>
              </a:pPr>
              <a:t>46</a:t>
            </a:fld>
            <a:endParaRPr lang="en-US"/>
          </a:p>
        </p:txBody>
      </p:sp>
    </p:spTree>
    <p:extLst>
      <p:ext uri="{BB962C8B-B14F-4D97-AF65-F5344CB8AC3E}">
        <p14:creationId xmlns:p14="http://schemas.microsoft.com/office/powerpoint/2010/main" val="15977921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p:cNvSpPr>
            <a:spLocks noGrp="1" noRot="1" noChangeAspect="1" noTextEdit="1"/>
          </p:cNvSpPr>
          <p:nvPr>
            <p:ph type="sldImg"/>
          </p:nvPr>
        </p:nvSpPr>
        <p:spPr bwMode="auto">
          <a:noFill/>
          <a:ln>
            <a:solidFill>
              <a:srgbClr val="000000"/>
            </a:solidFill>
            <a:miter lim="800000"/>
            <a:headEnd/>
            <a:tailEnd/>
          </a:ln>
        </p:spPr>
      </p:sp>
      <p:sp>
        <p:nvSpPr>
          <p:cNvPr id="183299"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extLst>
      <p:ext uri="{BB962C8B-B14F-4D97-AF65-F5344CB8AC3E}">
        <p14:creationId xmlns:p14="http://schemas.microsoft.com/office/powerpoint/2010/main" val="233599121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p:cNvSpPr>
            <a:spLocks noGrp="1" noRot="1" noChangeAspect="1" noTextEdit="1"/>
          </p:cNvSpPr>
          <p:nvPr>
            <p:ph type="sldImg"/>
          </p:nvPr>
        </p:nvSpPr>
        <p:spPr bwMode="auto">
          <a:noFill/>
          <a:ln>
            <a:solidFill>
              <a:srgbClr val="000000"/>
            </a:solidFill>
            <a:miter lim="800000"/>
            <a:headEnd/>
            <a:tailEnd/>
          </a:ln>
        </p:spPr>
      </p:sp>
      <p:sp>
        <p:nvSpPr>
          <p:cNvPr id="184323"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extLst>
      <p:ext uri="{BB962C8B-B14F-4D97-AF65-F5344CB8AC3E}">
        <p14:creationId xmlns:p14="http://schemas.microsoft.com/office/powerpoint/2010/main" val="55290936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p:cNvSpPr>
            <a:spLocks noGrp="1" noRot="1" noChangeAspect="1" noTextEdit="1"/>
          </p:cNvSpPr>
          <p:nvPr>
            <p:ph type="sldImg"/>
          </p:nvPr>
        </p:nvSpPr>
        <p:spPr bwMode="auto">
          <a:noFill/>
          <a:ln>
            <a:solidFill>
              <a:srgbClr val="000000"/>
            </a:solidFill>
            <a:miter lim="800000"/>
            <a:headEnd/>
            <a:tailEnd/>
          </a:ln>
        </p:spPr>
      </p:sp>
      <p:sp>
        <p:nvSpPr>
          <p:cNvPr id="185347"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extLst>
      <p:ext uri="{BB962C8B-B14F-4D97-AF65-F5344CB8AC3E}">
        <p14:creationId xmlns:p14="http://schemas.microsoft.com/office/powerpoint/2010/main" val="199916056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p:cNvSpPr>
            <a:spLocks noGrp="1" noRot="1" noChangeAspect="1" noTextEdit="1"/>
          </p:cNvSpPr>
          <p:nvPr>
            <p:ph type="sldImg"/>
          </p:nvPr>
        </p:nvSpPr>
        <p:spPr bwMode="auto">
          <a:noFill/>
          <a:ln>
            <a:solidFill>
              <a:srgbClr val="000000"/>
            </a:solidFill>
            <a:miter lim="800000"/>
            <a:headEnd/>
            <a:tailEnd/>
          </a:ln>
        </p:spPr>
      </p:sp>
      <p:sp>
        <p:nvSpPr>
          <p:cNvPr id="187395"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extLst>
      <p:ext uri="{BB962C8B-B14F-4D97-AF65-F5344CB8AC3E}">
        <p14:creationId xmlns:p14="http://schemas.microsoft.com/office/powerpoint/2010/main" val="133666072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p:cNvSpPr>
            <a:spLocks noGrp="1" noRot="1" noChangeAspect="1" noTextEdit="1"/>
          </p:cNvSpPr>
          <p:nvPr>
            <p:ph type="sldImg"/>
          </p:nvPr>
        </p:nvSpPr>
        <p:spPr bwMode="auto">
          <a:noFill/>
          <a:ln>
            <a:solidFill>
              <a:srgbClr val="000000"/>
            </a:solidFill>
            <a:miter lim="800000"/>
            <a:headEnd/>
            <a:tailEnd/>
          </a:ln>
        </p:spPr>
      </p:sp>
      <p:sp>
        <p:nvSpPr>
          <p:cNvPr id="189443"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extLst>
      <p:ext uri="{BB962C8B-B14F-4D97-AF65-F5344CB8AC3E}">
        <p14:creationId xmlns:p14="http://schemas.microsoft.com/office/powerpoint/2010/main" val="412555435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p:cNvSpPr>
            <a:spLocks noGrp="1" noRot="1" noChangeAspect="1" noTextEdit="1"/>
          </p:cNvSpPr>
          <p:nvPr>
            <p:ph type="sldImg"/>
          </p:nvPr>
        </p:nvSpPr>
        <p:spPr bwMode="auto">
          <a:noFill/>
          <a:ln>
            <a:solidFill>
              <a:srgbClr val="000000"/>
            </a:solidFill>
            <a:miter lim="800000"/>
            <a:headEnd/>
            <a:tailEnd/>
          </a:ln>
        </p:spPr>
      </p:sp>
      <p:sp>
        <p:nvSpPr>
          <p:cNvPr id="190467"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extLst>
      <p:ext uri="{BB962C8B-B14F-4D97-AF65-F5344CB8AC3E}">
        <p14:creationId xmlns:p14="http://schemas.microsoft.com/office/powerpoint/2010/main" val="170846504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2"/>
          <p:cNvSpPr>
            <a:spLocks noGrp="1" noRot="1" noChangeAspect="1" noTextEdit="1"/>
          </p:cNvSpPr>
          <p:nvPr>
            <p:ph type="sldImg"/>
          </p:nvPr>
        </p:nvSpPr>
        <p:spPr bwMode="auto">
          <a:noFill/>
          <a:ln>
            <a:solidFill>
              <a:srgbClr val="000000"/>
            </a:solidFill>
            <a:miter lim="800000"/>
            <a:headEnd/>
            <a:tailEnd/>
          </a:ln>
        </p:spPr>
      </p:sp>
      <p:sp>
        <p:nvSpPr>
          <p:cNvPr id="192515"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extLst>
      <p:ext uri="{BB962C8B-B14F-4D97-AF65-F5344CB8AC3E}">
        <p14:creationId xmlns:p14="http://schemas.microsoft.com/office/powerpoint/2010/main" val="169812258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p:cNvSpPr>
            <a:spLocks noGrp="1" noRot="1" noChangeAspect="1" noTextEdit="1"/>
          </p:cNvSpPr>
          <p:nvPr>
            <p:ph type="sldImg"/>
          </p:nvPr>
        </p:nvSpPr>
        <p:spPr bwMode="auto">
          <a:noFill/>
          <a:ln>
            <a:solidFill>
              <a:srgbClr val="000000"/>
            </a:solidFill>
            <a:miter lim="800000"/>
            <a:headEnd/>
            <a:tailEnd/>
          </a:ln>
        </p:spPr>
      </p:sp>
      <p:sp>
        <p:nvSpPr>
          <p:cNvPr id="193539"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extLst>
      <p:ext uri="{BB962C8B-B14F-4D97-AF65-F5344CB8AC3E}">
        <p14:creationId xmlns:p14="http://schemas.microsoft.com/office/powerpoint/2010/main" val="35606788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Rot="1" noChangeAspect="1" noTextEdit="1"/>
          </p:cNvSpPr>
          <p:nvPr>
            <p:ph type="sldImg"/>
          </p:nvPr>
        </p:nvSpPr>
        <p:spPr bwMode="auto">
          <a:noFill/>
          <a:ln>
            <a:solidFill>
              <a:srgbClr val="000000"/>
            </a:solidFill>
            <a:miter lim="800000"/>
            <a:headEnd/>
            <a:tailEnd/>
          </a:ln>
        </p:spPr>
      </p:sp>
      <p:sp>
        <p:nvSpPr>
          <p:cNvPr id="129027"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extLst>
      <p:ext uri="{BB962C8B-B14F-4D97-AF65-F5344CB8AC3E}">
        <p14:creationId xmlns:p14="http://schemas.microsoft.com/office/powerpoint/2010/main" val="423888189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p:cNvSpPr>
            <a:spLocks noGrp="1" noRot="1" noChangeAspect="1" noTextEdit="1"/>
          </p:cNvSpPr>
          <p:nvPr>
            <p:ph type="sldImg"/>
          </p:nvPr>
        </p:nvSpPr>
        <p:spPr bwMode="auto">
          <a:noFill/>
          <a:ln>
            <a:solidFill>
              <a:srgbClr val="000000"/>
            </a:solidFill>
            <a:miter lim="800000"/>
            <a:headEnd/>
            <a:tailEnd/>
          </a:ln>
        </p:spPr>
      </p:sp>
      <p:sp>
        <p:nvSpPr>
          <p:cNvPr id="194563"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extLst>
      <p:ext uri="{BB962C8B-B14F-4D97-AF65-F5344CB8AC3E}">
        <p14:creationId xmlns:p14="http://schemas.microsoft.com/office/powerpoint/2010/main" val="329517627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p:cNvSpPr>
            <a:spLocks noGrp="1" noRot="1" noChangeAspect="1" noTextEdit="1"/>
          </p:cNvSpPr>
          <p:nvPr>
            <p:ph type="sldImg"/>
          </p:nvPr>
        </p:nvSpPr>
        <p:spPr bwMode="auto">
          <a:noFill/>
          <a:ln>
            <a:solidFill>
              <a:srgbClr val="000000"/>
            </a:solidFill>
            <a:miter lim="800000"/>
            <a:headEnd/>
            <a:tailEnd/>
          </a:ln>
        </p:spPr>
      </p:sp>
      <p:sp>
        <p:nvSpPr>
          <p:cNvPr id="196611"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extLst>
      <p:ext uri="{BB962C8B-B14F-4D97-AF65-F5344CB8AC3E}">
        <p14:creationId xmlns:p14="http://schemas.microsoft.com/office/powerpoint/2010/main" val="120531224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Rot="1" noChangeAspect="1" noTextEdit="1"/>
          </p:cNvSpPr>
          <p:nvPr>
            <p:ph type="sldImg"/>
          </p:nvPr>
        </p:nvSpPr>
        <p:spPr bwMode="auto">
          <a:noFill/>
          <a:ln>
            <a:solidFill>
              <a:srgbClr val="000000"/>
            </a:solidFill>
            <a:miter lim="800000"/>
            <a:headEnd/>
            <a:tailEnd/>
          </a:ln>
        </p:spPr>
      </p:sp>
      <p:sp>
        <p:nvSpPr>
          <p:cNvPr id="197635"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extLst>
      <p:ext uri="{BB962C8B-B14F-4D97-AF65-F5344CB8AC3E}">
        <p14:creationId xmlns:p14="http://schemas.microsoft.com/office/powerpoint/2010/main" val="83789542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p:cNvSpPr>
            <a:spLocks noGrp="1" noRot="1" noChangeAspect="1" noTextEdit="1"/>
          </p:cNvSpPr>
          <p:nvPr>
            <p:ph type="sldImg"/>
          </p:nvPr>
        </p:nvSpPr>
        <p:spPr bwMode="auto">
          <a:noFill/>
          <a:ln>
            <a:solidFill>
              <a:srgbClr val="000000"/>
            </a:solidFill>
            <a:miter lim="800000"/>
            <a:headEnd/>
            <a:tailEnd/>
          </a:ln>
        </p:spPr>
      </p:sp>
      <p:sp>
        <p:nvSpPr>
          <p:cNvPr id="199683"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extLst>
      <p:ext uri="{BB962C8B-B14F-4D97-AF65-F5344CB8AC3E}">
        <p14:creationId xmlns:p14="http://schemas.microsoft.com/office/powerpoint/2010/main" val="18140497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p:cNvSpPr>
            <a:spLocks noGrp="1" noRot="1" noChangeAspect="1" noTextEdit="1"/>
          </p:cNvSpPr>
          <p:nvPr>
            <p:ph type="sldImg"/>
          </p:nvPr>
        </p:nvSpPr>
        <p:spPr bwMode="auto">
          <a:noFill/>
          <a:ln>
            <a:solidFill>
              <a:srgbClr val="000000"/>
            </a:solidFill>
            <a:miter lim="800000"/>
            <a:headEnd/>
            <a:tailEnd/>
          </a:ln>
        </p:spPr>
      </p:sp>
      <p:sp>
        <p:nvSpPr>
          <p:cNvPr id="201731"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extLst>
      <p:ext uri="{BB962C8B-B14F-4D97-AF65-F5344CB8AC3E}">
        <p14:creationId xmlns:p14="http://schemas.microsoft.com/office/powerpoint/2010/main" val="130596513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p:cNvSpPr>
            <a:spLocks noGrp="1" noRot="1" noChangeAspect="1" noTextEdit="1"/>
          </p:cNvSpPr>
          <p:nvPr>
            <p:ph type="sldImg"/>
          </p:nvPr>
        </p:nvSpPr>
        <p:spPr bwMode="auto">
          <a:noFill/>
          <a:ln>
            <a:solidFill>
              <a:srgbClr val="000000"/>
            </a:solidFill>
            <a:miter lim="800000"/>
            <a:headEnd/>
            <a:tailEnd/>
          </a:ln>
        </p:spPr>
      </p:sp>
      <p:sp>
        <p:nvSpPr>
          <p:cNvPr id="206851"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extLst>
      <p:ext uri="{BB962C8B-B14F-4D97-AF65-F5344CB8AC3E}">
        <p14:creationId xmlns:p14="http://schemas.microsoft.com/office/powerpoint/2010/main" val="332356453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p:cNvSpPr>
            <a:spLocks noGrp="1" noRot="1" noChangeAspect="1" noTextEdit="1"/>
          </p:cNvSpPr>
          <p:nvPr>
            <p:ph type="sldImg"/>
          </p:nvPr>
        </p:nvSpPr>
        <p:spPr bwMode="auto">
          <a:noFill/>
          <a:ln>
            <a:solidFill>
              <a:srgbClr val="000000"/>
            </a:solidFill>
            <a:miter lim="800000"/>
            <a:headEnd/>
            <a:tailEnd/>
          </a:ln>
        </p:spPr>
      </p:sp>
      <p:sp>
        <p:nvSpPr>
          <p:cNvPr id="207875"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extLst>
      <p:ext uri="{BB962C8B-B14F-4D97-AF65-F5344CB8AC3E}">
        <p14:creationId xmlns:p14="http://schemas.microsoft.com/office/powerpoint/2010/main" val="311342105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p:cNvSpPr>
            <a:spLocks noGrp="1" noRot="1" noChangeAspect="1" noTextEdit="1"/>
          </p:cNvSpPr>
          <p:nvPr>
            <p:ph type="sldImg"/>
          </p:nvPr>
        </p:nvSpPr>
        <p:spPr bwMode="auto">
          <a:noFill/>
          <a:ln>
            <a:solidFill>
              <a:srgbClr val="000000"/>
            </a:solidFill>
            <a:miter lim="800000"/>
            <a:headEnd/>
            <a:tailEnd/>
          </a:ln>
        </p:spPr>
      </p:sp>
      <p:sp>
        <p:nvSpPr>
          <p:cNvPr id="210947"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extLst>
      <p:ext uri="{BB962C8B-B14F-4D97-AF65-F5344CB8AC3E}">
        <p14:creationId xmlns:p14="http://schemas.microsoft.com/office/powerpoint/2010/main" val="387492699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p:cNvSpPr>
            <a:spLocks noGrp="1" noRot="1" noChangeAspect="1" noTextEdit="1"/>
          </p:cNvSpPr>
          <p:nvPr>
            <p:ph type="sldImg"/>
          </p:nvPr>
        </p:nvSpPr>
        <p:spPr bwMode="auto">
          <a:noFill/>
          <a:ln>
            <a:solidFill>
              <a:srgbClr val="000000"/>
            </a:solidFill>
            <a:miter lim="800000"/>
            <a:headEnd/>
            <a:tailEnd/>
          </a:ln>
        </p:spPr>
      </p:sp>
      <p:sp>
        <p:nvSpPr>
          <p:cNvPr id="211971"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extLst>
      <p:ext uri="{BB962C8B-B14F-4D97-AF65-F5344CB8AC3E}">
        <p14:creationId xmlns:p14="http://schemas.microsoft.com/office/powerpoint/2010/main" val="92664528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2"/>
          <p:cNvSpPr>
            <a:spLocks noGrp="1" noRot="1" noChangeAspect="1" noTextEdit="1"/>
          </p:cNvSpPr>
          <p:nvPr>
            <p:ph type="sldImg"/>
          </p:nvPr>
        </p:nvSpPr>
        <p:spPr bwMode="auto">
          <a:noFill/>
          <a:ln>
            <a:solidFill>
              <a:srgbClr val="000000"/>
            </a:solidFill>
            <a:miter lim="800000"/>
            <a:headEnd/>
            <a:tailEnd/>
          </a:ln>
        </p:spPr>
      </p:sp>
      <p:sp>
        <p:nvSpPr>
          <p:cNvPr id="212995"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extLst>
      <p:ext uri="{BB962C8B-B14F-4D97-AF65-F5344CB8AC3E}">
        <p14:creationId xmlns:p14="http://schemas.microsoft.com/office/powerpoint/2010/main" val="16644539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Rot="1" noChangeAspect="1" noTextEdit="1"/>
          </p:cNvSpPr>
          <p:nvPr>
            <p:ph type="sldImg"/>
          </p:nvPr>
        </p:nvSpPr>
        <p:spPr bwMode="auto">
          <a:noFill/>
          <a:ln>
            <a:solidFill>
              <a:srgbClr val="000000"/>
            </a:solidFill>
            <a:miter lim="800000"/>
            <a:headEnd/>
            <a:tailEnd/>
          </a:ln>
        </p:spPr>
      </p:sp>
      <p:sp>
        <p:nvSpPr>
          <p:cNvPr id="131075"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dirty="0" smtClean="0"/>
          </a:p>
        </p:txBody>
      </p:sp>
    </p:spTree>
    <p:extLst>
      <p:ext uri="{BB962C8B-B14F-4D97-AF65-F5344CB8AC3E}">
        <p14:creationId xmlns:p14="http://schemas.microsoft.com/office/powerpoint/2010/main" val="148910886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2"/>
          <p:cNvSpPr>
            <a:spLocks noGrp="1" noRot="1" noChangeAspect="1" noTextEdit="1"/>
          </p:cNvSpPr>
          <p:nvPr>
            <p:ph type="sldImg"/>
          </p:nvPr>
        </p:nvSpPr>
        <p:spPr bwMode="auto">
          <a:noFill/>
          <a:ln>
            <a:solidFill>
              <a:srgbClr val="000000"/>
            </a:solidFill>
            <a:miter lim="800000"/>
            <a:headEnd/>
            <a:tailEnd/>
          </a:ln>
        </p:spPr>
      </p:sp>
      <p:sp>
        <p:nvSpPr>
          <p:cNvPr id="214019"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extLst>
      <p:ext uri="{BB962C8B-B14F-4D97-AF65-F5344CB8AC3E}">
        <p14:creationId xmlns:p14="http://schemas.microsoft.com/office/powerpoint/2010/main" val="150383533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2"/>
          <p:cNvSpPr>
            <a:spLocks noGrp="1" noRot="1" noChangeAspect="1" noTextEdit="1"/>
          </p:cNvSpPr>
          <p:nvPr>
            <p:ph type="sldImg"/>
          </p:nvPr>
        </p:nvSpPr>
        <p:spPr bwMode="auto">
          <a:noFill/>
          <a:ln>
            <a:solidFill>
              <a:srgbClr val="000000"/>
            </a:solidFill>
            <a:miter lim="800000"/>
            <a:headEnd/>
            <a:tailEnd/>
          </a:ln>
        </p:spPr>
      </p:sp>
      <p:sp>
        <p:nvSpPr>
          <p:cNvPr id="215043"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extLst>
      <p:ext uri="{BB962C8B-B14F-4D97-AF65-F5344CB8AC3E}">
        <p14:creationId xmlns:p14="http://schemas.microsoft.com/office/powerpoint/2010/main" val="339779805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2"/>
          <p:cNvSpPr>
            <a:spLocks noGrp="1" noRot="1" noChangeAspect="1" noTextEdit="1"/>
          </p:cNvSpPr>
          <p:nvPr>
            <p:ph type="sldImg"/>
          </p:nvPr>
        </p:nvSpPr>
        <p:spPr bwMode="auto">
          <a:noFill/>
          <a:ln w="9525">
            <a:noFill/>
          </a:ln>
        </p:spPr>
      </p:sp>
      <p:sp>
        <p:nvSpPr>
          <p:cNvPr id="219139" name="Rectangle 3"/>
          <p:cNvSpPr>
            <a:spLocks noGrp="1"/>
          </p:cNvSpPr>
          <p:nvPr>
            <p:ph type="body" idx="1"/>
          </p:nvPr>
        </p:nvSpPr>
        <p:spPr bwMode="auto">
          <a:xfrm>
            <a:off x="914400" y="4343400"/>
            <a:ext cx="5029200" cy="4114800"/>
          </a:xfrm>
          <a:noFill/>
        </p:spPr>
        <p:txBody>
          <a:bodyPr wrap="square" numCol="1" anchor="t" anchorCtr="0" compatLnSpc="1">
            <a:prstTxWarp prst="textNoShape">
              <a:avLst/>
            </a:prstTxWarp>
          </a:bodyPr>
          <a:lstStyle/>
          <a:p>
            <a:pPr eaLnBrk="1" hangingPunct="1"/>
            <a:endParaRPr lang="en-GB" smtClean="0"/>
          </a:p>
        </p:txBody>
      </p:sp>
    </p:spTree>
    <p:extLst>
      <p:ext uri="{BB962C8B-B14F-4D97-AF65-F5344CB8AC3E}">
        <p14:creationId xmlns:p14="http://schemas.microsoft.com/office/powerpoint/2010/main" val="354336807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2"/>
          <p:cNvSpPr>
            <a:spLocks noGrp="1" noRot="1" noChangeAspect="1" noTextEdit="1"/>
          </p:cNvSpPr>
          <p:nvPr>
            <p:ph type="sldImg"/>
          </p:nvPr>
        </p:nvSpPr>
        <p:spPr bwMode="auto">
          <a:noFill/>
          <a:ln>
            <a:solidFill>
              <a:srgbClr val="000000"/>
            </a:solidFill>
            <a:miter lim="800000"/>
            <a:headEnd/>
            <a:tailEnd/>
          </a:ln>
        </p:spPr>
      </p:sp>
      <p:sp>
        <p:nvSpPr>
          <p:cNvPr id="220163"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extLst>
      <p:ext uri="{BB962C8B-B14F-4D97-AF65-F5344CB8AC3E}">
        <p14:creationId xmlns:p14="http://schemas.microsoft.com/office/powerpoint/2010/main" val="26791214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CFD9C8B-FB46-4F10-9DE3-FACE5075379E}" type="slidenum">
              <a:rPr lang="en-US" smtClean="0"/>
              <a:pPr>
                <a:defRPr/>
              </a:pPr>
              <a:t>12</a:t>
            </a:fld>
            <a:endParaRPr lang="en-US"/>
          </a:p>
        </p:txBody>
      </p:sp>
    </p:spTree>
    <p:extLst>
      <p:ext uri="{BB962C8B-B14F-4D97-AF65-F5344CB8AC3E}">
        <p14:creationId xmlns:p14="http://schemas.microsoft.com/office/powerpoint/2010/main" val="20316853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Rot="1" noChangeAspect="1" noTextEdit="1"/>
          </p:cNvSpPr>
          <p:nvPr>
            <p:ph type="sldImg"/>
          </p:nvPr>
        </p:nvSpPr>
        <p:spPr bwMode="auto">
          <a:noFill/>
          <a:ln>
            <a:solidFill>
              <a:srgbClr val="000000"/>
            </a:solidFill>
            <a:miter lim="800000"/>
            <a:headEnd/>
            <a:tailEnd/>
          </a:ln>
        </p:spPr>
      </p:sp>
      <p:sp>
        <p:nvSpPr>
          <p:cNvPr id="134147"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dirty="0" smtClean="0"/>
          </a:p>
        </p:txBody>
      </p:sp>
    </p:spTree>
    <p:extLst>
      <p:ext uri="{BB962C8B-B14F-4D97-AF65-F5344CB8AC3E}">
        <p14:creationId xmlns:p14="http://schemas.microsoft.com/office/powerpoint/2010/main" val="20023551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BC89F533-2CBF-47ED-996D-4CD6CAB4E347}" type="slidenum">
              <a:rPr lang="en-US" smtClean="0"/>
              <a:pPr/>
              <a:t>15</a:t>
            </a:fld>
            <a:endParaRPr lang="en-US" smtClean="0"/>
          </a:p>
        </p:txBody>
      </p:sp>
      <p:sp>
        <p:nvSpPr>
          <p:cNvPr id="137219" name="Rectangle 1"/>
          <p:cNvSpPr>
            <a:spLocks noGrp="1" noRot="1" noChangeAspect="1" noChangeArrowheads="1" noTextEdit="1"/>
          </p:cNvSpPr>
          <p:nvPr>
            <p:ph type="sldImg"/>
          </p:nvPr>
        </p:nvSpPr>
        <p:spPr bwMode="auto">
          <a:noFill/>
          <a:ln w="9525">
            <a:noFill/>
          </a:ln>
        </p:spPr>
      </p:sp>
      <p:sp>
        <p:nvSpPr>
          <p:cNvPr id="137220" name="Rectangle 2"/>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smtClean="0"/>
          </a:p>
        </p:txBody>
      </p:sp>
    </p:spTree>
    <p:extLst>
      <p:ext uri="{BB962C8B-B14F-4D97-AF65-F5344CB8AC3E}">
        <p14:creationId xmlns:p14="http://schemas.microsoft.com/office/powerpoint/2010/main" val="14653517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Rot="1" noChangeAspect="1" noTextEdit="1"/>
          </p:cNvSpPr>
          <p:nvPr>
            <p:ph type="sldImg"/>
          </p:nvPr>
        </p:nvSpPr>
        <p:spPr bwMode="auto">
          <a:noFill/>
          <a:ln>
            <a:solidFill>
              <a:srgbClr val="000000"/>
            </a:solidFill>
            <a:miter lim="800000"/>
            <a:headEnd/>
            <a:tailEnd/>
          </a:ln>
        </p:spPr>
      </p:sp>
      <p:sp>
        <p:nvSpPr>
          <p:cNvPr id="138243"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extLst>
      <p:ext uri="{BB962C8B-B14F-4D97-AF65-F5344CB8AC3E}">
        <p14:creationId xmlns:p14="http://schemas.microsoft.com/office/powerpoint/2010/main" val="28836158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en-US" smtClean="0"/>
              <a:t>Click to edit Master title style</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69477294-EDC6-4107-8188-3DC1FFE73A37}" type="slidenum">
              <a:rPr lang="en-US" smtClean="0"/>
              <a:pPr>
                <a:defRPr/>
              </a:pPr>
              <a:t>‹#›</a:t>
            </a:fld>
            <a:endParaRPr lang="en-US"/>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1F307918-3578-4694-8FA7-CC83E0F66F6F}" type="slidenum">
              <a:rPr lang="en-US" smtClean="0"/>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F29C2157-7AD9-46AB-A80C-F4CC6545E15B}" type="slidenum">
              <a:rPr lang="en-US" smtClean="0"/>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11B95BFC-FD3F-4631-B18F-0A94B241EC36}" type="slidenum">
              <a:rPr lang="en-US" smtClean="0"/>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p:spPr>
        <p:txBody>
          <a:bodyPr anchor="b">
            <a:normAutofit/>
          </a:bodyPr>
          <a:lstStyle>
            <a:lvl1pPr algn="l">
              <a:defRPr sz="48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75FD6E23-4B58-488D-BA56-642C111EAE8A}" type="slidenum">
              <a:rPr lang="en-US" smtClean="0"/>
              <a:pPr>
                <a:defRPr/>
              </a:pPr>
              <a:t>‹#›</a:t>
            </a:fld>
            <a:endParaRPr lang="en-US"/>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E3A56FAA-2D06-49F1-B8D0-C6FB9BC1F7A2}" type="slidenum">
              <a:rPr lang="en-US" smtClean="0"/>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7E2909BA-37EF-4D1B-9010-5BBBBD9AA653}" type="slidenum">
              <a:rPr lang="en-US" smtClean="0"/>
              <a:pPr>
                <a:defRPr/>
              </a:pPr>
              <a:t>‹#›</a:t>
            </a:fld>
            <a:endParaRPr lang="en-US"/>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8465DE58-B8DF-4783-A63D-17C4C7A2D6E5}" type="slidenum">
              <a:rPr lang="en-US" smtClean="0"/>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BF17D2E2-17DF-4551-ACB7-1117E2B86329}" type="slidenum">
              <a:rPr lang="en-US" smtClean="0"/>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379256D0-0AAF-4740-A361-18547586D8EE}" type="slidenum">
              <a:rPr lang="en-US" smtClean="0"/>
              <a:pPr>
                <a:defRPr/>
              </a:pPr>
              <a:t>‹#›</a:t>
            </a:fld>
            <a:endParaRPr lang="en-US"/>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E6DB8002-BD51-4F01-991C-F278442BAB21}" type="slidenum">
              <a:rPr lang="en-US" smtClean="0"/>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876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nvSpPr>
        <p:spPr>
          <a:xfrm>
            <a:off x="0" y="0"/>
            <a:ext cx="9144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2"/>
          </p:nvPr>
        </p:nvSpPr>
        <p:spPr>
          <a:xfrm>
            <a:off x="457200" y="18288"/>
            <a:ext cx="2895600" cy="329184"/>
          </a:xfrm>
          <a:prstGeom prst="rect">
            <a:avLst/>
          </a:prstGeom>
        </p:spPr>
        <p:txBody>
          <a:bodyPr vert="horz" lIns="91440" tIns="45720" rIns="91440" bIns="45720" rtlCol="0" anchor="ctr"/>
          <a:lstStyle>
            <a:lvl1pPr algn="l">
              <a:defRPr sz="1200">
                <a:solidFill>
                  <a:srgbClr val="FFFFFF"/>
                </a:solidFill>
              </a:defRPr>
            </a:lvl1pPr>
          </a:lstStyle>
          <a:p>
            <a:pPr>
              <a:defRPr/>
            </a:pPr>
            <a:endParaRPr lang="en-US"/>
          </a:p>
        </p:txBody>
      </p:sp>
      <p:sp>
        <p:nvSpPr>
          <p:cNvPr id="5" name="Footer Placeholder 4"/>
          <p:cNvSpPr>
            <a:spLocks noGrp="1"/>
          </p:cNvSpPr>
          <p:nvPr>
            <p:ph type="ftr" sz="quarter" idx="3"/>
          </p:nvPr>
        </p:nvSpPr>
        <p:spPr>
          <a:xfrm>
            <a:off x="3429000" y="18288"/>
            <a:ext cx="4114800" cy="329184"/>
          </a:xfrm>
          <a:prstGeom prst="rect">
            <a:avLst/>
          </a:prstGeom>
        </p:spPr>
        <p:txBody>
          <a:bodyPr vert="horz" lIns="91440" tIns="45720" rIns="91440" bIns="45720" rtlCol="0" anchor="ctr"/>
          <a:lstStyle>
            <a:lvl1pPr algn="ctr">
              <a:defRPr sz="1200">
                <a:solidFill>
                  <a:srgbClr val="FFFFFF"/>
                </a:solidFill>
              </a:defRPr>
            </a:lvl1pPr>
          </a:lstStyle>
          <a:p>
            <a:pPr>
              <a:defRPr/>
            </a:pPr>
            <a:endParaRPr lang="en-US"/>
          </a:p>
        </p:txBody>
      </p:sp>
      <p:sp>
        <p:nvSpPr>
          <p:cNvPr id="6" name="Slide Number Placeholder 5"/>
          <p:cNvSpPr>
            <a:spLocks noGrp="1"/>
          </p:cNvSpPr>
          <p:nvPr>
            <p:ph type="sldNum" sz="quarter" idx="4"/>
          </p:nvPr>
        </p:nvSpPr>
        <p:spPr>
          <a:xfrm>
            <a:off x="7620000" y="18288"/>
            <a:ext cx="1066800" cy="329184"/>
          </a:xfrm>
          <a:prstGeom prst="rect">
            <a:avLst/>
          </a:prstGeom>
        </p:spPr>
        <p:txBody>
          <a:bodyPr vert="horz" lIns="91440" tIns="45720" rIns="91440" bIns="45720" rtlCol="0" anchor="ctr"/>
          <a:lstStyle>
            <a:lvl1pPr algn="l">
              <a:defRPr sz="1400" b="1">
                <a:solidFill>
                  <a:srgbClr val="FFFFFF"/>
                </a:solidFill>
              </a:defRPr>
            </a:lvl1pPr>
          </a:lstStyle>
          <a:p>
            <a:pPr>
              <a:defRPr/>
            </a:pPr>
            <a:fld id="{D2E76E95-4C34-4867-BE64-9DF466DBA163}" type="slidenum">
              <a:rPr lang="en-US" smtClean="0"/>
              <a:pPr>
                <a:defRPr/>
              </a:pPr>
              <a:t>‹#›</a:t>
            </a:fld>
            <a:endParaRPr lang="en-US"/>
          </a:p>
        </p:txBody>
      </p:sp>
    </p:spTree>
  </p:cSld>
  <p:clrMap bg1="lt1" tx1="dk1" bg2="lt2" tx2="dk2" accent1="accent1" accent2="accent2" accent3="accent3" accent4="accent4" accent5="accent5" accent6="accent6" hlink="hlink" folHlink="folHlink"/>
  <p:sldLayoutIdLst>
    <p:sldLayoutId id="2147483852" r:id="rId1"/>
    <p:sldLayoutId id="2147483853" r:id="rId2"/>
    <p:sldLayoutId id="2147483854" r:id="rId3"/>
    <p:sldLayoutId id="2147483855" r:id="rId4"/>
    <p:sldLayoutId id="2147483856" r:id="rId5"/>
    <p:sldLayoutId id="2147483857" r:id="rId6"/>
    <p:sldLayoutId id="2147483858" r:id="rId7"/>
    <p:sldLayoutId id="2147483859" r:id="rId8"/>
    <p:sldLayoutId id="2147483860" r:id="rId9"/>
    <p:sldLayoutId id="2147483861" r:id="rId10"/>
    <p:sldLayoutId id="2147483862" r:id="rId11"/>
  </p:sldLayoutIdLst>
  <p:txStyles>
    <p:titleStyle>
      <a:lvl1pPr algn="l" defTabSz="914400" rtl="0" eaLnBrk="1" latinLnBrk="0" hangingPunct="1">
        <a:spcBef>
          <a:spcPct val="0"/>
        </a:spcBef>
        <a:buNone/>
        <a:defRPr sz="40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21.jpeg"/></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4.gi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notesSlide" Target="../notesSlides/notesSlide3.xml"/><Relationship Id="rId7" Type="http://schemas.openxmlformats.org/officeDocument/2006/relationships/oleObject" Target="../embeddings/oleObject2.bin"/><Relationship Id="rId2" Type="http://schemas.openxmlformats.org/officeDocument/2006/relationships/slideLayout" Target="../slideLayouts/slideLayout4.xml"/><Relationship Id="rId1" Type="http://schemas.openxmlformats.org/officeDocument/2006/relationships/vmlDrawing" Target="../drawings/vmlDrawing1.v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oleObject" Target="../embeddings/oleObject1.bin"/><Relationship Id="rId9"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image" Target="../media/image31.jpeg"/></Relationships>
</file>

<file path=ppt/slides/_rels/slide3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33.jpeg"/><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4.xml"/><Relationship Id="rId4" Type="http://schemas.openxmlformats.org/officeDocument/2006/relationships/image" Target="../media/image10.jpeg"/></Relationships>
</file>

<file path=ppt/slides/_rels/slide4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7.xml"/><Relationship Id="rId4" Type="http://schemas.openxmlformats.org/officeDocument/2006/relationships/image" Target="../media/image38.jpeg"/></Relationships>
</file>

<file path=ppt/slides/_rels/slide4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9.xml"/><Relationship Id="rId1" Type="http://schemas.openxmlformats.org/officeDocument/2006/relationships/slideLayout" Target="../slideLayouts/slideLayout6.xml"/><Relationship Id="rId4" Type="http://schemas.openxmlformats.org/officeDocument/2006/relationships/image" Target="../media/image40.jpe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1.xml"/><Relationship Id="rId1" Type="http://schemas.openxmlformats.org/officeDocument/2006/relationships/slideLayout" Target="../slideLayouts/slideLayout4.xml"/><Relationship Id="rId4" Type="http://schemas.openxmlformats.org/officeDocument/2006/relationships/image" Target="../media/image42.jpeg"/></Relationships>
</file>

<file path=ppt/slides/_rels/slide4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4.xml"/><Relationship Id="rId4" Type="http://schemas.openxmlformats.org/officeDocument/2006/relationships/image" Target="../media/image13.jpe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5.xml"/><Relationship Id="rId1" Type="http://schemas.openxmlformats.org/officeDocument/2006/relationships/slideLayout" Target="../slideLayouts/slideLayout6.xml"/><Relationship Id="rId5" Type="http://schemas.openxmlformats.org/officeDocument/2006/relationships/image" Target="../media/image48.gif"/><Relationship Id="rId4" Type="http://schemas.openxmlformats.org/officeDocument/2006/relationships/image" Target="../media/image47.jpeg"/></Relationships>
</file>

<file path=ppt/slides/_rels/slide5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6.xml"/><Relationship Id="rId1" Type="http://schemas.openxmlformats.org/officeDocument/2006/relationships/slideLayout" Target="../slideLayouts/slideLayout4.xml"/><Relationship Id="rId4" Type="http://schemas.openxmlformats.org/officeDocument/2006/relationships/image" Target="../media/image52.png"/></Relationships>
</file>

<file path=ppt/slides/_rels/slide5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7.xml"/><Relationship Id="rId1" Type="http://schemas.openxmlformats.org/officeDocument/2006/relationships/slideLayout" Target="../slideLayouts/slideLayout4.xml"/><Relationship Id="rId5" Type="http://schemas.openxmlformats.org/officeDocument/2006/relationships/image" Target="../media/image55.png"/><Relationship Id="rId4" Type="http://schemas.openxmlformats.org/officeDocument/2006/relationships/image" Target="../media/image54.png"/></Relationships>
</file>

<file path=ppt/slides/_rels/slide5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9.xml"/><Relationship Id="rId1" Type="http://schemas.openxmlformats.org/officeDocument/2006/relationships/slideLayout" Target="../slideLayouts/slideLayout4.xml"/><Relationship Id="rId4" Type="http://schemas.openxmlformats.org/officeDocument/2006/relationships/image" Target="../media/image59.png"/></Relationships>
</file>

<file path=ppt/slides/_rels/slide5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1.xml"/><Relationship Id="rId1" Type="http://schemas.openxmlformats.org/officeDocument/2006/relationships/slideLayout" Target="../slideLayouts/slideLayout4.xml"/><Relationship Id="rId4" Type="http://schemas.openxmlformats.org/officeDocument/2006/relationships/image" Target="../media/image63.png"/></Relationships>
</file>

<file path=ppt/slides/_rels/slide6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1.xml"/><Relationship Id="rId1" Type="http://schemas.openxmlformats.org/officeDocument/2006/relationships/slideLayout" Target="../slideLayouts/slideLayout4.xml"/><Relationship Id="rId4" Type="http://schemas.openxmlformats.org/officeDocument/2006/relationships/image" Target="../media/image72.png"/></Relationships>
</file>

<file path=ppt/slides/_rels/slide7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2.xml"/><Relationship Id="rId1" Type="http://schemas.openxmlformats.org/officeDocument/2006/relationships/slideLayout" Target="../slideLayouts/slideLayout6.xml"/><Relationship Id="rId4" Type="http://schemas.openxmlformats.org/officeDocument/2006/relationships/image" Target="../media/image74.png"/></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p:txBody>
          <a:bodyPr/>
          <a:lstStyle/>
          <a:p>
            <a:r>
              <a:rPr lang="en-US" sz="2400" b="1" i="1" dirty="0" smtClean="0">
                <a:latin typeface="Calibri" pitchFamily="34" charset="0"/>
              </a:rPr>
              <a:t>Breast Pathology</a:t>
            </a:r>
            <a:br>
              <a:rPr lang="en-US" sz="2400" b="1" i="1" dirty="0" smtClean="0">
                <a:latin typeface="Calibri" pitchFamily="34" charset="0"/>
              </a:rPr>
            </a:br>
            <a:endParaRPr lang="en-US" sz="2400" b="1" i="1" dirty="0" smtClean="0">
              <a:latin typeface="Calibri" pitchFamily="34" charset="0"/>
            </a:endParaRPr>
          </a:p>
        </p:txBody>
      </p:sp>
      <p:sp>
        <p:nvSpPr>
          <p:cNvPr id="3" name="Subtitle 2"/>
          <p:cNvSpPr>
            <a:spLocks noGrp="1"/>
          </p:cNvSpPr>
          <p:nvPr>
            <p:ph type="subTitle" idx="1"/>
          </p:nvPr>
        </p:nvSpPr>
        <p:spPr/>
        <p:txBody>
          <a:bodyPr>
            <a:normAutofit/>
          </a:bodyPr>
          <a:lstStyle/>
          <a:p>
            <a:r>
              <a:rPr lang="en-US" sz="1800" b="1" dirty="0" err="1" smtClean="0">
                <a:latin typeface="Calibri" pitchFamily="34" charset="0"/>
              </a:rPr>
              <a:t>Emad</a:t>
            </a:r>
            <a:r>
              <a:rPr lang="en-US" sz="1800" b="1" dirty="0" smtClean="0">
                <a:latin typeface="Calibri" pitchFamily="34" charset="0"/>
              </a:rPr>
              <a:t> </a:t>
            </a:r>
            <a:r>
              <a:rPr lang="en-US" sz="1800" b="1" dirty="0" err="1" smtClean="0">
                <a:latin typeface="Calibri" pitchFamily="34" charset="0"/>
              </a:rPr>
              <a:t>Raddaoui</a:t>
            </a:r>
            <a:r>
              <a:rPr lang="en-US" sz="1800" b="1" dirty="0" smtClean="0">
                <a:latin typeface="Calibri" pitchFamily="34" charset="0"/>
              </a:rPr>
              <a:t>, FCAP, FASC</a:t>
            </a:r>
          </a:p>
          <a:p>
            <a:r>
              <a:rPr lang="en-US" sz="1800" b="1" dirty="0" smtClean="0">
                <a:latin typeface="Calibri" pitchFamily="34" charset="0"/>
              </a:rPr>
              <a:t>Associate Professor &amp; Consultant</a:t>
            </a:r>
            <a:endParaRPr lang="en-US" sz="1800" b="1" dirty="0">
              <a:latin typeface="Calibri"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404664"/>
            <a:ext cx="8229600" cy="1066800"/>
          </a:xfrm>
        </p:spPr>
        <p:txBody>
          <a:bodyPr/>
          <a:lstStyle/>
          <a:p>
            <a:r>
              <a:rPr lang="en-US" sz="1600" b="1" dirty="0" smtClean="0">
                <a:latin typeface="Calibri" pitchFamily="34" charset="0"/>
              </a:rPr>
              <a:t>Breast lesions</a:t>
            </a:r>
            <a:endParaRPr lang="en-US" sz="1600" b="1" dirty="0">
              <a:latin typeface="Calibri" pitchFamily="34" charset="0"/>
            </a:endParaRPr>
          </a:p>
        </p:txBody>
      </p:sp>
      <p:sp>
        <p:nvSpPr>
          <p:cNvPr id="3" name="Content Placeholder 2"/>
          <p:cNvSpPr>
            <a:spLocks noGrp="1"/>
          </p:cNvSpPr>
          <p:nvPr>
            <p:ph idx="1"/>
          </p:nvPr>
        </p:nvSpPr>
        <p:spPr>
          <a:xfrm>
            <a:off x="0" y="1340768"/>
            <a:ext cx="9144000" cy="5517232"/>
          </a:xfrm>
        </p:spPr>
        <p:txBody>
          <a:bodyPr>
            <a:normAutofit/>
          </a:bodyPr>
          <a:lstStyle/>
          <a:p>
            <a:pPr marL="624078" indent="-514350">
              <a:buFont typeface="+mj-lt"/>
              <a:buAutoNum type="arabicPeriod"/>
            </a:pPr>
            <a:r>
              <a:rPr lang="en-US" sz="1600" b="1" dirty="0" smtClean="0">
                <a:latin typeface="Calibri" pitchFamily="34" charset="0"/>
                <a:cs typeface="Times New Roman" pitchFamily="18" charset="0"/>
              </a:rPr>
              <a:t>Inflammatory lesions</a:t>
            </a:r>
          </a:p>
          <a:p>
            <a:pPr marL="1065276" lvl="2" indent="-342900">
              <a:buFont typeface="+mj-lt"/>
              <a:buAutoNum type="alphaLcParenR"/>
            </a:pPr>
            <a:r>
              <a:rPr lang="en-US" sz="1600" dirty="0" smtClean="0">
                <a:solidFill>
                  <a:schemeClr val="tx1"/>
                </a:solidFill>
                <a:latin typeface="Calibri" pitchFamily="34" charset="0"/>
                <a:cs typeface="Times New Roman" pitchFamily="18" charset="0"/>
              </a:rPr>
              <a:t>Acute mastitis: staph infection most common</a:t>
            </a:r>
          </a:p>
          <a:p>
            <a:pPr marL="1065276" lvl="2" indent="-342900">
              <a:buFont typeface="+mj-lt"/>
              <a:buAutoNum type="alphaLcParenR"/>
            </a:pPr>
            <a:r>
              <a:rPr lang="en-US" sz="1600" dirty="0" err="1" smtClean="0">
                <a:solidFill>
                  <a:schemeClr val="tx1"/>
                </a:solidFill>
                <a:latin typeface="Calibri" pitchFamily="34" charset="0"/>
                <a:cs typeface="Times New Roman" pitchFamily="18" charset="0"/>
              </a:rPr>
              <a:t>Periductal</a:t>
            </a:r>
            <a:r>
              <a:rPr lang="en-US" sz="1600" dirty="0" smtClean="0">
                <a:solidFill>
                  <a:schemeClr val="tx1"/>
                </a:solidFill>
                <a:latin typeface="Calibri" pitchFamily="34" charset="0"/>
                <a:cs typeface="Times New Roman" pitchFamily="18" charset="0"/>
              </a:rPr>
              <a:t> mastitis</a:t>
            </a:r>
          </a:p>
          <a:p>
            <a:pPr marL="1065276" lvl="2" indent="-342900">
              <a:buFont typeface="+mj-lt"/>
              <a:buAutoNum type="alphaLcParenR"/>
            </a:pPr>
            <a:r>
              <a:rPr lang="en-US" sz="1600" dirty="0" smtClean="0">
                <a:solidFill>
                  <a:schemeClr val="tx1"/>
                </a:solidFill>
                <a:latin typeface="Calibri" pitchFamily="34" charset="0"/>
                <a:cs typeface="Times New Roman" pitchFamily="18" charset="0"/>
              </a:rPr>
              <a:t>Mammary duct </a:t>
            </a:r>
            <a:r>
              <a:rPr lang="en-US" sz="1600" dirty="0" err="1" smtClean="0">
                <a:solidFill>
                  <a:schemeClr val="tx1"/>
                </a:solidFill>
                <a:latin typeface="Calibri" pitchFamily="34" charset="0"/>
                <a:cs typeface="Times New Roman" pitchFamily="18" charset="0"/>
              </a:rPr>
              <a:t>ectasia</a:t>
            </a:r>
            <a:r>
              <a:rPr lang="en-US" sz="1600" dirty="0" smtClean="0">
                <a:solidFill>
                  <a:schemeClr val="tx1"/>
                </a:solidFill>
                <a:latin typeface="Calibri" pitchFamily="34" charset="0"/>
                <a:cs typeface="Times New Roman" pitchFamily="18" charset="0"/>
              </a:rPr>
              <a:t> means dilated ducts disease</a:t>
            </a:r>
          </a:p>
          <a:p>
            <a:pPr marL="1065276" lvl="2" indent="-342900">
              <a:buFont typeface="+mj-lt"/>
              <a:buAutoNum type="alphaLcParenR"/>
            </a:pPr>
            <a:r>
              <a:rPr lang="en-US" sz="1600" dirty="0" smtClean="0">
                <a:solidFill>
                  <a:schemeClr val="tx1"/>
                </a:solidFill>
                <a:latin typeface="Calibri" pitchFamily="34" charset="0"/>
                <a:cs typeface="Times New Roman" pitchFamily="18" charset="0"/>
              </a:rPr>
              <a:t>Fat necrosis is usually due to mechanical trauma, surgical or otherwise</a:t>
            </a:r>
          </a:p>
          <a:p>
            <a:pPr marL="1065276" lvl="2" indent="-342900">
              <a:buFont typeface="+mj-lt"/>
              <a:buAutoNum type="alphaLcParenR"/>
            </a:pPr>
            <a:r>
              <a:rPr lang="en-US" sz="1600" dirty="0" smtClean="0">
                <a:solidFill>
                  <a:schemeClr val="tx1"/>
                </a:solidFill>
                <a:latin typeface="Calibri" pitchFamily="34" charset="0"/>
                <a:cs typeface="Times New Roman" pitchFamily="18" charset="0"/>
              </a:rPr>
              <a:t>Lymphocytic </a:t>
            </a:r>
            <a:r>
              <a:rPr lang="en-US" sz="1600" dirty="0" err="1" smtClean="0">
                <a:solidFill>
                  <a:schemeClr val="tx1"/>
                </a:solidFill>
                <a:latin typeface="Calibri" pitchFamily="34" charset="0"/>
                <a:cs typeface="Times New Roman" pitchFamily="18" charset="0"/>
              </a:rPr>
              <a:t>mastopathy</a:t>
            </a:r>
            <a:r>
              <a:rPr lang="en-US" sz="1600" dirty="0" smtClean="0">
                <a:solidFill>
                  <a:schemeClr val="tx1"/>
                </a:solidFill>
                <a:latin typeface="Calibri" pitchFamily="34" charset="0"/>
                <a:cs typeface="Times New Roman" pitchFamily="18" charset="0"/>
              </a:rPr>
              <a:t> (</a:t>
            </a:r>
            <a:r>
              <a:rPr lang="en-US" sz="1600" dirty="0" err="1" smtClean="0">
                <a:solidFill>
                  <a:schemeClr val="tx1"/>
                </a:solidFill>
                <a:latin typeface="Calibri" pitchFamily="34" charset="0"/>
                <a:cs typeface="Times New Roman" pitchFamily="18" charset="0"/>
              </a:rPr>
              <a:t>sclerosing</a:t>
            </a:r>
            <a:r>
              <a:rPr lang="en-US" sz="1600" dirty="0" smtClean="0">
                <a:solidFill>
                  <a:schemeClr val="tx1"/>
                </a:solidFill>
                <a:latin typeface="Calibri" pitchFamily="34" charset="0"/>
                <a:cs typeface="Times New Roman" pitchFamily="18" charset="0"/>
              </a:rPr>
              <a:t> lymphocytic </a:t>
            </a:r>
            <a:r>
              <a:rPr lang="en-US" sz="1600" dirty="0" err="1" smtClean="0">
                <a:solidFill>
                  <a:schemeClr val="tx1"/>
                </a:solidFill>
                <a:latin typeface="Calibri" pitchFamily="34" charset="0"/>
                <a:cs typeface="Times New Roman" pitchFamily="18" charset="0"/>
              </a:rPr>
              <a:t>lobulitis</a:t>
            </a:r>
            <a:r>
              <a:rPr lang="en-US" sz="1600" dirty="0" smtClean="0">
                <a:solidFill>
                  <a:schemeClr val="tx1"/>
                </a:solidFill>
                <a:latin typeface="Calibri" pitchFamily="34" charset="0"/>
                <a:cs typeface="Times New Roman" pitchFamily="18" charset="0"/>
              </a:rPr>
              <a:t>) seen in diabetics</a:t>
            </a:r>
          </a:p>
          <a:p>
            <a:pPr marL="1065276" lvl="2" indent="-342900">
              <a:buFont typeface="+mj-lt"/>
              <a:buAutoNum type="alphaLcParenR"/>
            </a:pPr>
            <a:r>
              <a:rPr lang="en-US" sz="1600" dirty="0" err="1" smtClean="0">
                <a:solidFill>
                  <a:schemeClr val="tx1"/>
                </a:solidFill>
                <a:latin typeface="Calibri" pitchFamily="34" charset="0"/>
                <a:cs typeface="Times New Roman" pitchFamily="18" charset="0"/>
              </a:rPr>
              <a:t>Granulomatous</a:t>
            </a:r>
            <a:r>
              <a:rPr lang="en-US" sz="1600" dirty="0" smtClean="0">
                <a:solidFill>
                  <a:schemeClr val="tx1"/>
                </a:solidFill>
                <a:latin typeface="Calibri" pitchFamily="34" charset="0"/>
                <a:cs typeface="Times New Roman" pitchFamily="18" charset="0"/>
              </a:rPr>
              <a:t> mastitis </a:t>
            </a:r>
            <a:r>
              <a:rPr lang="en-US" sz="1600" dirty="0" err="1" smtClean="0">
                <a:solidFill>
                  <a:schemeClr val="tx1"/>
                </a:solidFill>
                <a:latin typeface="Calibri" pitchFamily="34" charset="0"/>
                <a:cs typeface="Times New Roman" pitchFamily="18" charset="0"/>
              </a:rPr>
              <a:t>sarcoid</a:t>
            </a:r>
            <a:r>
              <a:rPr lang="en-US" sz="1600" dirty="0" smtClean="0">
                <a:solidFill>
                  <a:schemeClr val="tx1"/>
                </a:solidFill>
                <a:latin typeface="Calibri" pitchFamily="34" charset="0"/>
                <a:cs typeface="Times New Roman" pitchFamily="18" charset="0"/>
              </a:rPr>
              <a:t>, TB, etc., but mostly idiopathic</a:t>
            </a:r>
          </a:p>
          <a:p>
            <a:pPr marL="624078" indent="-514350">
              <a:buFont typeface="+mj-lt"/>
              <a:buAutoNum type="arabicPeriod"/>
            </a:pPr>
            <a:r>
              <a:rPr lang="en-US" sz="1600" b="1" dirty="0" smtClean="0">
                <a:latin typeface="Calibri" pitchFamily="34" charset="0"/>
                <a:cs typeface="Times New Roman" pitchFamily="18" charset="0"/>
              </a:rPr>
              <a:t>Benign epithelial lesions</a:t>
            </a:r>
          </a:p>
          <a:p>
            <a:pPr marL="1161288" lvl="2" indent="-457200">
              <a:buFont typeface="+mj-lt"/>
              <a:buAutoNum type="alphaLcParenR"/>
            </a:pPr>
            <a:r>
              <a:rPr lang="en-US" sz="1600" dirty="0" smtClean="0">
                <a:solidFill>
                  <a:schemeClr val="tx1"/>
                </a:solidFill>
                <a:latin typeface="Calibri" pitchFamily="34" charset="0"/>
                <a:cs typeface="Times New Roman" pitchFamily="18" charset="0"/>
              </a:rPr>
              <a:t>Non proliferative breast changes (fibrocystic changes)</a:t>
            </a:r>
          </a:p>
          <a:p>
            <a:pPr marL="1161288" lvl="2" indent="-457200">
              <a:buFont typeface="+mj-lt"/>
              <a:buAutoNum type="alphaLcParenR"/>
            </a:pPr>
            <a:r>
              <a:rPr lang="en-US" sz="1600" dirty="0" smtClean="0">
                <a:solidFill>
                  <a:schemeClr val="tx1"/>
                </a:solidFill>
                <a:latin typeface="Calibri" pitchFamily="34" charset="0"/>
                <a:cs typeface="Times New Roman" pitchFamily="18" charset="0"/>
              </a:rPr>
              <a:t>Proliferative breast disease without </a:t>
            </a:r>
            <a:r>
              <a:rPr lang="en-US" sz="1600" dirty="0" err="1" smtClean="0">
                <a:solidFill>
                  <a:schemeClr val="tx1"/>
                </a:solidFill>
                <a:latin typeface="Calibri" pitchFamily="34" charset="0"/>
                <a:cs typeface="Times New Roman" pitchFamily="18" charset="0"/>
              </a:rPr>
              <a:t>atypia</a:t>
            </a:r>
            <a:endParaRPr lang="en-US" sz="1600" dirty="0" smtClean="0">
              <a:solidFill>
                <a:schemeClr val="tx1"/>
              </a:solidFill>
              <a:latin typeface="Calibri" pitchFamily="34" charset="0"/>
              <a:cs typeface="Times New Roman" pitchFamily="18" charset="0"/>
            </a:endParaRPr>
          </a:p>
          <a:p>
            <a:pPr marL="1161288" lvl="2" indent="-457200">
              <a:buFont typeface="+mj-lt"/>
              <a:buAutoNum type="alphaLcParenR"/>
            </a:pPr>
            <a:r>
              <a:rPr lang="en-US" sz="1600" dirty="0" smtClean="0">
                <a:solidFill>
                  <a:schemeClr val="tx1"/>
                </a:solidFill>
                <a:latin typeface="Calibri" pitchFamily="34" charset="0"/>
                <a:cs typeface="Times New Roman" pitchFamily="18" charset="0"/>
              </a:rPr>
              <a:t>Proliferative breast disease with </a:t>
            </a:r>
            <a:r>
              <a:rPr lang="en-US" sz="1600" dirty="0" err="1" smtClean="0">
                <a:solidFill>
                  <a:schemeClr val="tx1"/>
                </a:solidFill>
                <a:latin typeface="Calibri" pitchFamily="34" charset="0"/>
                <a:cs typeface="Times New Roman" pitchFamily="18" charset="0"/>
              </a:rPr>
              <a:t>atypia</a:t>
            </a:r>
            <a:r>
              <a:rPr lang="en-US" sz="1600" dirty="0" smtClean="0">
                <a:solidFill>
                  <a:schemeClr val="tx1"/>
                </a:solidFill>
                <a:latin typeface="Calibri" pitchFamily="34" charset="0"/>
                <a:cs typeface="Times New Roman" pitchFamily="18" charset="0"/>
              </a:rPr>
              <a:t> /Atypical hyperplasia</a:t>
            </a:r>
          </a:p>
          <a:p>
            <a:pPr marL="624078" indent="-514350">
              <a:buFont typeface="+mj-lt"/>
              <a:buAutoNum type="arabicPeriod"/>
            </a:pPr>
            <a:r>
              <a:rPr lang="en-US" sz="1600" b="1" dirty="0" smtClean="0">
                <a:latin typeface="Calibri" pitchFamily="34" charset="0"/>
                <a:cs typeface="Times New Roman" pitchFamily="18" charset="0"/>
              </a:rPr>
              <a:t>Carcinoma in situ</a:t>
            </a:r>
          </a:p>
          <a:p>
            <a:pPr marL="1181862" lvl="2" indent="-514350">
              <a:buFont typeface="+mj-lt"/>
              <a:buAutoNum type="alphaLcParenR"/>
            </a:pPr>
            <a:r>
              <a:rPr lang="en-US" sz="1600" dirty="0" smtClean="0">
                <a:solidFill>
                  <a:schemeClr val="tx1"/>
                </a:solidFill>
                <a:latin typeface="Calibri" pitchFamily="34" charset="0"/>
                <a:cs typeface="Times New Roman" pitchFamily="18" charset="0"/>
              </a:rPr>
              <a:t>DCIS</a:t>
            </a:r>
          </a:p>
          <a:p>
            <a:pPr marL="1181862" lvl="2" indent="-514350">
              <a:buFont typeface="+mj-lt"/>
              <a:buAutoNum type="alphaLcParenR"/>
            </a:pPr>
            <a:r>
              <a:rPr lang="en-US" sz="1600" dirty="0" smtClean="0">
                <a:solidFill>
                  <a:schemeClr val="tx1"/>
                </a:solidFill>
                <a:latin typeface="Calibri" pitchFamily="34" charset="0"/>
                <a:cs typeface="Times New Roman" pitchFamily="18" charset="0"/>
              </a:rPr>
              <a:t>LCIS</a:t>
            </a:r>
          </a:p>
          <a:p>
            <a:pPr marL="624078" indent="-514350">
              <a:buFont typeface="+mj-lt"/>
              <a:buAutoNum type="arabicPeriod"/>
            </a:pPr>
            <a:r>
              <a:rPr lang="en-US" sz="1600" b="1" dirty="0" smtClean="0">
                <a:latin typeface="Calibri" pitchFamily="34" charset="0"/>
                <a:cs typeface="Times New Roman" pitchFamily="18" charset="0"/>
              </a:rPr>
              <a:t>Invasive carcinoma</a:t>
            </a:r>
          </a:p>
          <a:p>
            <a:pPr marL="1181862" lvl="2" indent="-514350">
              <a:buFont typeface="+mj-lt"/>
              <a:buAutoNum type="alphaLcParenR"/>
            </a:pPr>
            <a:r>
              <a:rPr lang="en-US" sz="1600" dirty="0" err="1" smtClean="0">
                <a:solidFill>
                  <a:schemeClr val="tx1"/>
                </a:solidFill>
                <a:latin typeface="Calibri" pitchFamily="34" charset="0"/>
                <a:cs typeface="Times New Roman" pitchFamily="18" charset="0"/>
              </a:rPr>
              <a:t>Ductal</a:t>
            </a:r>
            <a:r>
              <a:rPr lang="en-US" sz="1600" dirty="0" smtClean="0">
                <a:solidFill>
                  <a:schemeClr val="tx1"/>
                </a:solidFill>
                <a:latin typeface="Calibri" pitchFamily="34" charset="0"/>
                <a:cs typeface="Times New Roman" pitchFamily="18" charset="0"/>
              </a:rPr>
              <a:t> carcinoma</a:t>
            </a:r>
          </a:p>
          <a:p>
            <a:pPr marL="1181862" lvl="2" indent="-514350">
              <a:buFont typeface="+mj-lt"/>
              <a:buAutoNum type="alphaLcParenR"/>
            </a:pPr>
            <a:r>
              <a:rPr lang="en-US" sz="1600" dirty="0" smtClean="0">
                <a:solidFill>
                  <a:schemeClr val="tx1"/>
                </a:solidFill>
                <a:latin typeface="Calibri" pitchFamily="34" charset="0"/>
                <a:cs typeface="Times New Roman" pitchFamily="18" charset="0"/>
              </a:rPr>
              <a:t>Lobular carcinoma</a:t>
            </a:r>
          </a:p>
          <a:p>
            <a:pPr marL="624078" indent="-514350">
              <a:buFont typeface="+mj-lt"/>
              <a:buAutoNum type="arabicPeriod"/>
            </a:pPr>
            <a:r>
              <a:rPr lang="en-US" sz="1600" b="1" dirty="0" smtClean="0">
                <a:latin typeface="Calibri" pitchFamily="34" charset="0"/>
                <a:cs typeface="Times New Roman" pitchFamily="18" charset="0"/>
              </a:rPr>
              <a:t>Others/</a:t>
            </a:r>
            <a:r>
              <a:rPr lang="en-US" sz="1600" b="1" dirty="0" err="1" smtClean="0">
                <a:latin typeface="Calibri" pitchFamily="34" charset="0"/>
                <a:cs typeface="Times New Roman" pitchFamily="18" charset="0"/>
              </a:rPr>
              <a:t>stromal</a:t>
            </a:r>
            <a:r>
              <a:rPr lang="en-US" sz="1600" b="1" dirty="0" smtClean="0">
                <a:latin typeface="Calibri" pitchFamily="34" charset="0"/>
                <a:cs typeface="Times New Roman" pitchFamily="18" charset="0"/>
              </a:rPr>
              <a:t> tumors </a:t>
            </a:r>
            <a:r>
              <a:rPr lang="en-US" sz="1600" dirty="0" smtClean="0">
                <a:latin typeface="Calibri" pitchFamily="34" charset="0"/>
                <a:cs typeface="Times New Roman" pitchFamily="18" charset="0"/>
              </a:rPr>
              <a:t>e.g. </a:t>
            </a:r>
            <a:r>
              <a:rPr lang="en-US" sz="1600" dirty="0" err="1" smtClean="0">
                <a:latin typeface="Calibri" pitchFamily="34" charset="0"/>
                <a:cs typeface="Times New Roman" pitchFamily="18" charset="0"/>
              </a:rPr>
              <a:t>fibroadenoma</a:t>
            </a:r>
            <a:r>
              <a:rPr lang="en-US" sz="1600" dirty="0" smtClean="0">
                <a:latin typeface="Calibri" pitchFamily="34" charset="0"/>
                <a:cs typeface="Times New Roman" pitchFamily="18" charset="0"/>
              </a:rPr>
              <a:t>, </a:t>
            </a:r>
            <a:r>
              <a:rPr lang="en-US" sz="1600" dirty="0" err="1" smtClean="0">
                <a:latin typeface="Calibri" pitchFamily="34" charset="0"/>
                <a:cs typeface="Times New Roman" pitchFamily="18" charset="0"/>
              </a:rPr>
              <a:t>phyllodes</a:t>
            </a:r>
            <a:r>
              <a:rPr lang="en-US" sz="1600" dirty="0" smtClean="0">
                <a:latin typeface="Calibri" pitchFamily="34" charset="0"/>
                <a:cs typeface="Times New Roman" pitchFamily="18" charset="0"/>
              </a:rPr>
              <a:t> tumors, sarcomas etc.</a:t>
            </a:r>
          </a:p>
          <a:p>
            <a:pPr marL="624078" indent="-514350">
              <a:buFont typeface="+mj-lt"/>
              <a:buAutoNum type="arabicPeriod"/>
            </a:pPr>
            <a:endParaRPr lang="en-US" sz="1600" dirty="0">
              <a:latin typeface="Calibri" pitchFamily="34"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1800" b="1" dirty="0" smtClean="0">
                <a:latin typeface="Calibri" pitchFamily="34" charset="0"/>
              </a:rPr>
              <a:t>Mastitis</a:t>
            </a:r>
            <a:endParaRPr lang="en-US" sz="1800" b="1" dirty="0">
              <a:latin typeface="Calibri" pitchFamily="34" charset="0"/>
            </a:endParaRPr>
          </a:p>
        </p:txBody>
      </p:sp>
      <p:sp>
        <p:nvSpPr>
          <p:cNvPr id="3" name="Content Placeholder 2"/>
          <p:cNvSpPr>
            <a:spLocks noGrp="1"/>
          </p:cNvSpPr>
          <p:nvPr>
            <p:ph idx="1"/>
          </p:nvPr>
        </p:nvSpPr>
        <p:spPr/>
        <p:txBody>
          <a:bodyPr>
            <a:normAutofit/>
          </a:bodyPr>
          <a:lstStyle/>
          <a:p>
            <a:r>
              <a:rPr lang="en-US" sz="1600" b="1" dirty="0" smtClean="0">
                <a:latin typeface="Calibri" pitchFamily="34" charset="0"/>
                <a:cs typeface="Times New Roman" pitchFamily="18" charset="0"/>
              </a:rPr>
              <a:t>Acute mastitis: </a:t>
            </a:r>
            <a:r>
              <a:rPr lang="en-US" sz="1600" dirty="0" smtClean="0">
                <a:latin typeface="Calibri" pitchFamily="34" charset="0"/>
                <a:cs typeface="Times New Roman" pitchFamily="18" charset="0"/>
              </a:rPr>
              <a:t>Almost all cases of acute mastitis occur during the first month of breastfeeding.  </a:t>
            </a:r>
            <a:r>
              <a:rPr lang="en-US" sz="1600" i="1" dirty="0" smtClean="0">
                <a:latin typeface="Calibri" pitchFamily="34" charset="0"/>
                <a:cs typeface="Times New Roman" pitchFamily="18" charset="0"/>
              </a:rPr>
              <a:t>Staphylococcus </a:t>
            </a:r>
            <a:r>
              <a:rPr lang="en-US" sz="1600" i="1" dirty="0" err="1" smtClean="0">
                <a:latin typeface="Calibri" pitchFamily="34" charset="0"/>
                <a:cs typeface="Times New Roman" pitchFamily="18" charset="0"/>
              </a:rPr>
              <a:t>aureus</a:t>
            </a:r>
            <a:r>
              <a:rPr lang="en-US" sz="1600" dirty="0" smtClean="0">
                <a:latin typeface="Calibri" pitchFamily="34" charset="0"/>
                <a:cs typeface="Times New Roman" pitchFamily="18" charset="0"/>
              </a:rPr>
              <a:t> is the most common causative </a:t>
            </a:r>
            <a:r>
              <a:rPr lang="en-US" sz="1600" dirty="0" err="1" smtClean="0">
                <a:latin typeface="Calibri" pitchFamily="34" charset="0"/>
                <a:cs typeface="Times New Roman" pitchFamily="18" charset="0"/>
              </a:rPr>
              <a:t>organiasm</a:t>
            </a:r>
            <a:r>
              <a:rPr lang="en-US" sz="1600" dirty="0" smtClean="0">
                <a:latin typeface="Calibri" pitchFamily="34" charset="0"/>
                <a:cs typeface="Times New Roman" pitchFamily="18" charset="0"/>
              </a:rPr>
              <a:t>. The breast is erythematous and painful, and fever is often present</a:t>
            </a:r>
            <a:r>
              <a:rPr lang="en-US" sz="1600" dirty="0" smtClean="0">
                <a:latin typeface="Calibri" pitchFamily="34" charset="0"/>
                <a:cs typeface="Times New Roman" pitchFamily="18" charset="0"/>
              </a:rPr>
              <a:t>.</a:t>
            </a:r>
          </a:p>
          <a:p>
            <a:pPr marL="0" indent="0">
              <a:buNone/>
            </a:pPr>
            <a:endParaRPr lang="en-US" sz="1600" dirty="0" smtClean="0">
              <a:latin typeface="Calibri" pitchFamily="34" charset="0"/>
              <a:cs typeface="Times New Roman" pitchFamily="18" charset="0"/>
            </a:endParaRPr>
          </a:p>
          <a:p>
            <a:r>
              <a:rPr lang="en-US" sz="1600" b="1" dirty="0" err="1" smtClean="0">
                <a:latin typeface="Calibri" pitchFamily="34" charset="0"/>
                <a:cs typeface="Times New Roman" pitchFamily="18" charset="0"/>
              </a:rPr>
              <a:t>Periductal</a:t>
            </a:r>
            <a:r>
              <a:rPr lang="en-US" sz="1600" b="1" dirty="0" smtClean="0">
                <a:latin typeface="Calibri" pitchFamily="34" charset="0"/>
                <a:cs typeface="Times New Roman" pitchFamily="18" charset="0"/>
              </a:rPr>
              <a:t> mastitis: </a:t>
            </a:r>
            <a:r>
              <a:rPr lang="en-US" sz="1600" dirty="0" smtClean="0">
                <a:latin typeface="Calibri" pitchFamily="34" charset="0"/>
                <a:cs typeface="Times New Roman" pitchFamily="18" charset="0"/>
              </a:rPr>
              <a:t>This condition is not associated with lactation. There is strong association with cigarette smoking. It has been suggested that the vitamin A deficiency associated with smoking or toxic substances in tobacco smoke alter the differentiation of the </a:t>
            </a:r>
            <a:r>
              <a:rPr lang="en-US" sz="1600" dirty="0" err="1" smtClean="0">
                <a:latin typeface="Calibri" pitchFamily="34" charset="0"/>
                <a:cs typeface="Times New Roman" pitchFamily="18" charset="0"/>
              </a:rPr>
              <a:t>ductal</a:t>
            </a:r>
            <a:r>
              <a:rPr lang="en-US" sz="1600" dirty="0" smtClean="0">
                <a:latin typeface="Calibri" pitchFamily="34" charset="0"/>
                <a:cs typeface="Times New Roman" pitchFamily="18" charset="0"/>
              </a:rPr>
              <a:t> epithelium</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143000"/>
            <a:ext cx="8676456" cy="1066800"/>
          </a:xfrm>
        </p:spPr>
        <p:txBody>
          <a:bodyPr>
            <a:normAutofit/>
          </a:bodyPr>
          <a:lstStyle/>
          <a:p>
            <a:r>
              <a:rPr lang="en-US" sz="1800" b="1" dirty="0" smtClean="0">
                <a:solidFill>
                  <a:schemeClr val="tx1"/>
                </a:solidFill>
                <a:latin typeface="Calibri" pitchFamily="34" charset="0"/>
              </a:rPr>
              <a:t>Benign epithelial lesions of breast are divided into 3 basic types</a:t>
            </a:r>
            <a:r>
              <a:rPr lang="en-US" sz="1800" dirty="0" smtClean="0">
                <a:latin typeface="Calibri" pitchFamily="34" charset="0"/>
              </a:rPr>
              <a:t/>
            </a:r>
            <a:br>
              <a:rPr lang="en-US" sz="1800" dirty="0" smtClean="0">
                <a:latin typeface="Calibri" pitchFamily="34" charset="0"/>
              </a:rPr>
            </a:br>
            <a:endParaRPr lang="en-US" sz="1800" dirty="0">
              <a:latin typeface="Calibri" pitchFamily="34" charset="0"/>
            </a:endParaRPr>
          </a:p>
        </p:txBody>
      </p:sp>
      <p:sp>
        <p:nvSpPr>
          <p:cNvPr id="3" name="Content Placeholder 2"/>
          <p:cNvSpPr>
            <a:spLocks noGrp="1"/>
          </p:cNvSpPr>
          <p:nvPr>
            <p:ph idx="1"/>
          </p:nvPr>
        </p:nvSpPr>
        <p:spPr>
          <a:xfrm>
            <a:off x="179512" y="2249424"/>
            <a:ext cx="8784976" cy="4325112"/>
          </a:xfrm>
        </p:spPr>
        <p:txBody>
          <a:bodyPr/>
          <a:lstStyle/>
          <a:p>
            <a:pPr marL="624078" indent="-514350">
              <a:buFont typeface="+mj-lt"/>
              <a:buAutoNum type="arabicPeriod"/>
            </a:pPr>
            <a:r>
              <a:rPr lang="en-US" sz="1600" b="1" dirty="0" smtClean="0">
                <a:latin typeface="Calibri" pitchFamily="34" charset="0"/>
                <a:cs typeface="Times New Roman" pitchFamily="18" charset="0"/>
              </a:rPr>
              <a:t>Non proliferative breast changes (fibrocystic changes)</a:t>
            </a:r>
          </a:p>
          <a:p>
            <a:pPr marL="624078" indent="-514350">
              <a:buFont typeface="+mj-lt"/>
              <a:buAutoNum type="arabicPeriod"/>
            </a:pPr>
            <a:r>
              <a:rPr lang="en-US" sz="1600" b="1" dirty="0" smtClean="0">
                <a:latin typeface="Calibri" pitchFamily="34" charset="0"/>
                <a:cs typeface="Times New Roman" pitchFamily="18" charset="0"/>
              </a:rPr>
              <a:t>Proliferative breast disease without </a:t>
            </a:r>
            <a:r>
              <a:rPr lang="en-US" sz="1600" b="1" dirty="0" err="1" smtClean="0">
                <a:latin typeface="Calibri" pitchFamily="34" charset="0"/>
                <a:cs typeface="Times New Roman" pitchFamily="18" charset="0"/>
              </a:rPr>
              <a:t>atypia</a:t>
            </a:r>
            <a:endParaRPr lang="en-US" sz="1600" b="1" dirty="0" smtClean="0">
              <a:latin typeface="Calibri" pitchFamily="34" charset="0"/>
              <a:cs typeface="Times New Roman" pitchFamily="18" charset="0"/>
            </a:endParaRPr>
          </a:p>
          <a:p>
            <a:pPr marL="624078" indent="-514350">
              <a:buFont typeface="+mj-lt"/>
              <a:buAutoNum type="arabicPeriod"/>
            </a:pPr>
            <a:r>
              <a:rPr lang="en-US" sz="1600" b="1" dirty="0" smtClean="0">
                <a:latin typeface="Calibri" pitchFamily="34" charset="0"/>
                <a:cs typeface="Times New Roman" pitchFamily="18" charset="0"/>
              </a:rPr>
              <a:t>Proliferative breast disease with </a:t>
            </a:r>
            <a:r>
              <a:rPr lang="en-US" sz="1600" b="1" dirty="0" err="1" smtClean="0">
                <a:latin typeface="Calibri" pitchFamily="34" charset="0"/>
                <a:cs typeface="Times New Roman" pitchFamily="18" charset="0"/>
              </a:rPr>
              <a:t>atypia</a:t>
            </a:r>
            <a:r>
              <a:rPr lang="en-US" sz="1600" b="1" dirty="0" smtClean="0">
                <a:latin typeface="Calibri" pitchFamily="34" charset="0"/>
                <a:cs typeface="Times New Roman" pitchFamily="18" charset="0"/>
              </a:rPr>
              <a:t> (Atypical hyperplasia)</a:t>
            </a:r>
          </a:p>
          <a:p>
            <a:endParaRPr lang="en-US" sz="1600" dirty="0">
              <a:latin typeface="Calibri" pitchFamily="34"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323528" y="548680"/>
            <a:ext cx="8676456" cy="1066800"/>
          </a:xfrm>
        </p:spPr>
        <p:txBody>
          <a:bodyPr>
            <a:normAutofit/>
          </a:bodyPr>
          <a:lstStyle/>
          <a:p>
            <a:r>
              <a:rPr lang="en-US" sz="1800" b="1" dirty="0" smtClean="0">
                <a:solidFill>
                  <a:srgbClr val="FF0000"/>
                </a:solidFill>
                <a:latin typeface="Calibri" pitchFamily="34" charset="0"/>
              </a:rPr>
              <a:t>1- Non proliferative Breast Changes (Fibrocystic Changes)</a:t>
            </a:r>
          </a:p>
        </p:txBody>
      </p:sp>
      <p:sp>
        <p:nvSpPr>
          <p:cNvPr id="11267" name="Rectangle 3"/>
          <p:cNvSpPr>
            <a:spLocks noGrp="1" noChangeArrowheads="1"/>
          </p:cNvSpPr>
          <p:nvPr>
            <p:ph idx="1"/>
          </p:nvPr>
        </p:nvSpPr>
        <p:spPr>
          <a:xfrm>
            <a:off x="323528" y="1196752"/>
            <a:ext cx="8820472" cy="5544616"/>
          </a:xfrm>
        </p:spPr>
        <p:txBody>
          <a:bodyPr>
            <a:normAutofit/>
          </a:bodyPr>
          <a:lstStyle/>
          <a:p>
            <a:pPr>
              <a:lnSpc>
                <a:spcPct val="90000"/>
              </a:lnSpc>
            </a:pPr>
            <a:endParaRPr lang="en-US" sz="1600" dirty="0" smtClean="0">
              <a:latin typeface="Calibri" pitchFamily="34" charset="0"/>
            </a:endParaRPr>
          </a:p>
          <a:p>
            <a:pPr>
              <a:buFont typeface="Arial" pitchFamily="34" charset="0"/>
              <a:buChar char="•"/>
              <a:defRPr/>
            </a:pPr>
            <a:endParaRPr lang="en-US" sz="1600" dirty="0">
              <a:latin typeface="Calibri" pitchFamily="34" charset="0"/>
              <a:cs typeface="Times New Roman" pitchFamily="18" charset="0"/>
            </a:endParaRPr>
          </a:p>
          <a:p>
            <a:pPr>
              <a:buFont typeface="Arial" pitchFamily="34" charset="0"/>
              <a:buChar char="•"/>
              <a:defRPr/>
            </a:pPr>
            <a:r>
              <a:rPr lang="en-US" sz="1600" dirty="0" smtClean="0">
                <a:latin typeface="Calibri" pitchFamily="34" charset="0"/>
                <a:cs typeface="Times New Roman" pitchFamily="18" charset="0"/>
              </a:rPr>
              <a:t>It is the single most common disorder of the breast.</a:t>
            </a:r>
          </a:p>
          <a:p>
            <a:pPr>
              <a:buFont typeface="Arial" pitchFamily="34" charset="0"/>
              <a:buChar char="•"/>
              <a:defRPr/>
            </a:pPr>
            <a:endParaRPr lang="en-US" sz="1600" dirty="0" smtClean="0">
              <a:latin typeface="Calibri" pitchFamily="34" charset="0"/>
              <a:cs typeface="Times New Roman" pitchFamily="18" charset="0"/>
            </a:endParaRPr>
          </a:p>
          <a:p>
            <a:pPr lvl="0"/>
            <a:r>
              <a:rPr lang="en-US" sz="1600" dirty="0" smtClean="0">
                <a:latin typeface="Calibri" pitchFamily="34" charset="0"/>
                <a:cs typeface="Times New Roman" pitchFamily="18" charset="0"/>
              </a:rPr>
              <a:t>Older terminology is fibrocystic changes/disease—more recently referred to as non-proliferative changes/disease</a:t>
            </a:r>
          </a:p>
          <a:p>
            <a:pPr lvl="0"/>
            <a:endParaRPr lang="en-US" sz="1600" dirty="0" smtClean="0">
              <a:latin typeface="Calibri" pitchFamily="34" charset="0"/>
              <a:cs typeface="Times New Roman" pitchFamily="18" charset="0"/>
            </a:endParaRPr>
          </a:p>
          <a:p>
            <a:pPr lvl="0"/>
            <a:r>
              <a:rPr lang="en-US" sz="1600" dirty="0" smtClean="0">
                <a:latin typeface="Calibri" pitchFamily="34" charset="0"/>
                <a:cs typeface="Times New Roman" pitchFamily="18" charset="0"/>
              </a:rPr>
              <a:t>“Changes” is generally considered to be more appropriate terminology than “disease” because the alterations are present in most women and are not associated with any risk of progression or development of cancer</a:t>
            </a:r>
          </a:p>
          <a:p>
            <a:pPr lvl="0"/>
            <a:endParaRPr lang="en-US" sz="1600" dirty="0" smtClean="0">
              <a:latin typeface="Calibri" pitchFamily="34" charset="0"/>
              <a:cs typeface="Times New Roman" pitchFamily="18" charset="0"/>
            </a:endParaRPr>
          </a:p>
          <a:p>
            <a:pPr lvl="0"/>
            <a:r>
              <a:rPr lang="en-US" sz="1600" dirty="0" smtClean="0">
                <a:latin typeface="Calibri" pitchFamily="34" charset="0"/>
                <a:cs typeface="Times New Roman" pitchFamily="18" charset="0"/>
              </a:rPr>
              <a:t>Thought to be caused by hormonal imbalances e.g. relative </a:t>
            </a:r>
            <a:r>
              <a:rPr lang="en-US" sz="1600" dirty="0" smtClean="0">
                <a:latin typeface="Calibri" pitchFamily="34" charset="0"/>
                <a:cs typeface="Times New Roman" pitchFamily="18" charset="0"/>
                <a:sym typeface="Wingdings 3"/>
              </a:rPr>
              <a:t></a:t>
            </a:r>
            <a:r>
              <a:rPr lang="en-US" sz="1600" dirty="0" smtClean="0">
                <a:latin typeface="Calibri" pitchFamily="34" charset="0"/>
                <a:cs typeface="Times New Roman" pitchFamily="18" charset="0"/>
              </a:rPr>
              <a:t>in estrogens or </a:t>
            </a:r>
            <a:r>
              <a:rPr lang="en-US" sz="1600" dirty="0" smtClean="0">
                <a:latin typeface="Calibri" pitchFamily="34" charset="0"/>
                <a:cs typeface="Times New Roman" pitchFamily="18" charset="0"/>
                <a:sym typeface="Wingdings 3"/>
              </a:rPr>
              <a:t></a:t>
            </a:r>
            <a:r>
              <a:rPr lang="en-US" sz="1600" dirty="0" smtClean="0">
                <a:latin typeface="Calibri" pitchFamily="34" charset="0"/>
                <a:cs typeface="Times New Roman" pitchFamily="18" charset="0"/>
              </a:rPr>
              <a:t>of progesterone, or abnormal end-organ metabolism of the hormones</a:t>
            </a:r>
          </a:p>
          <a:p>
            <a:pPr>
              <a:buFont typeface="Arial" pitchFamily="34" charset="0"/>
              <a:buChar char="•"/>
              <a:defRPr/>
            </a:pPr>
            <a:endParaRPr lang="en-US" sz="1600" dirty="0" smtClean="0">
              <a:latin typeface="Calibri" pitchFamily="34" charset="0"/>
              <a:cs typeface="Times New Roman" pitchFamily="18" charset="0"/>
            </a:endParaRPr>
          </a:p>
          <a:p>
            <a:pPr>
              <a:buFont typeface="Arial" pitchFamily="34" charset="0"/>
              <a:buChar char="•"/>
              <a:defRPr/>
            </a:pPr>
            <a:r>
              <a:rPr lang="en-US" sz="1600" dirty="0" smtClean="0">
                <a:latin typeface="Calibri" pitchFamily="34" charset="0"/>
                <a:cs typeface="Times New Roman" pitchFamily="18" charset="0"/>
              </a:rPr>
              <a:t>Between 20-55yrs, decreases progressively after menopause.</a:t>
            </a:r>
          </a:p>
          <a:p>
            <a:pPr>
              <a:buFont typeface="Arial" pitchFamily="34" charset="0"/>
              <a:buChar char="•"/>
              <a:defRPr/>
            </a:pPr>
            <a:endParaRPr lang="en-US" sz="1600" dirty="0" smtClean="0">
              <a:latin typeface="Calibri" pitchFamily="34" charset="0"/>
              <a:cs typeface="Times New Roman" pitchFamily="18" charset="0"/>
            </a:endParaRPr>
          </a:p>
          <a:p>
            <a:pPr>
              <a:buFont typeface="Arial" pitchFamily="34" charset="0"/>
              <a:buChar char="•"/>
              <a:defRPr/>
            </a:pPr>
            <a:r>
              <a:rPr lang="en-US" sz="1600" dirty="0" smtClean="0">
                <a:latin typeface="Calibri" pitchFamily="34" charset="0"/>
                <a:cs typeface="Times New Roman" pitchFamily="18" charset="0"/>
              </a:rPr>
              <a:t>Could produce palpable breast mass, mammographic densities, calcifications ,or nipple discharge.</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404664"/>
            <a:ext cx="8229600" cy="1066800"/>
          </a:xfrm>
        </p:spPr>
        <p:txBody>
          <a:bodyPr>
            <a:normAutofit/>
          </a:bodyPr>
          <a:lstStyle/>
          <a:p>
            <a:r>
              <a:rPr lang="en-US" sz="1800" b="1" dirty="0">
                <a:solidFill>
                  <a:srgbClr val="FF0000"/>
                </a:solidFill>
                <a:latin typeface="Calibri" pitchFamily="34" charset="0"/>
              </a:rPr>
              <a:t>1- Non proliferative Breast Changes (Fibrocystic Changes</a:t>
            </a:r>
            <a:r>
              <a:rPr lang="en-US" sz="1800" b="1" dirty="0" smtClean="0">
                <a:solidFill>
                  <a:srgbClr val="FF0000"/>
                </a:solidFill>
                <a:latin typeface="Calibri" pitchFamily="34" charset="0"/>
              </a:rPr>
              <a:t>) contd..</a:t>
            </a:r>
            <a:endParaRPr lang="en-US" sz="1800" dirty="0">
              <a:solidFill>
                <a:srgbClr val="FF0000"/>
              </a:solidFill>
              <a:latin typeface="Calibri" pitchFamily="34" charset="0"/>
            </a:endParaRPr>
          </a:p>
        </p:txBody>
      </p:sp>
      <p:sp>
        <p:nvSpPr>
          <p:cNvPr id="3" name="Content Placeholder 2"/>
          <p:cNvSpPr>
            <a:spLocks noGrp="1"/>
          </p:cNvSpPr>
          <p:nvPr>
            <p:ph idx="1"/>
          </p:nvPr>
        </p:nvSpPr>
        <p:spPr>
          <a:xfrm>
            <a:off x="457200" y="1471464"/>
            <a:ext cx="8229600" cy="5103072"/>
          </a:xfrm>
        </p:spPr>
        <p:txBody>
          <a:bodyPr>
            <a:normAutofit/>
          </a:bodyPr>
          <a:lstStyle/>
          <a:p>
            <a:pPr lvl="0">
              <a:buClr>
                <a:srgbClr val="9C007F"/>
              </a:buClr>
              <a:buFont typeface="Arial" pitchFamily="34" charset="0"/>
              <a:buChar char="•"/>
              <a:defRPr/>
            </a:pPr>
            <a:r>
              <a:rPr lang="en-US" sz="1600" dirty="0">
                <a:solidFill>
                  <a:prstClr val="black"/>
                </a:solidFill>
                <a:latin typeface="Calibri" pitchFamily="34" charset="0"/>
                <a:cs typeface="Times New Roman" pitchFamily="18" charset="0"/>
              </a:rPr>
              <a:t>The cause of fibrocystic change is not known. </a:t>
            </a:r>
          </a:p>
          <a:p>
            <a:pPr lvl="0">
              <a:buClr>
                <a:srgbClr val="9C007F"/>
              </a:buClr>
              <a:buFont typeface="Arial" pitchFamily="34" charset="0"/>
              <a:buChar char="•"/>
              <a:defRPr/>
            </a:pPr>
            <a:endParaRPr lang="en-US" sz="1600" dirty="0" smtClean="0">
              <a:solidFill>
                <a:prstClr val="black"/>
              </a:solidFill>
              <a:latin typeface="Calibri" pitchFamily="34" charset="0"/>
              <a:cs typeface="Times New Roman" pitchFamily="18" charset="0"/>
            </a:endParaRPr>
          </a:p>
          <a:p>
            <a:pPr lvl="0">
              <a:buClr>
                <a:srgbClr val="9C007F"/>
              </a:buClr>
              <a:buFont typeface="Arial" pitchFamily="34" charset="0"/>
              <a:buChar char="•"/>
              <a:defRPr/>
            </a:pPr>
            <a:r>
              <a:rPr lang="en-US" sz="1600" dirty="0" smtClean="0">
                <a:solidFill>
                  <a:prstClr val="black"/>
                </a:solidFill>
                <a:latin typeface="Calibri" pitchFamily="34" charset="0"/>
                <a:cs typeface="Times New Roman" pitchFamily="18" charset="0"/>
              </a:rPr>
              <a:t>It </a:t>
            </a:r>
            <a:r>
              <a:rPr lang="en-US" sz="1600" dirty="0">
                <a:solidFill>
                  <a:prstClr val="black"/>
                </a:solidFill>
                <a:latin typeface="Calibri" pitchFamily="34" charset="0"/>
                <a:cs typeface="Times New Roman" pitchFamily="18" charset="0"/>
              </a:rPr>
              <a:t>may also present with pain, which may be cyclical.</a:t>
            </a:r>
          </a:p>
          <a:p>
            <a:pPr lvl="0">
              <a:buClr>
                <a:srgbClr val="9C007F"/>
              </a:buClr>
              <a:buFont typeface="Arial" pitchFamily="34" charset="0"/>
              <a:buChar char="•"/>
              <a:defRPr/>
            </a:pPr>
            <a:endParaRPr lang="en-US" sz="1600" dirty="0" smtClean="0">
              <a:solidFill>
                <a:prstClr val="black"/>
              </a:solidFill>
              <a:latin typeface="Calibri" pitchFamily="34" charset="0"/>
              <a:cs typeface="Times New Roman" pitchFamily="18" charset="0"/>
            </a:endParaRPr>
          </a:p>
          <a:p>
            <a:pPr lvl="0">
              <a:buClr>
                <a:srgbClr val="9C007F"/>
              </a:buClr>
              <a:buFont typeface="Arial" pitchFamily="34" charset="0"/>
              <a:buChar char="•"/>
              <a:defRPr/>
            </a:pPr>
            <a:r>
              <a:rPr lang="en-US" sz="1600" dirty="0" smtClean="0">
                <a:solidFill>
                  <a:prstClr val="black"/>
                </a:solidFill>
                <a:latin typeface="Calibri" pitchFamily="34" charset="0"/>
                <a:cs typeface="Times New Roman" pitchFamily="18" charset="0"/>
              </a:rPr>
              <a:t>No </a:t>
            </a:r>
            <a:r>
              <a:rPr lang="en-US" sz="1600" dirty="0">
                <a:solidFill>
                  <a:prstClr val="black"/>
                </a:solidFill>
                <a:latin typeface="Calibri" pitchFamily="34" charset="0"/>
                <a:cs typeface="Times New Roman" pitchFamily="18" charset="0"/>
              </a:rPr>
              <a:t>increased risk for cancer</a:t>
            </a:r>
          </a:p>
          <a:p>
            <a:pPr lvl="0">
              <a:buClr>
                <a:srgbClr val="9C007F"/>
              </a:buClr>
            </a:pPr>
            <a:endParaRPr lang="en-US" sz="1600" dirty="0" smtClean="0">
              <a:solidFill>
                <a:prstClr val="black"/>
              </a:solidFill>
              <a:latin typeface="Calibri" pitchFamily="34" charset="0"/>
              <a:cs typeface="Times New Roman" pitchFamily="18" charset="0"/>
            </a:endParaRPr>
          </a:p>
          <a:p>
            <a:pPr lvl="0">
              <a:buClr>
                <a:srgbClr val="9C007F"/>
              </a:buClr>
            </a:pPr>
            <a:r>
              <a:rPr lang="en-US" sz="1600" dirty="0" smtClean="0">
                <a:solidFill>
                  <a:prstClr val="black"/>
                </a:solidFill>
                <a:latin typeface="Calibri" pitchFamily="34" charset="0"/>
                <a:cs typeface="Times New Roman" pitchFamily="18" charset="0"/>
              </a:rPr>
              <a:t>Three </a:t>
            </a:r>
            <a:r>
              <a:rPr lang="en-US" sz="1600" dirty="0">
                <a:solidFill>
                  <a:prstClr val="black"/>
                </a:solidFill>
                <a:latin typeface="Calibri" pitchFamily="34" charset="0"/>
                <a:cs typeface="Times New Roman" pitchFamily="18" charset="0"/>
              </a:rPr>
              <a:t>patterns of morphologic changes :</a:t>
            </a:r>
          </a:p>
          <a:p>
            <a:pPr marL="925830" lvl="1" indent="-514350">
              <a:buClr>
                <a:srgbClr val="E40059"/>
              </a:buClr>
              <a:buFont typeface="+mj-lt"/>
              <a:buAutoNum type="arabicPeriod"/>
            </a:pPr>
            <a:r>
              <a:rPr lang="en-US" sz="1600" dirty="0">
                <a:solidFill>
                  <a:prstClr val="black"/>
                </a:solidFill>
                <a:latin typeface="Calibri" pitchFamily="34" charset="0"/>
                <a:cs typeface="Times New Roman" pitchFamily="18" charset="0"/>
              </a:rPr>
              <a:t>Cysts formation  and apocrine </a:t>
            </a:r>
            <a:r>
              <a:rPr lang="en-US" sz="1600" dirty="0" err="1">
                <a:solidFill>
                  <a:prstClr val="black"/>
                </a:solidFill>
                <a:latin typeface="Calibri" pitchFamily="34" charset="0"/>
                <a:cs typeface="Times New Roman" pitchFamily="18" charset="0"/>
              </a:rPr>
              <a:t>metaplasia:small</a:t>
            </a:r>
            <a:r>
              <a:rPr lang="en-US" sz="1600" dirty="0">
                <a:solidFill>
                  <a:prstClr val="black"/>
                </a:solidFill>
                <a:latin typeface="Calibri" pitchFamily="34" charset="0"/>
                <a:cs typeface="Times New Roman" pitchFamily="18" charset="0"/>
              </a:rPr>
              <a:t> to big in size, lined by benign  flattened  to columnar epithelium with apocrine metaplasia (large polygonal cells with abundant, </a:t>
            </a:r>
            <a:r>
              <a:rPr lang="en-US" sz="1600" dirty="0" err="1">
                <a:solidFill>
                  <a:prstClr val="black"/>
                </a:solidFill>
                <a:latin typeface="Calibri" pitchFamily="34" charset="0"/>
                <a:cs typeface="Times New Roman" pitchFamily="18" charset="0"/>
              </a:rPr>
              <a:t>eosinophilic</a:t>
            </a:r>
            <a:r>
              <a:rPr lang="en-US" sz="1600" dirty="0">
                <a:solidFill>
                  <a:prstClr val="black"/>
                </a:solidFill>
                <a:latin typeface="Calibri" pitchFamily="34" charset="0"/>
                <a:cs typeface="Times New Roman" pitchFamily="18" charset="0"/>
              </a:rPr>
              <a:t> cytoplasm)containing semi-translucent or turbid fluid. The cysts can rupture and cause inflammation</a:t>
            </a:r>
          </a:p>
          <a:p>
            <a:pPr marL="925830" lvl="1" indent="-514350">
              <a:buClr>
                <a:srgbClr val="E40059"/>
              </a:buClr>
              <a:buFont typeface="+mj-lt"/>
              <a:buAutoNum type="arabicPeriod"/>
            </a:pPr>
            <a:r>
              <a:rPr lang="en-US" sz="1600" dirty="0">
                <a:solidFill>
                  <a:prstClr val="black"/>
                </a:solidFill>
                <a:latin typeface="Calibri" pitchFamily="34" charset="0"/>
                <a:cs typeface="Times New Roman" pitchFamily="18" charset="0"/>
              </a:rPr>
              <a:t>Fibrosis : contribute to the palpable firmness of the breast</a:t>
            </a:r>
          </a:p>
          <a:p>
            <a:pPr marL="925830" lvl="1" indent="-514350">
              <a:buClr>
                <a:srgbClr val="E40059"/>
              </a:buClr>
              <a:buFont typeface="+mj-lt"/>
              <a:buAutoNum type="arabicPeriod"/>
            </a:pPr>
            <a:r>
              <a:rPr lang="en-US" sz="1600" dirty="0" err="1">
                <a:solidFill>
                  <a:prstClr val="black"/>
                </a:solidFill>
                <a:latin typeface="Calibri" pitchFamily="34" charset="0"/>
                <a:cs typeface="Times New Roman" pitchFamily="18" charset="0"/>
              </a:rPr>
              <a:t>Adenosis</a:t>
            </a:r>
            <a:r>
              <a:rPr lang="en-US" sz="1600" dirty="0">
                <a:solidFill>
                  <a:prstClr val="black"/>
                </a:solidFill>
                <a:latin typeface="Calibri" pitchFamily="34" charset="0"/>
                <a:cs typeface="Times New Roman" pitchFamily="18" charset="0"/>
              </a:rPr>
              <a:t> : Increase in the number of </a:t>
            </a:r>
            <a:r>
              <a:rPr lang="en-US" sz="1600" dirty="0" err="1">
                <a:solidFill>
                  <a:prstClr val="black"/>
                </a:solidFill>
                <a:latin typeface="Calibri" pitchFamily="34" charset="0"/>
                <a:cs typeface="Times New Roman" pitchFamily="18" charset="0"/>
              </a:rPr>
              <a:t>acini</a:t>
            </a:r>
            <a:r>
              <a:rPr lang="en-US" sz="1600" dirty="0">
                <a:solidFill>
                  <a:prstClr val="black"/>
                </a:solidFill>
                <a:latin typeface="Calibri" pitchFamily="34" charset="0"/>
                <a:cs typeface="Times New Roman" pitchFamily="18" charset="0"/>
              </a:rPr>
              <a:t> per lobule (note </a:t>
            </a:r>
            <a:r>
              <a:rPr lang="en-US" sz="1600" dirty="0" err="1">
                <a:solidFill>
                  <a:prstClr val="black"/>
                </a:solidFill>
                <a:latin typeface="Calibri" pitchFamily="34" charset="0"/>
                <a:cs typeface="Times New Roman" pitchFamily="18" charset="0"/>
              </a:rPr>
              <a:t>adenosis</a:t>
            </a:r>
            <a:r>
              <a:rPr lang="en-US" sz="1600" dirty="0">
                <a:solidFill>
                  <a:prstClr val="black"/>
                </a:solidFill>
                <a:latin typeface="Calibri" pitchFamily="34" charset="0"/>
                <a:cs typeface="Times New Roman" pitchFamily="18" charset="0"/>
              </a:rPr>
              <a:t> can be seen in pregnancy).</a:t>
            </a:r>
          </a:p>
          <a:p>
            <a:pPr lvl="0">
              <a:lnSpc>
                <a:spcPct val="90000"/>
              </a:lnSpc>
              <a:buClr>
                <a:srgbClr val="9C007F"/>
              </a:buClr>
            </a:pPr>
            <a:endParaRPr lang="en-US" sz="1600" dirty="0">
              <a:solidFill>
                <a:prstClr val="black"/>
              </a:solidFill>
              <a:latin typeface="Calibri" pitchFamily="34" charset="0"/>
            </a:endParaRPr>
          </a:p>
          <a:p>
            <a:endParaRPr lang="en-US" sz="1600" dirty="0">
              <a:latin typeface="Calibri" pitchFamily="34" charset="0"/>
            </a:endParaRPr>
          </a:p>
        </p:txBody>
      </p:sp>
    </p:spTree>
    <p:extLst>
      <p:ext uri="{BB962C8B-B14F-4D97-AF65-F5344CB8AC3E}">
        <p14:creationId xmlns:p14="http://schemas.microsoft.com/office/powerpoint/2010/main" val="35053540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1" descr="d:\eDitionsContent\0721601871\graphics\fullsize\S01871-023-f007.jpg"/>
          <p:cNvPicPr>
            <a:picLocks noChangeAspect="1" noChangeArrowheads="1"/>
          </p:cNvPicPr>
          <p:nvPr/>
        </p:nvPicPr>
        <p:blipFill>
          <a:blip r:embed="rId3" cstate="print"/>
          <a:srcRect/>
          <a:stretch>
            <a:fillRect/>
          </a:stretch>
        </p:blipFill>
        <p:spPr bwMode="auto">
          <a:xfrm>
            <a:off x="1804988" y="403225"/>
            <a:ext cx="5548312" cy="4762500"/>
          </a:xfrm>
          <a:prstGeom prst="rect">
            <a:avLst/>
          </a:prstGeom>
          <a:noFill/>
          <a:ln w="9525">
            <a:solidFill>
              <a:schemeClr val="tx1"/>
            </a:solidFill>
            <a:miter lim="800000"/>
            <a:headEnd/>
            <a:tailEnd/>
          </a:ln>
        </p:spPr>
      </p:pic>
      <p:sp>
        <p:nvSpPr>
          <p:cNvPr id="19459" name="Text Box 2"/>
          <p:cNvSpPr txBox="1">
            <a:spLocks noChangeArrowheads="1"/>
          </p:cNvSpPr>
          <p:nvPr/>
        </p:nvSpPr>
        <p:spPr bwMode="auto">
          <a:xfrm>
            <a:off x="611188" y="5876925"/>
            <a:ext cx="7848600" cy="215900"/>
          </a:xfrm>
          <a:prstGeom prst="rect">
            <a:avLst/>
          </a:prstGeom>
          <a:solidFill>
            <a:schemeClr val="bg1">
              <a:alpha val="38039"/>
            </a:schemeClr>
          </a:solidFill>
          <a:ln w="12700">
            <a:noFill/>
            <a:miter lim="800000"/>
            <a:headEnd/>
            <a:tailEnd/>
          </a:ln>
        </p:spPr>
        <p:txBody>
          <a:bodyPr anchor="ctr">
            <a:spAutoFit/>
          </a:bodyPr>
          <a:lstStyle/>
          <a:p>
            <a:pPr algn="ctr" eaLnBrk="0" hangingPunct="0"/>
            <a:r>
              <a:rPr lang="en-US" sz="800"/>
              <a:t>Figure 23-7 Apocrine cysts. Cells with round nuclei and abundant granular eosinophilic cytoplasm, resembling the cells of normal apocrine sweat glands, line the walls of a cluster of small cysts. Secretory debris, frequently with calcifications, is often present. Groups of cysts are common findings associated with clustered mammographic calcifications.</a:t>
            </a:r>
          </a:p>
        </p:txBody>
      </p:sp>
      <p:sp>
        <p:nvSpPr>
          <p:cNvPr id="19460" name="Text Box 3"/>
          <p:cNvSpPr txBox="1">
            <a:spLocks noChangeArrowheads="1"/>
          </p:cNvSpPr>
          <p:nvPr/>
        </p:nvSpPr>
        <p:spPr bwMode="auto">
          <a:xfrm>
            <a:off x="4005263" y="6516688"/>
            <a:ext cx="4464050" cy="198437"/>
          </a:xfrm>
          <a:prstGeom prst="rect">
            <a:avLst/>
          </a:prstGeom>
          <a:noFill/>
          <a:ln w="12700">
            <a:noFill/>
            <a:miter lim="800000"/>
            <a:headEnd/>
            <a:tailEnd/>
          </a:ln>
        </p:spPr>
        <p:txBody>
          <a:bodyPr>
            <a:spAutoFit/>
          </a:bodyPr>
          <a:lstStyle/>
          <a:p>
            <a:pPr algn="r" eaLnBrk="0" hangingPunct="0">
              <a:spcBef>
                <a:spcPct val="50000"/>
              </a:spcBef>
            </a:pPr>
            <a:r>
              <a:rPr lang="en-US" sz="700" i="1"/>
              <a:t>Downloaded from: Robbins &amp; Cotran Pathologic Basis of Disease (on 11 November 2007 08:05 PM)</a:t>
            </a:r>
          </a:p>
        </p:txBody>
      </p:sp>
      <p:sp>
        <p:nvSpPr>
          <p:cNvPr id="19461" name="Text Box 4"/>
          <p:cNvSpPr txBox="1">
            <a:spLocks noChangeArrowheads="1"/>
          </p:cNvSpPr>
          <p:nvPr/>
        </p:nvSpPr>
        <p:spPr bwMode="auto">
          <a:xfrm>
            <a:off x="4000500" y="6645275"/>
            <a:ext cx="4464050" cy="198438"/>
          </a:xfrm>
          <a:prstGeom prst="rect">
            <a:avLst/>
          </a:prstGeom>
          <a:noFill/>
          <a:ln w="12700">
            <a:noFill/>
            <a:miter lim="800000"/>
            <a:headEnd/>
            <a:tailEnd/>
          </a:ln>
        </p:spPr>
        <p:txBody>
          <a:bodyPr>
            <a:spAutoFit/>
          </a:bodyPr>
          <a:lstStyle/>
          <a:p>
            <a:pPr algn="r" eaLnBrk="0" hangingPunct="0">
              <a:spcBef>
                <a:spcPct val="50000"/>
              </a:spcBef>
            </a:pPr>
            <a:r>
              <a:rPr lang="en-US" sz="700" i="1"/>
              <a:t>© 2007 Elsevier </a:t>
            </a:r>
          </a:p>
        </p:txBody>
      </p:sp>
      <p:sp>
        <p:nvSpPr>
          <p:cNvPr id="19462" name="Picture 5" descr="admintitle"/>
          <p:cNvSpPr>
            <a:spLocks noChangeAspect="1" noChangeArrowheads="1"/>
          </p:cNvSpPr>
          <p:nvPr/>
        </p:nvSpPr>
        <p:spPr bwMode="auto">
          <a:xfrm>
            <a:off x="107950" y="115888"/>
            <a:ext cx="990600" cy="314325"/>
          </a:xfrm>
          <a:prstGeom prst="rect">
            <a:avLst/>
          </a:prstGeom>
          <a:noFill/>
          <a:ln w="9525">
            <a:noFill/>
            <a:miter lim="800000"/>
            <a:headEnd/>
            <a:tailEnd/>
          </a:ln>
        </p:spPr>
        <p:txBody>
          <a:bodyPr/>
          <a:lstStyle/>
          <a:p>
            <a:endParaRPr lang="en-US"/>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normAutofit/>
          </a:bodyPr>
          <a:lstStyle/>
          <a:p>
            <a:r>
              <a:rPr lang="en-US" sz="1800" b="1" dirty="0" smtClean="0">
                <a:solidFill>
                  <a:srgbClr val="FF0000"/>
                </a:solidFill>
                <a:latin typeface="Calibri" pitchFamily="34" charset="0"/>
                <a:cs typeface="Times New Roman" pitchFamily="18" charset="0"/>
              </a:rPr>
              <a:t>2- Proliferative Disease without </a:t>
            </a:r>
            <a:r>
              <a:rPr lang="en-US" sz="1800" b="1" dirty="0" err="1" smtClean="0">
                <a:solidFill>
                  <a:srgbClr val="FF0000"/>
                </a:solidFill>
                <a:latin typeface="Calibri" pitchFamily="34" charset="0"/>
                <a:cs typeface="Times New Roman" pitchFamily="18" charset="0"/>
              </a:rPr>
              <a:t>Atypia</a:t>
            </a:r>
            <a:endParaRPr lang="en-US" sz="1800" b="1" dirty="0" smtClean="0">
              <a:solidFill>
                <a:srgbClr val="FF0000"/>
              </a:solidFill>
              <a:latin typeface="Calibri" pitchFamily="34" charset="0"/>
              <a:cs typeface="Times New Roman" pitchFamily="18" charset="0"/>
            </a:endParaRPr>
          </a:p>
        </p:txBody>
      </p:sp>
      <p:sp>
        <p:nvSpPr>
          <p:cNvPr id="20483" name="Rectangle 3"/>
          <p:cNvSpPr>
            <a:spLocks noGrp="1" noChangeArrowheads="1"/>
          </p:cNvSpPr>
          <p:nvPr>
            <p:ph idx="1"/>
          </p:nvPr>
        </p:nvSpPr>
        <p:spPr/>
        <p:txBody>
          <a:bodyPr>
            <a:normAutofit/>
          </a:bodyPr>
          <a:lstStyle/>
          <a:p>
            <a:endParaRPr lang="en-US" sz="1600" dirty="0" smtClean="0">
              <a:latin typeface="Calibri" pitchFamily="34" charset="0"/>
            </a:endParaRPr>
          </a:p>
          <a:p>
            <a:r>
              <a:rPr lang="en-US" sz="1600" dirty="0" smtClean="0">
                <a:latin typeface="Calibri" pitchFamily="34" charset="0"/>
              </a:rPr>
              <a:t>Rarely form palpable masses</a:t>
            </a:r>
          </a:p>
          <a:p>
            <a:r>
              <a:rPr lang="en-US" sz="1600" dirty="0" smtClean="0">
                <a:latin typeface="Calibri" pitchFamily="34" charset="0"/>
              </a:rPr>
              <a:t>Detected as mammographic densities.</a:t>
            </a:r>
          </a:p>
          <a:p>
            <a:r>
              <a:rPr lang="en-US" sz="1600" dirty="0" smtClean="0">
                <a:latin typeface="Calibri" pitchFamily="34" charset="0"/>
              </a:rPr>
              <a:t>Incidental finding </a:t>
            </a:r>
          </a:p>
          <a:p>
            <a:r>
              <a:rPr lang="en-US" sz="1600" dirty="0" smtClean="0">
                <a:latin typeface="Calibri" pitchFamily="34" charset="0"/>
              </a:rPr>
              <a:t>e.g. Large duct </a:t>
            </a:r>
            <a:r>
              <a:rPr lang="en-US" sz="1600" dirty="0" err="1" smtClean="0">
                <a:latin typeface="Calibri" pitchFamily="34" charset="0"/>
              </a:rPr>
              <a:t>papilloma</a:t>
            </a:r>
            <a:r>
              <a:rPr lang="en-US" sz="1600" dirty="0" smtClean="0">
                <a:latin typeface="Calibri" pitchFamily="34" charset="0"/>
              </a:rPr>
              <a:t> present in 80% as nipple discharge.</a:t>
            </a:r>
          </a:p>
          <a:p>
            <a:r>
              <a:rPr lang="en-US" sz="1600" dirty="0" smtClean="0">
                <a:latin typeface="Calibri" pitchFamily="34" charset="0"/>
              </a:rPr>
              <a:t>Risk for cancer is 1.5 – 2 times </a:t>
            </a:r>
            <a:r>
              <a:rPr lang="en-US" sz="1600" dirty="0" smtClean="0">
                <a:latin typeface="Calibri" pitchFamily="34" charset="0"/>
              </a:rPr>
              <a:t>normal</a:t>
            </a:r>
          </a:p>
          <a:p>
            <a:pPr marL="0" indent="0">
              <a:buNone/>
            </a:pPr>
            <a:endParaRPr lang="en-US" sz="1600" dirty="0" smtClean="0">
              <a:latin typeface="Calibri" pitchFamily="34" charset="0"/>
            </a:endParaRPr>
          </a:p>
          <a:p>
            <a:r>
              <a:rPr lang="en-US" sz="1600" dirty="0" smtClean="0">
                <a:latin typeface="Calibri" pitchFamily="34" charset="0"/>
              </a:rPr>
              <a:t>The following entities are included in this category:</a:t>
            </a:r>
          </a:p>
          <a:p>
            <a:pPr marL="925830" lvl="1" indent="-514350">
              <a:buFont typeface="+mj-lt"/>
              <a:buAutoNum type="alphaLcParenR"/>
              <a:defRPr/>
            </a:pPr>
            <a:r>
              <a:rPr lang="en-US" sz="1600" dirty="0" smtClean="0">
                <a:solidFill>
                  <a:schemeClr val="tx1"/>
                </a:solidFill>
                <a:latin typeface="Calibri" pitchFamily="34" charset="0"/>
              </a:rPr>
              <a:t>Epithelial hyperplasia</a:t>
            </a:r>
          </a:p>
          <a:p>
            <a:pPr marL="925830" lvl="1" indent="-514350">
              <a:buFont typeface="+mj-lt"/>
              <a:buAutoNum type="alphaLcParenR"/>
              <a:defRPr/>
            </a:pPr>
            <a:r>
              <a:rPr lang="en-US" sz="1600" dirty="0" err="1" smtClean="0">
                <a:solidFill>
                  <a:schemeClr val="tx1"/>
                </a:solidFill>
                <a:latin typeface="Calibri" pitchFamily="34" charset="0"/>
              </a:rPr>
              <a:t>Sclerosing</a:t>
            </a:r>
            <a:r>
              <a:rPr lang="en-US" sz="1600" dirty="0" smtClean="0">
                <a:solidFill>
                  <a:schemeClr val="tx1"/>
                </a:solidFill>
                <a:latin typeface="Calibri" pitchFamily="34" charset="0"/>
              </a:rPr>
              <a:t> </a:t>
            </a:r>
            <a:r>
              <a:rPr lang="en-US" sz="1600" dirty="0" err="1" smtClean="0">
                <a:solidFill>
                  <a:schemeClr val="tx1"/>
                </a:solidFill>
                <a:latin typeface="Calibri" pitchFamily="34" charset="0"/>
              </a:rPr>
              <a:t>adenosis</a:t>
            </a:r>
            <a:endParaRPr lang="en-US" sz="1600" dirty="0" smtClean="0">
              <a:solidFill>
                <a:schemeClr val="tx1"/>
              </a:solidFill>
              <a:latin typeface="Calibri" pitchFamily="34" charset="0"/>
            </a:endParaRPr>
          </a:p>
          <a:p>
            <a:pPr marL="925830" lvl="1" indent="-514350">
              <a:buFont typeface="+mj-lt"/>
              <a:buAutoNum type="alphaLcParenR"/>
              <a:defRPr/>
            </a:pPr>
            <a:r>
              <a:rPr lang="en-US" sz="1600" dirty="0" smtClean="0">
                <a:solidFill>
                  <a:schemeClr val="tx1"/>
                </a:solidFill>
                <a:latin typeface="Calibri" pitchFamily="34" charset="0"/>
              </a:rPr>
              <a:t>Complex </a:t>
            </a:r>
            <a:r>
              <a:rPr lang="en-US" sz="1600" dirty="0" err="1" smtClean="0">
                <a:solidFill>
                  <a:schemeClr val="tx1"/>
                </a:solidFill>
                <a:latin typeface="Calibri" pitchFamily="34" charset="0"/>
              </a:rPr>
              <a:t>sclerosing</a:t>
            </a:r>
            <a:r>
              <a:rPr lang="en-US" sz="1600" dirty="0" smtClean="0">
                <a:solidFill>
                  <a:schemeClr val="tx1"/>
                </a:solidFill>
                <a:latin typeface="Calibri" pitchFamily="34" charset="0"/>
              </a:rPr>
              <a:t> lesions/radial scar</a:t>
            </a:r>
          </a:p>
          <a:p>
            <a:pPr marL="925830" lvl="1" indent="-514350">
              <a:buFont typeface="+mj-lt"/>
              <a:buAutoNum type="alphaLcParenR"/>
              <a:defRPr/>
            </a:pPr>
            <a:r>
              <a:rPr lang="en-US" sz="1600" dirty="0" err="1" smtClean="0">
                <a:solidFill>
                  <a:schemeClr val="tx1"/>
                </a:solidFill>
                <a:latin typeface="Calibri" pitchFamily="34" charset="0"/>
              </a:rPr>
              <a:t>Papillomas</a:t>
            </a:r>
            <a:endParaRPr lang="en-US" sz="1600" dirty="0" smtClean="0">
              <a:solidFill>
                <a:schemeClr val="tx1"/>
              </a:solidFill>
              <a:latin typeface="Calibri" pitchFamily="34" charset="0"/>
            </a:endParaRPr>
          </a:p>
          <a:p>
            <a:pPr marL="925830" lvl="1" indent="-514350">
              <a:buFont typeface="+mj-lt"/>
              <a:buAutoNum type="alphaLcParenR"/>
              <a:defRPr/>
            </a:pPr>
            <a:r>
              <a:rPr lang="en-US" sz="1600" dirty="0" smtClean="0">
                <a:solidFill>
                  <a:schemeClr val="tx1"/>
                </a:solidFill>
                <a:latin typeface="Calibri" pitchFamily="34" charset="0"/>
              </a:rPr>
              <a:t>Proliferative variant of fibrocystic disease.</a:t>
            </a:r>
          </a:p>
          <a:p>
            <a:endParaRPr lang="en-US" sz="1600" dirty="0" smtClean="0">
              <a:latin typeface="Calibri" pitchFamily="34" charset="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1800" b="1" dirty="0" smtClean="0">
                <a:solidFill>
                  <a:srgbClr val="FF0000"/>
                </a:solidFill>
                <a:latin typeface="Calibri" pitchFamily="34" charset="0"/>
                <a:cs typeface="Times New Roman" pitchFamily="18" charset="0"/>
              </a:rPr>
              <a:t>2- Proliferative Disease </a:t>
            </a:r>
            <a:r>
              <a:rPr lang="en-US" sz="1800" b="1" dirty="0" smtClean="0">
                <a:solidFill>
                  <a:srgbClr val="FF0000"/>
                </a:solidFill>
                <a:latin typeface="Calibri" pitchFamily="34" charset="0"/>
                <a:cs typeface="Times New Roman" pitchFamily="18" charset="0"/>
              </a:rPr>
              <a:t>without  </a:t>
            </a:r>
            <a:r>
              <a:rPr lang="en-US" sz="1800" b="1" dirty="0" err="1" smtClean="0">
                <a:solidFill>
                  <a:srgbClr val="FF0000"/>
                </a:solidFill>
                <a:latin typeface="Calibri" pitchFamily="34" charset="0"/>
                <a:cs typeface="Times New Roman" pitchFamily="18" charset="0"/>
              </a:rPr>
              <a:t>Atypia</a:t>
            </a:r>
            <a:r>
              <a:rPr lang="en-US" sz="1800" b="1" dirty="0" smtClean="0">
                <a:solidFill>
                  <a:srgbClr val="FF0000"/>
                </a:solidFill>
                <a:latin typeface="Calibri" pitchFamily="34" charset="0"/>
                <a:cs typeface="Times New Roman" pitchFamily="18" charset="0"/>
              </a:rPr>
              <a:t> </a:t>
            </a:r>
            <a:r>
              <a:rPr lang="en-US" sz="1800" b="1" dirty="0" err="1" smtClean="0">
                <a:solidFill>
                  <a:srgbClr val="FF0000"/>
                </a:solidFill>
                <a:latin typeface="Calibri" pitchFamily="34" charset="0"/>
                <a:cs typeface="Times New Roman" pitchFamily="18" charset="0"/>
              </a:rPr>
              <a:t>contd</a:t>
            </a:r>
            <a:r>
              <a:rPr lang="en-US" sz="1800" b="1" dirty="0" smtClean="0">
                <a:solidFill>
                  <a:srgbClr val="FF0000"/>
                </a:solidFill>
                <a:latin typeface="Calibri" pitchFamily="34" charset="0"/>
                <a:cs typeface="Times New Roman" pitchFamily="18" charset="0"/>
              </a:rPr>
              <a:t>…</a:t>
            </a:r>
            <a:endParaRPr lang="en-US" sz="1800" dirty="0">
              <a:solidFill>
                <a:srgbClr val="FF0000"/>
              </a:solidFill>
              <a:latin typeface="Calibri" pitchFamily="34" charset="0"/>
              <a:cs typeface="Times New Roman" pitchFamily="18" charset="0"/>
            </a:endParaRPr>
          </a:p>
        </p:txBody>
      </p:sp>
      <p:sp>
        <p:nvSpPr>
          <p:cNvPr id="3" name="Content Placeholder 2"/>
          <p:cNvSpPr>
            <a:spLocks noGrp="1"/>
          </p:cNvSpPr>
          <p:nvPr>
            <p:ph idx="1"/>
          </p:nvPr>
        </p:nvSpPr>
        <p:spPr/>
        <p:txBody>
          <a:bodyPr>
            <a:normAutofit/>
          </a:bodyPr>
          <a:lstStyle/>
          <a:p>
            <a:pPr marL="624078" indent="-514350" fontAlgn="auto">
              <a:spcAft>
                <a:spcPts val="0"/>
              </a:spcAft>
              <a:buFont typeface="+mj-lt"/>
              <a:buAutoNum type="alphaLcParenR"/>
              <a:defRPr/>
            </a:pPr>
            <a:r>
              <a:rPr lang="en-US" sz="1600" b="1" i="1" dirty="0" smtClean="0">
                <a:solidFill>
                  <a:srgbClr val="FF0000"/>
                </a:solidFill>
                <a:latin typeface="Calibri" pitchFamily="34" charset="0"/>
              </a:rPr>
              <a:t>Epithelial Hyperplasia (usual epithelial hyperplasia).</a:t>
            </a:r>
          </a:p>
          <a:p>
            <a:pPr>
              <a:buFont typeface="Arial" pitchFamily="34" charset="0"/>
              <a:buChar char="•"/>
              <a:defRPr/>
            </a:pPr>
            <a:r>
              <a:rPr lang="en-US" sz="1600" dirty="0" smtClean="0">
                <a:latin typeface="Calibri" pitchFamily="34" charset="0"/>
              </a:rPr>
              <a:t>Normal breast has a 2 layers of cells (epithelial and </a:t>
            </a:r>
            <a:r>
              <a:rPr lang="en-US" sz="1600" dirty="0" err="1" smtClean="0">
                <a:latin typeface="Calibri" pitchFamily="34" charset="0"/>
              </a:rPr>
              <a:t>myoepithelial</a:t>
            </a:r>
            <a:r>
              <a:rPr lang="en-US" sz="1600" dirty="0" smtClean="0">
                <a:latin typeface="Calibri" pitchFamily="34" charset="0"/>
              </a:rPr>
              <a:t> cells). Epithelial hyperplasia is defined as the presence of more than 2 layers. </a:t>
            </a:r>
          </a:p>
          <a:p>
            <a:pPr>
              <a:buFont typeface="Arial" pitchFamily="34" charset="0"/>
              <a:buChar char="•"/>
              <a:defRPr/>
            </a:pPr>
            <a:r>
              <a:rPr lang="en-US" sz="1600" dirty="0" smtClean="0">
                <a:latin typeface="Calibri" pitchFamily="34" charset="0"/>
              </a:rPr>
              <a:t>Hyperplasia ranges from mild, moderate to  florid.</a:t>
            </a:r>
          </a:p>
          <a:p>
            <a:pPr>
              <a:buFont typeface="Arial" pitchFamily="34" charset="0"/>
              <a:buChar char="•"/>
              <a:defRPr/>
            </a:pPr>
            <a:r>
              <a:rPr lang="en-US" sz="1600" dirty="0" smtClean="0">
                <a:latin typeface="Calibri" pitchFamily="34" charset="0"/>
              </a:rPr>
              <a:t>Both epithelial and </a:t>
            </a:r>
            <a:r>
              <a:rPr lang="en-US" sz="1600" dirty="0" err="1" smtClean="0">
                <a:latin typeface="Calibri" pitchFamily="34" charset="0"/>
              </a:rPr>
              <a:t>myoepithelial</a:t>
            </a:r>
            <a:r>
              <a:rPr lang="en-US" sz="1600" dirty="0" smtClean="0">
                <a:latin typeface="Calibri" pitchFamily="34" charset="0"/>
              </a:rPr>
              <a:t> cells proliferate.</a:t>
            </a:r>
          </a:p>
          <a:p>
            <a:pPr>
              <a:buFont typeface="Arial" pitchFamily="34" charset="0"/>
              <a:buChar char="•"/>
              <a:defRPr/>
            </a:pPr>
            <a:r>
              <a:rPr lang="en-US" sz="1600" dirty="0" smtClean="0">
                <a:latin typeface="Calibri" pitchFamily="34" charset="0"/>
              </a:rPr>
              <a:t>It can be seen in the ducts and the lobules and may fill and distend them. </a:t>
            </a:r>
          </a:p>
          <a:p>
            <a:pPr>
              <a:buFont typeface="Arial" pitchFamily="34" charset="0"/>
              <a:buChar char="•"/>
              <a:defRPr/>
            </a:pPr>
            <a:r>
              <a:rPr lang="en-US" sz="1600" dirty="0" smtClean="0">
                <a:latin typeface="Calibri" pitchFamily="34" charset="0"/>
              </a:rPr>
              <a:t>It can be seen in fibrocystic disease in which case the fibrocystic disease becomes the of the proliferative type. </a:t>
            </a:r>
          </a:p>
          <a:p>
            <a:pPr lvl="0">
              <a:buFont typeface="Arial" pitchFamily="34" charset="0"/>
              <a:buChar char="•"/>
              <a:defRPr/>
            </a:pPr>
            <a:r>
              <a:rPr lang="en-US" sz="1600" b="1" u="sng" dirty="0" smtClean="0">
                <a:latin typeface="Calibri" pitchFamily="34" charset="0"/>
              </a:rPr>
              <a:t>Note:</a:t>
            </a:r>
            <a:r>
              <a:rPr lang="en-US" sz="1600" dirty="0" smtClean="0">
                <a:latin typeface="Calibri" pitchFamily="34" charset="0"/>
              </a:rPr>
              <a:t> No atypical architectural or </a:t>
            </a:r>
            <a:r>
              <a:rPr lang="en-US" sz="1600" dirty="0" err="1" smtClean="0">
                <a:latin typeface="Calibri" pitchFamily="34" charset="0"/>
              </a:rPr>
              <a:t>cytologic</a:t>
            </a:r>
            <a:r>
              <a:rPr lang="en-US" sz="1600" dirty="0" smtClean="0">
                <a:latin typeface="Calibri" pitchFamily="34" charset="0"/>
              </a:rPr>
              <a:t> features are present</a:t>
            </a:r>
          </a:p>
          <a:p>
            <a:pPr>
              <a:buFont typeface="Arial" pitchFamily="34" charset="0"/>
              <a:buChar char="•"/>
              <a:defRPr/>
            </a:pPr>
            <a:endParaRPr lang="en-US" sz="1600" dirty="0" smtClean="0">
              <a:latin typeface="Calibri" pitchFamily="34" charset="0"/>
            </a:endParaRPr>
          </a:p>
          <a:p>
            <a:pPr>
              <a:buFont typeface="Arial" pitchFamily="34" charset="0"/>
              <a:buChar char="•"/>
              <a:defRPr/>
            </a:pPr>
            <a:endParaRPr lang="en-US" sz="1600" dirty="0" smtClean="0">
              <a:latin typeface="Calibri" pitchFamily="34" charset="0"/>
            </a:endParaRPr>
          </a:p>
          <a:p>
            <a:pPr>
              <a:buFont typeface="Arial" pitchFamily="34" charset="0"/>
              <a:buChar char="•"/>
              <a:defRPr/>
            </a:pPr>
            <a:endParaRPr lang="en-US" sz="1600" dirty="0">
              <a:latin typeface="Calibri" pitchFamily="34"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77" descr="d:\eDitionsContent\0721601871\graphics\fullsize\S01871-023-f008.jpg"/>
          <p:cNvPicPr>
            <a:picLocks noChangeAspect="1" noChangeArrowheads="1"/>
          </p:cNvPicPr>
          <p:nvPr/>
        </p:nvPicPr>
        <p:blipFill>
          <a:blip r:embed="rId3" cstate="print"/>
          <a:srcRect/>
          <a:stretch>
            <a:fillRect/>
          </a:stretch>
        </p:blipFill>
        <p:spPr bwMode="auto">
          <a:xfrm>
            <a:off x="1404938" y="1427163"/>
            <a:ext cx="6350000" cy="2713037"/>
          </a:xfrm>
          <a:prstGeom prst="rect">
            <a:avLst/>
          </a:prstGeom>
          <a:noFill/>
          <a:ln w="9525">
            <a:solidFill>
              <a:schemeClr val="tx1"/>
            </a:solidFill>
            <a:miter lim="800000"/>
            <a:headEnd/>
            <a:tailEnd/>
          </a:ln>
        </p:spPr>
      </p:pic>
      <p:sp>
        <p:nvSpPr>
          <p:cNvPr id="24579" name="Text Box 267"/>
          <p:cNvSpPr txBox="1">
            <a:spLocks noChangeArrowheads="1"/>
          </p:cNvSpPr>
          <p:nvPr/>
        </p:nvSpPr>
        <p:spPr bwMode="auto">
          <a:xfrm>
            <a:off x="611188" y="5876925"/>
            <a:ext cx="7848600" cy="215900"/>
          </a:xfrm>
          <a:prstGeom prst="rect">
            <a:avLst/>
          </a:prstGeom>
          <a:solidFill>
            <a:schemeClr val="bg1">
              <a:alpha val="38039"/>
            </a:schemeClr>
          </a:solidFill>
          <a:ln w="12700">
            <a:noFill/>
            <a:miter lim="800000"/>
            <a:headEnd/>
            <a:tailEnd/>
          </a:ln>
        </p:spPr>
        <p:txBody>
          <a:bodyPr anchor="ctr">
            <a:spAutoFit/>
          </a:bodyPr>
          <a:lstStyle/>
          <a:p>
            <a:pPr algn="ctr" eaLnBrk="0" hangingPunct="0"/>
            <a:r>
              <a:rPr lang="en-US" sz="800"/>
              <a:t>Figure 23-8 A, Normal. A normal duct or acinus has a single basally located myoepithelial cell layer (cells with dark, compact nuclei and scant cytoplasm) and a single luminal cell layer (cells with larger open nuclei, small nucleoli, and more abundant cytoplasm). B, Epithelial hyperplasia. The lumen is filled with a heterogeneous population of cells of different morphologies, often including both luminal and myoepithelial cell types. Irregular slitlike fenestrations are prominent at the periphary.</a:t>
            </a:r>
          </a:p>
        </p:txBody>
      </p:sp>
      <p:sp>
        <p:nvSpPr>
          <p:cNvPr id="24580" name="Text Box 270"/>
          <p:cNvSpPr txBox="1">
            <a:spLocks noChangeArrowheads="1"/>
          </p:cNvSpPr>
          <p:nvPr/>
        </p:nvSpPr>
        <p:spPr bwMode="auto">
          <a:xfrm>
            <a:off x="4005263" y="6516688"/>
            <a:ext cx="4464050" cy="198437"/>
          </a:xfrm>
          <a:prstGeom prst="rect">
            <a:avLst/>
          </a:prstGeom>
          <a:noFill/>
          <a:ln w="12700">
            <a:noFill/>
            <a:miter lim="800000"/>
            <a:headEnd/>
            <a:tailEnd/>
          </a:ln>
        </p:spPr>
        <p:txBody>
          <a:bodyPr>
            <a:spAutoFit/>
          </a:bodyPr>
          <a:lstStyle/>
          <a:p>
            <a:pPr algn="r" eaLnBrk="0" hangingPunct="0">
              <a:spcBef>
                <a:spcPct val="50000"/>
              </a:spcBef>
            </a:pPr>
            <a:r>
              <a:rPr lang="en-US" sz="700" i="1"/>
              <a:t>Downloaded from: Robbins &amp; Cotran Pathologic Basis of Disease (on 11 November 2007 08:05 PM)</a:t>
            </a:r>
          </a:p>
        </p:txBody>
      </p:sp>
      <p:sp>
        <p:nvSpPr>
          <p:cNvPr id="24581" name="Text Box 271"/>
          <p:cNvSpPr txBox="1">
            <a:spLocks noChangeArrowheads="1"/>
          </p:cNvSpPr>
          <p:nvPr/>
        </p:nvSpPr>
        <p:spPr bwMode="auto">
          <a:xfrm>
            <a:off x="4000500" y="6645275"/>
            <a:ext cx="4464050" cy="198438"/>
          </a:xfrm>
          <a:prstGeom prst="rect">
            <a:avLst/>
          </a:prstGeom>
          <a:noFill/>
          <a:ln w="12700">
            <a:noFill/>
            <a:miter lim="800000"/>
            <a:headEnd/>
            <a:tailEnd/>
          </a:ln>
        </p:spPr>
        <p:txBody>
          <a:bodyPr>
            <a:spAutoFit/>
          </a:bodyPr>
          <a:lstStyle/>
          <a:p>
            <a:pPr algn="r" eaLnBrk="0" hangingPunct="0">
              <a:spcBef>
                <a:spcPct val="50000"/>
              </a:spcBef>
            </a:pPr>
            <a:r>
              <a:rPr lang="en-US" sz="700" i="1"/>
              <a:t>© 2007 Elsevier </a:t>
            </a:r>
          </a:p>
        </p:txBody>
      </p:sp>
      <p:pic>
        <p:nvPicPr>
          <p:cNvPr id="24582" name="Picture 279" descr="admintitle"/>
          <p:cNvPicPr>
            <a:picLocks noChangeAspect="1" noChangeArrowheads="1"/>
          </p:cNvPicPr>
          <p:nvPr/>
        </p:nvPicPr>
        <p:blipFill>
          <a:blip r:embed="rId4" cstate="print"/>
          <a:srcRect/>
          <a:stretch>
            <a:fillRect/>
          </a:stretch>
        </p:blipFill>
        <p:spPr bwMode="auto">
          <a:xfrm>
            <a:off x="107950" y="115888"/>
            <a:ext cx="990600" cy="3143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179512" y="548680"/>
            <a:ext cx="8640960" cy="1066800"/>
          </a:xfrm>
        </p:spPr>
        <p:txBody>
          <a:bodyPr>
            <a:normAutofit/>
          </a:bodyPr>
          <a:lstStyle/>
          <a:p>
            <a:r>
              <a:rPr lang="en-US" sz="1800" b="1" dirty="0" smtClean="0">
                <a:solidFill>
                  <a:srgbClr val="FF0000"/>
                </a:solidFill>
                <a:latin typeface="Calibri" pitchFamily="34" charset="0"/>
                <a:cs typeface="Times New Roman" pitchFamily="18" charset="0"/>
              </a:rPr>
              <a:t>2- Proliferative Disease without </a:t>
            </a:r>
            <a:r>
              <a:rPr lang="en-US" sz="1800" b="1" dirty="0" err="1" smtClean="0">
                <a:solidFill>
                  <a:srgbClr val="FF0000"/>
                </a:solidFill>
                <a:latin typeface="Calibri" pitchFamily="34" charset="0"/>
                <a:cs typeface="Times New Roman" pitchFamily="18" charset="0"/>
              </a:rPr>
              <a:t>Atypia</a:t>
            </a:r>
            <a:r>
              <a:rPr lang="en-US" sz="1800" b="1" dirty="0" smtClean="0">
                <a:solidFill>
                  <a:srgbClr val="FF0000"/>
                </a:solidFill>
                <a:latin typeface="Calibri" pitchFamily="34" charset="0"/>
                <a:cs typeface="Times New Roman" pitchFamily="18" charset="0"/>
              </a:rPr>
              <a:t> </a:t>
            </a:r>
            <a:r>
              <a:rPr lang="en-US" sz="1800" b="1" dirty="0" err="1" smtClean="0">
                <a:solidFill>
                  <a:srgbClr val="FF0000"/>
                </a:solidFill>
                <a:latin typeface="Calibri" pitchFamily="34" charset="0"/>
                <a:cs typeface="Times New Roman" pitchFamily="18" charset="0"/>
              </a:rPr>
              <a:t>contd</a:t>
            </a:r>
            <a:r>
              <a:rPr lang="en-US" sz="1800" b="1" dirty="0" smtClean="0">
                <a:solidFill>
                  <a:srgbClr val="FF0000"/>
                </a:solidFill>
                <a:latin typeface="Calibri" pitchFamily="34" charset="0"/>
                <a:cs typeface="Times New Roman" pitchFamily="18" charset="0"/>
              </a:rPr>
              <a:t>…</a:t>
            </a:r>
            <a:endParaRPr lang="en-US" sz="1800" dirty="0" smtClean="0">
              <a:solidFill>
                <a:srgbClr val="FF0000"/>
              </a:solidFill>
              <a:latin typeface="Calibri" pitchFamily="34" charset="0"/>
            </a:endParaRPr>
          </a:p>
        </p:txBody>
      </p:sp>
      <p:sp>
        <p:nvSpPr>
          <p:cNvPr id="33794" name="Rectangle 3"/>
          <p:cNvSpPr>
            <a:spLocks noGrp="1" noChangeArrowheads="1"/>
          </p:cNvSpPr>
          <p:nvPr>
            <p:ph sz="half" idx="1"/>
          </p:nvPr>
        </p:nvSpPr>
        <p:spPr>
          <a:xfrm>
            <a:off x="0" y="1844824"/>
            <a:ext cx="4860032" cy="4930563"/>
          </a:xfrm>
        </p:spPr>
        <p:txBody>
          <a:bodyPr rtlCol="0">
            <a:normAutofit/>
          </a:bodyPr>
          <a:lstStyle/>
          <a:p>
            <a:pPr fontAlgn="auto">
              <a:spcAft>
                <a:spcPts val="0"/>
              </a:spcAft>
              <a:buFontTx/>
              <a:buNone/>
              <a:defRPr/>
            </a:pPr>
            <a:endParaRPr lang="en-US" sz="1600" b="1" i="1" dirty="0" smtClean="0">
              <a:latin typeface="Calibri" pitchFamily="34" charset="0"/>
            </a:endParaRPr>
          </a:p>
          <a:p>
            <a:pPr marL="624078" indent="-514350" fontAlgn="auto">
              <a:spcAft>
                <a:spcPts val="0"/>
              </a:spcAft>
              <a:buFont typeface="+mj-lt"/>
              <a:buAutoNum type="alphaLcParenR" startAt="2"/>
              <a:defRPr/>
            </a:pPr>
            <a:r>
              <a:rPr lang="en-US" sz="1800" b="1" i="1" dirty="0" err="1" smtClean="0">
                <a:solidFill>
                  <a:srgbClr val="FF0000"/>
                </a:solidFill>
                <a:latin typeface="Calibri" pitchFamily="34" charset="0"/>
              </a:rPr>
              <a:t>Sclerosing</a:t>
            </a:r>
            <a:r>
              <a:rPr lang="en-US" sz="1800" b="1" i="1" dirty="0" smtClean="0">
                <a:solidFill>
                  <a:srgbClr val="FF0000"/>
                </a:solidFill>
                <a:latin typeface="Calibri" pitchFamily="34" charset="0"/>
              </a:rPr>
              <a:t> </a:t>
            </a:r>
            <a:r>
              <a:rPr lang="en-US" sz="1800" b="1" i="1" dirty="0" err="1" smtClean="0">
                <a:solidFill>
                  <a:srgbClr val="FF0000"/>
                </a:solidFill>
                <a:latin typeface="Calibri" pitchFamily="34" charset="0"/>
              </a:rPr>
              <a:t>Adenosis</a:t>
            </a:r>
            <a:r>
              <a:rPr lang="en-US" sz="1800" b="1" i="1" dirty="0" smtClean="0">
                <a:solidFill>
                  <a:srgbClr val="FF0000"/>
                </a:solidFill>
                <a:latin typeface="Calibri" pitchFamily="34" charset="0"/>
              </a:rPr>
              <a:t>.</a:t>
            </a:r>
            <a:r>
              <a:rPr lang="en-US" sz="1800" dirty="0" smtClean="0">
                <a:solidFill>
                  <a:srgbClr val="FF0000"/>
                </a:solidFill>
                <a:latin typeface="Calibri" pitchFamily="34" charset="0"/>
              </a:rPr>
              <a:t> </a:t>
            </a:r>
          </a:p>
          <a:p>
            <a:pPr marL="624078" indent="-514350" fontAlgn="auto">
              <a:spcAft>
                <a:spcPts val="0"/>
              </a:spcAft>
              <a:buNone/>
              <a:defRPr/>
            </a:pPr>
            <a:endParaRPr lang="en-US" sz="1600" dirty="0" smtClean="0">
              <a:latin typeface="Calibri" pitchFamily="34" charset="0"/>
            </a:endParaRPr>
          </a:p>
          <a:p>
            <a:pPr fontAlgn="auto">
              <a:spcAft>
                <a:spcPts val="0"/>
              </a:spcAft>
              <a:buFont typeface="Arial" pitchFamily="34" charset="0"/>
              <a:buChar char="•"/>
              <a:defRPr/>
            </a:pPr>
            <a:r>
              <a:rPr lang="en-US" sz="1600" dirty="0" smtClean="0">
                <a:latin typeface="Calibri" pitchFamily="34" charset="0"/>
              </a:rPr>
              <a:t>This condition most often occurs as an incidental microscopic finding but may manifest as a palpable mass that may be mistaken clinically for cancer.</a:t>
            </a:r>
          </a:p>
          <a:p>
            <a:pPr lvl="0"/>
            <a:r>
              <a:rPr lang="en-US" sz="1600" dirty="0" smtClean="0">
                <a:latin typeface="Calibri" pitchFamily="34" charset="0"/>
              </a:rPr>
              <a:t>	</a:t>
            </a:r>
          </a:p>
          <a:p>
            <a:pPr fontAlgn="auto">
              <a:spcAft>
                <a:spcPts val="0"/>
              </a:spcAft>
              <a:buFont typeface="Arial" pitchFamily="34" charset="0"/>
              <a:buChar char="•"/>
              <a:defRPr/>
            </a:pPr>
            <a:r>
              <a:rPr lang="en-US" sz="1600" dirty="0" smtClean="0">
                <a:latin typeface="Calibri" pitchFamily="34" charset="0"/>
              </a:rPr>
              <a:t> It is almost always associated with other forms of fibrocystic change. </a:t>
            </a:r>
          </a:p>
          <a:p>
            <a:pPr fontAlgn="auto">
              <a:spcAft>
                <a:spcPts val="0"/>
              </a:spcAft>
              <a:buFont typeface="Arial" pitchFamily="34" charset="0"/>
              <a:buChar char="•"/>
              <a:defRPr/>
            </a:pPr>
            <a:r>
              <a:rPr lang="en-US" sz="1600" dirty="0" smtClean="0">
                <a:latin typeface="Calibri" pitchFamily="34" charset="0"/>
              </a:rPr>
              <a:t>Diffuse </a:t>
            </a:r>
            <a:r>
              <a:rPr lang="en-US" sz="1600" dirty="0" err="1" smtClean="0">
                <a:latin typeface="Calibri" pitchFamily="34" charset="0"/>
              </a:rPr>
              <a:t>microcalcifications</a:t>
            </a:r>
            <a:r>
              <a:rPr lang="en-US" sz="1600" dirty="0" smtClean="0">
                <a:latin typeface="Calibri" pitchFamily="34" charset="0"/>
              </a:rPr>
              <a:t> are commonly seen in the lesion, which may mimic carcinoma on mammography.</a:t>
            </a:r>
          </a:p>
          <a:p>
            <a:pPr>
              <a:buFont typeface="Arial" pitchFamily="34" charset="0"/>
              <a:buChar char="•"/>
              <a:defRPr/>
            </a:pPr>
            <a:r>
              <a:rPr lang="en-US" sz="1600" dirty="0" smtClean="0">
                <a:latin typeface="Calibri" pitchFamily="34" charset="0"/>
              </a:rPr>
              <a:t>Microscopically,  characterized by  increased in number of </a:t>
            </a:r>
            <a:r>
              <a:rPr lang="en-US" sz="1600" dirty="0" err="1" smtClean="0">
                <a:latin typeface="Calibri" pitchFamily="34" charset="0"/>
              </a:rPr>
              <a:t>acini</a:t>
            </a:r>
            <a:r>
              <a:rPr lang="en-US" sz="1600" dirty="0" smtClean="0">
                <a:latin typeface="Calibri" pitchFamily="34" charset="0"/>
              </a:rPr>
              <a:t>  (</a:t>
            </a:r>
            <a:r>
              <a:rPr lang="en-US" sz="1600" dirty="0" err="1" smtClean="0">
                <a:latin typeface="Calibri" pitchFamily="34" charset="0"/>
              </a:rPr>
              <a:t>adenosis</a:t>
            </a:r>
            <a:r>
              <a:rPr lang="en-US" sz="1600" dirty="0" smtClean="0">
                <a:latin typeface="Calibri" pitchFamily="34" charset="0"/>
              </a:rPr>
              <a:t>) and ducts with </a:t>
            </a:r>
            <a:r>
              <a:rPr lang="en-US" sz="1600" dirty="0" err="1" smtClean="0">
                <a:latin typeface="Calibri" pitchFamily="34" charset="0"/>
              </a:rPr>
              <a:t>stromal</a:t>
            </a:r>
            <a:r>
              <a:rPr lang="en-US" sz="1600" dirty="0" smtClean="0">
                <a:latin typeface="Calibri" pitchFamily="34" charset="0"/>
              </a:rPr>
              <a:t> fibrosis within lobules which compresses and distorts the lobule.</a:t>
            </a:r>
          </a:p>
          <a:p>
            <a:pPr fontAlgn="auto">
              <a:spcAft>
                <a:spcPts val="0"/>
              </a:spcAft>
              <a:buFont typeface="Arial" pitchFamily="34" charset="0"/>
              <a:buChar char="•"/>
              <a:defRPr/>
            </a:pPr>
            <a:endParaRPr lang="en-US" sz="1600" dirty="0" smtClean="0">
              <a:latin typeface="Calibri" pitchFamily="34" charset="0"/>
            </a:endParaRPr>
          </a:p>
        </p:txBody>
      </p:sp>
      <p:pic>
        <p:nvPicPr>
          <p:cNvPr id="5" name="Picture 1" descr="d:\eDitionsContent\0721601871\graphics\fullsize\S01871-023-f009.jpg"/>
          <p:cNvPicPr>
            <a:picLocks noGrp="1" noChangeAspect="1" noChangeArrowheads="1"/>
          </p:cNvPicPr>
          <p:nvPr>
            <p:ph sz="half" idx="2"/>
          </p:nvPr>
        </p:nvPicPr>
        <p:blipFill>
          <a:blip r:embed="rId3" cstate="print"/>
          <a:srcRect/>
          <a:stretch>
            <a:fillRect/>
          </a:stretch>
        </p:blipFill>
        <p:spPr bwMode="auto">
          <a:xfrm>
            <a:off x="5105400" y="1556792"/>
            <a:ext cx="4038600" cy="3940364"/>
          </a:xfrm>
          <a:prstGeom prst="rect">
            <a:avLst/>
          </a:prstGeom>
          <a:noFill/>
          <a:ln w="9525">
            <a:solidFill>
              <a:schemeClr val="tx1"/>
            </a:solidFill>
            <a:miter lim="800000"/>
            <a:headEnd/>
            <a:tailEnd/>
          </a:ln>
        </p:spPr>
      </p:pic>
      <p:sp>
        <p:nvSpPr>
          <p:cNvPr id="6" name="Rectangle 5"/>
          <p:cNvSpPr/>
          <p:nvPr/>
        </p:nvSpPr>
        <p:spPr>
          <a:xfrm>
            <a:off x="5076056" y="5657671"/>
            <a:ext cx="4067944" cy="1200329"/>
          </a:xfrm>
          <a:prstGeom prst="rect">
            <a:avLst/>
          </a:prstGeom>
        </p:spPr>
        <p:txBody>
          <a:bodyPr wrap="square">
            <a:spAutoFit/>
          </a:bodyPr>
          <a:lstStyle/>
          <a:p>
            <a:r>
              <a:rPr lang="en-US" dirty="0" smtClean="0"/>
              <a:t>The involved terminal duct lobular unit is enlarged, and the </a:t>
            </a:r>
            <a:r>
              <a:rPr lang="en-US" dirty="0" err="1" smtClean="0"/>
              <a:t>acini</a:t>
            </a:r>
            <a:r>
              <a:rPr lang="en-US" dirty="0" smtClean="0"/>
              <a:t> are compressed and distorted by the surrounding dense </a:t>
            </a:r>
            <a:r>
              <a:rPr lang="en-US" dirty="0" err="1" smtClean="0"/>
              <a:t>stroma</a:t>
            </a:r>
            <a:r>
              <a:rPr lang="en-US" dirty="0" smtClean="0"/>
              <a:t>.</a:t>
            </a:r>
            <a:endParaRPr 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4"/>
          <p:cNvPicPr>
            <a:picLocks noChangeAspect="1" noChangeArrowheads="1"/>
          </p:cNvPicPr>
          <p:nvPr/>
        </p:nvPicPr>
        <p:blipFill>
          <a:blip r:embed="rId3" cstate="print"/>
          <a:srcRect l="8220" t="6186" r="17261" b="3711"/>
          <a:stretch>
            <a:fillRect/>
          </a:stretch>
        </p:blipFill>
        <p:spPr bwMode="auto">
          <a:xfrm>
            <a:off x="35496" y="476672"/>
            <a:ext cx="5784643" cy="4230470"/>
          </a:xfrm>
          <a:prstGeom prst="rect">
            <a:avLst/>
          </a:prstGeom>
          <a:noFill/>
          <a:ln w="9525">
            <a:noFill/>
            <a:miter lim="800000"/>
            <a:headEnd/>
            <a:tailEnd/>
          </a:ln>
        </p:spPr>
      </p:pic>
      <p:pic>
        <p:nvPicPr>
          <p:cNvPr id="2" name="Picture 1"/>
          <p:cNvPicPr>
            <a:picLocks noChangeAspect="1"/>
          </p:cNvPicPr>
          <p:nvPr/>
        </p:nvPicPr>
        <p:blipFill>
          <a:blip r:embed="rId4"/>
          <a:stretch>
            <a:fillRect/>
          </a:stretch>
        </p:blipFill>
        <p:spPr>
          <a:xfrm>
            <a:off x="5166895" y="1751373"/>
            <a:ext cx="3869601" cy="4970272"/>
          </a:xfrm>
          <a:prstGeom prst="rect">
            <a:avLst/>
          </a:prstGeom>
        </p:spPr>
      </p:pic>
      <p:sp>
        <p:nvSpPr>
          <p:cNvPr id="4" name="Title 1"/>
          <p:cNvSpPr txBox="1">
            <a:spLocks/>
          </p:cNvSpPr>
          <p:nvPr/>
        </p:nvSpPr>
        <p:spPr>
          <a:xfrm>
            <a:off x="5508104" y="6165304"/>
            <a:ext cx="5205264" cy="1066800"/>
          </a:xfrm>
          <a:prstGeom prst="rect">
            <a:avLst/>
          </a:prstGeom>
        </p:spPr>
        <p:txBody>
          <a:bodyPr/>
          <a:lstStyle>
            <a:lvl1pPr algn="l" rtl="0" eaLnBrk="1" latinLnBrk="0" hangingPunct="1">
              <a:spcBef>
                <a:spcPct val="0"/>
              </a:spcBef>
              <a:buNone/>
              <a:defRPr kumimoji="0" sz="4000" kern="1200">
                <a:solidFill>
                  <a:schemeClr val="tx2"/>
                </a:solidFill>
                <a:latin typeface="+mj-lt"/>
                <a:ea typeface="+mj-ea"/>
                <a:cs typeface="+mj-cs"/>
              </a:defRPr>
            </a:lvl1pPr>
          </a:lstStyle>
          <a:p>
            <a:pPr fontAlgn="auto">
              <a:spcAft>
                <a:spcPts val="0"/>
              </a:spcAft>
            </a:pPr>
            <a:r>
              <a:rPr lang="en-US" sz="2000" b="1" dirty="0" smtClean="0">
                <a:solidFill>
                  <a:schemeClr val="tx1"/>
                </a:solidFill>
              </a:rPr>
              <a:t>Lymphatic drainage of breast</a:t>
            </a:r>
            <a:endParaRPr lang="en-US" sz="2000" b="1" dirty="0">
              <a:solidFill>
                <a:schemeClr val="tx1"/>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395536" y="476672"/>
            <a:ext cx="8496944" cy="1066800"/>
          </a:xfrm>
        </p:spPr>
        <p:txBody>
          <a:bodyPr>
            <a:normAutofit/>
          </a:bodyPr>
          <a:lstStyle/>
          <a:p>
            <a:r>
              <a:rPr lang="en-US" sz="1600" b="1" dirty="0" smtClean="0">
                <a:solidFill>
                  <a:schemeClr val="tx1"/>
                </a:solidFill>
                <a:latin typeface="Calibri" pitchFamily="34" charset="0"/>
                <a:cs typeface="Times New Roman" pitchFamily="18" charset="0"/>
              </a:rPr>
              <a:t>2- Proliferative Disease without </a:t>
            </a:r>
            <a:r>
              <a:rPr lang="en-US" sz="1600" b="1" dirty="0" err="1" smtClean="0">
                <a:solidFill>
                  <a:schemeClr val="tx1"/>
                </a:solidFill>
                <a:latin typeface="Calibri" pitchFamily="34" charset="0"/>
                <a:cs typeface="Times New Roman" pitchFamily="18" charset="0"/>
              </a:rPr>
              <a:t>Atypia</a:t>
            </a:r>
            <a:r>
              <a:rPr lang="en-US" sz="1600" b="1" dirty="0" smtClean="0">
                <a:solidFill>
                  <a:schemeClr val="tx1"/>
                </a:solidFill>
                <a:latin typeface="Calibri" pitchFamily="34" charset="0"/>
                <a:cs typeface="Times New Roman" pitchFamily="18" charset="0"/>
              </a:rPr>
              <a:t> </a:t>
            </a:r>
            <a:r>
              <a:rPr lang="en-US" sz="1600" b="1" dirty="0" err="1" smtClean="0">
                <a:solidFill>
                  <a:schemeClr val="tx1"/>
                </a:solidFill>
                <a:latin typeface="Calibri" pitchFamily="34" charset="0"/>
                <a:cs typeface="Times New Roman" pitchFamily="18" charset="0"/>
              </a:rPr>
              <a:t>contd</a:t>
            </a:r>
            <a:r>
              <a:rPr lang="en-US" sz="1600" b="1" dirty="0" smtClean="0">
                <a:solidFill>
                  <a:schemeClr val="tx1"/>
                </a:solidFill>
                <a:latin typeface="Calibri" pitchFamily="34" charset="0"/>
                <a:cs typeface="Times New Roman" pitchFamily="18" charset="0"/>
              </a:rPr>
              <a:t>…</a:t>
            </a:r>
            <a:endParaRPr lang="en-US" sz="1600" dirty="0" smtClean="0">
              <a:latin typeface="Calibri" pitchFamily="34" charset="0"/>
            </a:endParaRPr>
          </a:p>
        </p:txBody>
      </p:sp>
      <p:sp>
        <p:nvSpPr>
          <p:cNvPr id="28675" name="Content Placeholder 2"/>
          <p:cNvSpPr>
            <a:spLocks noGrp="1"/>
          </p:cNvSpPr>
          <p:nvPr>
            <p:ph sz="half" idx="1"/>
          </p:nvPr>
        </p:nvSpPr>
        <p:spPr>
          <a:xfrm>
            <a:off x="107504" y="1628800"/>
            <a:ext cx="4464496" cy="5146587"/>
          </a:xfrm>
        </p:spPr>
        <p:txBody>
          <a:bodyPr>
            <a:normAutofit/>
          </a:bodyPr>
          <a:lstStyle/>
          <a:p>
            <a:pPr>
              <a:buFont typeface="Wingdings" pitchFamily="2" charset="2"/>
              <a:buNone/>
            </a:pPr>
            <a:endParaRPr lang="en-US" sz="1600" b="1" i="1" dirty="0" smtClean="0">
              <a:latin typeface="Calibri" pitchFamily="34" charset="0"/>
            </a:endParaRPr>
          </a:p>
          <a:p>
            <a:pPr marL="566928" indent="-457200">
              <a:buFont typeface="+mj-lt"/>
              <a:buAutoNum type="alphaLcParenR" startAt="3"/>
            </a:pPr>
            <a:r>
              <a:rPr lang="en-US" sz="1800" b="1" i="1" dirty="0" smtClean="0">
                <a:solidFill>
                  <a:srgbClr val="FF0000"/>
                </a:solidFill>
                <a:latin typeface="Calibri" pitchFamily="34" charset="0"/>
              </a:rPr>
              <a:t>Complex </a:t>
            </a:r>
            <a:r>
              <a:rPr lang="en-US" sz="1800" b="1" i="1" dirty="0" err="1" smtClean="0">
                <a:solidFill>
                  <a:srgbClr val="FF0000"/>
                </a:solidFill>
                <a:latin typeface="Calibri" pitchFamily="34" charset="0"/>
              </a:rPr>
              <a:t>Sclerosing</a:t>
            </a:r>
            <a:r>
              <a:rPr lang="en-US" sz="1800" b="1" i="1" dirty="0" smtClean="0">
                <a:solidFill>
                  <a:srgbClr val="FF0000"/>
                </a:solidFill>
                <a:latin typeface="Calibri" pitchFamily="34" charset="0"/>
              </a:rPr>
              <a:t> Lesion (Radial Scar).</a:t>
            </a:r>
            <a:r>
              <a:rPr lang="en-US" sz="1800" dirty="0" smtClean="0">
                <a:solidFill>
                  <a:srgbClr val="FF0000"/>
                </a:solidFill>
                <a:latin typeface="Calibri" pitchFamily="34" charset="0"/>
              </a:rPr>
              <a:t> </a:t>
            </a:r>
          </a:p>
          <a:p>
            <a:pPr marL="566928" indent="-457200">
              <a:buFont typeface="+mj-lt"/>
              <a:buAutoNum type="alphaLcParenR" startAt="3"/>
            </a:pPr>
            <a:endParaRPr lang="en-US" sz="1600" dirty="0" smtClean="0">
              <a:latin typeface="Calibri" pitchFamily="34" charset="0"/>
            </a:endParaRPr>
          </a:p>
          <a:p>
            <a:r>
              <a:rPr lang="en-US" sz="1600" dirty="0" smtClean="0">
                <a:latin typeface="Calibri" pitchFamily="34" charset="0"/>
              </a:rPr>
              <a:t>Radial scars are </a:t>
            </a:r>
            <a:r>
              <a:rPr lang="en-US" sz="1600" dirty="0" err="1" smtClean="0">
                <a:latin typeface="Calibri" pitchFamily="34" charset="0"/>
              </a:rPr>
              <a:t>stellate</a:t>
            </a:r>
            <a:r>
              <a:rPr lang="en-US" sz="1600" dirty="0" smtClean="0">
                <a:latin typeface="Calibri" pitchFamily="34" charset="0"/>
              </a:rPr>
              <a:t> lesions characterized by a central </a:t>
            </a:r>
            <a:r>
              <a:rPr lang="en-US" sz="1600" dirty="0" err="1" smtClean="0">
                <a:latin typeface="Calibri" pitchFamily="34" charset="0"/>
              </a:rPr>
              <a:t>nidus</a:t>
            </a:r>
            <a:r>
              <a:rPr lang="en-US" sz="1600" dirty="0" smtClean="0">
                <a:latin typeface="Calibri" pitchFamily="34" charset="0"/>
              </a:rPr>
              <a:t> of entrapped glands in a </a:t>
            </a:r>
            <a:r>
              <a:rPr lang="en-US" sz="1600" dirty="0" err="1" smtClean="0">
                <a:latin typeface="Calibri" pitchFamily="34" charset="0"/>
              </a:rPr>
              <a:t>hyalinized</a:t>
            </a:r>
            <a:r>
              <a:rPr lang="en-US" sz="1600" dirty="0" smtClean="0">
                <a:latin typeface="Calibri" pitchFamily="34" charset="0"/>
              </a:rPr>
              <a:t> </a:t>
            </a:r>
            <a:r>
              <a:rPr lang="en-US" sz="1600" dirty="0" err="1" smtClean="0">
                <a:latin typeface="Calibri" pitchFamily="34" charset="0"/>
              </a:rPr>
              <a:t>stroma</a:t>
            </a:r>
            <a:endParaRPr lang="en-US" sz="1600" dirty="0" smtClean="0">
              <a:latin typeface="Calibri" pitchFamily="34" charset="0"/>
            </a:endParaRPr>
          </a:p>
          <a:p>
            <a:r>
              <a:rPr lang="en-US" sz="1600" dirty="0" smtClean="0">
                <a:latin typeface="Calibri" pitchFamily="34" charset="0"/>
              </a:rPr>
              <a:t>These lesions typically present as an irregular mammographic density and closely mimic an invasive carcinoma. can resemble irregular invasive carcinomas </a:t>
            </a:r>
            <a:r>
              <a:rPr lang="en-US" sz="1600" dirty="0" err="1" smtClean="0">
                <a:latin typeface="Calibri" pitchFamily="34" charset="0"/>
              </a:rPr>
              <a:t>mammographically</a:t>
            </a:r>
            <a:r>
              <a:rPr lang="en-US" sz="1600" dirty="0" smtClean="0">
                <a:latin typeface="Calibri" pitchFamily="34" charset="0"/>
              </a:rPr>
              <a:t> or on gross examination.</a:t>
            </a:r>
          </a:p>
          <a:p>
            <a:r>
              <a:rPr lang="en-US" sz="1600" dirty="0" smtClean="0">
                <a:latin typeface="Calibri" pitchFamily="34" charset="0"/>
              </a:rPr>
              <a:t>"scar" refers to the morphologic appearance, as these lesions are not associated with prior trauma or surgery. </a:t>
            </a:r>
          </a:p>
          <a:p>
            <a:endParaRPr lang="en-US" sz="1600" dirty="0" smtClean="0">
              <a:latin typeface="Calibri" pitchFamily="34" charset="0"/>
            </a:endParaRPr>
          </a:p>
        </p:txBody>
      </p:sp>
      <p:pic>
        <p:nvPicPr>
          <p:cNvPr id="5" name="Picture 1" descr="d:\eDitionsContent\0721601871\graphics\fullsize\S01871-023-f010.jpg"/>
          <p:cNvPicPr>
            <a:picLocks noGrp="1" noChangeAspect="1" noChangeArrowheads="1"/>
          </p:cNvPicPr>
          <p:nvPr>
            <p:ph sz="half" idx="2"/>
          </p:nvPr>
        </p:nvPicPr>
        <p:blipFill>
          <a:blip r:embed="rId3" cstate="print"/>
          <a:srcRect/>
          <a:stretch>
            <a:fillRect/>
          </a:stretch>
        </p:blipFill>
        <p:spPr bwMode="auto">
          <a:xfrm>
            <a:off x="5105400" y="1412776"/>
            <a:ext cx="4038600" cy="3960289"/>
          </a:xfrm>
          <a:prstGeom prst="rect">
            <a:avLst/>
          </a:prstGeom>
          <a:noFill/>
          <a:ln w="9525">
            <a:solidFill>
              <a:schemeClr val="tx1"/>
            </a:solidFill>
            <a:miter lim="800000"/>
            <a:headEnd/>
            <a:tailEnd/>
          </a:ln>
        </p:spPr>
      </p:pic>
      <p:sp>
        <p:nvSpPr>
          <p:cNvPr id="6" name="Rectangle 5"/>
          <p:cNvSpPr/>
          <p:nvPr/>
        </p:nvSpPr>
        <p:spPr>
          <a:xfrm>
            <a:off x="5004048" y="5380672"/>
            <a:ext cx="4139952" cy="1323439"/>
          </a:xfrm>
          <a:prstGeom prst="rect">
            <a:avLst/>
          </a:prstGeom>
        </p:spPr>
        <p:txBody>
          <a:bodyPr wrap="square">
            <a:spAutoFit/>
          </a:bodyPr>
          <a:lstStyle/>
          <a:p>
            <a:r>
              <a:rPr lang="en-US" sz="1600" dirty="0" smtClean="0"/>
              <a:t>There is a central </a:t>
            </a:r>
            <a:r>
              <a:rPr lang="en-US" sz="1600" dirty="0" err="1" smtClean="0"/>
              <a:t>nidus</a:t>
            </a:r>
            <a:r>
              <a:rPr lang="en-US" sz="1600" dirty="0" smtClean="0"/>
              <a:t> consisting of small tubules entrapped in a densely fibrotic </a:t>
            </a:r>
            <a:r>
              <a:rPr lang="en-US" sz="1600" dirty="0" err="1" smtClean="0"/>
              <a:t>stroma</a:t>
            </a:r>
            <a:r>
              <a:rPr lang="en-US" sz="1600" dirty="0" smtClean="0"/>
              <a:t> surrounded by radiating arms of epithelium with varying degrees of cyst formation and hyperplasia. </a:t>
            </a:r>
            <a:endParaRPr lang="en-US" sz="1600"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0" y="548680"/>
            <a:ext cx="7956376" cy="720080"/>
          </a:xfrm>
        </p:spPr>
        <p:txBody>
          <a:bodyPr>
            <a:normAutofit/>
          </a:bodyPr>
          <a:lstStyle/>
          <a:p>
            <a:r>
              <a:rPr lang="en-US" sz="1800" b="1" dirty="0" smtClean="0">
                <a:solidFill>
                  <a:srgbClr val="FF0000"/>
                </a:solidFill>
                <a:latin typeface="Calibri" pitchFamily="34" charset="0"/>
                <a:cs typeface="Times New Roman" pitchFamily="18" charset="0"/>
              </a:rPr>
              <a:t>2- Proliferative Disease without </a:t>
            </a:r>
            <a:r>
              <a:rPr lang="en-US" sz="1800" b="1" dirty="0" err="1" smtClean="0">
                <a:solidFill>
                  <a:srgbClr val="FF0000"/>
                </a:solidFill>
                <a:latin typeface="Calibri" pitchFamily="34" charset="0"/>
                <a:cs typeface="Times New Roman" pitchFamily="18" charset="0"/>
              </a:rPr>
              <a:t>Atypia</a:t>
            </a:r>
            <a:r>
              <a:rPr lang="en-US" sz="1800" b="1" dirty="0" smtClean="0">
                <a:solidFill>
                  <a:srgbClr val="FF0000"/>
                </a:solidFill>
                <a:latin typeface="Calibri" pitchFamily="34" charset="0"/>
                <a:cs typeface="Times New Roman" pitchFamily="18" charset="0"/>
              </a:rPr>
              <a:t> </a:t>
            </a:r>
            <a:r>
              <a:rPr lang="en-US" sz="1800" b="1" dirty="0" err="1" smtClean="0">
                <a:solidFill>
                  <a:srgbClr val="FF0000"/>
                </a:solidFill>
                <a:latin typeface="Calibri" pitchFamily="34" charset="0"/>
                <a:cs typeface="Times New Roman" pitchFamily="18" charset="0"/>
              </a:rPr>
              <a:t>contd</a:t>
            </a:r>
            <a:r>
              <a:rPr lang="en-US" sz="1800" b="1" dirty="0" smtClean="0">
                <a:solidFill>
                  <a:srgbClr val="FF0000"/>
                </a:solidFill>
                <a:latin typeface="Calibri" pitchFamily="34" charset="0"/>
                <a:cs typeface="Times New Roman" pitchFamily="18" charset="0"/>
              </a:rPr>
              <a:t>…</a:t>
            </a:r>
            <a:endParaRPr lang="en-US" sz="1800" dirty="0" smtClean="0">
              <a:solidFill>
                <a:srgbClr val="FF0000"/>
              </a:solidFill>
              <a:latin typeface="Calibri" pitchFamily="34" charset="0"/>
            </a:endParaRPr>
          </a:p>
        </p:txBody>
      </p:sp>
      <p:sp>
        <p:nvSpPr>
          <p:cNvPr id="39938" name="Rectangle 3"/>
          <p:cNvSpPr>
            <a:spLocks noGrp="1" noChangeArrowheads="1"/>
          </p:cNvSpPr>
          <p:nvPr>
            <p:ph sz="half" idx="1"/>
          </p:nvPr>
        </p:nvSpPr>
        <p:spPr>
          <a:xfrm>
            <a:off x="0" y="1052736"/>
            <a:ext cx="5220072" cy="6408712"/>
          </a:xfrm>
        </p:spPr>
        <p:txBody>
          <a:bodyPr rtlCol="0">
            <a:normAutofit lnSpcReduction="10000"/>
          </a:bodyPr>
          <a:lstStyle/>
          <a:p>
            <a:pPr fontAlgn="auto">
              <a:spcAft>
                <a:spcPts val="0"/>
              </a:spcAft>
              <a:buFont typeface="Wingdings" pitchFamily="2" charset="2"/>
              <a:buNone/>
              <a:defRPr/>
            </a:pPr>
            <a:endParaRPr lang="en-US" sz="1600" dirty="0" smtClean="0">
              <a:latin typeface="Calibri" pitchFamily="34" charset="0"/>
              <a:cs typeface="Times New Roman" pitchFamily="18" charset="0"/>
            </a:endParaRPr>
          </a:p>
          <a:p>
            <a:pPr marL="624078" indent="-514350" fontAlgn="auto">
              <a:spcAft>
                <a:spcPts val="0"/>
              </a:spcAft>
              <a:buFont typeface="+mj-lt"/>
              <a:buAutoNum type="alphaLcPeriod" startAt="4"/>
              <a:defRPr/>
            </a:pPr>
            <a:r>
              <a:rPr lang="en-US" sz="1800" b="1" i="1" dirty="0" err="1" smtClean="0">
                <a:solidFill>
                  <a:srgbClr val="FF0000"/>
                </a:solidFill>
                <a:latin typeface="Calibri" pitchFamily="34" charset="0"/>
                <a:cs typeface="Times New Roman" pitchFamily="18" charset="0"/>
              </a:rPr>
              <a:t>Papillomas</a:t>
            </a:r>
            <a:r>
              <a:rPr lang="en-US" sz="1800" b="1" i="1" dirty="0" smtClean="0">
                <a:solidFill>
                  <a:srgbClr val="FF0000"/>
                </a:solidFill>
                <a:latin typeface="Calibri" pitchFamily="34" charset="0"/>
                <a:cs typeface="Times New Roman" pitchFamily="18" charset="0"/>
              </a:rPr>
              <a:t> </a:t>
            </a:r>
            <a:r>
              <a:rPr lang="en-US" sz="1800" b="1" dirty="0" smtClean="0">
                <a:solidFill>
                  <a:srgbClr val="FF0000"/>
                </a:solidFill>
                <a:latin typeface="Calibri" pitchFamily="34" charset="0"/>
                <a:cs typeface="Times New Roman" pitchFamily="18" charset="0"/>
              </a:rPr>
              <a:t> </a:t>
            </a:r>
          </a:p>
          <a:p>
            <a:pPr fontAlgn="auto">
              <a:spcAft>
                <a:spcPts val="0"/>
              </a:spcAft>
              <a:buFont typeface="Wingdings" pitchFamily="2" charset="2"/>
              <a:buNone/>
              <a:defRPr/>
            </a:pPr>
            <a:endParaRPr lang="en-US" sz="1600" dirty="0" smtClean="0">
              <a:latin typeface="Calibri" pitchFamily="34" charset="0"/>
              <a:cs typeface="Times New Roman" pitchFamily="18" charset="0"/>
            </a:endParaRPr>
          </a:p>
          <a:p>
            <a:pPr fontAlgn="auto">
              <a:spcAft>
                <a:spcPts val="0"/>
              </a:spcAft>
              <a:buFont typeface="Arial" pitchFamily="34" charset="0"/>
              <a:buChar char="•"/>
              <a:defRPr/>
            </a:pPr>
            <a:r>
              <a:rPr lang="en-US" sz="1600" dirty="0" smtClean="0">
                <a:latin typeface="Calibri" pitchFamily="34" charset="0"/>
                <a:cs typeface="Times New Roman" pitchFamily="18" charset="0"/>
              </a:rPr>
              <a:t>Is a papillary tumor that arises from the duct epithelium including large ducts.</a:t>
            </a:r>
          </a:p>
          <a:p>
            <a:pPr fontAlgn="auto">
              <a:spcAft>
                <a:spcPts val="0"/>
              </a:spcAft>
              <a:buFont typeface="Arial" pitchFamily="34" charset="0"/>
              <a:buChar char="•"/>
              <a:defRPr/>
            </a:pPr>
            <a:r>
              <a:rPr lang="en-US" sz="1600" dirty="0" smtClean="0">
                <a:latin typeface="Calibri" pitchFamily="34" charset="0"/>
                <a:cs typeface="Times New Roman" pitchFamily="18" charset="0"/>
              </a:rPr>
              <a:t>It arises more often in the central part of the breast from the lactiferous ducts (75%) but can occur in any quadrant. </a:t>
            </a:r>
          </a:p>
          <a:p>
            <a:pPr fontAlgn="auto">
              <a:spcAft>
                <a:spcPts val="0"/>
              </a:spcAft>
              <a:buFont typeface="Arial" pitchFamily="34" charset="0"/>
              <a:buChar char="•"/>
              <a:defRPr/>
            </a:pPr>
            <a:r>
              <a:rPr lang="en-US" sz="1600" dirty="0" smtClean="0">
                <a:latin typeface="Calibri" pitchFamily="34" charset="0"/>
                <a:cs typeface="Times New Roman" pitchFamily="18" charset="0"/>
              </a:rPr>
              <a:t>Commonly solitary, consisting of a single tumor in one duct, but multiple discrete tumors in branches of the </a:t>
            </a:r>
            <a:r>
              <a:rPr lang="en-US" sz="1600" dirty="0" err="1" smtClean="0">
                <a:latin typeface="Calibri" pitchFamily="34" charset="0"/>
                <a:cs typeface="Times New Roman" pitchFamily="18" charset="0"/>
              </a:rPr>
              <a:t>ductal</a:t>
            </a:r>
            <a:r>
              <a:rPr lang="en-US" sz="1600" dirty="0" smtClean="0">
                <a:latin typeface="Calibri" pitchFamily="34" charset="0"/>
                <a:cs typeface="Times New Roman" pitchFamily="18" charset="0"/>
              </a:rPr>
              <a:t> system may occur. </a:t>
            </a:r>
          </a:p>
          <a:p>
            <a:r>
              <a:rPr lang="en-US" sz="1600" dirty="0" smtClean="0">
                <a:latin typeface="Calibri" pitchFamily="34" charset="0"/>
                <a:cs typeface="Times New Roman" pitchFamily="18" charset="0"/>
              </a:rPr>
              <a:t>Large duct </a:t>
            </a:r>
            <a:r>
              <a:rPr lang="en-US" sz="1600" dirty="0" err="1" smtClean="0">
                <a:latin typeface="Calibri" pitchFamily="34" charset="0"/>
                <a:cs typeface="Times New Roman" pitchFamily="18" charset="0"/>
              </a:rPr>
              <a:t>papillomas</a:t>
            </a:r>
            <a:r>
              <a:rPr lang="en-US" sz="1600" dirty="0" smtClean="0">
                <a:latin typeface="Calibri" pitchFamily="34" charset="0"/>
                <a:cs typeface="Times New Roman" pitchFamily="18" charset="0"/>
              </a:rPr>
              <a:t> are usually solitary and situated  in the lactiferous sinuses of the nipple. </a:t>
            </a:r>
          </a:p>
          <a:p>
            <a:r>
              <a:rPr lang="en-US" sz="1600" dirty="0" smtClean="0">
                <a:latin typeface="Calibri" pitchFamily="34" charset="0"/>
                <a:cs typeface="Times New Roman" pitchFamily="18" charset="0"/>
              </a:rPr>
              <a:t>Small duct </a:t>
            </a:r>
            <a:r>
              <a:rPr lang="en-US" sz="1600" dirty="0" err="1" smtClean="0">
                <a:latin typeface="Calibri" pitchFamily="34" charset="0"/>
                <a:cs typeface="Times New Roman" pitchFamily="18" charset="0"/>
              </a:rPr>
              <a:t>papillomas</a:t>
            </a:r>
            <a:r>
              <a:rPr lang="en-US" sz="1600" dirty="0" smtClean="0">
                <a:latin typeface="Calibri" pitchFamily="34" charset="0"/>
                <a:cs typeface="Times New Roman" pitchFamily="18" charset="0"/>
              </a:rPr>
              <a:t> are commonly multiple and located deeper within the </a:t>
            </a:r>
            <a:r>
              <a:rPr lang="en-US" sz="1600" dirty="0" err="1" smtClean="0">
                <a:latin typeface="Calibri" pitchFamily="34" charset="0"/>
                <a:cs typeface="Times New Roman" pitchFamily="18" charset="0"/>
              </a:rPr>
              <a:t>ductal</a:t>
            </a:r>
            <a:r>
              <a:rPr lang="en-US" sz="1600" dirty="0" smtClean="0">
                <a:latin typeface="Calibri" pitchFamily="34" charset="0"/>
                <a:cs typeface="Times New Roman" pitchFamily="18" charset="0"/>
              </a:rPr>
              <a:t> system. </a:t>
            </a:r>
          </a:p>
          <a:p>
            <a:r>
              <a:rPr lang="en-US" sz="1600" dirty="0" smtClean="0">
                <a:latin typeface="Calibri" pitchFamily="34" charset="0"/>
                <a:cs typeface="Times New Roman" pitchFamily="18" charset="0"/>
              </a:rPr>
              <a:t>Small duct </a:t>
            </a:r>
            <a:r>
              <a:rPr lang="en-US" sz="1600" dirty="0" err="1" smtClean="0">
                <a:latin typeface="Calibri" pitchFamily="34" charset="0"/>
                <a:cs typeface="Times New Roman" pitchFamily="18" charset="0"/>
              </a:rPr>
              <a:t>papillomas</a:t>
            </a:r>
            <a:r>
              <a:rPr lang="en-US" sz="1600" dirty="0" smtClean="0">
                <a:latin typeface="Calibri" pitchFamily="34" charset="0"/>
                <a:cs typeface="Times New Roman" pitchFamily="18" charset="0"/>
              </a:rPr>
              <a:t> have been shown to increase the risk of subsequent carcinoma. </a:t>
            </a:r>
          </a:p>
          <a:p>
            <a:r>
              <a:rPr lang="en-US" sz="1600" dirty="0" smtClean="0">
                <a:latin typeface="Calibri" pitchFamily="34" charset="0"/>
                <a:cs typeface="Times New Roman" pitchFamily="18" charset="0"/>
              </a:rPr>
              <a:t>Nipple discharge, which may be bloody, is the most common presentation for central </a:t>
            </a:r>
            <a:r>
              <a:rPr lang="en-US" sz="1600" dirty="0" err="1" smtClean="0">
                <a:latin typeface="Calibri" pitchFamily="34" charset="0"/>
                <a:cs typeface="Times New Roman" pitchFamily="18" charset="0"/>
              </a:rPr>
              <a:t>papillomas</a:t>
            </a:r>
            <a:r>
              <a:rPr lang="en-US" sz="1600" dirty="0" smtClean="0">
                <a:latin typeface="Calibri" pitchFamily="34" charset="0"/>
                <a:cs typeface="Times New Roman" pitchFamily="18" charset="0"/>
              </a:rPr>
              <a:t> and less commonly of peripheral tumors. </a:t>
            </a:r>
          </a:p>
          <a:p>
            <a:r>
              <a:rPr lang="en-US" sz="1600" dirty="0" smtClean="0">
                <a:latin typeface="Calibri" pitchFamily="34" charset="0"/>
                <a:cs typeface="Times New Roman" pitchFamily="18" charset="0"/>
              </a:rPr>
              <a:t>A </a:t>
            </a:r>
            <a:r>
              <a:rPr lang="en-US" sz="1600" dirty="0" err="1" smtClean="0">
                <a:latin typeface="Calibri" pitchFamily="34" charset="0"/>
                <a:cs typeface="Times New Roman" pitchFamily="18" charset="0"/>
              </a:rPr>
              <a:t>subareolar</a:t>
            </a:r>
            <a:r>
              <a:rPr lang="en-US" sz="1600" dirty="0" smtClean="0">
                <a:latin typeface="Calibri" pitchFamily="34" charset="0"/>
                <a:cs typeface="Times New Roman" pitchFamily="18" charset="0"/>
              </a:rPr>
              <a:t> mass may be palpable. </a:t>
            </a:r>
          </a:p>
          <a:p>
            <a:r>
              <a:rPr lang="en-US" sz="1600" dirty="0" smtClean="0">
                <a:latin typeface="Calibri" pitchFamily="34" charset="0"/>
                <a:cs typeface="Times New Roman" pitchFamily="18" charset="0"/>
              </a:rPr>
              <a:t>Age range is from 30 to 50 years.</a:t>
            </a:r>
          </a:p>
          <a:p>
            <a:endParaRPr lang="en-US" sz="1600" dirty="0" smtClean="0">
              <a:latin typeface="Calibri" pitchFamily="34" charset="0"/>
            </a:endParaRPr>
          </a:p>
          <a:p>
            <a:pPr fontAlgn="auto">
              <a:spcAft>
                <a:spcPts val="0"/>
              </a:spcAft>
              <a:buFont typeface="Arial" pitchFamily="34" charset="0"/>
              <a:buChar char="•"/>
              <a:defRPr/>
            </a:pPr>
            <a:endParaRPr lang="en-US" sz="1600" dirty="0" smtClean="0">
              <a:latin typeface="Calibri" pitchFamily="34" charset="0"/>
            </a:endParaRPr>
          </a:p>
          <a:p>
            <a:pPr fontAlgn="auto">
              <a:spcAft>
                <a:spcPts val="0"/>
              </a:spcAft>
              <a:buNone/>
              <a:defRPr/>
            </a:pPr>
            <a:r>
              <a:rPr lang="en-US" sz="1600" dirty="0" smtClean="0">
                <a:latin typeface="Calibri" pitchFamily="34" charset="0"/>
              </a:rPr>
              <a:t> </a:t>
            </a:r>
          </a:p>
        </p:txBody>
      </p:sp>
      <p:pic>
        <p:nvPicPr>
          <p:cNvPr id="191490" name="Picture 2" descr="http://www.pathpedia.com/education/eatlas/histopathology/breast/papilloma/breast-papilloma-%5b3-bt037-1%5d.jpeg?Width=600&amp;Height=450&amp;Format=4"/>
          <p:cNvPicPr>
            <a:picLocks noChangeAspect="1" noChangeArrowheads="1"/>
          </p:cNvPicPr>
          <p:nvPr/>
        </p:nvPicPr>
        <p:blipFill>
          <a:blip r:embed="rId3" cstate="print"/>
          <a:srcRect/>
          <a:stretch>
            <a:fillRect/>
          </a:stretch>
        </p:blipFill>
        <p:spPr bwMode="auto">
          <a:xfrm>
            <a:off x="5337522" y="4005064"/>
            <a:ext cx="3806477" cy="2852936"/>
          </a:xfrm>
          <a:prstGeom prst="rect">
            <a:avLst/>
          </a:prstGeom>
          <a:noFill/>
        </p:spPr>
      </p:pic>
      <p:pic>
        <p:nvPicPr>
          <p:cNvPr id="191492" name="Picture 4" descr="http://img.medscape.com/pi/emed/ckb/pathology/1603817-1607635-1873858-1904786tn.jpg"/>
          <p:cNvPicPr>
            <a:picLocks noChangeAspect="1" noChangeArrowheads="1"/>
          </p:cNvPicPr>
          <p:nvPr/>
        </p:nvPicPr>
        <p:blipFill>
          <a:blip r:embed="rId4" cstate="print"/>
          <a:srcRect/>
          <a:stretch>
            <a:fillRect/>
          </a:stretch>
        </p:blipFill>
        <p:spPr bwMode="auto">
          <a:xfrm>
            <a:off x="5975648" y="1268760"/>
            <a:ext cx="3168352" cy="2376264"/>
          </a:xfrm>
          <a:prstGeom prst="rect">
            <a:avLst/>
          </a:prstGeom>
          <a:noFill/>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descr="H:\Cotran\Images\CH25\F025015.jpg"/>
          <p:cNvPicPr>
            <a:picLocks noChangeAspect="1" noChangeArrowheads="1"/>
          </p:cNvPicPr>
          <p:nvPr/>
        </p:nvPicPr>
        <p:blipFill>
          <a:blip r:embed="rId2" cstate="print"/>
          <a:srcRect/>
          <a:stretch>
            <a:fillRect/>
          </a:stretch>
        </p:blipFill>
        <p:spPr bwMode="auto">
          <a:xfrm>
            <a:off x="838200" y="3140968"/>
            <a:ext cx="8305800" cy="2973387"/>
          </a:xfrm>
          <a:prstGeom prst="rect">
            <a:avLst/>
          </a:prstGeom>
          <a:noFill/>
          <a:ln w="9525">
            <a:noFill/>
            <a:miter lim="800000"/>
            <a:headEnd/>
            <a:tailEnd/>
          </a:ln>
        </p:spPr>
      </p:pic>
      <p:sp>
        <p:nvSpPr>
          <p:cNvPr id="83971" name="Text Box 3"/>
          <p:cNvSpPr txBox="1">
            <a:spLocks noChangeArrowheads="1"/>
          </p:cNvSpPr>
          <p:nvPr/>
        </p:nvSpPr>
        <p:spPr bwMode="auto">
          <a:xfrm>
            <a:off x="1907704" y="6096000"/>
            <a:ext cx="5673725" cy="762000"/>
          </a:xfrm>
          <a:prstGeom prst="rect">
            <a:avLst/>
          </a:prstGeom>
          <a:noFill/>
          <a:ln w="9525">
            <a:noFill/>
            <a:miter lim="800000"/>
            <a:headEnd/>
            <a:tailEnd/>
          </a:ln>
          <a:effectLst/>
        </p:spPr>
        <p:txBody>
          <a:bodyPr>
            <a:spAutoFit/>
          </a:bodyPr>
          <a:lstStyle/>
          <a:p>
            <a:r>
              <a:rPr lang="en-US" sz="4400" dirty="0" err="1"/>
              <a:t>Intraductal</a:t>
            </a:r>
            <a:r>
              <a:rPr lang="en-US" sz="4400" dirty="0"/>
              <a:t> </a:t>
            </a:r>
            <a:r>
              <a:rPr lang="en-US" sz="4400" dirty="0" err="1"/>
              <a:t>papilloma</a:t>
            </a:r>
            <a:endParaRPr lang="en-US" sz="4400" dirty="0"/>
          </a:p>
        </p:txBody>
      </p:sp>
      <p:pic>
        <p:nvPicPr>
          <p:cNvPr id="4" name="Picture 6" descr="http://img.medscape.com/pi/emed/ckb/pathology/1603817-1607635-1873858-1878559tn.jpg"/>
          <p:cNvPicPr>
            <a:picLocks noChangeAspect="1" noChangeArrowheads="1"/>
          </p:cNvPicPr>
          <p:nvPr/>
        </p:nvPicPr>
        <p:blipFill>
          <a:blip r:embed="rId3" cstate="print"/>
          <a:srcRect/>
          <a:stretch>
            <a:fillRect/>
          </a:stretch>
        </p:blipFill>
        <p:spPr bwMode="auto">
          <a:xfrm>
            <a:off x="899592" y="692696"/>
            <a:ext cx="3168352" cy="2376264"/>
          </a:xfrm>
          <a:prstGeom prst="rect">
            <a:avLst/>
          </a:prstGeom>
          <a:noFill/>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107504" y="1143000"/>
            <a:ext cx="9036496" cy="1066800"/>
          </a:xfrm>
        </p:spPr>
        <p:txBody>
          <a:bodyPr>
            <a:normAutofit/>
          </a:bodyPr>
          <a:lstStyle/>
          <a:p>
            <a:r>
              <a:rPr lang="en-US" sz="1800" b="1" dirty="0" smtClean="0">
                <a:solidFill>
                  <a:srgbClr val="FF0000"/>
                </a:solidFill>
                <a:latin typeface="Calibri" pitchFamily="34" charset="0"/>
                <a:cs typeface="Times New Roman" pitchFamily="18" charset="0"/>
              </a:rPr>
              <a:t>3- Proliferative breast disease with </a:t>
            </a:r>
            <a:r>
              <a:rPr lang="en-US" sz="1800" b="1" dirty="0" err="1" smtClean="0">
                <a:solidFill>
                  <a:srgbClr val="FF0000"/>
                </a:solidFill>
                <a:latin typeface="Calibri" pitchFamily="34" charset="0"/>
                <a:cs typeface="Times New Roman" pitchFamily="18" charset="0"/>
              </a:rPr>
              <a:t>atypia</a:t>
            </a:r>
            <a:r>
              <a:rPr lang="en-US" sz="1800" b="1" dirty="0" smtClean="0">
                <a:solidFill>
                  <a:srgbClr val="FF0000"/>
                </a:solidFill>
                <a:latin typeface="Calibri" pitchFamily="34" charset="0"/>
                <a:cs typeface="Times New Roman" pitchFamily="18" charset="0"/>
              </a:rPr>
              <a:t> (Atypical hyperplasia)</a:t>
            </a:r>
          </a:p>
        </p:txBody>
      </p:sp>
      <p:sp>
        <p:nvSpPr>
          <p:cNvPr id="36867" name="Rectangle 3"/>
          <p:cNvSpPr>
            <a:spLocks noGrp="1" noChangeArrowheads="1"/>
          </p:cNvSpPr>
          <p:nvPr>
            <p:ph idx="1"/>
          </p:nvPr>
        </p:nvSpPr>
        <p:spPr/>
        <p:txBody>
          <a:bodyPr>
            <a:normAutofit/>
          </a:bodyPr>
          <a:lstStyle/>
          <a:p>
            <a:endParaRPr lang="en-US" sz="1600" dirty="0" smtClean="0">
              <a:latin typeface="Calibri" pitchFamily="34" charset="0"/>
            </a:endParaRPr>
          </a:p>
          <a:p>
            <a:r>
              <a:rPr lang="en-US" sz="1600" dirty="0" smtClean="0">
                <a:latin typeface="Calibri" pitchFamily="34" charset="0"/>
              </a:rPr>
              <a:t>Risk for cancer is 4-5 times normal</a:t>
            </a:r>
          </a:p>
          <a:p>
            <a:r>
              <a:rPr lang="en-US" sz="1600" dirty="0" smtClean="0">
                <a:latin typeface="Calibri" pitchFamily="34" charset="0"/>
              </a:rPr>
              <a:t>Atypical hyperplasia is a cellular proliferation resembling </a:t>
            </a:r>
            <a:r>
              <a:rPr lang="en-US" sz="1600" dirty="0" err="1" smtClean="0">
                <a:latin typeface="Calibri" pitchFamily="34" charset="0"/>
              </a:rPr>
              <a:t>ductal</a:t>
            </a:r>
            <a:r>
              <a:rPr lang="en-US" sz="1600" dirty="0" smtClean="0">
                <a:latin typeface="Calibri" pitchFamily="34" charset="0"/>
              </a:rPr>
              <a:t> carcinoma in situ (DCIS) or lobular carcinoma in situ (LCIS) but lacking sufficient qualitative or quantitative features for a diagnosis of carcinoma in situ.</a:t>
            </a:r>
          </a:p>
          <a:p>
            <a:r>
              <a:rPr lang="en-US" sz="1600" dirty="0" smtClean="0">
                <a:latin typeface="Calibri" pitchFamily="34" charset="0"/>
              </a:rPr>
              <a:t>Include two entities </a:t>
            </a:r>
          </a:p>
          <a:p>
            <a:pPr marL="1161288" lvl="2" indent="-457200">
              <a:buFont typeface="+mj-lt"/>
              <a:buAutoNum type="arabicPeriod"/>
            </a:pPr>
            <a:r>
              <a:rPr lang="en-US" sz="1600" dirty="0" smtClean="0">
                <a:latin typeface="Calibri" pitchFamily="34" charset="0"/>
              </a:rPr>
              <a:t>Atypical </a:t>
            </a:r>
            <a:r>
              <a:rPr lang="en-US" sz="1600" dirty="0" err="1" smtClean="0">
                <a:latin typeface="Calibri" pitchFamily="34" charset="0"/>
              </a:rPr>
              <a:t>ductal</a:t>
            </a:r>
            <a:r>
              <a:rPr lang="en-US" sz="1600" dirty="0" smtClean="0">
                <a:latin typeface="Calibri" pitchFamily="34" charset="0"/>
              </a:rPr>
              <a:t> hyperplasia</a:t>
            </a:r>
          </a:p>
          <a:p>
            <a:pPr marL="1161288" lvl="2" indent="-457200">
              <a:buFont typeface="+mj-lt"/>
              <a:buAutoNum type="arabicPeriod"/>
            </a:pPr>
            <a:r>
              <a:rPr lang="en-US" sz="1600" dirty="0" smtClean="0">
                <a:latin typeface="Calibri" pitchFamily="34" charset="0"/>
              </a:rPr>
              <a:t>Atypical lobular hyperplasia</a:t>
            </a:r>
          </a:p>
          <a:p>
            <a:pPr>
              <a:buNone/>
            </a:pPr>
            <a:r>
              <a:rPr lang="en-US" sz="1600" dirty="0" smtClean="0">
                <a:latin typeface="Calibri" pitchFamily="34" charset="0"/>
              </a:rPr>
              <a:t>    Atypical hyperplasia has some of the architectural and </a:t>
            </a:r>
            <a:r>
              <a:rPr lang="en-US" sz="1600" dirty="0" err="1" smtClean="0">
                <a:latin typeface="Calibri" pitchFamily="34" charset="0"/>
              </a:rPr>
              <a:t>cytologic</a:t>
            </a:r>
            <a:r>
              <a:rPr lang="en-US" sz="1600" dirty="0" smtClean="0">
                <a:latin typeface="Calibri" pitchFamily="34" charset="0"/>
              </a:rPr>
              <a:t> features of carcinoma in situ but lack the complete criteria for that diagnosis and is categorized as </a:t>
            </a:r>
            <a:r>
              <a:rPr lang="en-US" sz="1600" dirty="0" err="1" smtClean="0">
                <a:latin typeface="Calibri" pitchFamily="34" charset="0"/>
              </a:rPr>
              <a:t>ductal</a:t>
            </a:r>
            <a:r>
              <a:rPr lang="en-US" sz="1600" dirty="0" smtClean="0">
                <a:latin typeface="Calibri" pitchFamily="34" charset="0"/>
              </a:rPr>
              <a:t> or lobular in type</a:t>
            </a:r>
          </a:p>
          <a:p>
            <a:pPr>
              <a:buFont typeface="Wingdings" pitchFamily="2" charset="2"/>
              <a:buNone/>
            </a:pPr>
            <a:endParaRPr lang="en-US" sz="1600" dirty="0" smtClean="0">
              <a:latin typeface="Calibri" pitchFamily="34" charset="0"/>
            </a:endParaRPr>
          </a:p>
          <a:p>
            <a:endParaRPr lang="en-US" sz="1600" dirty="0" smtClean="0">
              <a:latin typeface="Calibri" pitchFamily="34" charset="0"/>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0" y="836712"/>
          <a:ext cx="9144000" cy="5832647"/>
        </p:xfrm>
        <a:graphic>
          <a:graphicData uri="http://schemas.openxmlformats.org/drawingml/2006/table">
            <a:tbl>
              <a:tblPr firstRow="1" bandRow="1">
                <a:tableStyleId>{5C22544A-7EE6-4342-B048-85BDC9FD1C3A}</a:tableStyleId>
              </a:tblPr>
              <a:tblGrid>
                <a:gridCol w="3525597"/>
                <a:gridCol w="3011448"/>
                <a:gridCol w="2606955"/>
              </a:tblGrid>
              <a:tr h="874352">
                <a:tc>
                  <a:txBody>
                    <a:bodyPr/>
                    <a:lstStyle/>
                    <a:p>
                      <a:r>
                        <a:rPr lang="en-US" sz="1600" dirty="0" smtClean="0">
                          <a:latin typeface="Times New Roman" pitchFamily="18" charset="0"/>
                          <a:cs typeface="Times New Roman" pitchFamily="18" charset="0"/>
                        </a:rPr>
                        <a:t>Pathologic lesion</a:t>
                      </a:r>
                      <a:endParaRPr lang="en-US" sz="1600" dirty="0">
                        <a:latin typeface="Times New Roman" pitchFamily="18" charset="0"/>
                        <a:cs typeface="Times New Roman" pitchFamily="18" charset="0"/>
                      </a:endParaRPr>
                    </a:p>
                  </a:txBody>
                  <a:tcPr/>
                </a:tc>
                <a:tc>
                  <a:txBody>
                    <a:bodyPr/>
                    <a:lstStyle/>
                    <a:p>
                      <a:r>
                        <a:rPr lang="en-US" sz="1600" dirty="0" smtClean="0">
                          <a:latin typeface="Times New Roman" pitchFamily="18" charset="0"/>
                          <a:cs typeface="Times New Roman" pitchFamily="18" charset="0"/>
                        </a:rPr>
                        <a:t>Relative risk of development of invasive carcinoma</a:t>
                      </a:r>
                      <a:endParaRPr lang="en-US" sz="1600" dirty="0">
                        <a:latin typeface="Times New Roman" pitchFamily="18" charset="0"/>
                        <a:cs typeface="Times New Roman" pitchFamily="18" charset="0"/>
                      </a:endParaRPr>
                    </a:p>
                  </a:txBody>
                  <a:tcPr/>
                </a:tc>
                <a:tc>
                  <a:txBody>
                    <a:bodyPr/>
                    <a:lstStyle/>
                    <a:p>
                      <a:r>
                        <a:rPr lang="en-US" sz="1600" dirty="0" smtClean="0">
                          <a:latin typeface="Times New Roman" pitchFamily="18" charset="0"/>
                          <a:cs typeface="Times New Roman" pitchFamily="18" charset="0"/>
                        </a:rPr>
                        <a:t>comments</a:t>
                      </a:r>
                      <a:endParaRPr lang="en-US" sz="1600" dirty="0">
                        <a:latin typeface="Times New Roman" pitchFamily="18" charset="0"/>
                        <a:cs typeface="Times New Roman" pitchFamily="18" charset="0"/>
                      </a:endParaRPr>
                    </a:p>
                  </a:txBody>
                  <a:tcPr/>
                </a:tc>
              </a:tr>
              <a:tr h="874352">
                <a:tc>
                  <a:txBody>
                    <a:bodyPr/>
                    <a:lstStyle/>
                    <a:p>
                      <a:r>
                        <a:rPr kumimoji="0" lang="en-US" sz="1600" b="1" kern="1200" dirty="0" smtClean="0">
                          <a:solidFill>
                            <a:schemeClr val="dk1"/>
                          </a:solidFill>
                          <a:latin typeface="Times New Roman" pitchFamily="18" charset="0"/>
                          <a:ea typeface="+mn-ea"/>
                          <a:cs typeface="Times New Roman" pitchFamily="18" charset="0"/>
                        </a:rPr>
                        <a:t>NONPROLIFERATIVE BREAST CHANGES (Fibrocystic changes)</a:t>
                      </a:r>
                      <a:endParaRPr lang="en-US" sz="1600" dirty="0">
                        <a:latin typeface="Times New Roman" pitchFamily="18" charset="0"/>
                        <a:cs typeface="Times New Roman" pitchFamily="18" charset="0"/>
                      </a:endParaRPr>
                    </a:p>
                  </a:txBody>
                  <a:tcPr/>
                </a:tc>
                <a:tc>
                  <a:txBody>
                    <a:bodyPr/>
                    <a:lstStyle/>
                    <a:p>
                      <a:r>
                        <a:rPr lang="en-US" sz="1600" dirty="0" smtClean="0">
                          <a:latin typeface="Times New Roman" pitchFamily="18" charset="0"/>
                          <a:cs typeface="Times New Roman" pitchFamily="18" charset="0"/>
                        </a:rPr>
                        <a:t> do not have an increased</a:t>
                      </a:r>
                      <a:r>
                        <a:rPr lang="en-US" sz="1600" baseline="0" dirty="0" smtClean="0">
                          <a:latin typeface="Times New Roman" pitchFamily="18" charset="0"/>
                          <a:cs typeface="Times New Roman" pitchFamily="18" charset="0"/>
                        </a:rPr>
                        <a:t> risk.</a:t>
                      </a:r>
                      <a:endParaRPr lang="en-US" sz="1600" dirty="0">
                        <a:latin typeface="Times New Roman" pitchFamily="18" charset="0"/>
                        <a:cs typeface="Times New Roman" pitchFamily="18" charset="0"/>
                      </a:endParaRPr>
                    </a:p>
                  </a:txBody>
                  <a:tcPr/>
                </a:tc>
                <a:tc>
                  <a:txBody>
                    <a:bodyPr/>
                    <a:lstStyle/>
                    <a:p>
                      <a:r>
                        <a:rPr lang="en-US" sz="1600" baseline="0" dirty="0" smtClean="0">
                          <a:latin typeface="Times New Roman" pitchFamily="18" charset="0"/>
                          <a:cs typeface="Times New Roman" pitchFamily="18" charset="0"/>
                        </a:rPr>
                        <a:t> Fibrocystic disease</a:t>
                      </a:r>
                      <a:endParaRPr lang="en-US" sz="1600" dirty="0">
                        <a:latin typeface="Times New Roman" pitchFamily="18" charset="0"/>
                        <a:cs typeface="Times New Roman" pitchFamily="18" charset="0"/>
                      </a:endParaRPr>
                    </a:p>
                  </a:txBody>
                  <a:tcPr/>
                </a:tc>
              </a:tr>
              <a:tr h="2335239">
                <a:tc>
                  <a:txBody>
                    <a:bodyPr/>
                    <a:lstStyle/>
                    <a:p>
                      <a:r>
                        <a:rPr kumimoji="0" lang="en-US" sz="1600" b="1" kern="1200" dirty="0" smtClean="0">
                          <a:solidFill>
                            <a:schemeClr val="dk1"/>
                          </a:solidFill>
                          <a:latin typeface="Times New Roman" pitchFamily="18" charset="0"/>
                          <a:ea typeface="+mn-ea"/>
                          <a:cs typeface="Times New Roman" pitchFamily="18" charset="0"/>
                        </a:rPr>
                        <a:t>PROLIFERATIVE DISEASE WITHOUT ATYPIA</a:t>
                      </a:r>
                      <a:endParaRPr lang="en-US" sz="1600" dirty="0">
                        <a:latin typeface="Times New Roman" pitchFamily="18" charset="0"/>
                        <a:cs typeface="Times New Roman" pitchFamily="18" charset="0"/>
                      </a:endParaRPr>
                    </a:p>
                  </a:txBody>
                  <a:tcPr/>
                </a:tc>
                <a:tc>
                  <a:txBody>
                    <a:bodyPr/>
                    <a:lstStyle/>
                    <a:p>
                      <a:r>
                        <a:rPr lang="en-US" sz="1600" dirty="0" smtClean="0">
                          <a:latin typeface="Times New Roman" pitchFamily="18" charset="0"/>
                          <a:cs typeface="Times New Roman" pitchFamily="18" charset="0"/>
                        </a:rPr>
                        <a:t>1.5 to 2 times normal</a:t>
                      </a:r>
                      <a:endParaRPr lang="en-US" sz="1600" dirty="0">
                        <a:latin typeface="Times New Roman" pitchFamily="18" charset="0"/>
                        <a:cs typeface="Times New Roman" pitchFamily="18" charset="0"/>
                      </a:endParaRPr>
                    </a:p>
                  </a:txBody>
                  <a:tcPr/>
                </a:tc>
                <a:tc>
                  <a:txBody>
                    <a:bodyPr/>
                    <a:lstStyle/>
                    <a:p>
                      <a:pPr marL="468630" lvl="0" indent="-514350">
                        <a:buFont typeface="+mj-lt"/>
                        <a:buAutoNum type="alphaLcParenR"/>
                        <a:defRPr/>
                      </a:pPr>
                      <a:r>
                        <a:rPr lang="en-US" sz="1600" dirty="0" smtClean="0">
                          <a:solidFill>
                            <a:schemeClr val="tx1"/>
                          </a:solidFill>
                          <a:latin typeface="Times New Roman" pitchFamily="18" charset="0"/>
                          <a:cs typeface="Times New Roman" pitchFamily="18" charset="0"/>
                        </a:rPr>
                        <a:t>Epithelial hyperplasia</a:t>
                      </a:r>
                    </a:p>
                    <a:p>
                      <a:pPr marL="468630" lvl="0" indent="-514350">
                        <a:buFont typeface="+mj-lt"/>
                        <a:buAutoNum type="alphaLcParenR"/>
                        <a:defRPr/>
                      </a:pPr>
                      <a:r>
                        <a:rPr lang="en-US" sz="1600" dirty="0" err="1" smtClean="0">
                          <a:solidFill>
                            <a:schemeClr val="tx1"/>
                          </a:solidFill>
                          <a:latin typeface="Times New Roman" pitchFamily="18" charset="0"/>
                          <a:cs typeface="Times New Roman" pitchFamily="18" charset="0"/>
                        </a:rPr>
                        <a:t>Sclerosing</a:t>
                      </a:r>
                      <a:r>
                        <a:rPr lang="en-US" sz="1600" dirty="0" smtClean="0">
                          <a:solidFill>
                            <a:schemeClr val="tx1"/>
                          </a:solidFill>
                          <a:latin typeface="Times New Roman" pitchFamily="18" charset="0"/>
                          <a:cs typeface="Times New Roman" pitchFamily="18" charset="0"/>
                        </a:rPr>
                        <a:t> </a:t>
                      </a:r>
                      <a:r>
                        <a:rPr lang="en-US" sz="1600" dirty="0" err="1" smtClean="0">
                          <a:solidFill>
                            <a:schemeClr val="tx1"/>
                          </a:solidFill>
                          <a:latin typeface="Times New Roman" pitchFamily="18" charset="0"/>
                          <a:cs typeface="Times New Roman" pitchFamily="18" charset="0"/>
                        </a:rPr>
                        <a:t>adenosis</a:t>
                      </a:r>
                      <a:endParaRPr lang="en-US" sz="1600" dirty="0" smtClean="0">
                        <a:solidFill>
                          <a:schemeClr val="tx1"/>
                        </a:solidFill>
                        <a:latin typeface="Times New Roman" pitchFamily="18" charset="0"/>
                        <a:cs typeface="Times New Roman" pitchFamily="18" charset="0"/>
                      </a:endParaRPr>
                    </a:p>
                    <a:p>
                      <a:pPr marL="468630" lvl="0" indent="-514350">
                        <a:buFont typeface="+mj-lt"/>
                        <a:buAutoNum type="alphaLcParenR"/>
                        <a:defRPr/>
                      </a:pPr>
                      <a:r>
                        <a:rPr lang="en-US" sz="1600" dirty="0" smtClean="0">
                          <a:solidFill>
                            <a:schemeClr val="tx1"/>
                          </a:solidFill>
                          <a:latin typeface="Times New Roman" pitchFamily="18" charset="0"/>
                          <a:cs typeface="Times New Roman" pitchFamily="18" charset="0"/>
                        </a:rPr>
                        <a:t>Complex </a:t>
                      </a:r>
                      <a:r>
                        <a:rPr lang="en-US" sz="1600" dirty="0" err="1" smtClean="0">
                          <a:solidFill>
                            <a:schemeClr val="tx1"/>
                          </a:solidFill>
                          <a:latin typeface="Times New Roman" pitchFamily="18" charset="0"/>
                          <a:cs typeface="Times New Roman" pitchFamily="18" charset="0"/>
                        </a:rPr>
                        <a:t>sclerosing</a:t>
                      </a:r>
                      <a:r>
                        <a:rPr lang="en-US" sz="1600" dirty="0" smtClean="0">
                          <a:solidFill>
                            <a:schemeClr val="tx1"/>
                          </a:solidFill>
                          <a:latin typeface="Times New Roman" pitchFamily="18" charset="0"/>
                          <a:cs typeface="Times New Roman" pitchFamily="18" charset="0"/>
                        </a:rPr>
                        <a:t> lesions/radial scar</a:t>
                      </a:r>
                    </a:p>
                    <a:p>
                      <a:pPr marL="468630" lvl="0" indent="-514350">
                        <a:buFont typeface="+mj-lt"/>
                        <a:buAutoNum type="alphaLcParenR"/>
                        <a:defRPr/>
                      </a:pPr>
                      <a:r>
                        <a:rPr lang="en-US" sz="1600" dirty="0" err="1" smtClean="0">
                          <a:solidFill>
                            <a:schemeClr val="tx1"/>
                          </a:solidFill>
                          <a:latin typeface="Times New Roman" pitchFamily="18" charset="0"/>
                          <a:cs typeface="Times New Roman" pitchFamily="18" charset="0"/>
                        </a:rPr>
                        <a:t>Papillomas</a:t>
                      </a:r>
                      <a:endParaRPr lang="en-US" sz="1600" dirty="0" smtClean="0">
                        <a:solidFill>
                          <a:schemeClr val="tx1"/>
                        </a:solidFill>
                        <a:latin typeface="Times New Roman" pitchFamily="18" charset="0"/>
                        <a:cs typeface="Times New Roman" pitchFamily="18" charset="0"/>
                      </a:endParaRPr>
                    </a:p>
                    <a:p>
                      <a:pPr marL="468630" lvl="0" indent="-514350">
                        <a:buFont typeface="+mj-lt"/>
                        <a:buAutoNum type="alphaLcParenR"/>
                        <a:defRPr/>
                      </a:pPr>
                      <a:r>
                        <a:rPr lang="en-US" sz="1600" dirty="0" smtClean="0">
                          <a:solidFill>
                            <a:schemeClr val="tx1"/>
                          </a:solidFill>
                          <a:latin typeface="Times New Roman" pitchFamily="18" charset="0"/>
                          <a:cs typeface="Times New Roman" pitchFamily="18" charset="0"/>
                        </a:rPr>
                        <a:t>Proliferative  fibrocystic disease.</a:t>
                      </a:r>
                      <a:endParaRPr lang="en-US" sz="1600" dirty="0">
                        <a:latin typeface="Times New Roman" pitchFamily="18" charset="0"/>
                        <a:cs typeface="Times New Roman" pitchFamily="18" charset="0"/>
                      </a:endParaRPr>
                    </a:p>
                  </a:txBody>
                  <a:tcPr/>
                </a:tc>
              </a:tr>
              <a:tr h="874352">
                <a:tc>
                  <a:txBody>
                    <a:bodyPr/>
                    <a:lstStyle/>
                    <a:p>
                      <a:r>
                        <a:rPr kumimoji="0" lang="en-US" sz="1600" b="1" kern="1200" dirty="0" smtClean="0">
                          <a:solidFill>
                            <a:schemeClr val="dk1"/>
                          </a:solidFill>
                          <a:latin typeface="Times New Roman" pitchFamily="18" charset="0"/>
                          <a:ea typeface="+mn-ea"/>
                          <a:cs typeface="Times New Roman" pitchFamily="18" charset="0"/>
                        </a:rPr>
                        <a:t>PROLIFERATIVE DISEASE WITH ATYPIA</a:t>
                      </a:r>
                      <a:endParaRPr lang="en-US" sz="1600" dirty="0">
                        <a:latin typeface="Times New Roman" pitchFamily="18" charset="0"/>
                        <a:cs typeface="Times New Roman" pitchFamily="18" charset="0"/>
                      </a:endParaRPr>
                    </a:p>
                  </a:txBody>
                  <a:tcPr/>
                </a:tc>
                <a:tc>
                  <a:txBody>
                    <a:bodyPr/>
                    <a:lstStyle/>
                    <a:p>
                      <a:r>
                        <a:rPr lang="en-US" sz="1600" dirty="0" smtClean="0">
                          <a:latin typeface="Times New Roman" pitchFamily="18" charset="0"/>
                          <a:cs typeface="Times New Roman" pitchFamily="18" charset="0"/>
                        </a:rPr>
                        <a:t>4.0 to 5.0 times normal</a:t>
                      </a:r>
                      <a:endParaRPr lang="en-US" sz="1600" dirty="0">
                        <a:latin typeface="Times New Roman" pitchFamily="18" charset="0"/>
                        <a:cs typeface="Times New Roman" pitchFamily="18" charset="0"/>
                      </a:endParaRPr>
                    </a:p>
                  </a:txBody>
                  <a:tcPr/>
                </a:tc>
                <a:tc>
                  <a:txBody>
                    <a:bodyPr/>
                    <a:lstStyle/>
                    <a:p>
                      <a:pPr marL="342900" indent="-342900">
                        <a:buFont typeface="+mj-lt"/>
                        <a:buAutoNum type="alphaLcParenR"/>
                      </a:pPr>
                      <a:r>
                        <a:rPr lang="en-US" sz="1600" dirty="0" smtClean="0">
                          <a:latin typeface="Times New Roman" pitchFamily="18" charset="0"/>
                          <a:cs typeface="Times New Roman" pitchFamily="18" charset="0"/>
                        </a:rPr>
                        <a:t>ADH</a:t>
                      </a:r>
                    </a:p>
                    <a:p>
                      <a:pPr marL="342900" indent="-342900">
                        <a:buFont typeface="+mj-lt"/>
                        <a:buAutoNum type="alphaLcParenR"/>
                      </a:pPr>
                      <a:r>
                        <a:rPr lang="en-US" sz="1600" dirty="0" smtClean="0">
                          <a:latin typeface="Times New Roman" pitchFamily="18" charset="0"/>
                          <a:cs typeface="Times New Roman" pitchFamily="18" charset="0"/>
                        </a:rPr>
                        <a:t>ALD</a:t>
                      </a:r>
                      <a:endParaRPr lang="en-US" sz="1600" dirty="0">
                        <a:latin typeface="Times New Roman" pitchFamily="18" charset="0"/>
                        <a:cs typeface="Times New Roman" pitchFamily="18" charset="0"/>
                      </a:endParaRPr>
                    </a:p>
                  </a:txBody>
                  <a:tcPr/>
                </a:tc>
              </a:tr>
              <a:tr h="874352">
                <a:tc>
                  <a:txBody>
                    <a:bodyPr/>
                    <a:lstStyle/>
                    <a:p>
                      <a:r>
                        <a:rPr kumimoji="0" lang="en-US" sz="1600" b="1" kern="1200" dirty="0" smtClean="0">
                          <a:solidFill>
                            <a:schemeClr val="dk1"/>
                          </a:solidFill>
                          <a:latin typeface="Times New Roman" pitchFamily="18" charset="0"/>
                          <a:ea typeface="+mn-ea"/>
                          <a:cs typeface="Times New Roman" pitchFamily="18" charset="0"/>
                        </a:rPr>
                        <a:t>CARCINOMA IN SITU</a:t>
                      </a:r>
                      <a:endParaRPr lang="en-US" sz="1600" dirty="0">
                        <a:latin typeface="Times New Roman" pitchFamily="18" charset="0"/>
                        <a:cs typeface="Times New Roman"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latin typeface="Times New Roman" pitchFamily="18" charset="0"/>
                          <a:cs typeface="Times New Roman" pitchFamily="18" charset="0"/>
                        </a:rPr>
                        <a:t>8.0 to 10.0 times normal</a:t>
                      </a:r>
                    </a:p>
                    <a:p>
                      <a:endParaRPr lang="en-US" sz="1600" dirty="0">
                        <a:latin typeface="Times New Roman" pitchFamily="18" charset="0"/>
                        <a:cs typeface="Times New Roman" pitchFamily="18" charset="0"/>
                      </a:endParaRPr>
                    </a:p>
                  </a:txBody>
                  <a:tcPr/>
                </a:tc>
                <a:tc>
                  <a:txBody>
                    <a:bodyPr/>
                    <a:lstStyle/>
                    <a:p>
                      <a:pPr marL="342900" indent="-342900">
                        <a:buFont typeface="+mj-lt"/>
                        <a:buAutoNum type="alphaLcParenR"/>
                      </a:pPr>
                      <a:r>
                        <a:rPr lang="en-US" sz="1600" dirty="0" smtClean="0">
                          <a:latin typeface="Times New Roman" pitchFamily="18" charset="0"/>
                          <a:cs typeface="Times New Roman" pitchFamily="18" charset="0"/>
                        </a:rPr>
                        <a:t>DCIS</a:t>
                      </a:r>
                    </a:p>
                    <a:p>
                      <a:pPr marL="342900" indent="-342900">
                        <a:buFont typeface="+mj-lt"/>
                        <a:buAutoNum type="alphaLcParenR"/>
                      </a:pPr>
                      <a:r>
                        <a:rPr lang="en-US" sz="1600" dirty="0" smtClean="0">
                          <a:latin typeface="Times New Roman" pitchFamily="18" charset="0"/>
                          <a:cs typeface="Times New Roman" pitchFamily="18" charset="0"/>
                        </a:rPr>
                        <a:t>LCIS</a:t>
                      </a:r>
                      <a:endParaRPr lang="en-US" sz="1600" dirty="0">
                        <a:latin typeface="Times New Roman" pitchFamily="18" charset="0"/>
                        <a:cs typeface="Times New Roman" pitchFamily="18" charset="0"/>
                      </a:endParaRPr>
                    </a:p>
                  </a:txBody>
                  <a:tcPr/>
                </a:tc>
              </a:tr>
            </a:tbl>
          </a:graphicData>
        </a:graphic>
      </p:graphicFrame>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4"/>
          <p:cNvSpPr>
            <a:spLocks noGrp="1" noChangeArrowheads="1"/>
          </p:cNvSpPr>
          <p:nvPr>
            <p:ph type="ctrTitle" idx="4294967295"/>
          </p:nvPr>
        </p:nvSpPr>
        <p:spPr>
          <a:xfrm>
            <a:off x="467544" y="2130425"/>
            <a:ext cx="8676456" cy="1470025"/>
          </a:xfrm>
        </p:spPr>
        <p:txBody>
          <a:bodyPr>
            <a:normAutofit/>
          </a:bodyPr>
          <a:lstStyle/>
          <a:p>
            <a:r>
              <a:rPr lang="en-US" sz="3600" b="1" i="1" dirty="0" smtClean="0">
                <a:latin typeface="Calibri" pitchFamily="34" charset="0"/>
              </a:rPr>
              <a:t>Breast cancer</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normAutofit/>
          </a:bodyPr>
          <a:lstStyle/>
          <a:p>
            <a:r>
              <a:rPr lang="en-US" sz="2800" dirty="0" smtClean="0">
                <a:latin typeface="Calibri" pitchFamily="34" charset="0"/>
              </a:rPr>
              <a:t>Breast Carcinoma</a:t>
            </a:r>
          </a:p>
        </p:txBody>
      </p:sp>
      <p:sp>
        <p:nvSpPr>
          <p:cNvPr id="41987" name="Rectangle 3"/>
          <p:cNvSpPr>
            <a:spLocks noGrp="1" noChangeArrowheads="1"/>
          </p:cNvSpPr>
          <p:nvPr>
            <p:ph idx="1"/>
          </p:nvPr>
        </p:nvSpPr>
        <p:spPr/>
        <p:txBody>
          <a:bodyPr>
            <a:normAutofit/>
          </a:bodyPr>
          <a:lstStyle/>
          <a:p>
            <a:endParaRPr lang="en-US" sz="1600" dirty="0" smtClean="0">
              <a:latin typeface="Calibri" pitchFamily="34" charset="0"/>
            </a:endParaRPr>
          </a:p>
          <a:p>
            <a:r>
              <a:rPr lang="en-US" sz="1600" dirty="0" smtClean="0">
                <a:latin typeface="Calibri" pitchFamily="34" charset="0"/>
              </a:rPr>
              <a:t>The most common malignancy of breast is carcinoma</a:t>
            </a:r>
          </a:p>
          <a:p>
            <a:r>
              <a:rPr lang="en-US" sz="1600" dirty="0" smtClean="0">
                <a:latin typeface="Calibri" pitchFamily="34" charset="0"/>
              </a:rPr>
              <a:t>Carcinoma of the breast is the most common cancer in women</a:t>
            </a:r>
          </a:p>
          <a:p>
            <a:r>
              <a:rPr lang="en-US" sz="1600" dirty="0" smtClean="0">
                <a:latin typeface="Calibri" pitchFamily="34" charset="0"/>
              </a:rPr>
              <a:t>Women who lives to age 90 has a one in eight chance to have breast cancer</a:t>
            </a:r>
          </a:p>
          <a:p>
            <a:r>
              <a:rPr lang="en-US" sz="1600" dirty="0" smtClean="0">
                <a:latin typeface="Calibri" pitchFamily="34" charset="0"/>
              </a:rPr>
              <a:t>Mammographic screening increased dramatically the detection of small invasive cancers</a:t>
            </a:r>
          </a:p>
          <a:p>
            <a:r>
              <a:rPr lang="en-US" sz="1600" dirty="0" smtClean="0">
                <a:latin typeface="Calibri" pitchFamily="34" charset="0"/>
              </a:rPr>
              <a:t>DCIS by itself is almost exclusively detected by mammography ,so the incidence of DCIS is increased with the use of mammography.</a:t>
            </a:r>
          </a:p>
          <a:p>
            <a:r>
              <a:rPr lang="en-US" sz="1600" dirty="0" smtClean="0">
                <a:latin typeface="Calibri" pitchFamily="34" charset="0"/>
              </a:rPr>
              <a:t>The number of women with an advanced cancer is markedly decreased</a:t>
            </a:r>
          </a:p>
          <a:p>
            <a:r>
              <a:rPr lang="en-US" sz="1600" dirty="0" smtClean="0">
                <a:latin typeface="Calibri" pitchFamily="34" charset="0"/>
              </a:rPr>
              <a:t>The mortality rate started to decline. Currently only 20% of the women with breast cancer are expected to die of the disease.</a:t>
            </a:r>
          </a:p>
          <a:p>
            <a:endParaRPr lang="en-US" sz="1600" dirty="0" smtClean="0">
              <a:latin typeface="Calibri" pitchFamily="34" charset="0"/>
            </a:endParaRPr>
          </a:p>
          <a:p>
            <a:endParaRPr lang="en-US" sz="1600" dirty="0" smtClean="0">
              <a:latin typeface="Calibri" pitchFamily="34" charset="0"/>
            </a:endParaRPr>
          </a:p>
          <a:p>
            <a:pPr>
              <a:buFont typeface="Wingdings" pitchFamily="2" charset="2"/>
              <a:buNone/>
            </a:pPr>
            <a:endParaRPr lang="en-US" sz="1600" dirty="0" smtClean="0">
              <a:latin typeface="Calibri" pitchFamily="34" charset="0"/>
            </a:endParaRPr>
          </a:p>
          <a:p>
            <a:pPr>
              <a:buFont typeface="Wingdings" pitchFamily="2" charset="2"/>
              <a:buNone/>
            </a:pPr>
            <a:endParaRPr lang="en-US" sz="1600" dirty="0" smtClean="0">
              <a:latin typeface="Calibri" pitchFamily="34" charset="0"/>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323528" y="620688"/>
            <a:ext cx="8229600" cy="1066800"/>
          </a:xfrm>
        </p:spPr>
        <p:txBody>
          <a:bodyPr>
            <a:normAutofit/>
          </a:bodyPr>
          <a:lstStyle/>
          <a:p>
            <a:r>
              <a:rPr lang="en-US" sz="1800" b="1" dirty="0" smtClean="0">
                <a:solidFill>
                  <a:srgbClr val="FF0000"/>
                </a:solidFill>
                <a:latin typeface="Calibri" pitchFamily="34" charset="0"/>
                <a:cs typeface="Times New Roman" pitchFamily="18" charset="0"/>
              </a:rPr>
              <a:t>Breast Cancer: Risk Factors</a:t>
            </a:r>
          </a:p>
        </p:txBody>
      </p:sp>
      <p:sp>
        <p:nvSpPr>
          <p:cNvPr id="45059" name="Rectangle 3"/>
          <p:cNvSpPr>
            <a:spLocks noGrp="1" noChangeArrowheads="1"/>
          </p:cNvSpPr>
          <p:nvPr>
            <p:ph idx="1"/>
          </p:nvPr>
        </p:nvSpPr>
        <p:spPr>
          <a:xfrm>
            <a:off x="457200" y="1556792"/>
            <a:ext cx="8229600" cy="5017744"/>
          </a:xfrm>
        </p:spPr>
        <p:txBody>
          <a:bodyPr>
            <a:normAutofit/>
          </a:bodyPr>
          <a:lstStyle/>
          <a:p>
            <a:pPr marL="566928" indent="-457200">
              <a:lnSpc>
                <a:spcPct val="90000"/>
              </a:lnSpc>
              <a:buFont typeface="+mj-lt"/>
              <a:buAutoNum type="arabicParenR"/>
            </a:pPr>
            <a:r>
              <a:rPr lang="en-US" sz="1600" b="1" dirty="0" smtClean="0">
                <a:latin typeface="Calibri" pitchFamily="34" charset="0"/>
                <a:cs typeface="Times New Roman" pitchFamily="18" charset="0"/>
              </a:rPr>
              <a:t>Age: </a:t>
            </a:r>
            <a:r>
              <a:rPr lang="en-US" sz="1600" dirty="0" smtClean="0">
                <a:latin typeface="Calibri" pitchFamily="34" charset="0"/>
                <a:cs typeface="Times New Roman" pitchFamily="18" charset="0"/>
              </a:rPr>
              <a:t>increase incidence of breast cancer older women. Breast cancer is rare before 25 yrs, except familial forms . Majority (77%) of cases occur in women &gt;50 yrs of age. </a:t>
            </a:r>
          </a:p>
          <a:p>
            <a:pPr marL="566928" indent="-457200">
              <a:lnSpc>
                <a:spcPct val="90000"/>
              </a:lnSpc>
              <a:buFont typeface="+mj-lt"/>
              <a:buAutoNum type="arabicParenR"/>
            </a:pPr>
            <a:r>
              <a:rPr lang="en-US" sz="1600" b="1" dirty="0" smtClean="0">
                <a:latin typeface="Calibri" pitchFamily="34" charset="0"/>
                <a:cs typeface="Times New Roman" pitchFamily="18" charset="0"/>
              </a:rPr>
              <a:t>Age at Menarche: </a:t>
            </a:r>
            <a:r>
              <a:rPr lang="en-US" sz="1600" dirty="0" smtClean="0">
                <a:latin typeface="Calibri" pitchFamily="34" charset="0"/>
                <a:cs typeface="Times New Roman" pitchFamily="18" charset="0"/>
              </a:rPr>
              <a:t>The younger a woman’s age at menarche, the higher her risk of breast cancer. </a:t>
            </a:r>
          </a:p>
          <a:p>
            <a:pPr marL="566928" indent="-457200">
              <a:lnSpc>
                <a:spcPct val="90000"/>
              </a:lnSpc>
              <a:buFont typeface="+mj-lt"/>
              <a:buAutoNum type="arabicParenR"/>
            </a:pPr>
            <a:r>
              <a:rPr lang="en-US" sz="1600" b="1" dirty="0" smtClean="0">
                <a:latin typeface="Calibri" pitchFamily="34" charset="0"/>
                <a:cs typeface="Times New Roman" pitchFamily="18" charset="0"/>
              </a:rPr>
              <a:t>First Live birth: </a:t>
            </a:r>
            <a:r>
              <a:rPr lang="en-US" sz="1600" dirty="0" smtClean="0">
                <a:latin typeface="Calibri" pitchFamily="34" charset="0"/>
                <a:cs typeface="Times New Roman" pitchFamily="18" charset="0"/>
              </a:rPr>
              <a:t>The earlier a woman has her first birth, the lower her lifetime risk for breast cancer. A woman who has her first birth after 30 years has an increased risk. </a:t>
            </a:r>
          </a:p>
          <a:p>
            <a:pPr marL="566928" lvl="0" indent="-457200">
              <a:lnSpc>
                <a:spcPct val="90000"/>
              </a:lnSpc>
              <a:buFont typeface="+mj-lt"/>
              <a:buAutoNum type="arabicParenR"/>
            </a:pPr>
            <a:r>
              <a:rPr lang="en-US" sz="1600" b="1" dirty="0" smtClean="0">
                <a:latin typeface="Calibri" pitchFamily="34" charset="0"/>
                <a:cs typeface="Times New Roman" pitchFamily="18" charset="0"/>
              </a:rPr>
              <a:t>First Degree relative with Breast Cancer </a:t>
            </a:r>
            <a:r>
              <a:rPr lang="en-US" sz="1600" dirty="0" smtClean="0">
                <a:latin typeface="Calibri" pitchFamily="34" charset="0"/>
                <a:cs typeface="Times New Roman" pitchFamily="18" charset="0"/>
              </a:rPr>
              <a:t>. </a:t>
            </a:r>
          </a:p>
          <a:p>
            <a:pPr marL="859536" lvl="1" indent="-457200">
              <a:lnSpc>
                <a:spcPct val="90000"/>
              </a:lnSpc>
              <a:buFont typeface="Wingdings" pitchFamily="2" charset="2"/>
              <a:buChar char="Ø"/>
            </a:pPr>
            <a:r>
              <a:rPr lang="en-US" sz="1600" dirty="0" smtClean="0">
                <a:solidFill>
                  <a:schemeClr val="tx1"/>
                </a:solidFill>
                <a:latin typeface="Calibri" pitchFamily="34" charset="0"/>
                <a:cs typeface="Times New Roman" pitchFamily="18" charset="0"/>
              </a:rPr>
              <a:t>Women with history of cancer in first degree relative (mother, sister, aunt or daughter) are at higher risk of breast cancer. The risk increases with the number of affected first degree relatives. </a:t>
            </a:r>
          </a:p>
          <a:p>
            <a:pPr marL="859536" lvl="1" indent="-457200">
              <a:lnSpc>
                <a:spcPct val="90000"/>
              </a:lnSpc>
              <a:buFont typeface="Wingdings" pitchFamily="2" charset="2"/>
              <a:buChar char="Ø"/>
            </a:pPr>
            <a:r>
              <a:rPr lang="en-US" sz="1600" dirty="0" smtClean="0">
                <a:solidFill>
                  <a:schemeClr val="tx1"/>
                </a:solidFill>
                <a:latin typeface="Calibri" pitchFamily="34" charset="0"/>
                <a:cs typeface="Times New Roman" pitchFamily="18" charset="0"/>
              </a:rPr>
              <a:t>NOTE: majority of cancers occur in women without such history. </a:t>
            </a:r>
          </a:p>
          <a:p>
            <a:pPr marL="859536" lvl="1" indent="-457200">
              <a:lnSpc>
                <a:spcPct val="90000"/>
              </a:lnSpc>
              <a:buFont typeface="Wingdings" pitchFamily="2" charset="2"/>
              <a:buChar char="Ø"/>
            </a:pPr>
            <a:r>
              <a:rPr lang="en-US" sz="1600" dirty="0" smtClean="0">
                <a:solidFill>
                  <a:schemeClr val="tx1"/>
                </a:solidFill>
                <a:latin typeface="Calibri" pitchFamily="34" charset="0"/>
                <a:cs typeface="Times New Roman" pitchFamily="18" charset="0"/>
              </a:rPr>
              <a:t>At least two genes that predispose to breast cancer have been identified—</a:t>
            </a:r>
            <a:r>
              <a:rPr lang="en-US" sz="1600" b="1" i="1" dirty="0" smtClean="0">
                <a:solidFill>
                  <a:schemeClr val="tx1"/>
                </a:solidFill>
                <a:latin typeface="Calibri" pitchFamily="34" charset="0"/>
                <a:cs typeface="Times New Roman" pitchFamily="18" charset="0"/>
              </a:rPr>
              <a:t>BRCA 1</a:t>
            </a:r>
            <a:r>
              <a:rPr lang="en-US" sz="1600" dirty="0" smtClean="0">
                <a:solidFill>
                  <a:schemeClr val="tx1"/>
                </a:solidFill>
                <a:latin typeface="Calibri" pitchFamily="34" charset="0"/>
                <a:cs typeface="Times New Roman" pitchFamily="18" charset="0"/>
              </a:rPr>
              <a:t> and</a:t>
            </a:r>
            <a:r>
              <a:rPr lang="en-US" sz="1600" b="1" i="1" dirty="0" smtClean="0">
                <a:solidFill>
                  <a:schemeClr val="tx1"/>
                </a:solidFill>
                <a:latin typeface="Calibri" pitchFamily="34" charset="0"/>
                <a:cs typeface="Times New Roman" pitchFamily="18" charset="0"/>
              </a:rPr>
              <a:t> 2</a:t>
            </a:r>
            <a:endParaRPr lang="en-US" sz="1600" dirty="0" smtClean="0">
              <a:solidFill>
                <a:schemeClr val="tx1"/>
              </a:solidFill>
              <a:latin typeface="Calibri" pitchFamily="34" charset="0"/>
              <a:cs typeface="Times New Roman" pitchFamily="18" charset="0"/>
            </a:endParaRPr>
          </a:p>
          <a:p>
            <a:pPr marL="566928" indent="-457200">
              <a:lnSpc>
                <a:spcPct val="90000"/>
              </a:lnSpc>
              <a:buFont typeface="+mj-lt"/>
              <a:buAutoNum type="arabicParenR"/>
            </a:pPr>
            <a:r>
              <a:rPr lang="en-US" sz="1600" b="1" dirty="0" smtClean="0">
                <a:latin typeface="Calibri" pitchFamily="34" charset="0"/>
                <a:cs typeface="Times New Roman" pitchFamily="18" charset="0"/>
              </a:rPr>
              <a:t>Breast Biopsy</a:t>
            </a:r>
            <a:r>
              <a:rPr lang="en-US" sz="1600" dirty="0" smtClean="0">
                <a:latin typeface="Calibri" pitchFamily="34" charset="0"/>
                <a:cs typeface="Times New Roman" pitchFamily="18" charset="0"/>
              </a:rPr>
              <a:t>: Atypical hyperplasia increases the risk for breast cancer </a:t>
            </a:r>
          </a:p>
          <a:p>
            <a:pPr marL="566928" indent="-457200">
              <a:lnSpc>
                <a:spcPct val="90000"/>
              </a:lnSpc>
              <a:buFont typeface="+mj-lt"/>
              <a:buAutoNum type="arabicParenR"/>
            </a:pPr>
            <a:r>
              <a:rPr lang="en-US" sz="1600" b="1" dirty="0" smtClean="0">
                <a:latin typeface="Calibri" pitchFamily="34" charset="0"/>
                <a:cs typeface="Times New Roman" pitchFamily="18" charset="0"/>
              </a:rPr>
              <a:t>Race: </a:t>
            </a:r>
            <a:r>
              <a:rPr lang="en-US" sz="1600" dirty="0" smtClean="0">
                <a:latin typeface="Calibri" pitchFamily="34" charset="0"/>
                <a:cs typeface="Times New Roman" pitchFamily="18" charset="0"/>
              </a:rPr>
              <a:t>Overall incidence of breast cancer is lower in African American women</a:t>
            </a:r>
            <a:r>
              <a:rPr lang="en-US" sz="1600" b="1" dirty="0" smtClean="0">
                <a:latin typeface="Calibri" pitchFamily="34" charset="0"/>
                <a:cs typeface="Times New Roman" pitchFamily="18" charset="0"/>
              </a:rPr>
              <a:t> </a:t>
            </a:r>
            <a:r>
              <a:rPr lang="en-US" sz="1600" dirty="0" smtClean="0">
                <a:latin typeface="Calibri" pitchFamily="34" charset="0"/>
                <a:cs typeface="Times New Roman" pitchFamily="18" charset="0"/>
              </a:rPr>
              <a:t>. Generally </a:t>
            </a:r>
            <a:r>
              <a:rPr lang="en-US" sz="1600" dirty="0" err="1" smtClean="0">
                <a:latin typeface="Calibri" pitchFamily="34" charset="0"/>
                <a:cs typeface="Times New Roman" pitchFamily="18" charset="0"/>
              </a:rPr>
              <a:t>caucasian</a:t>
            </a:r>
            <a:r>
              <a:rPr lang="en-US" sz="1600" dirty="0" smtClean="0">
                <a:latin typeface="Calibri" pitchFamily="34" charset="0"/>
                <a:cs typeface="Times New Roman" pitchFamily="18" charset="0"/>
              </a:rPr>
              <a:t> have the highest rate of breast cancers</a:t>
            </a:r>
          </a:p>
          <a:p>
            <a:pPr marL="566928" indent="-457200">
              <a:lnSpc>
                <a:spcPct val="90000"/>
              </a:lnSpc>
              <a:buFont typeface="+mj-lt"/>
              <a:buAutoNum type="arabicParenR"/>
            </a:pPr>
            <a:endParaRPr lang="en-US" sz="1600" dirty="0" smtClean="0">
              <a:latin typeface="Calibri" pitchFamily="34" charset="0"/>
            </a:endParaRPr>
          </a:p>
          <a:p>
            <a:pPr marL="566928" indent="-457200">
              <a:lnSpc>
                <a:spcPct val="90000"/>
              </a:lnSpc>
              <a:buFont typeface="+mj-lt"/>
              <a:buAutoNum type="arabicParenR"/>
            </a:pPr>
            <a:endParaRPr lang="en-US" sz="1600" dirty="0" smtClean="0">
              <a:latin typeface="Calibri" pitchFamily="34" charset="0"/>
            </a:endParaRPr>
          </a:p>
          <a:p>
            <a:pPr marL="566928" indent="-457200">
              <a:lnSpc>
                <a:spcPct val="90000"/>
              </a:lnSpc>
              <a:buFont typeface="+mj-lt"/>
              <a:buAutoNum type="arabicParenR"/>
            </a:pPr>
            <a:endParaRPr lang="en-US" sz="1600" dirty="0" smtClean="0">
              <a:latin typeface="Calibri" pitchFamily="34" charset="0"/>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2"/>
          <p:cNvSpPr>
            <a:spLocks noGrp="1"/>
          </p:cNvSpPr>
          <p:nvPr>
            <p:ph type="title"/>
          </p:nvPr>
        </p:nvSpPr>
        <p:spPr/>
        <p:txBody>
          <a:bodyPr>
            <a:normAutofit/>
          </a:bodyPr>
          <a:lstStyle/>
          <a:p>
            <a:r>
              <a:rPr lang="en-US" sz="1800" b="1" dirty="0" smtClean="0">
                <a:solidFill>
                  <a:srgbClr val="FF0000"/>
                </a:solidFill>
                <a:latin typeface="Calibri" pitchFamily="34" charset="0"/>
                <a:cs typeface="Times New Roman" pitchFamily="18" charset="0"/>
              </a:rPr>
              <a:t>Breast Cancer: Risk Factors</a:t>
            </a:r>
            <a:endParaRPr lang="en-US" sz="1800" dirty="0" smtClean="0">
              <a:solidFill>
                <a:srgbClr val="FF0000"/>
              </a:solidFill>
              <a:latin typeface="Calibri" pitchFamily="34" charset="0"/>
            </a:endParaRPr>
          </a:p>
        </p:txBody>
      </p:sp>
      <p:sp>
        <p:nvSpPr>
          <p:cNvPr id="2" name="Content Placeholder 1"/>
          <p:cNvSpPr>
            <a:spLocks noGrp="1"/>
          </p:cNvSpPr>
          <p:nvPr>
            <p:ph idx="1"/>
          </p:nvPr>
        </p:nvSpPr>
        <p:spPr/>
        <p:txBody>
          <a:bodyPr rtlCol="0">
            <a:normAutofit/>
          </a:bodyPr>
          <a:lstStyle/>
          <a:p>
            <a:pPr marL="624078" lvl="0" indent="-514350">
              <a:buFont typeface="+mj-lt"/>
              <a:buAutoNum type="arabicParenR" startAt="7"/>
            </a:pPr>
            <a:r>
              <a:rPr lang="en-US" sz="1600" b="1" dirty="0" smtClean="0">
                <a:latin typeface="Calibri" pitchFamily="34" charset="0"/>
                <a:cs typeface="Times New Roman" pitchFamily="18" charset="0"/>
              </a:rPr>
              <a:t>Estrogen Exposure: </a:t>
            </a:r>
            <a:r>
              <a:rPr lang="en-US" sz="1600" dirty="0" smtClean="0">
                <a:latin typeface="Calibri" pitchFamily="34" charset="0"/>
                <a:cs typeface="Times New Roman" pitchFamily="18" charset="0"/>
              </a:rPr>
              <a:t>Factors associated with exposure to increased levels of estrogen have been shown to increase a woman’s risk for breast </a:t>
            </a:r>
            <a:r>
              <a:rPr lang="en-US" sz="1600" dirty="0" err="1" smtClean="0">
                <a:latin typeface="Calibri" pitchFamily="34" charset="0"/>
                <a:cs typeface="Times New Roman" pitchFamily="18" charset="0"/>
              </a:rPr>
              <a:t>cancer.These</a:t>
            </a:r>
            <a:r>
              <a:rPr lang="en-US" sz="1600" dirty="0" smtClean="0">
                <a:latin typeface="Calibri" pitchFamily="34" charset="0"/>
                <a:cs typeface="Times New Roman" pitchFamily="18" charset="0"/>
              </a:rPr>
              <a:t> factors include early age at menarche, late age at menopause, </a:t>
            </a:r>
            <a:r>
              <a:rPr lang="en-US" sz="1600" dirty="0" err="1" smtClean="0">
                <a:latin typeface="Calibri" pitchFamily="34" charset="0"/>
                <a:cs typeface="Times New Roman" pitchFamily="18" charset="0"/>
              </a:rPr>
              <a:t>nulliparity</a:t>
            </a:r>
            <a:r>
              <a:rPr lang="en-US" sz="1600" dirty="0" smtClean="0">
                <a:latin typeface="Calibri" pitchFamily="34" charset="0"/>
                <a:cs typeface="Times New Roman" pitchFamily="18" charset="0"/>
              </a:rPr>
              <a:t> and late age at first child-birth. Also postmenopausal hormone replacement slightly increases the risk</a:t>
            </a:r>
          </a:p>
          <a:p>
            <a:pPr marL="624078" indent="-514350" fontAlgn="auto">
              <a:lnSpc>
                <a:spcPct val="90000"/>
              </a:lnSpc>
              <a:spcAft>
                <a:spcPts val="0"/>
              </a:spcAft>
              <a:buFont typeface="+mj-lt"/>
              <a:buAutoNum type="arabicParenR" startAt="7"/>
              <a:defRPr/>
            </a:pPr>
            <a:r>
              <a:rPr lang="en-US" sz="1600" b="1" dirty="0" smtClean="0">
                <a:latin typeface="Calibri" pitchFamily="34" charset="0"/>
                <a:cs typeface="Times New Roman" pitchFamily="18" charset="0"/>
              </a:rPr>
              <a:t>Radiation exposure: </a:t>
            </a:r>
            <a:r>
              <a:rPr lang="en-US" sz="1600" dirty="0" smtClean="0">
                <a:latin typeface="Calibri" pitchFamily="34" charset="0"/>
                <a:cs typeface="Times New Roman" pitchFamily="18" charset="0"/>
              </a:rPr>
              <a:t>Higher rate of breast cancer</a:t>
            </a:r>
          </a:p>
          <a:p>
            <a:pPr marL="624078" indent="-514350" fontAlgn="auto">
              <a:lnSpc>
                <a:spcPct val="90000"/>
              </a:lnSpc>
              <a:spcAft>
                <a:spcPts val="0"/>
              </a:spcAft>
              <a:buFont typeface="+mj-lt"/>
              <a:buAutoNum type="arabicParenR" startAt="7"/>
              <a:defRPr/>
            </a:pPr>
            <a:r>
              <a:rPr lang="en-US" sz="1600" b="1" dirty="0" smtClean="0">
                <a:latin typeface="Calibri" pitchFamily="34" charset="0"/>
                <a:cs typeface="Times New Roman" pitchFamily="18" charset="0"/>
              </a:rPr>
              <a:t>History of breast cancer: </a:t>
            </a:r>
            <a:r>
              <a:rPr lang="en-US" sz="1600" dirty="0" smtClean="0">
                <a:latin typeface="Calibri" pitchFamily="34" charset="0"/>
                <a:cs typeface="Times New Roman" pitchFamily="18" charset="0"/>
              </a:rPr>
              <a:t>Women who have had a breast cancer have a 10-fold increased risk of developing a second primary breast cancer.</a:t>
            </a:r>
          </a:p>
          <a:p>
            <a:pPr marL="624078" lvl="0" indent="-514350">
              <a:lnSpc>
                <a:spcPct val="90000"/>
              </a:lnSpc>
              <a:buFont typeface="+mj-lt"/>
              <a:buAutoNum type="arabicParenR" startAt="7"/>
              <a:defRPr/>
            </a:pPr>
            <a:r>
              <a:rPr lang="en-US" sz="1600" b="1" dirty="0" smtClean="0">
                <a:latin typeface="Calibri" pitchFamily="34" charset="0"/>
                <a:cs typeface="Times New Roman" pitchFamily="18" charset="0"/>
              </a:rPr>
              <a:t>History of Other Cancer: </a:t>
            </a:r>
            <a:r>
              <a:rPr lang="en-US" sz="1600" dirty="0" smtClean="0">
                <a:latin typeface="Calibri" pitchFamily="34" charset="0"/>
                <a:cs typeface="Times New Roman" pitchFamily="18" charset="0"/>
              </a:rPr>
              <a:t>A history of cancer in the other breast or a history of ovarian or endometrial cancer </a:t>
            </a:r>
          </a:p>
          <a:p>
            <a:pPr marL="624078" indent="-514350" fontAlgn="auto">
              <a:lnSpc>
                <a:spcPct val="90000"/>
              </a:lnSpc>
              <a:spcAft>
                <a:spcPts val="0"/>
              </a:spcAft>
              <a:buFont typeface="+mj-lt"/>
              <a:buAutoNum type="arabicParenR" startAt="7"/>
              <a:defRPr/>
            </a:pPr>
            <a:r>
              <a:rPr lang="en-US" sz="1600" b="1" dirty="0" smtClean="0">
                <a:latin typeface="Calibri" pitchFamily="34" charset="0"/>
                <a:cs typeface="Times New Roman" pitchFamily="18" charset="0"/>
              </a:rPr>
              <a:t>Geographic influence: </a:t>
            </a:r>
            <a:r>
              <a:rPr lang="en-US" sz="1600" dirty="0" smtClean="0">
                <a:latin typeface="Calibri" pitchFamily="34" charset="0"/>
                <a:cs typeface="Times New Roman" pitchFamily="18" charset="0"/>
              </a:rPr>
              <a:t>Breast cancer is more common in Western industrialized countries than in developing countries. Four to seven times in USA and Europe higher than those in other countries.</a:t>
            </a:r>
          </a:p>
          <a:p>
            <a:pPr marL="624078" lvl="0" indent="-514350">
              <a:buFont typeface="+mj-lt"/>
              <a:buAutoNum type="arabicParenR" startAt="7"/>
            </a:pPr>
            <a:r>
              <a:rPr lang="en-US" sz="1600" b="1" dirty="0" smtClean="0">
                <a:latin typeface="Calibri" pitchFamily="34" charset="0"/>
                <a:cs typeface="Times New Roman" pitchFamily="18" charset="0"/>
              </a:rPr>
              <a:t>Benign Breast Disease: </a:t>
            </a:r>
            <a:r>
              <a:rPr lang="en-US" sz="1600" dirty="0" smtClean="0">
                <a:latin typeface="Calibri" pitchFamily="34" charset="0"/>
                <a:cs typeface="Times New Roman" pitchFamily="18" charset="0"/>
              </a:rPr>
              <a:t>As noted previously women with certain types of benign breast disease are at risk</a:t>
            </a:r>
          </a:p>
          <a:p>
            <a:pPr marL="624078" lvl="0" indent="-514350">
              <a:buFont typeface="+mj-lt"/>
              <a:buAutoNum type="arabicParenR" startAt="7"/>
            </a:pPr>
            <a:endParaRPr lang="en-US" sz="1600" dirty="0" smtClean="0">
              <a:latin typeface="Calibri" pitchFamily="34" charset="0"/>
            </a:endParaRPr>
          </a:p>
          <a:p>
            <a:pPr fontAlgn="auto">
              <a:lnSpc>
                <a:spcPct val="90000"/>
              </a:lnSpc>
              <a:spcAft>
                <a:spcPts val="0"/>
              </a:spcAft>
              <a:buBlip>
                <a:blip r:embed="rId2"/>
              </a:buBlip>
              <a:defRPr/>
            </a:pPr>
            <a:endParaRPr lang="en-US" sz="1600" dirty="0" smtClean="0">
              <a:latin typeface="Calibri" pitchFamily="34" charset="0"/>
            </a:endParaRPr>
          </a:p>
          <a:p>
            <a:pPr fontAlgn="auto">
              <a:lnSpc>
                <a:spcPct val="90000"/>
              </a:lnSpc>
              <a:spcAft>
                <a:spcPts val="0"/>
              </a:spcAft>
              <a:buBlip>
                <a:blip r:embed="rId2"/>
              </a:buBlip>
              <a:defRPr/>
            </a:pPr>
            <a:endParaRPr lang="en-US" sz="1600" dirty="0" smtClean="0">
              <a:latin typeface="Calibri" pitchFamily="34" charset="0"/>
            </a:endParaRPr>
          </a:p>
          <a:p>
            <a:pPr marL="365760" indent="-256032" fontAlgn="auto">
              <a:spcAft>
                <a:spcPts val="0"/>
              </a:spcAft>
              <a:buBlip>
                <a:blip r:embed="rId2"/>
              </a:buBlip>
              <a:defRPr/>
            </a:pPr>
            <a:endParaRPr lang="en-US" sz="1600" dirty="0" smtClean="0">
              <a:latin typeface="Calibri" pitchFamily="34" charset="0"/>
            </a:endParaRPr>
          </a:p>
          <a:p>
            <a:pPr marL="365760" indent="-256032" fontAlgn="auto">
              <a:spcAft>
                <a:spcPts val="0"/>
              </a:spcAft>
              <a:buNone/>
              <a:defRPr/>
            </a:pPr>
            <a:endParaRPr lang="en-US" sz="1600" dirty="0" smtClean="0">
              <a:latin typeface="Calibri" pitchFamily="34" charset="0"/>
            </a:endParaRPr>
          </a:p>
          <a:p>
            <a:pPr fontAlgn="auto">
              <a:spcAft>
                <a:spcPts val="0"/>
              </a:spcAft>
              <a:buFont typeface="Arial" pitchFamily="34" charset="0"/>
              <a:buChar char="•"/>
              <a:defRPr/>
            </a:pPr>
            <a:endParaRPr lang="en-US" sz="1600" dirty="0">
              <a:latin typeface="Calibri" pitchFamily="34"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r>
              <a:rPr lang="en-US" sz="1600" b="1" dirty="0" smtClean="0">
                <a:solidFill>
                  <a:schemeClr val="tx1"/>
                </a:solidFill>
                <a:latin typeface="Calibri" pitchFamily="34" charset="0"/>
                <a:cs typeface="Times New Roman" pitchFamily="18" charset="0"/>
              </a:rPr>
              <a:t>Breast Cancer: Risk Factors</a:t>
            </a:r>
            <a:endParaRPr lang="en-US" sz="1600" dirty="0" smtClean="0">
              <a:latin typeface="Calibri" pitchFamily="34" charset="0"/>
            </a:endParaRPr>
          </a:p>
        </p:txBody>
      </p:sp>
      <p:sp>
        <p:nvSpPr>
          <p:cNvPr id="49155" name="Rectangle 3"/>
          <p:cNvSpPr>
            <a:spLocks noGrp="1" noChangeArrowheads="1"/>
          </p:cNvSpPr>
          <p:nvPr>
            <p:ph idx="1"/>
          </p:nvPr>
        </p:nvSpPr>
        <p:spPr>
          <a:xfrm>
            <a:off x="251520" y="2249424"/>
            <a:ext cx="8435280" cy="4325112"/>
          </a:xfrm>
        </p:spPr>
        <p:txBody>
          <a:bodyPr>
            <a:normAutofit/>
          </a:bodyPr>
          <a:lstStyle/>
          <a:p>
            <a:pPr marL="624078" lvl="0" indent="-514350">
              <a:lnSpc>
                <a:spcPct val="90000"/>
              </a:lnSpc>
              <a:buFont typeface="+mj-lt"/>
              <a:buAutoNum type="arabicParenR" startAt="13"/>
              <a:defRPr/>
            </a:pPr>
            <a:r>
              <a:rPr lang="en-US" sz="1600" b="1" dirty="0" smtClean="0">
                <a:latin typeface="Calibri" pitchFamily="34" charset="0"/>
                <a:cs typeface="Times New Roman" pitchFamily="18" charset="0"/>
              </a:rPr>
              <a:t>Dietary factors </a:t>
            </a:r>
            <a:r>
              <a:rPr lang="en-US" sz="1600" dirty="0" smtClean="0">
                <a:latin typeface="Calibri" pitchFamily="34" charset="0"/>
                <a:cs typeface="Times New Roman" pitchFamily="18" charset="0"/>
              </a:rPr>
              <a:t>e.g. high fat intake and excessive alcohol consumption, and exposure to ionizing radiation have also been proposed as risk factors</a:t>
            </a:r>
          </a:p>
          <a:p>
            <a:pPr marL="624078" indent="-514350" fontAlgn="auto">
              <a:lnSpc>
                <a:spcPct val="90000"/>
              </a:lnSpc>
              <a:spcAft>
                <a:spcPts val="0"/>
              </a:spcAft>
              <a:buFont typeface="+mj-lt"/>
              <a:buAutoNum type="arabicParenR" startAt="13"/>
              <a:defRPr/>
            </a:pPr>
            <a:r>
              <a:rPr lang="en-US" sz="1600" b="1" dirty="0" smtClean="0">
                <a:latin typeface="Calibri" pitchFamily="34" charset="0"/>
                <a:cs typeface="Times New Roman" pitchFamily="18" charset="0"/>
              </a:rPr>
              <a:t>Obesity:</a:t>
            </a:r>
            <a:r>
              <a:rPr lang="en-US" sz="1600" dirty="0" smtClean="0">
                <a:latin typeface="Calibri" pitchFamily="34" charset="0"/>
                <a:cs typeface="Times New Roman" pitchFamily="18" charset="0"/>
              </a:rPr>
              <a:t> may play a role</a:t>
            </a:r>
          </a:p>
          <a:p>
            <a:pPr marL="624078" indent="-514350">
              <a:buFont typeface="+mj-lt"/>
              <a:buAutoNum type="arabicParenR" startAt="13"/>
            </a:pPr>
            <a:r>
              <a:rPr lang="en-US" sz="1600" b="1" dirty="0" smtClean="0">
                <a:latin typeface="Calibri" pitchFamily="34" charset="0"/>
              </a:rPr>
              <a:t>Exercise: </a:t>
            </a:r>
            <a:r>
              <a:rPr lang="en-US" sz="1600" dirty="0" smtClean="0">
                <a:latin typeface="Calibri" pitchFamily="34" charset="0"/>
              </a:rPr>
              <a:t>some studies showed degreased risk</a:t>
            </a:r>
          </a:p>
          <a:p>
            <a:pPr marL="624078" indent="-514350">
              <a:buFont typeface="+mj-lt"/>
              <a:buAutoNum type="arabicParenR" startAt="13"/>
            </a:pPr>
            <a:r>
              <a:rPr lang="en-US" sz="1600" b="1" dirty="0" smtClean="0">
                <a:latin typeface="Calibri" pitchFamily="34" charset="0"/>
              </a:rPr>
              <a:t>Breast feeding: </a:t>
            </a:r>
            <a:r>
              <a:rPr lang="en-US" sz="1600" dirty="0" smtClean="0">
                <a:latin typeface="Calibri" pitchFamily="34" charset="0"/>
              </a:rPr>
              <a:t>the longer the women breast feed, the lower the risk</a:t>
            </a:r>
          </a:p>
          <a:p>
            <a:pPr marL="624078" indent="-514350">
              <a:buFont typeface="+mj-lt"/>
              <a:buAutoNum type="arabicParenR" startAt="13"/>
            </a:pPr>
            <a:r>
              <a:rPr lang="en-US" sz="1600" b="1" dirty="0" smtClean="0">
                <a:latin typeface="Calibri" pitchFamily="34" charset="0"/>
              </a:rPr>
              <a:t>Environmental toxins: </a:t>
            </a:r>
            <a:r>
              <a:rPr lang="en-US" sz="1600" dirty="0" smtClean="0">
                <a:latin typeface="Calibri" pitchFamily="34" charset="0"/>
              </a:rPr>
              <a:t>pesticides .</a:t>
            </a:r>
          </a:p>
          <a:p>
            <a:pPr marL="624078" indent="-514350">
              <a:buFont typeface="+mj-lt"/>
              <a:buAutoNum type="arabicParenR" startAt="13"/>
            </a:pPr>
            <a:r>
              <a:rPr lang="en-US" sz="1600" b="1" dirty="0" smtClean="0">
                <a:latin typeface="Calibri" pitchFamily="34" charset="0"/>
              </a:rPr>
              <a:t>Tobacco:</a:t>
            </a:r>
            <a:r>
              <a:rPr lang="en-US" sz="1600" dirty="0" smtClean="0">
                <a:latin typeface="Calibri" pitchFamily="34" charset="0"/>
              </a:rPr>
              <a:t> Not associated with breast </a:t>
            </a:r>
            <a:r>
              <a:rPr lang="en-US" sz="1600" dirty="0" err="1" smtClean="0">
                <a:latin typeface="Calibri" pitchFamily="34" charset="0"/>
              </a:rPr>
              <a:t>cancer,but</a:t>
            </a:r>
            <a:r>
              <a:rPr lang="en-US" sz="1600" dirty="0" smtClean="0">
                <a:latin typeface="Calibri" pitchFamily="34" charset="0"/>
              </a:rPr>
              <a:t> associated with the development of </a:t>
            </a:r>
            <a:r>
              <a:rPr lang="en-US" sz="1600" dirty="0" err="1" smtClean="0">
                <a:latin typeface="Calibri" pitchFamily="34" charset="0"/>
              </a:rPr>
              <a:t>peri-ductal</a:t>
            </a:r>
            <a:r>
              <a:rPr lang="en-US" sz="1600" dirty="0" smtClean="0">
                <a:latin typeface="Calibri" pitchFamily="34" charset="0"/>
              </a:rPr>
              <a:t> </a:t>
            </a:r>
            <a:r>
              <a:rPr lang="en-US" sz="1600" dirty="0" err="1" smtClean="0">
                <a:latin typeface="Calibri" pitchFamily="34" charset="0"/>
              </a:rPr>
              <a:t>mastitis,or</a:t>
            </a:r>
            <a:r>
              <a:rPr lang="en-US" sz="1600" dirty="0" smtClean="0">
                <a:latin typeface="Calibri" pitchFamily="34" charset="0"/>
              </a:rPr>
              <a:t>  sub-</a:t>
            </a:r>
            <a:r>
              <a:rPr lang="en-US" sz="1600" dirty="0" err="1" smtClean="0">
                <a:latin typeface="Calibri" pitchFamily="34" charset="0"/>
              </a:rPr>
              <a:t>areolar</a:t>
            </a:r>
            <a:r>
              <a:rPr lang="en-US" sz="1600" dirty="0" smtClean="0">
                <a:latin typeface="Calibri" pitchFamily="34" charset="0"/>
              </a:rPr>
              <a:t> abscess.</a:t>
            </a:r>
          </a:p>
          <a:p>
            <a:pPr>
              <a:buNone/>
            </a:pPr>
            <a:r>
              <a:rPr lang="en-US" sz="1600" b="1" i="1" dirty="0" smtClean="0">
                <a:latin typeface="Calibri" pitchFamily="34" charset="0"/>
              </a:rPr>
              <a:t>   </a:t>
            </a:r>
          </a:p>
          <a:p>
            <a:pPr>
              <a:buBlip>
                <a:blip r:embed="rId3"/>
              </a:buBlip>
            </a:pPr>
            <a:endParaRPr lang="en-US" sz="1600" dirty="0" smtClean="0">
              <a:latin typeface="Calibri" pitchFamily="34"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61964" y="229157"/>
            <a:ext cx="6177880" cy="1066800"/>
          </a:xfrm>
        </p:spPr>
        <p:txBody>
          <a:bodyPr/>
          <a:lstStyle/>
          <a:p>
            <a:r>
              <a:rPr lang="en-US" sz="1600" dirty="0">
                <a:solidFill>
                  <a:schemeClr val="tx1"/>
                </a:solidFill>
                <a:latin typeface="Calibri" pitchFamily="34" charset="0"/>
              </a:rPr>
              <a:t>A</a:t>
            </a:r>
            <a:r>
              <a:rPr lang="en-US" sz="1600" dirty="0" smtClean="0">
                <a:solidFill>
                  <a:schemeClr val="tx1"/>
                </a:solidFill>
                <a:latin typeface="Calibri" pitchFamily="34" charset="0"/>
              </a:rPr>
              <a:t>natomy</a:t>
            </a:r>
            <a:endParaRPr lang="en-US" sz="1600" dirty="0">
              <a:solidFill>
                <a:schemeClr val="tx1"/>
              </a:solidFill>
              <a:latin typeface="Calibri" pitchFamily="34" charset="0"/>
            </a:endParaRPr>
          </a:p>
        </p:txBody>
      </p:sp>
      <p:sp>
        <p:nvSpPr>
          <p:cNvPr id="3" name="Content Placeholder 2"/>
          <p:cNvSpPr>
            <a:spLocks noGrp="1"/>
          </p:cNvSpPr>
          <p:nvPr>
            <p:ph sz="half" idx="1"/>
          </p:nvPr>
        </p:nvSpPr>
        <p:spPr>
          <a:xfrm>
            <a:off x="0" y="1268760"/>
            <a:ext cx="3923928" cy="4525963"/>
          </a:xfrm>
        </p:spPr>
        <p:txBody>
          <a:bodyPr>
            <a:normAutofit/>
          </a:bodyPr>
          <a:lstStyle/>
          <a:p>
            <a:pPr>
              <a:lnSpc>
                <a:spcPct val="90000"/>
              </a:lnSpc>
            </a:pPr>
            <a:r>
              <a:rPr lang="en-US" sz="1600" b="1" dirty="0" smtClean="0">
                <a:latin typeface="Calibri" pitchFamily="34" charset="0"/>
                <a:cs typeface="Times New Roman" pitchFamily="18" charset="0"/>
              </a:rPr>
              <a:t>LOBE: (10 in whole breast)</a:t>
            </a:r>
          </a:p>
          <a:p>
            <a:pPr>
              <a:lnSpc>
                <a:spcPct val="90000"/>
              </a:lnSpc>
            </a:pPr>
            <a:r>
              <a:rPr lang="en-US" sz="1600" b="1" dirty="0" smtClean="0">
                <a:latin typeface="Calibri" pitchFamily="34" charset="0"/>
                <a:cs typeface="Times New Roman" pitchFamily="18" charset="0"/>
              </a:rPr>
              <a:t>LOBULE: (many per lobe)</a:t>
            </a:r>
          </a:p>
          <a:p>
            <a:pPr>
              <a:lnSpc>
                <a:spcPct val="90000"/>
              </a:lnSpc>
            </a:pPr>
            <a:r>
              <a:rPr lang="en-US" sz="1600" b="1" dirty="0" smtClean="0">
                <a:latin typeface="Calibri" pitchFamily="34" charset="0"/>
                <a:cs typeface="Times New Roman" pitchFamily="18" charset="0"/>
              </a:rPr>
              <a:t>ACINUI/ALVEOLI: (many per lobule)</a:t>
            </a:r>
          </a:p>
          <a:p>
            <a:pPr>
              <a:lnSpc>
                <a:spcPct val="90000"/>
              </a:lnSpc>
            </a:pPr>
            <a:r>
              <a:rPr lang="en-US" sz="1600" b="1" dirty="0" smtClean="0">
                <a:latin typeface="Calibri" pitchFamily="34" charset="0"/>
                <a:cs typeface="Times New Roman" pitchFamily="18" charset="0"/>
              </a:rPr>
              <a:t>DUCTS: INTRA- or INTER- LOBULAR, leading  up to the lactiferous ducts in the nipple</a:t>
            </a:r>
          </a:p>
          <a:p>
            <a:endParaRPr lang="en-US" sz="1600" dirty="0">
              <a:latin typeface="Calibri" pitchFamily="34" charset="0"/>
            </a:endParaRPr>
          </a:p>
        </p:txBody>
      </p:sp>
      <p:graphicFrame>
        <p:nvGraphicFramePr>
          <p:cNvPr id="3074" name="Object 4"/>
          <p:cNvGraphicFramePr>
            <a:graphicFrameLocks noChangeAspect="1"/>
          </p:cNvGraphicFramePr>
          <p:nvPr>
            <p:extLst>
              <p:ext uri="{D42A27DB-BD31-4B8C-83A1-F6EECF244321}">
                <p14:modId xmlns:p14="http://schemas.microsoft.com/office/powerpoint/2010/main" val="2331305066"/>
              </p:ext>
            </p:extLst>
          </p:nvPr>
        </p:nvGraphicFramePr>
        <p:xfrm>
          <a:off x="5220072" y="0"/>
          <a:ext cx="3923928" cy="3831517"/>
        </p:xfrm>
        <a:graphic>
          <a:graphicData uri="http://schemas.openxmlformats.org/presentationml/2006/ole">
            <mc:AlternateContent xmlns:mc="http://schemas.openxmlformats.org/markup-compatibility/2006">
              <mc:Choice xmlns:v="urn:schemas-microsoft-com:vml" Requires="v">
                <p:oleObj spid="_x0000_s3112" name="Bitmap Image" r:id="rId4" imgW="3638095" imgH="3552381" progId="PBrush">
                  <p:embed/>
                </p:oleObj>
              </mc:Choice>
              <mc:Fallback>
                <p:oleObj name="Bitmap Image" r:id="rId4" imgW="3638095" imgH="3552381" progId="PBrush">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20072" y="0"/>
                        <a:ext cx="3923928" cy="38315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 name="TextBox 6"/>
          <p:cNvSpPr txBox="1"/>
          <p:nvPr/>
        </p:nvSpPr>
        <p:spPr>
          <a:xfrm>
            <a:off x="6804248" y="0"/>
            <a:ext cx="1224136" cy="369332"/>
          </a:xfrm>
          <a:prstGeom prst="rect">
            <a:avLst/>
          </a:prstGeom>
          <a:noFill/>
        </p:spPr>
        <p:txBody>
          <a:bodyPr wrap="square" rtlCol="0">
            <a:spAutoFit/>
          </a:bodyPr>
          <a:lstStyle/>
          <a:p>
            <a:r>
              <a:rPr lang="en-US" b="1" dirty="0" smtClean="0">
                <a:latin typeface="Calibri" pitchFamily="34" charset="0"/>
              </a:rPr>
              <a:t>lobe</a:t>
            </a:r>
            <a:endParaRPr lang="en-US" b="1" dirty="0">
              <a:latin typeface="Calibri" pitchFamily="34" charset="0"/>
            </a:endParaRPr>
          </a:p>
        </p:txBody>
      </p:sp>
      <p:pic>
        <p:nvPicPr>
          <p:cNvPr id="8" name="Picture 5"/>
          <p:cNvPicPr>
            <a:picLocks noChangeAspect="1" noChangeArrowheads="1"/>
          </p:cNvPicPr>
          <p:nvPr/>
        </p:nvPicPr>
        <p:blipFill>
          <a:blip r:embed="rId6" cstate="print"/>
          <a:srcRect/>
          <a:stretch>
            <a:fillRect/>
          </a:stretch>
        </p:blipFill>
        <p:spPr bwMode="auto">
          <a:xfrm>
            <a:off x="4427984" y="3320988"/>
            <a:ext cx="4716016" cy="3537012"/>
          </a:xfrm>
          <a:prstGeom prst="rect">
            <a:avLst/>
          </a:prstGeom>
          <a:noFill/>
          <a:ln w="9525">
            <a:noFill/>
            <a:miter lim="800000"/>
            <a:headEnd/>
            <a:tailEnd/>
          </a:ln>
        </p:spPr>
      </p:pic>
      <p:sp>
        <p:nvSpPr>
          <p:cNvPr id="9" name="TextBox 8"/>
          <p:cNvSpPr txBox="1"/>
          <p:nvPr/>
        </p:nvSpPr>
        <p:spPr>
          <a:xfrm>
            <a:off x="7020272" y="3789040"/>
            <a:ext cx="1440160" cy="369332"/>
          </a:xfrm>
          <a:prstGeom prst="rect">
            <a:avLst/>
          </a:prstGeom>
          <a:noFill/>
        </p:spPr>
        <p:txBody>
          <a:bodyPr wrap="square" rtlCol="0">
            <a:spAutoFit/>
          </a:bodyPr>
          <a:lstStyle/>
          <a:p>
            <a:r>
              <a:rPr lang="en-US" b="1" dirty="0" smtClean="0">
                <a:latin typeface="Calibri" pitchFamily="34" charset="0"/>
              </a:rPr>
              <a:t>lobule</a:t>
            </a:r>
            <a:endParaRPr lang="en-US" b="1" dirty="0">
              <a:latin typeface="Calibri" pitchFamily="34" charset="0"/>
            </a:endParaRPr>
          </a:p>
        </p:txBody>
      </p:sp>
      <p:graphicFrame>
        <p:nvGraphicFramePr>
          <p:cNvPr id="3075" name="Object 4"/>
          <p:cNvGraphicFramePr>
            <a:graphicFrameLocks noChangeAspect="1"/>
          </p:cNvGraphicFramePr>
          <p:nvPr>
            <p:extLst>
              <p:ext uri="{D42A27DB-BD31-4B8C-83A1-F6EECF244321}">
                <p14:modId xmlns:p14="http://schemas.microsoft.com/office/powerpoint/2010/main" val="1641615426"/>
              </p:ext>
            </p:extLst>
          </p:nvPr>
        </p:nvGraphicFramePr>
        <p:xfrm>
          <a:off x="0" y="3591018"/>
          <a:ext cx="4355976" cy="3266982"/>
        </p:xfrm>
        <a:graphic>
          <a:graphicData uri="http://schemas.openxmlformats.org/presentationml/2006/ole">
            <mc:AlternateContent xmlns:mc="http://schemas.openxmlformats.org/markup-compatibility/2006">
              <mc:Choice xmlns:v="urn:schemas-microsoft-com:vml" Requires="v">
                <p:oleObj spid="_x0000_s3113" name="Bitmap Image" r:id="rId7" imgW="6800000" imgH="4304762" progId="PBrush">
                  <p:embed/>
                </p:oleObj>
              </mc:Choice>
              <mc:Fallback>
                <p:oleObj name="Bitmap Image" r:id="rId7" imgW="6800000" imgH="4304762" progId="PBrush">
                  <p:embed/>
                  <p:pic>
                    <p:nvPicPr>
                      <p:cNvPr id="0"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3591018"/>
                        <a:ext cx="4355976" cy="32669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1" name="Picture 7"/>
          <p:cNvPicPr>
            <a:picLocks noChangeAspect="1" noChangeArrowheads="1"/>
          </p:cNvPicPr>
          <p:nvPr/>
        </p:nvPicPr>
        <p:blipFill>
          <a:blip r:embed="rId9" cstate="print"/>
          <a:srcRect/>
          <a:stretch>
            <a:fillRect/>
          </a:stretch>
        </p:blipFill>
        <p:spPr bwMode="auto">
          <a:xfrm>
            <a:off x="2843808" y="3573016"/>
            <a:ext cx="1498080" cy="12748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11B95BFC-FD3F-4631-B18F-0A94B241EC36}" type="slidenum">
              <a:rPr lang="en-US" smtClean="0"/>
              <a:pPr>
                <a:defRPr/>
              </a:pPr>
              <a:t>30</a:t>
            </a:fld>
            <a:endParaRPr lang="en-US"/>
          </a:p>
        </p:txBody>
      </p:sp>
      <p:pic>
        <p:nvPicPr>
          <p:cNvPr id="6" name="Picture 5"/>
          <p:cNvPicPr/>
          <p:nvPr/>
        </p:nvPicPr>
        <p:blipFill rotWithShape="1">
          <a:blip r:embed="rId3" cstate="print"/>
          <a:srcRect l="31745" t="23247" r="7014" b="17034"/>
          <a:stretch/>
        </p:blipFill>
        <p:spPr bwMode="auto">
          <a:xfrm>
            <a:off x="8650" y="0"/>
            <a:ext cx="9144000" cy="68580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13215152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395536" y="404664"/>
            <a:ext cx="8229600" cy="1066800"/>
          </a:xfrm>
        </p:spPr>
        <p:txBody>
          <a:bodyPr>
            <a:normAutofit/>
          </a:bodyPr>
          <a:lstStyle/>
          <a:p>
            <a:r>
              <a:rPr lang="en-US" sz="1800" b="1" dirty="0" smtClean="0">
                <a:solidFill>
                  <a:srgbClr val="FF0000"/>
                </a:solidFill>
                <a:latin typeface="Calibri" pitchFamily="34" charset="0"/>
                <a:cs typeface="Times New Roman" pitchFamily="18" charset="0"/>
              </a:rPr>
              <a:t>Breast Cancer: Risk Factors</a:t>
            </a:r>
            <a:endParaRPr lang="en-US" sz="1800" dirty="0" smtClean="0">
              <a:solidFill>
                <a:srgbClr val="FF0000"/>
              </a:solidFill>
              <a:latin typeface="Calibri" pitchFamily="34" charset="0"/>
            </a:endParaRPr>
          </a:p>
        </p:txBody>
      </p:sp>
      <p:sp>
        <p:nvSpPr>
          <p:cNvPr id="51203" name="Rectangle 3"/>
          <p:cNvSpPr>
            <a:spLocks noGrp="1" noChangeArrowheads="1"/>
          </p:cNvSpPr>
          <p:nvPr>
            <p:ph idx="1"/>
          </p:nvPr>
        </p:nvSpPr>
        <p:spPr>
          <a:xfrm>
            <a:off x="457200" y="1556792"/>
            <a:ext cx="8229600" cy="5017744"/>
          </a:xfrm>
        </p:spPr>
        <p:txBody>
          <a:bodyPr>
            <a:normAutofit/>
          </a:bodyPr>
          <a:lstStyle/>
          <a:p>
            <a:pPr>
              <a:buFont typeface="Wingdings" pitchFamily="2" charset="2"/>
              <a:buChar char="Ø"/>
            </a:pPr>
            <a:r>
              <a:rPr lang="en-US" sz="1600" b="1" i="1" dirty="0" smtClean="0">
                <a:latin typeface="Calibri" pitchFamily="34" charset="0"/>
              </a:rPr>
              <a:t>The etiology of breast cancer in most women is unknown but most likely is due to a combination of the risk factors listed above i.e. genetic, hormonal and environmental factors </a:t>
            </a:r>
          </a:p>
          <a:p>
            <a:pPr>
              <a:buFont typeface="Wingdings" pitchFamily="2" charset="2"/>
              <a:buChar char="Ø"/>
            </a:pPr>
            <a:r>
              <a:rPr lang="en-US" sz="1600" b="1" i="1" dirty="0" smtClean="0">
                <a:latin typeface="Calibri" pitchFamily="34" charset="0"/>
              </a:rPr>
              <a:t>The major risk factors being hormonal and genetic (family history). </a:t>
            </a:r>
          </a:p>
          <a:p>
            <a:pPr>
              <a:buFont typeface="Wingdings" pitchFamily="2" charset="2"/>
              <a:buChar char="Ø"/>
            </a:pPr>
            <a:r>
              <a:rPr lang="en-US" sz="1600" b="1" i="1" dirty="0" smtClean="0">
                <a:latin typeface="Calibri" pitchFamily="34" charset="0"/>
              </a:rPr>
              <a:t>Breast carcinomas can, therefore, be divided into sporadic cases, possibly related to hormonal exposure, and hereditary cases, associated with family history or germ-line mutations</a:t>
            </a:r>
          </a:p>
          <a:p>
            <a:pPr>
              <a:buNone/>
            </a:pPr>
            <a:endParaRPr lang="en-US" sz="1600" b="1" dirty="0" smtClean="0">
              <a:latin typeface="Calibri" pitchFamily="34" charset="0"/>
            </a:endParaRPr>
          </a:p>
          <a:p>
            <a:pPr>
              <a:buNone/>
            </a:pPr>
            <a:r>
              <a:rPr lang="en-US" sz="1600" b="1" dirty="0" smtClean="0">
                <a:solidFill>
                  <a:srgbClr val="FF0000"/>
                </a:solidFill>
                <a:latin typeface="Calibri" pitchFamily="34" charset="0"/>
              </a:rPr>
              <a:t>Hereditary Breast Cancer</a:t>
            </a:r>
          </a:p>
          <a:p>
            <a:r>
              <a:rPr lang="en-US" sz="1600" dirty="0" smtClean="0">
                <a:latin typeface="Calibri" pitchFamily="34" charset="0"/>
              </a:rPr>
              <a:t>A family history of breast cancer in a first-degree relative is reported in 13% of women with the disease</a:t>
            </a:r>
          </a:p>
          <a:p>
            <a:r>
              <a:rPr lang="en-US" sz="1600" i="1" dirty="0" smtClean="0">
                <a:latin typeface="Calibri" pitchFamily="34" charset="0"/>
              </a:rPr>
              <a:t>About 25% of familial cancers (or around 3% of all breast cancers) can be attributed to two highly </a:t>
            </a:r>
            <a:r>
              <a:rPr lang="en-US" sz="1600" i="1" dirty="0" err="1" smtClean="0">
                <a:latin typeface="Calibri" pitchFamily="34" charset="0"/>
              </a:rPr>
              <a:t>penetrant</a:t>
            </a:r>
            <a:r>
              <a:rPr lang="en-US" sz="1600" i="1" dirty="0" smtClean="0">
                <a:latin typeface="Calibri" pitchFamily="34" charset="0"/>
              </a:rPr>
              <a:t> </a:t>
            </a:r>
            <a:r>
              <a:rPr lang="en-US" sz="1600" i="1" dirty="0" err="1" smtClean="0">
                <a:latin typeface="Calibri" pitchFamily="34" charset="0"/>
              </a:rPr>
              <a:t>autosomal</a:t>
            </a:r>
            <a:r>
              <a:rPr lang="en-US" sz="1600" i="1" dirty="0" smtClean="0">
                <a:latin typeface="Calibri" pitchFamily="34" charset="0"/>
              </a:rPr>
              <a:t>-dominant genes: BRCA1 and BRCA2</a:t>
            </a:r>
            <a:r>
              <a:rPr lang="en-US" sz="1600" dirty="0" smtClean="0">
                <a:latin typeface="Calibri" pitchFamily="34" charset="0"/>
              </a:rPr>
              <a:t> </a:t>
            </a:r>
          </a:p>
          <a:p>
            <a:pPr>
              <a:buNone/>
            </a:pPr>
            <a:r>
              <a:rPr lang="en-US" sz="1600" b="1" dirty="0" smtClean="0">
                <a:latin typeface="Calibri" pitchFamily="34" charset="0"/>
              </a:rPr>
              <a:t>Sporadic Breast Cancer</a:t>
            </a:r>
          </a:p>
          <a:p>
            <a:r>
              <a:rPr lang="en-US" sz="1600" i="1" dirty="0" smtClean="0">
                <a:latin typeface="Calibri" pitchFamily="34" charset="0"/>
              </a:rPr>
              <a:t>The major risk factors for sporadic breast cancer are related to hormone exposure:</a:t>
            </a:r>
            <a:r>
              <a:rPr lang="en-US" sz="1600" dirty="0" smtClean="0">
                <a:latin typeface="Calibri" pitchFamily="34" charset="0"/>
              </a:rPr>
              <a:t> gender, age at menarche and menopause, reproductive history, breast-feeding, and exogenous estrogens. The majority of these cancers occur in postmenopausal women and </a:t>
            </a:r>
            <a:r>
              <a:rPr lang="en-US" sz="1600" dirty="0" err="1" smtClean="0">
                <a:latin typeface="Calibri" pitchFamily="34" charset="0"/>
              </a:rPr>
              <a:t>overexpression</a:t>
            </a:r>
            <a:r>
              <a:rPr lang="en-US" sz="1600" dirty="0" smtClean="0">
                <a:latin typeface="Calibri" pitchFamily="34" charset="0"/>
              </a:rPr>
              <a:t> of estrogen</a:t>
            </a:r>
          </a:p>
          <a:p>
            <a:endParaRPr lang="en-US" sz="1600" dirty="0" smtClean="0">
              <a:latin typeface="Calibri" pitchFamily="34" charset="0"/>
            </a:endParaRPr>
          </a:p>
          <a:p>
            <a:endParaRPr lang="en-US" sz="1600" dirty="0" smtClean="0">
              <a:latin typeface="Calibri" pitchFamily="34" charset="0"/>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normAutofit/>
          </a:bodyPr>
          <a:lstStyle/>
          <a:p>
            <a:r>
              <a:rPr lang="en-US" sz="1800" dirty="0" smtClean="0">
                <a:solidFill>
                  <a:srgbClr val="FF0000"/>
                </a:solidFill>
                <a:latin typeface="Calibri" pitchFamily="34" charset="0"/>
              </a:rPr>
              <a:t>Breast Carcinoma: Classification</a:t>
            </a:r>
          </a:p>
        </p:txBody>
      </p:sp>
      <p:sp>
        <p:nvSpPr>
          <p:cNvPr id="53251" name="Rectangle 3"/>
          <p:cNvSpPr>
            <a:spLocks noGrp="1" noChangeArrowheads="1"/>
          </p:cNvSpPr>
          <p:nvPr>
            <p:ph sz="half" idx="1"/>
          </p:nvPr>
        </p:nvSpPr>
        <p:spPr/>
        <p:txBody>
          <a:bodyPr/>
          <a:lstStyle/>
          <a:p>
            <a:r>
              <a:rPr lang="en-US" sz="1600" dirty="0" smtClean="0">
                <a:latin typeface="Calibri" pitchFamily="34" charset="0"/>
              </a:rPr>
              <a:t>Almost all (majority) are </a:t>
            </a:r>
            <a:r>
              <a:rPr lang="en-US" sz="1600" dirty="0" err="1" smtClean="0">
                <a:latin typeface="Calibri" pitchFamily="34" charset="0"/>
              </a:rPr>
              <a:t>Adenocarcinoma</a:t>
            </a:r>
            <a:endParaRPr lang="en-US" sz="1600" dirty="0" smtClean="0">
              <a:latin typeface="Calibri" pitchFamily="34" charset="0"/>
            </a:endParaRPr>
          </a:p>
          <a:p>
            <a:r>
              <a:rPr lang="en-US" sz="1600" dirty="0" smtClean="0">
                <a:latin typeface="Calibri" pitchFamily="34" charset="0"/>
              </a:rPr>
              <a:t>Divided into </a:t>
            </a:r>
          </a:p>
          <a:p>
            <a:pPr lvl="1"/>
            <a:r>
              <a:rPr lang="en-US" sz="1600" dirty="0" smtClean="0">
                <a:latin typeface="Calibri" pitchFamily="34" charset="0"/>
              </a:rPr>
              <a:t>Carcinoma in situ( non-invasive) </a:t>
            </a:r>
          </a:p>
          <a:p>
            <a:pPr lvl="1"/>
            <a:r>
              <a:rPr lang="en-US" sz="1600" dirty="0" smtClean="0">
                <a:latin typeface="Calibri" pitchFamily="34" charset="0"/>
              </a:rPr>
              <a:t>Invasive carcinoma</a:t>
            </a:r>
          </a:p>
          <a:p>
            <a:endParaRPr lang="en-US" sz="1600" dirty="0" smtClean="0">
              <a:latin typeface="Calibri" pitchFamily="34" charset="0"/>
            </a:endParaRPr>
          </a:p>
        </p:txBody>
      </p:sp>
      <p:sp>
        <p:nvSpPr>
          <p:cNvPr id="3" name="Content Placeholder 2"/>
          <p:cNvSpPr>
            <a:spLocks noGrp="1"/>
          </p:cNvSpPr>
          <p:nvPr>
            <p:ph sz="half" idx="2"/>
          </p:nvPr>
        </p:nvSpPr>
        <p:spPr/>
        <p:txBody>
          <a:bodyPr/>
          <a:lstStyle/>
          <a:p>
            <a:endParaRPr lang="en-US"/>
          </a:p>
        </p:txBody>
      </p:sp>
      <p:pic>
        <p:nvPicPr>
          <p:cNvPr id="2" name="Picture 1"/>
          <p:cNvPicPr>
            <a:picLocks noChangeAspect="1"/>
          </p:cNvPicPr>
          <p:nvPr/>
        </p:nvPicPr>
        <p:blipFill>
          <a:blip r:embed="rId3"/>
          <a:stretch>
            <a:fillRect/>
          </a:stretch>
        </p:blipFill>
        <p:spPr>
          <a:xfrm>
            <a:off x="4648200" y="2209800"/>
            <a:ext cx="3677394" cy="4280487"/>
          </a:xfrm>
          <a:prstGeom prst="rect">
            <a:avLst/>
          </a:prstGeom>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rtlCol="0">
            <a:normAutofit/>
          </a:bodyPr>
          <a:lstStyle/>
          <a:p>
            <a:pPr fontAlgn="auto">
              <a:spcAft>
                <a:spcPts val="0"/>
              </a:spcAft>
              <a:defRPr/>
            </a:pPr>
            <a:r>
              <a:rPr lang="en-US" sz="1800" b="1" dirty="0" smtClean="0">
                <a:solidFill>
                  <a:srgbClr val="FF0000"/>
                </a:solidFill>
                <a:latin typeface="Calibri" pitchFamily="34" charset="0"/>
              </a:rPr>
              <a:t>Carcinoma in situ</a:t>
            </a:r>
          </a:p>
        </p:txBody>
      </p:sp>
      <p:sp>
        <p:nvSpPr>
          <p:cNvPr id="54274" name="Rectangle 3"/>
          <p:cNvSpPr>
            <a:spLocks noGrp="1" noChangeArrowheads="1"/>
          </p:cNvSpPr>
          <p:nvPr>
            <p:ph idx="1"/>
          </p:nvPr>
        </p:nvSpPr>
        <p:spPr>
          <a:xfrm>
            <a:off x="457200" y="1700808"/>
            <a:ext cx="6851104" cy="4776192"/>
          </a:xfrm>
        </p:spPr>
        <p:txBody>
          <a:bodyPr rtlCol="0">
            <a:normAutofit/>
          </a:bodyPr>
          <a:lstStyle/>
          <a:p>
            <a:pPr>
              <a:buNone/>
              <a:defRPr/>
            </a:pPr>
            <a:r>
              <a:rPr lang="en-US" sz="1600" dirty="0" smtClean="0">
                <a:latin typeface="Calibri" pitchFamily="34" charset="0"/>
              </a:rPr>
              <a:t>This is epithelial proliferation that is still confined to the TDLU, has not invaded beyond the basement membrane and is therefore incapable of metastasis. </a:t>
            </a:r>
          </a:p>
          <a:p>
            <a:pPr fontAlgn="auto">
              <a:spcAft>
                <a:spcPts val="0"/>
              </a:spcAft>
              <a:buFont typeface="Wingdings" pitchFamily="2" charset="2"/>
              <a:buNone/>
              <a:defRPr/>
            </a:pPr>
            <a:r>
              <a:rPr lang="en-US" sz="1600" dirty="0" smtClean="0">
                <a:latin typeface="Calibri" pitchFamily="34" charset="0"/>
              </a:rPr>
              <a:t>There are two subtypes: </a:t>
            </a:r>
          </a:p>
          <a:p>
            <a:pPr marL="623887" indent="-514350" fontAlgn="auto">
              <a:spcAft>
                <a:spcPts val="0"/>
              </a:spcAft>
              <a:buFont typeface="Wingdings" pitchFamily="2" charset="2"/>
              <a:buAutoNum type="arabicParenR"/>
              <a:defRPr/>
            </a:pPr>
            <a:r>
              <a:rPr lang="en-US" sz="1600" dirty="0" err="1" smtClean="0">
                <a:latin typeface="Calibri" pitchFamily="34" charset="0"/>
              </a:rPr>
              <a:t>Ductal</a:t>
            </a:r>
            <a:r>
              <a:rPr lang="en-US" sz="1600" dirty="0" smtClean="0">
                <a:latin typeface="Calibri" pitchFamily="34" charset="0"/>
              </a:rPr>
              <a:t> carcinoma in situ (DCIS) or </a:t>
            </a:r>
            <a:r>
              <a:rPr lang="en-US" sz="1600" dirty="0" err="1" smtClean="0">
                <a:latin typeface="Calibri" pitchFamily="34" charset="0"/>
              </a:rPr>
              <a:t>intraductal</a:t>
            </a:r>
            <a:r>
              <a:rPr lang="en-US" sz="1600" dirty="0" smtClean="0">
                <a:latin typeface="Calibri" pitchFamily="34" charset="0"/>
              </a:rPr>
              <a:t> carcinoma 80%</a:t>
            </a:r>
          </a:p>
          <a:p>
            <a:pPr marL="623887" indent="-514350" fontAlgn="auto">
              <a:spcAft>
                <a:spcPts val="0"/>
              </a:spcAft>
              <a:buFont typeface="Wingdings" pitchFamily="2" charset="2"/>
              <a:buAutoNum type="arabicParenR"/>
              <a:defRPr/>
            </a:pPr>
            <a:r>
              <a:rPr lang="en-US" sz="1600" dirty="0" smtClean="0">
                <a:latin typeface="Calibri" pitchFamily="34" charset="0"/>
              </a:rPr>
              <a:t>2) Lobular carcinoma in situ. The incidence in autopsy studies is about 20%. </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2"/>
          <p:cNvSpPr>
            <a:spLocks noGrp="1"/>
          </p:cNvSpPr>
          <p:nvPr>
            <p:ph type="title"/>
          </p:nvPr>
        </p:nvSpPr>
        <p:spPr>
          <a:xfrm>
            <a:off x="251520" y="273968"/>
            <a:ext cx="7978080" cy="1066800"/>
          </a:xfrm>
        </p:spPr>
        <p:txBody>
          <a:bodyPr>
            <a:normAutofit/>
          </a:bodyPr>
          <a:lstStyle/>
          <a:p>
            <a:r>
              <a:rPr lang="en-US" sz="2000" dirty="0" smtClean="0">
                <a:solidFill>
                  <a:srgbClr val="FF0000"/>
                </a:solidFill>
                <a:latin typeface="Calibri" pitchFamily="34" charset="0"/>
              </a:rPr>
              <a:t>DCIS(</a:t>
            </a:r>
            <a:r>
              <a:rPr lang="en-US" sz="2000" dirty="0" err="1" smtClean="0">
                <a:solidFill>
                  <a:srgbClr val="FF0000"/>
                </a:solidFill>
                <a:latin typeface="Calibri" pitchFamily="34" charset="0"/>
              </a:rPr>
              <a:t>Ductal</a:t>
            </a:r>
            <a:r>
              <a:rPr lang="en-US" sz="2000" dirty="0" smtClean="0">
                <a:solidFill>
                  <a:srgbClr val="FF0000"/>
                </a:solidFill>
                <a:latin typeface="Calibri" pitchFamily="34" charset="0"/>
              </a:rPr>
              <a:t> Carcinoma In Situ)</a:t>
            </a:r>
          </a:p>
        </p:txBody>
      </p:sp>
      <p:sp>
        <p:nvSpPr>
          <p:cNvPr id="65538" name="Content Placeholder 1"/>
          <p:cNvSpPr>
            <a:spLocks noGrp="1"/>
          </p:cNvSpPr>
          <p:nvPr>
            <p:ph sz="half" idx="1"/>
          </p:nvPr>
        </p:nvSpPr>
        <p:spPr>
          <a:xfrm>
            <a:off x="0" y="1340768"/>
            <a:ext cx="3695399" cy="5434619"/>
          </a:xfrm>
        </p:spPr>
        <p:txBody>
          <a:bodyPr rtlCol="0">
            <a:normAutofit/>
          </a:bodyPr>
          <a:lstStyle/>
          <a:p>
            <a:pPr fontAlgn="auto">
              <a:spcAft>
                <a:spcPts val="0"/>
              </a:spcAft>
              <a:buFont typeface="Arial" pitchFamily="34" charset="0"/>
              <a:buChar char="•"/>
              <a:defRPr/>
            </a:pPr>
            <a:endParaRPr lang="en-US" sz="1600" dirty="0" smtClean="0">
              <a:latin typeface="Calibri" pitchFamily="34" charset="0"/>
            </a:endParaRPr>
          </a:p>
          <a:p>
            <a:pPr lvl="0">
              <a:buFont typeface="Arial" pitchFamily="34" charset="0"/>
              <a:buChar char="•"/>
              <a:defRPr/>
            </a:pPr>
            <a:r>
              <a:rPr lang="en-US" sz="1600" dirty="0" smtClean="0">
                <a:latin typeface="Calibri" pitchFamily="34" charset="0"/>
              </a:rPr>
              <a:t>By definition DCIS is a group of </a:t>
            </a:r>
            <a:r>
              <a:rPr lang="en-US" sz="1600" dirty="0" err="1" smtClean="0">
                <a:latin typeface="Calibri" pitchFamily="34" charset="0"/>
              </a:rPr>
              <a:t>neoplastic</a:t>
            </a:r>
            <a:r>
              <a:rPr lang="en-US" sz="1600" dirty="0" smtClean="0">
                <a:latin typeface="Calibri" pitchFamily="34" charset="0"/>
              </a:rPr>
              <a:t> lesions that are </a:t>
            </a:r>
            <a:r>
              <a:rPr lang="en-US" sz="1600" b="1" u="sng" dirty="0" smtClean="0">
                <a:latin typeface="Calibri" pitchFamily="34" charset="0"/>
              </a:rPr>
              <a:t>non-invasive</a:t>
            </a:r>
            <a:r>
              <a:rPr lang="en-US" sz="1600" dirty="0" smtClean="0">
                <a:latin typeface="Calibri" pitchFamily="34" charset="0"/>
              </a:rPr>
              <a:t> and have proliferating malignant cells within the duct system but </a:t>
            </a:r>
            <a:r>
              <a:rPr lang="en-US" sz="1600" b="1" u="sng" dirty="0" smtClean="0">
                <a:latin typeface="Calibri" pitchFamily="34" charset="0"/>
              </a:rPr>
              <a:t>do not</a:t>
            </a:r>
            <a:r>
              <a:rPr lang="en-US" sz="1600" dirty="0" smtClean="0">
                <a:latin typeface="Calibri" pitchFamily="34" charset="0"/>
              </a:rPr>
              <a:t> breach the underlying basement membrane</a:t>
            </a:r>
          </a:p>
          <a:p>
            <a:pPr fontAlgn="auto">
              <a:spcAft>
                <a:spcPts val="0"/>
              </a:spcAft>
              <a:buFont typeface="Arial" pitchFamily="34" charset="0"/>
              <a:buChar char="•"/>
              <a:defRPr/>
            </a:pPr>
            <a:r>
              <a:rPr lang="en-US" sz="1600" dirty="0" smtClean="0">
                <a:latin typeface="Calibri" pitchFamily="34" charset="0"/>
              </a:rPr>
              <a:t>They have a very high risk of development of subsequent invasive carcinoma.</a:t>
            </a:r>
          </a:p>
          <a:p>
            <a:pPr fontAlgn="auto">
              <a:spcAft>
                <a:spcPts val="0"/>
              </a:spcAft>
              <a:buFont typeface="Arial" pitchFamily="34" charset="0"/>
              <a:buChar char="•"/>
              <a:defRPr/>
            </a:pPr>
            <a:r>
              <a:rPr lang="en-US" sz="1600" dirty="0" smtClean="0">
                <a:latin typeface="Calibri" pitchFamily="34" charset="0"/>
              </a:rPr>
              <a:t>The tumor distends and distorts the ducts.</a:t>
            </a:r>
          </a:p>
          <a:p>
            <a:pPr>
              <a:buFont typeface="Arial" pitchFamily="34" charset="0"/>
              <a:buChar char="•"/>
              <a:defRPr/>
            </a:pPr>
            <a:endParaRPr lang="en-US" sz="1600" dirty="0" smtClean="0">
              <a:latin typeface="Calibri" pitchFamily="34" charset="0"/>
            </a:endParaRPr>
          </a:p>
          <a:p>
            <a:pPr fontAlgn="auto">
              <a:spcAft>
                <a:spcPts val="0"/>
              </a:spcAft>
              <a:buFont typeface="Arial" pitchFamily="34" charset="0"/>
              <a:buChar char="•"/>
              <a:defRPr/>
            </a:pPr>
            <a:endParaRPr lang="en-US" sz="1600" dirty="0" smtClean="0">
              <a:latin typeface="Calibri" pitchFamily="34" charset="0"/>
            </a:endParaRPr>
          </a:p>
        </p:txBody>
      </p:sp>
      <p:pic>
        <p:nvPicPr>
          <p:cNvPr id="134146" name="Picture 2" descr="http://trialx.com/curetalk/wp-content/blogs.dir/7/files/2011/05/diseases/Ductal_Carcinoma_In_Situ-1.jpg"/>
          <p:cNvPicPr>
            <a:picLocks noChangeAspect="1" noChangeArrowheads="1"/>
          </p:cNvPicPr>
          <p:nvPr/>
        </p:nvPicPr>
        <p:blipFill>
          <a:blip r:embed="rId2" cstate="print"/>
          <a:srcRect/>
          <a:stretch>
            <a:fillRect/>
          </a:stretch>
        </p:blipFill>
        <p:spPr bwMode="auto">
          <a:xfrm>
            <a:off x="4716016" y="1124744"/>
            <a:ext cx="4145897" cy="3555107"/>
          </a:xfrm>
          <a:prstGeom prst="rect">
            <a:avLst/>
          </a:prstGeom>
          <a:noFill/>
        </p:spPr>
      </p:pic>
      <p:pic>
        <p:nvPicPr>
          <p:cNvPr id="2" name="Picture 1"/>
          <p:cNvPicPr>
            <a:picLocks noChangeAspect="1"/>
          </p:cNvPicPr>
          <p:nvPr/>
        </p:nvPicPr>
        <p:blipFill>
          <a:blip r:embed="rId3"/>
          <a:stretch>
            <a:fillRect/>
          </a:stretch>
        </p:blipFill>
        <p:spPr>
          <a:xfrm>
            <a:off x="3738709" y="4755446"/>
            <a:ext cx="5364945" cy="2048434"/>
          </a:xfrm>
          <a:prstGeom prst="rect">
            <a:avLst/>
          </a:prstGeom>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4103" y="764704"/>
            <a:ext cx="8229600" cy="1066800"/>
          </a:xfrm>
        </p:spPr>
        <p:txBody>
          <a:bodyPr>
            <a:normAutofit/>
          </a:bodyPr>
          <a:lstStyle/>
          <a:p>
            <a:r>
              <a:rPr lang="en-US" sz="2000" dirty="0">
                <a:solidFill>
                  <a:srgbClr val="FF0000"/>
                </a:solidFill>
                <a:latin typeface="Calibri" pitchFamily="34" charset="0"/>
              </a:rPr>
              <a:t>DCIS(Ductal Carcinoma In Situ)</a:t>
            </a:r>
          </a:p>
        </p:txBody>
      </p:sp>
      <p:sp>
        <p:nvSpPr>
          <p:cNvPr id="3" name="Content Placeholder 2"/>
          <p:cNvSpPr>
            <a:spLocks noGrp="1"/>
          </p:cNvSpPr>
          <p:nvPr>
            <p:ph idx="1"/>
          </p:nvPr>
        </p:nvSpPr>
        <p:spPr/>
        <p:txBody>
          <a:bodyPr>
            <a:normAutofit/>
          </a:bodyPr>
          <a:lstStyle/>
          <a:p>
            <a:pPr>
              <a:buFont typeface="Arial" pitchFamily="34" charset="0"/>
              <a:buChar char="•"/>
              <a:defRPr/>
            </a:pPr>
            <a:r>
              <a:rPr lang="en-US" sz="1600" dirty="0">
                <a:latin typeface="Calibri" pitchFamily="34" charset="0"/>
              </a:rPr>
              <a:t>DCIS occurs throughout the age range of breast carcinoma with mean age at diagnosis between 50 and 59 years, similar to the mean age of women with invasive ductal carcinoma.</a:t>
            </a:r>
          </a:p>
          <a:p>
            <a:pPr lvl="0"/>
            <a:r>
              <a:rPr lang="en-US" sz="1600" dirty="0">
                <a:latin typeface="Calibri" pitchFamily="34" charset="0"/>
              </a:rPr>
              <a:t> Often </a:t>
            </a:r>
            <a:r>
              <a:rPr lang="en-US" sz="1600" b="1" i="1" dirty="0">
                <a:latin typeface="Calibri" pitchFamily="34" charset="0"/>
              </a:rPr>
              <a:t>multifocal</a:t>
            </a:r>
            <a:r>
              <a:rPr lang="en-US" sz="1600" dirty="0">
                <a:latin typeface="Calibri" pitchFamily="34" charset="0"/>
              </a:rPr>
              <a:t>—malignant population can spread widely through the duct system without breaching the basement membrane</a:t>
            </a:r>
          </a:p>
          <a:p>
            <a:pPr lvl="0"/>
            <a:r>
              <a:rPr lang="en-US" sz="1600" dirty="0">
                <a:latin typeface="Calibri" pitchFamily="34" charset="0"/>
              </a:rPr>
              <a:t>Women with DCIS are at risk of recurrent DCIS following treatment.</a:t>
            </a:r>
          </a:p>
          <a:p>
            <a:pPr>
              <a:buFont typeface="Arial" pitchFamily="34" charset="0"/>
              <a:buChar char="•"/>
              <a:defRPr/>
            </a:pPr>
            <a:r>
              <a:rPr lang="en-US" sz="1600" dirty="0" smtClean="0">
                <a:latin typeface="Calibri" pitchFamily="34" charset="0"/>
              </a:rPr>
              <a:t>Mammography is a very sensitive diagnostic procedure for detecting DCIS, as a substantial proportion is not palpable. </a:t>
            </a:r>
          </a:p>
          <a:p>
            <a:pPr>
              <a:buFont typeface="Arial" pitchFamily="34" charset="0"/>
              <a:buChar char="•"/>
              <a:defRPr/>
            </a:pPr>
            <a:r>
              <a:rPr lang="en-US" sz="1600" dirty="0" err="1" smtClean="0">
                <a:latin typeface="Calibri" pitchFamily="34" charset="0"/>
              </a:rPr>
              <a:t>Mammographically</a:t>
            </a:r>
            <a:r>
              <a:rPr lang="en-US" sz="1600" dirty="0" smtClean="0">
                <a:latin typeface="Calibri" pitchFamily="34" charset="0"/>
              </a:rPr>
              <a:t> detected </a:t>
            </a:r>
            <a:r>
              <a:rPr lang="en-US" sz="1600" dirty="0" err="1" smtClean="0">
                <a:latin typeface="Calibri" pitchFamily="34" charset="0"/>
              </a:rPr>
              <a:t>microcalcifications</a:t>
            </a:r>
            <a:r>
              <a:rPr lang="en-US" sz="1600" dirty="0" smtClean="0">
                <a:latin typeface="Calibri" pitchFamily="34" charset="0"/>
              </a:rPr>
              <a:t> are found in 72 to 98% of DCIS.</a:t>
            </a:r>
          </a:p>
          <a:p>
            <a:r>
              <a:rPr lang="en-US" sz="1600" dirty="0" smtClean="0">
                <a:latin typeface="Calibri" pitchFamily="34" charset="0"/>
              </a:rPr>
              <a:t>Rapidly increased in the past two decades</a:t>
            </a:r>
          </a:p>
          <a:p>
            <a:r>
              <a:rPr lang="en-US" sz="1600" dirty="0" smtClean="0">
                <a:latin typeface="Calibri" pitchFamily="34" charset="0"/>
              </a:rPr>
              <a:t>Half of </a:t>
            </a:r>
            <a:r>
              <a:rPr lang="en-US" sz="1600" dirty="0" err="1" smtClean="0">
                <a:latin typeface="Calibri" pitchFamily="34" charset="0"/>
              </a:rPr>
              <a:t>mammographically</a:t>
            </a:r>
            <a:r>
              <a:rPr lang="en-US" sz="1600" dirty="0" smtClean="0">
                <a:latin typeface="Calibri" pitchFamily="34" charset="0"/>
              </a:rPr>
              <a:t> detected cancers</a:t>
            </a:r>
          </a:p>
          <a:p>
            <a:r>
              <a:rPr lang="en-US" sz="1600" dirty="0" smtClean="0">
                <a:latin typeface="Calibri" pitchFamily="34" charset="0"/>
              </a:rPr>
              <a:t>Most frequently as a calcifications</a:t>
            </a:r>
          </a:p>
          <a:p>
            <a:r>
              <a:rPr lang="en-US" sz="1600" dirty="0" smtClean="0">
                <a:latin typeface="Calibri" pitchFamily="34" charset="0"/>
              </a:rPr>
              <a:t>Less frequently as a density or a </a:t>
            </a:r>
            <a:r>
              <a:rPr lang="en-US" sz="1600" dirty="0" err="1" smtClean="0">
                <a:latin typeface="Calibri" pitchFamily="34" charset="0"/>
              </a:rPr>
              <a:t>vaquely</a:t>
            </a:r>
            <a:r>
              <a:rPr lang="en-US" sz="1600" dirty="0" smtClean="0">
                <a:latin typeface="Calibri" pitchFamily="34" charset="0"/>
              </a:rPr>
              <a:t> palpable mass or nipple discharge</a:t>
            </a:r>
          </a:p>
          <a:p>
            <a:endParaRPr lang="en-US" sz="1600" dirty="0" smtClean="0">
              <a:latin typeface="Calibri" pitchFamily="34" charset="0"/>
            </a:endParaRPr>
          </a:p>
          <a:p>
            <a:endParaRPr lang="en-US" sz="1600" dirty="0">
              <a:latin typeface="Calibri" pitchFamily="34" charset="0"/>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4"/>
          <p:cNvPicPr>
            <a:picLocks noChangeAspect="1" noChangeArrowheads="1"/>
          </p:cNvPicPr>
          <p:nvPr/>
        </p:nvPicPr>
        <p:blipFill>
          <a:blip r:embed="rId3" cstate="print"/>
          <a:srcRect/>
          <a:stretch>
            <a:fillRect/>
          </a:stretch>
        </p:blipFill>
        <p:spPr bwMode="auto">
          <a:xfrm>
            <a:off x="0" y="0"/>
            <a:ext cx="9144000" cy="5132388"/>
          </a:xfrm>
          <a:prstGeom prst="rect">
            <a:avLst/>
          </a:prstGeom>
          <a:noFill/>
          <a:ln w="9525">
            <a:noFill/>
            <a:miter lim="800000"/>
            <a:headEnd/>
            <a:tailEnd/>
          </a:ln>
        </p:spPr>
      </p:pic>
      <p:sp>
        <p:nvSpPr>
          <p:cNvPr id="65539" name="Text Box 5"/>
          <p:cNvSpPr txBox="1">
            <a:spLocks noChangeArrowheads="1"/>
          </p:cNvSpPr>
          <p:nvPr/>
        </p:nvSpPr>
        <p:spPr bwMode="auto">
          <a:xfrm>
            <a:off x="0" y="5181600"/>
            <a:ext cx="9144000" cy="1098550"/>
          </a:xfrm>
          <a:prstGeom prst="rect">
            <a:avLst/>
          </a:prstGeom>
          <a:noFill/>
          <a:ln w="9525">
            <a:noFill/>
            <a:miter lim="800000"/>
            <a:headEnd/>
            <a:tailEnd/>
          </a:ln>
        </p:spPr>
        <p:txBody>
          <a:bodyPr>
            <a:spAutoFit/>
          </a:bodyPr>
          <a:lstStyle/>
          <a:p>
            <a:pPr algn="ctr">
              <a:spcBef>
                <a:spcPct val="50000"/>
              </a:spcBef>
            </a:pPr>
            <a:r>
              <a:rPr lang="en-US" sz="6600">
                <a:solidFill>
                  <a:srgbClr val="3333FF"/>
                </a:solidFill>
              </a:rPr>
              <a:t>DCIS, </a:t>
            </a:r>
            <a:r>
              <a:rPr lang="en-US" sz="4800">
                <a:solidFill>
                  <a:srgbClr val="3333FF"/>
                </a:solidFill>
              </a:rPr>
              <a:t>microcalcifications</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normAutofit/>
          </a:bodyPr>
          <a:lstStyle/>
          <a:p>
            <a:r>
              <a:rPr lang="en-US" sz="1800" dirty="0" smtClean="0">
                <a:latin typeface="Calibri" pitchFamily="34" charset="0"/>
              </a:rPr>
              <a:t>DCIS( </a:t>
            </a:r>
            <a:r>
              <a:rPr lang="en-US" sz="1800" dirty="0" err="1" smtClean="0">
                <a:latin typeface="Calibri" pitchFamily="34" charset="0"/>
              </a:rPr>
              <a:t>Ductal</a:t>
            </a:r>
            <a:r>
              <a:rPr lang="en-US" sz="1800" dirty="0" smtClean="0">
                <a:latin typeface="Calibri" pitchFamily="34" charset="0"/>
              </a:rPr>
              <a:t> Carcinoma In Situ)</a:t>
            </a:r>
          </a:p>
        </p:txBody>
      </p:sp>
      <p:sp>
        <p:nvSpPr>
          <p:cNvPr id="68610" name="Rectangle 3"/>
          <p:cNvSpPr>
            <a:spLocks noGrp="1" noChangeArrowheads="1"/>
          </p:cNvSpPr>
          <p:nvPr>
            <p:ph sz="half" idx="1"/>
          </p:nvPr>
        </p:nvSpPr>
        <p:spPr>
          <a:xfrm>
            <a:off x="457200" y="2249424"/>
            <a:ext cx="8003232" cy="4525963"/>
          </a:xfrm>
        </p:spPr>
        <p:txBody>
          <a:bodyPr rtlCol="0">
            <a:normAutofit/>
          </a:bodyPr>
          <a:lstStyle/>
          <a:p>
            <a:pPr lvl="0"/>
            <a:r>
              <a:rPr lang="en-US" sz="1600" b="1" i="1" dirty="0" smtClean="0">
                <a:latin typeface="Calibri" pitchFamily="34" charset="0"/>
              </a:rPr>
              <a:t>Different patterns/subtypes</a:t>
            </a:r>
            <a:r>
              <a:rPr lang="en-US" sz="1600" dirty="0" smtClean="0">
                <a:latin typeface="Calibri" pitchFamily="34" charset="0"/>
              </a:rPr>
              <a:t> of DCIS can be seen e.g. </a:t>
            </a:r>
            <a:r>
              <a:rPr lang="en-US" sz="1600" b="1" i="1" dirty="0" err="1" smtClean="0">
                <a:latin typeface="Calibri" pitchFamily="34" charset="0"/>
              </a:rPr>
              <a:t>comedo</a:t>
            </a:r>
            <a:r>
              <a:rPr lang="en-US" sz="1600" dirty="0" smtClean="0">
                <a:latin typeface="Calibri" pitchFamily="34" charset="0"/>
              </a:rPr>
              <a:t> (central necrosis</a:t>
            </a:r>
            <a:r>
              <a:rPr lang="en-US" sz="1600" b="1" i="1" dirty="0" smtClean="0">
                <a:latin typeface="Calibri" pitchFamily="34" charset="0"/>
              </a:rPr>
              <a:t>); </a:t>
            </a:r>
            <a:r>
              <a:rPr lang="en-US" sz="1600" b="1" i="1" dirty="0" err="1" smtClean="0">
                <a:latin typeface="Calibri" pitchFamily="34" charset="0"/>
              </a:rPr>
              <a:t>cribiform</a:t>
            </a:r>
            <a:r>
              <a:rPr lang="en-US" sz="1600" b="1" i="1" dirty="0" smtClean="0">
                <a:latin typeface="Calibri" pitchFamily="34" charset="0"/>
              </a:rPr>
              <a:t> </a:t>
            </a:r>
            <a:r>
              <a:rPr lang="en-US" sz="1600" dirty="0" smtClean="0">
                <a:latin typeface="Calibri" pitchFamily="34" charset="0"/>
              </a:rPr>
              <a:t>(cells arranged around “punched-out” spaces);</a:t>
            </a:r>
            <a:r>
              <a:rPr lang="en-US" sz="1600" b="1" i="1" dirty="0" smtClean="0">
                <a:latin typeface="Calibri" pitchFamily="34" charset="0"/>
              </a:rPr>
              <a:t> papillary, </a:t>
            </a:r>
            <a:r>
              <a:rPr lang="en-US" sz="1600" b="1" i="1" dirty="0" err="1" smtClean="0">
                <a:latin typeface="Calibri" pitchFamily="34" charset="0"/>
              </a:rPr>
              <a:t>micropapillary</a:t>
            </a:r>
            <a:r>
              <a:rPr lang="en-US" sz="1600" b="1" i="1" dirty="0" smtClean="0">
                <a:latin typeface="Calibri" pitchFamily="34" charset="0"/>
              </a:rPr>
              <a:t> </a:t>
            </a:r>
            <a:r>
              <a:rPr lang="en-US" sz="1600" dirty="0" smtClean="0">
                <a:latin typeface="Calibri" pitchFamily="34" charset="0"/>
              </a:rPr>
              <a:t>and </a:t>
            </a:r>
            <a:r>
              <a:rPr lang="en-US" sz="1600" b="1" i="1" dirty="0" smtClean="0">
                <a:latin typeface="Calibri" pitchFamily="34" charset="0"/>
              </a:rPr>
              <a:t>solid</a:t>
            </a:r>
            <a:r>
              <a:rPr lang="en-US" sz="1600" dirty="0" smtClean="0">
                <a:latin typeface="Calibri" pitchFamily="34" charset="0"/>
              </a:rPr>
              <a:t> (cells fill spaces) </a:t>
            </a:r>
          </a:p>
          <a:p>
            <a:pPr lvl="0"/>
            <a:r>
              <a:rPr lang="en-US" sz="1600" dirty="0" smtClean="0">
                <a:latin typeface="Calibri" pitchFamily="34" charset="0"/>
              </a:rPr>
              <a:t>DCIS can be of </a:t>
            </a:r>
            <a:r>
              <a:rPr lang="en-US" sz="1600" b="1" i="1" dirty="0" smtClean="0">
                <a:latin typeface="Calibri" pitchFamily="34" charset="0"/>
              </a:rPr>
              <a:t>different grades</a:t>
            </a:r>
            <a:r>
              <a:rPr lang="en-US" sz="1600" dirty="0" smtClean="0">
                <a:latin typeface="Calibri" pitchFamily="34" charset="0"/>
              </a:rPr>
              <a:t> i.e. low, intermediate and high grade (e.g. </a:t>
            </a:r>
            <a:r>
              <a:rPr lang="en-US" sz="1600" dirty="0" err="1" smtClean="0">
                <a:latin typeface="Calibri" pitchFamily="34" charset="0"/>
              </a:rPr>
              <a:t>comedo</a:t>
            </a:r>
            <a:r>
              <a:rPr lang="en-US" sz="1600" dirty="0" smtClean="0">
                <a:latin typeface="Calibri" pitchFamily="34" charset="0"/>
              </a:rPr>
              <a:t>=high)</a:t>
            </a:r>
          </a:p>
          <a:p>
            <a:pPr>
              <a:buFont typeface="Wingdings" pitchFamily="2" charset="2"/>
              <a:buChar char="Ø"/>
              <a:defRPr/>
            </a:pPr>
            <a:endParaRPr lang="en-US" sz="1600" dirty="0" smtClean="0">
              <a:latin typeface="Calibri" pitchFamily="34" charset="0"/>
            </a:endParaRPr>
          </a:p>
          <a:p>
            <a:pPr fontAlgn="auto">
              <a:spcAft>
                <a:spcPts val="0"/>
              </a:spcAft>
              <a:buFont typeface="Wingdings" pitchFamily="2" charset="2"/>
              <a:buNone/>
              <a:defRPr/>
            </a:pPr>
            <a:endParaRPr lang="en-US" sz="1600" dirty="0" smtClean="0">
              <a:latin typeface="Calibri" pitchFamily="34" charset="0"/>
            </a:endParaRPr>
          </a:p>
          <a:p>
            <a:pPr fontAlgn="auto">
              <a:spcAft>
                <a:spcPts val="0"/>
              </a:spcAft>
              <a:buFont typeface="Wingdings" pitchFamily="2" charset="2"/>
              <a:buNone/>
              <a:defRPr/>
            </a:pPr>
            <a:endParaRPr lang="en-US" sz="1600" dirty="0" smtClean="0">
              <a:latin typeface="Calibri" pitchFamily="34" charset="0"/>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5" descr="20FF40A"/>
          <p:cNvPicPr>
            <a:picLocks noChangeAspect="1" noChangeArrowheads="1"/>
          </p:cNvPicPr>
          <p:nvPr/>
        </p:nvPicPr>
        <p:blipFill>
          <a:blip r:embed="rId3" cstate="print"/>
          <a:srcRect/>
          <a:stretch>
            <a:fillRect/>
          </a:stretch>
        </p:blipFill>
        <p:spPr bwMode="auto">
          <a:xfrm>
            <a:off x="3560906" y="0"/>
            <a:ext cx="5583094" cy="3888383"/>
          </a:xfrm>
          <a:prstGeom prst="rect">
            <a:avLst/>
          </a:prstGeom>
          <a:noFill/>
          <a:ln w="9525">
            <a:noFill/>
            <a:miter lim="800000"/>
            <a:headEnd/>
            <a:tailEnd/>
          </a:ln>
        </p:spPr>
      </p:pic>
      <p:sp>
        <p:nvSpPr>
          <p:cNvPr id="60419" name="Rectangle 6"/>
          <p:cNvSpPr>
            <a:spLocks noGrp="1" noChangeArrowheads="1"/>
          </p:cNvSpPr>
          <p:nvPr>
            <p:ph type="title"/>
          </p:nvPr>
        </p:nvSpPr>
        <p:spPr>
          <a:xfrm>
            <a:off x="395536" y="476672"/>
            <a:ext cx="8229600" cy="1069848"/>
          </a:xfrm>
        </p:spPr>
        <p:txBody>
          <a:bodyPr/>
          <a:lstStyle/>
          <a:p>
            <a:r>
              <a:rPr lang="en-US" sz="1600" dirty="0" smtClean="0">
                <a:latin typeface="Calibri" pitchFamily="34" charset="0"/>
              </a:rPr>
              <a:t>DCIS</a:t>
            </a:r>
          </a:p>
        </p:txBody>
      </p:sp>
      <p:pic>
        <p:nvPicPr>
          <p:cNvPr id="4" name="Picture 3" descr="http://tgmouse.ucdavis.edu/JENSEN-MAMM2000/DCIS-3/slide99.jpg"/>
          <p:cNvPicPr>
            <a:picLocks noChangeAspect="1" noChangeArrowheads="1"/>
          </p:cNvPicPr>
          <p:nvPr/>
        </p:nvPicPr>
        <p:blipFill>
          <a:blip r:embed="rId4" cstate="print"/>
          <a:srcRect/>
          <a:stretch>
            <a:fillRect/>
          </a:stretch>
        </p:blipFill>
        <p:spPr bwMode="auto">
          <a:xfrm>
            <a:off x="0" y="3212976"/>
            <a:ext cx="4714875" cy="3645024"/>
          </a:xfrm>
          <a:prstGeom prst="rect">
            <a:avLst/>
          </a:prstGeom>
          <a:noFill/>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S01871-023-f016b"/>
          <p:cNvPicPr>
            <a:picLocks noChangeAspect="1" noChangeArrowheads="1"/>
          </p:cNvPicPr>
          <p:nvPr/>
        </p:nvPicPr>
        <p:blipFill>
          <a:blip r:embed="rId3" cstate="print"/>
          <a:srcRect/>
          <a:stretch>
            <a:fillRect/>
          </a:stretch>
        </p:blipFill>
        <p:spPr bwMode="auto">
          <a:xfrm>
            <a:off x="0" y="0"/>
            <a:ext cx="5562600" cy="4762500"/>
          </a:xfrm>
          <a:prstGeom prst="rect">
            <a:avLst/>
          </a:prstGeom>
          <a:noFill/>
          <a:ln w="9525">
            <a:solidFill>
              <a:schemeClr val="tx1"/>
            </a:solidFill>
            <a:miter lim="800000"/>
            <a:headEnd/>
            <a:tailEnd/>
          </a:ln>
        </p:spPr>
      </p:pic>
      <p:sp>
        <p:nvSpPr>
          <p:cNvPr id="61443" name="Text Box 3"/>
          <p:cNvSpPr txBox="1">
            <a:spLocks noChangeArrowheads="1"/>
          </p:cNvSpPr>
          <p:nvPr/>
        </p:nvSpPr>
        <p:spPr bwMode="auto">
          <a:xfrm>
            <a:off x="611188" y="5527553"/>
            <a:ext cx="7921252" cy="215444"/>
          </a:xfrm>
          <a:prstGeom prst="rect">
            <a:avLst/>
          </a:prstGeom>
          <a:solidFill>
            <a:schemeClr val="bg1">
              <a:alpha val="38039"/>
            </a:schemeClr>
          </a:solidFill>
          <a:ln w="12700">
            <a:noFill/>
            <a:miter lim="800000"/>
            <a:headEnd/>
            <a:tailEnd/>
          </a:ln>
        </p:spPr>
        <p:txBody>
          <a:bodyPr wrap="square" anchor="ctr">
            <a:spAutoFit/>
          </a:bodyPr>
          <a:lstStyle/>
          <a:p>
            <a:pPr algn="ctr" eaLnBrk="0" hangingPunct="0"/>
            <a:endParaRPr lang="en-US" sz="800" dirty="0"/>
          </a:p>
        </p:txBody>
      </p:sp>
      <p:sp>
        <p:nvSpPr>
          <p:cNvPr id="61444" name="Text Box 4"/>
          <p:cNvSpPr txBox="1">
            <a:spLocks noChangeArrowheads="1"/>
          </p:cNvSpPr>
          <p:nvPr/>
        </p:nvSpPr>
        <p:spPr bwMode="auto">
          <a:xfrm>
            <a:off x="4679950" y="6659563"/>
            <a:ext cx="4464050" cy="198437"/>
          </a:xfrm>
          <a:prstGeom prst="rect">
            <a:avLst/>
          </a:prstGeom>
          <a:noFill/>
          <a:ln w="12700">
            <a:noFill/>
            <a:miter lim="800000"/>
            <a:headEnd/>
            <a:tailEnd/>
          </a:ln>
        </p:spPr>
        <p:txBody>
          <a:bodyPr>
            <a:spAutoFit/>
          </a:bodyPr>
          <a:lstStyle/>
          <a:p>
            <a:pPr algn="r" eaLnBrk="0" hangingPunct="0">
              <a:spcBef>
                <a:spcPct val="50000"/>
              </a:spcBef>
            </a:pPr>
            <a:r>
              <a:rPr lang="en-US" sz="700" i="1" dirty="0"/>
              <a:t>Downloaded from: Robbins &amp; </a:t>
            </a:r>
            <a:r>
              <a:rPr lang="en-US" sz="700" i="1" dirty="0" err="1"/>
              <a:t>Cotran</a:t>
            </a:r>
            <a:r>
              <a:rPr lang="en-US" sz="700" i="1" dirty="0"/>
              <a:t> Pathologic Basis of Disease (on 28 April 2008 09:47 AM)</a:t>
            </a:r>
          </a:p>
        </p:txBody>
      </p:sp>
      <p:sp>
        <p:nvSpPr>
          <p:cNvPr id="61445" name="Text Box 5"/>
          <p:cNvSpPr txBox="1">
            <a:spLocks noChangeArrowheads="1"/>
          </p:cNvSpPr>
          <p:nvPr/>
        </p:nvSpPr>
        <p:spPr bwMode="auto">
          <a:xfrm>
            <a:off x="4000500" y="6645275"/>
            <a:ext cx="4464050" cy="198438"/>
          </a:xfrm>
          <a:prstGeom prst="rect">
            <a:avLst/>
          </a:prstGeom>
          <a:noFill/>
          <a:ln w="12700">
            <a:noFill/>
            <a:miter lim="800000"/>
            <a:headEnd/>
            <a:tailEnd/>
          </a:ln>
        </p:spPr>
        <p:txBody>
          <a:bodyPr>
            <a:spAutoFit/>
          </a:bodyPr>
          <a:lstStyle/>
          <a:p>
            <a:pPr algn="r" eaLnBrk="0" hangingPunct="0">
              <a:spcBef>
                <a:spcPct val="50000"/>
              </a:spcBef>
            </a:pPr>
            <a:r>
              <a:rPr lang="en-US" sz="700" i="1"/>
              <a:t>© 2007 Elsevier </a:t>
            </a:r>
          </a:p>
        </p:txBody>
      </p:sp>
      <p:pic>
        <p:nvPicPr>
          <p:cNvPr id="61446" name="Picture 6" descr="admintitle"/>
          <p:cNvPicPr>
            <a:picLocks noChangeAspect="1" noChangeArrowheads="1"/>
          </p:cNvPicPr>
          <p:nvPr/>
        </p:nvPicPr>
        <p:blipFill>
          <a:blip r:embed="rId4" cstate="print"/>
          <a:srcRect/>
          <a:stretch>
            <a:fillRect/>
          </a:stretch>
        </p:blipFill>
        <p:spPr bwMode="auto">
          <a:xfrm>
            <a:off x="107950" y="115888"/>
            <a:ext cx="990600" cy="314325"/>
          </a:xfrm>
          <a:prstGeom prst="rect">
            <a:avLst/>
          </a:prstGeom>
          <a:noFill/>
          <a:ln w="9525">
            <a:noFill/>
            <a:miter lim="800000"/>
            <a:headEnd/>
            <a:tailEnd/>
          </a:ln>
        </p:spPr>
      </p:pic>
      <p:pic>
        <p:nvPicPr>
          <p:cNvPr id="8" name="Picture 5" descr="20FF49"/>
          <p:cNvPicPr>
            <a:picLocks noChangeAspect="1" noChangeArrowheads="1"/>
          </p:cNvPicPr>
          <p:nvPr/>
        </p:nvPicPr>
        <p:blipFill>
          <a:blip r:embed="rId5" cstate="print"/>
          <a:srcRect/>
          <a:stretch>
            <a:fillRect/>
          </a:stretch>
        </p:blipFill>
        <p:spPr bwMode="auto">
          <a:xfrm>
            <a:off x="5004458" y="1556792"/>
            <a:ext cx="4139542" cy="2807841"/>
          </a:xfrm>
          <a:prstGeom prst="rect">
            <a:avLst/>
          </a:prstGeom>
          <a:noFill/>
          <a:ln w="9525">
            <a:noFill/>
            <a:miter lim="800000"/>
            <a:headEnd/>
            <a:tailEnd/>
          </a:ln>
        </p:spPr>
      </p:pic>
      <p:sp>
        <p:nvSpPr>
          <p:cNvPr id="9" name="Rectangle 8"/>
          <p:cNvSpPr/>
          <p:nvPr/>
        </p:nvSpPr>
        <p:spPr>
          <a:xfrm>
            <a:off x="0" y="4826675"/>
            <a:ext cx="6084168" cy="1231106"/>
          </a:xfrm>
          <a:prstGeom prst="rect">
            <a:avLst/>
          </a:prstGeom>
        </p:spPr>
        <p:txBody>
          <a:bodyPr wrap="square">
            <a:spAutoFit/>
          </a:bodyPr>
          <a:lstStyle/>
          <a:p>
            <a:pPr algn="ctr" eaLnBrk="0" hangingPunct="0"/>
            <a:r>
              <a:rPr lang="en-US" sz="1400" dirty="0" err="1" smtClean="0"/>
              <a:t>Comedo</a:t>
            </a:r>
            <a:r>
              <a:rPr lang="en-US" sz="1400" dirty="0" smtClean="0"/>
              <a:t> DCIS fills several adjacent ducts (or completely replaced lobules) and is characterized by large central zones of necrosis with calcified debris. This type of DCIS is most frequently detected as radiologic calcifications. Less commonly, the surrounding </a:t>
            </a:r>
            <a:r>
              <a:rPr lang="en-US" sz="1400" dirty="0" err="1" smtClean="0"/>
              <a:t>desmoplastic</a:t>
            </a:r>
            <a:r>
              <a:rPr lang="en-US" sz="1400" dirty="0" smtClean="0"/>
              <a:t> response results in an ill-defined palpable mass or a mammographic density</a:t>
            </a:r>
            <a:r>
              <a:rPr lang="en-US" dirty="0" smtClean="0"/>
              <a:t>.</a:t>
            </a:r>
            <a:endParaRPr lang="en-US"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04664"/>
            <a:ext cx="6573416" cy="1066800"/>
          </a:xfrm>
        </p:spPr>
        <p:txBody>
          <a:bodyPr>
            <a:normAutofit/>
          </a:bodyPr>
          <a:lstStyle/>
          <a:p>
            <a:r>
              <a:rPr lang="en-US" sz="1600" dirty="0" smtClean="0">
                <a:latin typeface="Calibri" pitchFamily="34" charset="0"/>
              </a:rPr>
              <a:t>Breast </a:t>
            </a:r>
            <a:r>
              <a:rPr lang="en-US" sz="1600" dirty="0" err="1" smtClean="0">
                <a:latin typeface="Calibri" pitchFamily="34" charset="0"/>
              </a:rPr>
              <a:t>acini</a:t>
            </a:r>
            <a:endParaRPr lang="en-US" sz="1600" dirty="0">
              <a:latin typeface="Calibri" pitchFamily="34" charset="0"/>
            </a:endParaRPr>
          </a:p>
        </p:txBody>
      </p:sp>
      <p:sp>
        <p:nvSpPr>
          <p:cNvPr id="5" name="Content Placeholder 4"/>
          <p:cNvSpPr>
            <a:spLocks noGrp="1"/>
          </p:cNvSpPr>
          <p:nvPr>
            <p:ph sz="half" idx="1"/>
          </p:nvPr>
        </p:nvSpPr>
        <p:spPr>
          <a:xfrm>
            <a:off x="0" y="1412776"/>
            <a:ext cx="4290120" cy="2088232"/>
          </a:xfrm>
        </p:spPr>
        <p:txBody>
          <a:bodyPr>
            <a:normAutofit/>
          </a:bodyPr>
          <a:lstStyle/>
          <a:p>
            <a:r>
              <a:rPr lang="en-US" sz="1600" dirty="0" smtClean="0">
                <a:latin typeface="Calibri" pitchFamily="34" charset="0"/>
              </a:rPr>
              <a:t>Each </a:t>
            </a:r>
            <a:r>
              <a:rPr lang="en-US" sz="1600" dirty="0" err="1" smtClean="0">
                <a:latin typeface="Calibri" pitchFamily="34" charset="0"/>
              </a:rPr>
              <a:t>acini</a:t>
            </a:r>
            <a:r>
              <a:rPr lang="en-US" sz="1600" dirty="0" smtClean="0">
                <a:latin typeface="Calibri" pitchFamily="34" charset="0"/>
              </a:rPr>
              <a:t> is lined by a </a:t>
            </a:r>
            <a:r>
              <a:rPr lang="en-US" sz="1600" dirty="0" err="1" smtClean="0">
                <a:latin typeface="Calibri" pitchFamily="34" charset="0"/>
              </a:rPr>
              <a:t>bilayered</a:t>
            </a:r>
            <a:r>
              <a:rPr lang="en-US" sz="1600" dirty="0" smtClean="0">
                <a:latin typeface="Calibri" pitchFamily="34" charset="0"/>
              </a:rPr>
              <a:t> epithelial and </a:t>
            </a:r>
            <a:r>
              <a:rPr lang="en-US" sz="1600" dirty="0" err="1" smtClean="0">
                <a:latin typeface="Calibri" pitchFamily="34" charset="0"/>
              </a:rPr>
              <a:t>myoepithelial</a:t>
            </a:r>
            <a:r>
              <a:rPr lang="en-US" sz="1600" dirty="0" smtClean="0">
                <a:latin typeface="Calibri" pitchFamily="34" charset="0"/>
              </a:rPr>
              <a:t> cells.</a:t>
            </a:r>
          </a:p>
          <a:p>
            <a:endParaRPr lang="en-US" sz="1600" dirty="0" smtClean="0">
              <a:latin typeface="Calibri" pitchFamily="34" charset="0"/>
            </a:endParaRPr>
          </a:p>
          <a:p>
            <a:r>
              <a:rPr lang="en-US" sz="1600" dirty="0" smtClean="0">
                <a:latin typeface="Calibri" pitchFamily="34" charset="0"/>
              </a:rPr>
              <a:t>The S100 </a:t>
            </a:r>
            <a:r>
              <a:rPr lang="en-US" sz="1600" dirty="0" err="1" smtClean="0">
                <a:latin typeface="Calibri" pitchFamily="34" charset="0"/>
              </a:rPr>
              <a:t>immunohistochemical</a:t>
            </a:r>
            <a:r>
              <a:rPr lang="en-US" sz="1600" dirty="0" smtClean="0">
                <a:latin typeface="Calibri" pitchFamily="34" charset="0"/>
              </a:rPr>
              <a:t> stain shows a complete outer layer of </a:t>
            </a:r>
            <a:r>
              <a:rPr lang="en-US" sz="1600" dirty="0" err="1" smtClean="0">
                <a:latin typeface="Calibri" pitchFamily="34" charset="0"/>
              </a:rPr>
              <a:t>myoepithelial</a:t>
            </a:r>
            <a:r>
              <a:rPr lang="en-US" sz="1600" dirty="0" smtClean="0">
                <a:latin typeface="Calibri" pitchFamily="34" charset="0"/>
              </a:rPr>
              <a:t> cells</a:t>
            </a:r>
            <a:endParaRPr lang="en-US" sz="1600" dirty="0">
              <a:latin typeface="Calibri" pitchFamily="34" charset="0"/>
            </a:endParaRPr>
          </a:p>
        </p:txBody>
      </p:sp>
      <p:sp>
        <p:nvSpPr>
          <p:cNvPr id="6" name="Content Placeholder 5"/>
          <p:cNvSpPr>
            <a:spLocks noGrp="1"/>
          </p:cNvSpPr>
          <p:nvPr>
            <p:ph sz="half" idx="2"/>
          </p:nvPr>
        </p:nvSpPr>
        <p:spPr/>
        <p:txBody>
          <a:bodyPr>
            <a:normAutofit/>
          </a:bodyPr>
          <a:lstStyle/>
          <a:p>
            <a:endParaRPr lang="en-US"/>
          </a:p>
        </p:txBody>
      </p:sp>
      <p:pic>
        <p:nvPicPr>
          <p:cNvPr id="242690" name="Picture 2" descr="http://www.pathpedia.com/education/eatlas/histology/breast/normal-breast-histology-%2813-bt01h-4%29.jpeg?Width=600&amp;Height=450&amp;Format=4"/>
          <p:cNvPicPr>
            <a:picLocks noChangeAspect="1" noChangeArrowheads="1"/>
          </p:cNvPicPr>
          <p:nvPr/>
        </p:nvPicPr>
        <p:blipFill>
          <a:blip r:embed="rId2" cstate="print"/>
          <a:srcRect/>
          <a:stretch>
            <a:fillRect/>
          </a:stretch>
        </p:blipFill>
        <p:spPr bwMode="auto">
          <a:xfrm>
            <a:off x="4429125" y="3573016"/>
            <a:ext cx="4714875" cy="3533776"/>
          </a:xfrm>
          <a:prstGeom prst="rect">
            <a:avLst/>
          </a:prstGeom>
          <a:noFill/>
        </p:spPr>
      </p:pic>
      <p:pic>
        <p:nvPicPr>
          <p:cNvPr id="242692" name="Picture 4" descr="http://www.pathpedia.com/education/eatlas/histology/breast/normal-breast-histology-%2812-bt05h-1%29.jpeg?Width=600&amp;Height=450&amp;Format=4"/>
          <p:cNvPicPr>
            <a:picLocks noChangeAspect="1" noChangeArrowheads="1"/>
          </p:cNvPicPr>
          <p:nvPr/>
        </p:nvPicPr>
        <p:blipFill>
          <a:blip r:embed="rId3" cstate="print"/>
          <a:srcRect/>
          <a:stretch>
            <a:fillRect/>
          </a:stretch>
        </p:blipFill>
        <p:spPr bwMode="auto">
          <a:xfrm>
            <a:off x="4429125" y="0"/>
            <a:ext cx="4714875" cy="3533776"/>
          </a:xfrm>
          <a:prstGeom prst="rect">
            <a:avLst/>
          </a:prstGeom>
          <a:noFill/>
        </p:spPr>
      </p:pic>
      <p:pic>
        <p:nvPicPr>
          <p:cNvPr id="8" name="Picture 4" descr="ActiveBreast"/>
          <p:cNvPicPr>
            <a:picLocks noChangeAspect="1" noChangeArrowheads="1"/>
          </p:cNvPicPr>
          <p:nvPr/>
        </p:nvPicPr>
        <p:blipFill>
          <a:blip r:embed="rId4" cstate="print"/>
          <a:srcRect/>
          <a:stretch>
            <a:fillRect/>
          </a:stretch>
        </p:blipFill>
        <p:spPr bwMode="auto">
          <a:xfrm>
            <a:off x="0" y="3717032"/>
            <a:ext cx="4391472" cy="3312664"/>
          </a:xfrm>
          <a:prstGeom prst="rect">
            <a:avLst/>
          </a:prstGeom>
          <a:noFill/>
          <a:ln w="9525">
            <a:noFill/>
            <a:miter lim="800000"/>
            <a:headEnd/>
            <a:tailEnd/>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476672"/>
            <a:ext cx="8382000" cy="1069848"/>
          </a:xfrm>
        </p:spPr>
        <p:txBody>
          <a:bodyPr/>
          <a:lstStyle/>
          <a:p>
            <a:r>
              <a:rPr lang="en-US" sz="1600" dirty="0" smtClean="0">
                <a:latin typeface="Calibri" pitchFamily="34" charset="0"/>
              </a:rPr>
              <a:t>DCIS</a:t>
            </a:r>
            <a:endParaRPr lang="en-US" sz="1600" dirty="0">
              <a:latin typeface="Calibri" pitchFamily="34" charset="0"/>
            </a:endParaRPr>
          </a:p>
        </p:txBody>
      </p:sp>
      <p:pic>
        <p:nvPicPr>
          <p:cNvPr id="24578" name="Picture 2" descr="http://plaza.umin.ac.jp/pathol2/photo-library/system/data/image_data/11348868193547.jpg"/>
          <p:cNvPicPr>
            <a:picLocks noChangeAspect="1" noChangeArrowheads="1"/>
          </p:cNvPicPr>
          <p:nvPr/>
        </p:nvPicPr>
        <p:blipFill>
          <a:blip r:embed="rId2" cstate="print"/>
          <a:srcRect/>
          <a:stretch>
            <a:fillRect/>
          </a:stretch>
        </p:blipFill>
        <p:spPr bwMode="auto">
          <a:xfrm>
            <a:off x="4467225" y="1196752"/>
            <a:ext cx="4676775" cy="3743325"/>
          </a:xfrm>
          <a:prstGeom prst="rect">
            <a:avLst/>
          </a:prstGeom>
          <a:noFill/>
        </p:spPr>
      </p:pic>
      <p:sp>
        <p:nvSpPr>
          <p:cNvPr id="5" name="Rectangle 4"/>
          <p:cNvSpPr/>
          <p:nvPr/>
        </p:nvSpPr>
        <p:spPr>
          <a:xfrm>
            <a:off x="4572000" y="5301208"/>
            <a:ext cx="4572000" cy="830997"/>
          </a:xfrm>
          <a:prstGeom prst="rect">
            <a:avLst/>
          </a:prstGeom>
        </p:spPr>
        <p:txBody>
          <a:bodyPr>
            <a:spAutoFit/>
          </a:bodyPr>
          <a:lstStyle/>
          <a:p>
            <a:pPr algn="ctr" eaLnBrk="0" hangingPunct="0"/>
            <a:r>
              <a:rPr lang="en-US" sz="1600" dirty="0" err="1" smtClean="0"/>
              <a:t>Cribriform</a:t>
            </a:r>
            <a:r>
              <a:rPr lang="en-US" sz="1600" dirty="0" smtClean="0"/>
              <a:t> DCIS comprises cells forming round, regular ("cookie cutter") spaces. The lumens are often filled with calcifying </a:t>
            </a:r>
            <a:r>
              <a:rPr lang="en-US" sz="1600" dirty="0" err="1" smtClean="0"/>
              <a:t>secretory</a:t>
            </a:r>
            <a:r>
              <a:rPr lang="en-US" sz="1600" dirty="0" smtClean="0"/>
              <a:t> material. </a:t>
            </a:r>
            <a:endParaRPr lang="en-US" sz="1600" dirty="0"/>
          </a:p>
        </p:txBody>
      </p:sp>
      <p:pic>
        <p:nvPicPr>
          <p:cNvPr id="24582" name="Picture 6" descr="http://webpathology.com/slides/slides/Breast_Carcinoma_DCIS4_Micropapillary.jpg"/>
          <p:cNvPicPr>
            <a:picLocks noChangeAspect="1" noChangeArrowheads="1"/>
          </p:cNvPicPr>
          <p:nvPr/>
        </p:nvPicPr>
        <p:blipFill>
          <a:blip r:embed="rId3" cstate="print"/>
          <a:srcRect/>
          <a:stretch>
            <a:fillRect/>
          </a:stretch>
        </p:blipFill>
        <p:spPr bwMode="auto">
          <a:xfrm>
            <a:off x="0" y="1196752"/>
            <a:ext cx="4282827" cy="3650657"/>
          </a:xfrm>
          <a:prstGeom prst="rect">
            <a:avLst/>
          </a:prstGeom>
          <a:noFill/>
        </p:spPr>
      </p:pic>
      <p:sp>
        <p:nvSpPr>
          <p:cNvPr id="14" name="Rectangle 13"/>
          <p:cNvSpPr/>
          <p:nvPr/>
        </p:nvSpPr>
        <p:spPr>
          <a:xfrm>
            <a:off x="0" y="5373216"/>
            <a:ext cx="4572000" cy="369332"/>
          </a:xfrm>
          <a:prstGeom prst="rect">
            <a:avLst/>
          </a:prstGeom>
        </p:spPr>
        <p:txBody>
          <a:bodyPr>
            <a:spAutoFit/>
          </a:bodyPr>
          <a:lstStyle/>
          <a:p>
            <a:pPr algn="ctr" eaLnBrk="0" hangingPunct="0"/>
            <a:r>
              <a:rPr lang="en-US" dirty="0" err="1" smtClean="0"/>
              <a:t>Micropapillary</a:t>
            </a:r>
            <a:r>
              <a:rPr lang="en-US" dirty="0" smtClean="0"/>
              <a:t>  DCIS. </a:t>
            </a:r>
            <a:endParaRPr lang="en-US"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US" sz="2800" dirty="0" smtClean="0">
                <a:solidFill>
                  <a:srgbClr val="FF0000"/>
                </a:solidFill>
                <a:latin typeface="Calibri" pitchFamily="34" charset="0"/>
              </a:rPr>
              <a:t>DCIS</a:t>
            </a:r>
            <a:endParaRPr lang="en-US" sz="2800" dirty="0">
              <a:solidFill>
                <a:srgbClr val="FF0000"/>
              </a:solidFill>
              <a:latin typeface="Calibri" pitchFamily="34" charset="0"/>
            </a:endParaRPr>
          </a:p>
        </p:txBody>
      </p:sp>
      <p:sp>
        <p:nvSpPr>
          <p:cNvPr id="8" name="Content Placeholder 7"/>
          <p:cNvSpPr>
            <a:spLocks noGrp="1"/>
          </p:cNvSpPr>
          <p:nvPr>
            <p:ph idx="1"/>
          </p:nvPr>
        </p:nvSpPr>
        <p:spPr/>
        <p:txBody>
          <a:bodyPr/>
          <a:lstStyle/>
          <a:p>
            <a:pPr fontAlgn="auto">
              <a:spcAft>
                <a:spcPts val="0"/>
              </a:spcAft>
              <a:buFont typeface="Wingdings" pitchFamily="2" charset="2"/>
              <a:buNone/>
              <a:defRPr/>
            </a:pPr>
            <a:r>
              <a:rPr lang="en-US" sz="1800" b="1" dirty="0" smtClean="0">
                <a:latin typeface="Calibri" pitchFamily="34" charset="0"/>
              </a:rPr>
              <a:t>Clinical behavior: </a:t>
            </a:r>
            <a:r>
              <a:rPr lang="en-US" sz="1600" dirty="0" smtClean="0">
                <a:latin typeface="Calibri" pitchFamily="34" charset="0"/>
              </a:rPr>
              <a:t>may vary depending on the subtype and the grade</a:t>
            </a:r>
          </a:p>
          <a:p>
            <a:pPr lvl="1">
              <a:buFont typeface="Wingdings" pitchFamily="2" charset="2"/>
              <a:buChar char="Ø"/>
              <a:defRPr/>
            </a:pPr>
            <a:r>
              <a:rPr lang="en-US" sz="1600" dirty="0" err="1" smtClean="0">
                <a:solidFill>
                  <a:schemeClr val="tx1"/>
                </a:solidFill>
                <a:latin typeface="Calibri" pitchFamily="34" charset="0"/>
              </a:rPr>
              <a:t>Comedocarcinoma</a:t>
            </a:r>
            <a:r>
              <a:rPr lang="en-US" sz="1600" dirty="0" smtClean="0">
                <a:solidFill>
                  <a:schemeClr val="tx1"/>
                </a:solidFill>
                <a:latin typeface="Calibri" pitchFamily="34" charset="0"/>
              </a:rPr>
              <a:t> has essentially a 100% chance of becoming invasive if left untreated. </a:t>
            </a:r>
          </a:p>
          <a:p>
            <a:pPr lvl="1">
              <a:buFont typeface="Wingdings" pitchFamily="2" charset="2"/>
              <a:buChar char="Ø"/>
              <a:defRPr/>
            </a:pPr>
            <a:r>
              <a:rPr lang="en-US" sz="1600" dirty="0" smtClean="0">
                <a:solidFill>
                  <a:schemeClr val="tx1"/>
                </a:solidFill>
                <a:latin typeface="Calibri" pitchFamily="34" charset="0"/>
              </a:rPr>
              <a:t>Pure cribriform/</a:t>
            </a:r>
            <a:r>
              <a:rPr lang="en-US" sz="1600" dirty="0" err="1" smtClean="0">
                <a:solidFill>
                  <a:schemeClr val="tx1"/>
                </a:solidFill>
                <a:latin typeface="Calibri" pitchFamily="34" charset="0"/>
              </a:rPr>
              <a:t>micropapillary</a:t>
            </a:r>
            <a:r>
              <a:rPr lang="en-US" sz="1600" dirty="0" smtClean="0">
                <a:solidFill>
                  <a:schemeClr val="tx1"/>
                </a:solidFill>
                <a:latin typeface="Calibri" pitchFamily="34" charset="0"/>
              </a:rPr>
              <a:t> carries only a 30% chance of  becoming invasive carcinoma</a:t>
            </a:r>
            <a:r>
              <a:rPr lang="en-US" sz="1600" dirty="0" smtClean="0">
                <a:latin typeface="Calibri" pitchFamily="34" charset="0"/>
              </a:rPr>
              <a:t>. </a:t>
            </a:r>
            <a:endParaRPr lang="en-US" sz="1600" dirty="0" smtClean="0">
              <a:latin typeface="Calibri" pitchFamily="34" charset="0"/>
            </a:endParaRPr>
          </a:p>
          <a:p>
            <a:pPr marL="274320" lvl="1" indent="0">
              <a:buNone/>
              <a:defRPr/>
            </a:pPr>
            <a:endParaRPr lang="en-US" sz="1600" dirty="0" smtClean="0">
              <a:latin typeface="Calibri" pitchFamily="34" charset="0"/>
            </a:endParaRPr>
          </a:p>
          <a:p>
            <a:pPr>
              <a:buNone/>
            </a:pPr>
            <a:r>
              <a:rPr lang="en-US" sz="1800" b="1" dirty="0" smtClean="0">
                <a:latin typeface="Calibri" pitchFamily="34" charset="0"/>
              </a:rPr>
              <a:t>Treatment: </a:t>
            </a:r>
          </a:p>
          <a:p>
            <a:pPr lvl="1">
              <a:buFont typeface="Wingdings" pitchFamily="2" charset="2"/>
              <a:buChar char="Ø"/>
            </a:pPr>
            <a:r>
              <a:rPr lang="en-US" sz="1600" dirty="0" smtClean="0">
                <a:solidFill>
                  <a:schemeClr val="tx1"/>
                </a:solidFill>
                <a:latin typeface="Calibri" pitchFamily="34" charset="0"/>
              </a:rPr>
              <a:t>Wide local excision</a:t>
            </a:r>
          </a:p>
          <a:p>
            <a:pPr lvl="1">
              <a:buFont typeface="Wingdings" pitchFamily="2" charset="2"/>
              <a:buChar char="Ø"/>
            </a:pPr>
            <a:r>
              <a:rPr lang="en-US" sz="1600" dirty="0" smtClean="0">
                <a:solidFill>
                  <a:schemeClr val="tx1"/>
                </a:solidFill>
                <a:latin typeface="Calibri" pitchFamily="34" charset="0"/>
              </a:rPr>
              <a:t>mastectomy</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p:txBody>
          <a:bodyPr>
            <a:normAutofit/>
          </a:bodyPr>
          <a:lstStyle/>
          <a:p>
            <a:r>
              <a:rPr lang="en-US" sz="2000" b="1" dirty="0" smtClean="0">
                <a:latin typeface="Calibri" pitchFamily="34" charset="0"/>
              </a:rPr>
              <a:t>Paget’s Disease </a:t>
            </a:r>
          </a:p>
        </p:txBody>
      </p:sp>
      <p:sp>
        <p:nvSpPr>
          <p:cNvPr id="75778" name="Rectangle 3"/>
          <p:cNvSpPr>
            <a:spLocks noGrp="1" noChangeArrowheads="1"/>
          </p:cNvSpPr>
          <p:nvPr>
            <p:ph idx="1"/>
          </p:nvPr>
        </p:nvSpPr>
        <p:spPr/>
        <p:txBody>
          <a:bodyPr rtlCol="0">
            <a:normAutofit/>
          </a:bodyPr>
          <a:lstStyle/>
          <a:p>
            <a:pPr>
              <a:buFont typeface="Arial" pitchFamily="34" charset="0"/>
              <a:buChar char="•"/>
              <a:defRPr/>
            </a:pPr>
            <a:r>
              <a:rPr lang="en-US" sz="1600" dirty="0" smtClean="0">
                <a:latin typeface="Calibri" pitchFamily="34" charset="0"/>
              </a:rPr>
              <a:t>Paget's disease of the breast is a rare type of </a:t>
            </a:r>
            <a:r>
              <a:rPr lang="en-US" sz="1600" b="1" dirty="0" smtClean="0">
                <a:latin typeface="Calibri" pitchFamily="34" charset="0"/>
              </a:rPr>
              <a:t>breast cancer</a:t>
            </a:r>
            <a:r>
              <a:rPr lang="en-US" sz="1600" dirty="0" smtClean="0">
                <a:latin typeface="Calibri" pitchFamily="34" charset="0"/>
              </a:rPr>
              <a:t> that is characterized by a red, scaly lesion on the nipple and surrounding areola(1 to 2 </a:t>
            </a:r>
            <a:r>
              <a:rPr lang="en-US" sz="1600" dirty="0" smtClean="0">
                <a:latin typeface="Calibri" pitchFamily="34" charset="0"/>
              </a:rPr>
              <a:t>%).</a:t>
            </a:r>
          </a:p>
          <a:p>
            <a:pPr>
              <a:buFont typeface="Arial" pitchFamily="34" charset="0"/>
              <a:buChar char="•"/>
              <a:defRPr/>
            </a:pPr>
            <a:endParaRPr lang="en-US" sz="1600" dirty="0" smtClean="0">
              <a:latin typeface="Calibri" pitchFamily="34" charset="0"/>
            </a:endParaRPr>
          </a:p>
          <a:p>
            <a:pPr fontAlgn="auto">
              <a:spcAft>
                <a:spcPts val="0"/>
              </a:spcAft>
              <a:buFont typeface="Arial" pitchFamily="34" charset="0"/>
              <a:buChar char="•"/>
              <a:defRPr/>
            </a:pPr>
            <a:r>
              <a:rPr lang="en-US" sz="1600" dirty="0" smtClean="0">
                <a:latin typeface="Calibri" pitchFamily="34" charset="0"/>
              </a:rPr>
              <a:t>Paget’s disease of the nipple presents with an eczematous area of the nipple, which may be subtle or form an obviously eroded, weeping lesion</a:t>
            </a:r>
            <a:r>
              <a:rPr lang="en-US" sz="1600" dirty="0" smtClean="0">
                <a:latin typeface="Calibri" pitchFamily="34" charset="0"/>
              </a:rPr>
              <a:t>.</a:t>
            </a:r>
          </a:p>
          <a:p>
            <a:pPr fontAlgn="auto">
              <a:spcAft>
                <a:spcPts val="0"/>
              </a:spcAft>
              <a:buFont typeface="Arial" pitchFamily="34" charset="0"/>
              <a:buChar char="•"/>
              <a:defRPr/>
            </a:pPr>
            <a:endParaRPr lang="en-US" sz="1600" dirty="0" smtClean="0">
              <a:latin typeface="Calibri" pitchFamily="34" charset="0"/>
            </a:endParaRPr>
          </a:p>
          <a:p>
            <a:pPr fontAlgn="auto">
              <a:spcAft>
                <a:spcPts val="0"/>
              </a:spcAft>
              <a:buFont typeface="Arial" pitchFamily="34" charset="0"/>
              <a:buChar char="•"/>
              <a:defRPr/>
            </a:pPr>
            <a:r>
              <a:rPr lang="en-US" sz="1600" dirty="0" smtClean="0">
                <a:latin typeface="Calibri" pitchFamily="34" charset="0"/>
              </a:rPr>
              <a:t>Pruritus is common ,might be mistaken for Eczema, presents as a unilateral erythematous eruption with a scale crust</a:t>
            </a:r>
            <a:r>
              <a:rPr lang="en-US" sz="1600" dirty="0" smtClean="0">
                <a:latin typeface="Calibri" pitchFamily="34" charset="0"/>
              </a:rPr>
              <a:t>.</a:t>
            </a:r>
          </a:p>
          <a:p>
            <a:pPr fontAlgn="auto">
              <a:spcAft>
                <a:spcPts val="0"/>
              </a:spcAft>
              <a:buFont typeface="Arial" pitchFamily="34" charset="0"/>
              <a:buChar char="•"/>
              <a:defRPr/>
            </a:pPr>
            <a:endParaRPr lang="en-US" sz="1600" dirty="0" smtClean="0">
              <a:latin typeface="Calibri" pitchFamily="34" charset="0"/>
            </a:endParaRPr>
          </a:p>
          <a:p>
            <a:pPr fontAlgn="auto">
              <a:spcAft>
                <a:spcPts val="0"/>
              </a:spcAft>
              <a:buFont typeface="Arial" pitchFamily="34" charset="0"/>
              <a:buChar char="•"/>
              <a:defRPr/>
            </a:pPr>
            <a:r>
              <a:rPr lang="en-US" sz="1600" dirty="0" smtClean="0">
                <a:latin typeface="Calibri" pitchFamily="34" charset="0"/>
              </a:rPr>
              <a:t>Malignant cells, referred to as Paget cells and are found scattered in the epidermis.</a:t>
            </a:r>
          </a:p>
          <a:p>
            <a:pPr fontAlgn="auto">
              <a:spcAft>
                <a:spcPts val="0"/>
              </a:spcAft>
              <a:buFont typeface="Arial" pitchFamily="34" charset="0"/>
              <a:buChar char="•"/>
              <a:defRPr/>
            </a:pPr>
            <a:endParaRPr lang="en-US" sz="1600" dirty="0" smtClean="0">
              <a:latin typeface="Calibri" pitchFamily="34" charset="0"/>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276" name="Picture 4" descr="http://img.medscape.com/pi/emed/ckb/dermatology/1048885-1101235-854.jpg"/>
          <p:cNvPicPr>
            <a:picLocks noChangeAspect="1" noChangeArrowheads="1"/>
          </p:cNvPicPr>
          <p:nvPr/>
        </p:nvPicPr>
        <p:blipFill>
          <a:blip r:embed="rId2" cstate="print"/>
          <a:srcRect/>
          <a:stretch>
            <a:fillRect/>
          </a:stretch>
        </p:blipFill>
        <p:spPr bwMode="auto">
          <a:xfrm>
            <a:off x="5684872" y="0"/>
            <a:ext cx="3459128" cy="3051720"/>
          </a:xfrm>
          <a:prstGeom prst="rect">
            <a:avLst/>
          </a:prstGeom>
          <a:noFill/>
        </p:spPr>
      </p:pic>
      <p:pic>
        <p:nvPicPr>
          <p:cNvPr id="6" name="Picture 10"/>
          <p:cNvPicPr>
            <a:picLocks noChangeAspect="1" noChangeArrowheads="1"/>
          </p:cNvPicPr>
          <p:nvPr/>
        </p:nvPicPr>
        <p:blipFill>
          <a:blip r:embed="rId3" cstate="print"/>
          <a:srcRect/>
          <a:stretch>
            <a:fillRect/>
          </a:stretch>
        </p:blipFill>
        <p:spPr bwMode="auto">
          <a:xfrm>
            <a:off x="755576" y="2752510"/>
            <a:ext cx="7740351" cy="4105490"/>
          </a:xfrm>
          <a:prstGeom prst="rect">
            <a:avLst/>
          </a:prstGeom>
          <a:noFill/>
          <a:ln w="9525">
            <a:noFill/>
            <a:miter lim="800000"/>
            <a:headEnd/>
            <a:tailEnd/>
          </a:ln>
        </p:spPr>
      </p:pic>
      <p:pic>
        <p:nvPicPr>
          <p:cNvPr id="182278" name="Picture 6" descr="http://upload.wikimedia.org/wikipedia/commons/2/2e/Extramammary_Paget_disease_-_high_mag.jpg"/>
          <p:cNvPicPr>
            <a:picLocks noChangeAspect="1" noChangeArrowheads="1"/>
          </p:cNvPicPr>
          <p:nvPr/>
        </p:nvPicPr>
        <p:blipFill>
          <a:blip r:embed="rId4" cstate="print"/>
          <a:srcRect/>
          <a:stretch>
            <a:fillRect/>
          </a:stretch>
        </p:blipFill>
        <p:spPr bwMode="auto">
          <a:xfrm>
            <a:off x="0" y="-387424"/>
            <a:ext cx="4714875" cy="3143250"/>
          </a:xfrm>
          <a:prstGeom prst="rect">
            <a:avLst/>
          </a:prstGeom>
          <a:noFill/>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7" name="Rectangle 6"/>
          <p:cNvSpPr>
            <a:spLocks noGrp="1" noChangeArrowheads="1"/>
          </p:cNvSpPr>
          <p:nvPr>
            <p:ph type="title"/>
          </p:nvPr>
        </p:nvSpPr>
        <p:spPr>
          <a:xfrm>
            <a:off x="-5932" y="476672"/>
            <a:ext cx="8229600" cy="1069848"/>
          </a:xfrm>
        </p:spPr>
        <p:txBody>
          <a:bodyPr>
            <a:normAutofit/>
          </a:bodyPr>
          <a:lstStyle/>
          <a:p>
            <a:r>
              <a:rPr lang="en-US" sz="2000" b="1" dirty="0" err="1" smtClean="0">
                <a:latin typeface="Calibri" pitchFamily="34" charset="0"/>
              </a:rPr>
              <a:t>Pagets</a:t>
            </a:r>
            <a:r>
              <a:rPr lang="en-US" sz="2000" b="1" dirty="0" smtClean="0">
                <a:latin typeface="Calibri" pitchFamily="34" charset="0"/>
              </a:rPr>
              <a:t> disease</a:t>
            </a:r>
          </a:p>
        </p:txBody>
      </p:sp>
      <p:pic>
        <p:nvPicPr>
          <p:cNvPr id="116738" name="Picture 2" descr="http://www.webpathology.com/slides/slides/Vulva_PagetsDisease4.jpg"/>
          <p:cNvPicPr>
            <a:picLocks noChangeAspect="1" noChangeArrowheads="1"/>
          </p:cNvPicPr>
          <p:nvPr/>
        </p:nvPicPr>
        <p:blipFill>
          <a:blip r:embed="rId3" cstate="print"/>
          <a:srcRect/>
          <a:stretch>
            <a:fillRect/>
          </a:stretch>
        </p:blipFill>
        <p:spPr bwMode="auto">
          <a:xfrm>
            <a:off x="4429125" y="0"/>
            <a:ext cx="4714875" cy="3543300"/>
          </a:xfrm>
          <a:prstGeom prst="rect">
            <a:avLst/>
          </a:prstGeom>
          <a:noFill/>
        </p:spPr>
      </p:pic>
      <p:pic>
        <p:nvPicPr>
          <p:cNvPr id="116742" name="Picture 6" descr="http://classconnection.s3.amazonaws.com/81/flashcards/86081/jpg/cardimage_5905419_1525061991363100717587.jpg"/>
          <p:cNvPicPr>
            <a:picLocks noChangeAspect="1" noChangeArrowheads="1"/>
          </p:cNvPicPr>
          <p:nvPr/>
        </p:nvPicPr>
        <p:blipFill>
          <a:blip r:embed="rId4" cstate="print"/>
          <a:srcRect/>
          <a:stretch>
            <a:fillRect/>
          </a:stretch>
        </p:blipFill>
        <p:spPr bwMode="auto">
          <a:xfrm>
            <a:off x="4429125" y="3609974"/>
            <a:ext cx="4714875" cy="3248026"/>
          </a:xfrm>
          <a:prstGeom prst="rect">
            <a:avLst/>
          </a:prstGeom>
          <a:noFill/>
        </p:spPr>
      </p:pic>
      <p:sp>
        <p:nvSpPr>
          <p:cNvPr id="7" name="Rectangle 3"/>
          <p:cNvSpPr txBox="1">
            <a:spLocks noChangeArrowheads="1"/>
          </p:cNvSpPr>
          <p:nvPr/>
        </p:nvSpPr>
        <p:spPr>
          <a:xfrm>
            <a:off x="0" y="1484784"/>
            <a:ext cx="4427984" cy="5373216"/>
          </a:xfrm>
          <a:prstGeom prst="rect">
            <a:avLst/>
          </a:prstGeom>
        </p:spPr>
        <p:txBody>
          <a:bodyPr>
            <a:normAutofit/>
          </a:bodyPr>
          <a:lstStyle/>
          <a:p>
            <a:pPr marL="365760" marR="0" lvl="0" indent="-256032" algn="l" defTabSz="914400" rtl="0" eaLnBrk="1" fontAlgn="auto" latinLnBrk="0" hangingPunct="1">
              <a:lnSpc>
                <a:spcPct val="100000"/>
              </a:lnSpc>
              <a:spcBef>
                <a:spcPts val="300"/>
              </a:spcBef>
              <a:spcAft>
                <a:spcPts val="0"/>
              </a:spcAft>
              <a:buClr>
                <a:schemeClr val="accent3"/>
              </a:buClr>
              <a:buSzTx/>
              <a:buFont typeface="Georgia"/>
              <a:buChar char="•"/>
              <a:tabLst/>
              <a:defRPr/>
            </a:pPr>
            <a:endParaRPr kumimoji="0" lang="en-US" sz="2400" b="0" i="0" u="none" strike="noStrike" kern="1200" cap="none" spc="0" normalizeH="0" baseline="0" noProof="0" dirty="0" smtClean="0">
              <a:ln>
                <a:noFill/>
              </a:ln>
              <a:solidFill>
                <a:schemeClr val="tx1"/>
              </a:solidFill>
              <a:effectLst/>
              <a:uLnTx/>
              <a:uFillTx/>
              <a:latin typeface="+mn-lt"/>
              <a:ea typeface="+mn-ea"/>
              <a:cs typeface="+mn-cs"/>
            </a:endParaRPr>
          </a:p>
          <a:p>
            <a:pPr marL="365760" marR="0" lvl="0" indent="-256032" algn="l" defTabSz="914400" rtl="0" eaLnBrk="1" fontAlgn="auto" latinLnBrk="0" hangingPunct="1">
              <a:lnSpc>
                <a:spcPct val="100000"/>
              </a:lnSpc>
              <a:spcBef>
                <a:spcPts val="300"/>
              </a:spcBef>
              <a:spcAft>
                <a:spcPts val="0"/>
              </a:spcAft>
              <a:buClr>
                <a:schemeClr val="accent3"/>
              </a:buClr>
              <a:buSzTx/>
              <a:buFont typeface="Georgia"/>
              <a:buChar char="•"/>
              <a:tabLst/>
              <a:defRPr/>
            </a:pPr>
            <a:r>
              <a:rPr kumimoji="0" lang="en-US" b="0" i="0" u="none" strike="noStrike" kern="1200" cap="none" spc="0" normalizeH="0" baseline="0" noProof="0" dirty="0" smtClean="0">
                <a:ln>
                  <a:noFill/>
                </a:ln>
                <a:solidFill>
                  <a:schemeClr val="tx1"/>
                </a:solidFill>
                <a:effectLst/>
                <a:uLnTx/>
                <a:uFillTx/>
                <a:latin typeface="Calibri" pitchFamily="34" charset="0"/>
                <a:cs typeface="+mn-cs"/>
              </a:rPr>
              <a:t>The </a:t>
            </a:r>
            <a:r>
              <a:rPr kumimoji="0" lang="en-US" b="0" i="0" u="none" strike="noStrike" kern="1200" cap="none" spc="0" normalizeH="0" baseline="0" noProof="0" dirty="0" err="1" smtClean="0">
                <a:ln>
                  <a:noFill/>
                </a:ln>
                <a:solidFill>
                  <a:schemeClr val="tx1"/>
                </a:solidFill>
                <a:effectLst/>
                <a:uLnTx/>
                <a:uFillTx/>
                <a:latin typeface="Calibri" pitchFamily="34" charset="0"/>
                <a:cs typeface="+mn-cs"/>
              </a:rPr>
              <a:t>histologic</a:t>
            </a:r>
            <a:r>
              <a:rPr kumimoji="0" lang="en-US" b="0" i="0" u="none" strike="noStrike" kern="1200" cap="none" spc="0" normalizeH="0" baseline="0" noProof="0" dirty="0" smtClean="0">
                <a:ln>
                  <a:noFill/>
                </a:ln>
                <a:solidFill>
                  <a:schemeClr val="tx1"/>
                </a:solidFill>
                <a:effectLst/>
                <a:uLnTx/>
                <a:uFillTx/>
                <a:latin typeface="Calibri" pitchFamily="34" charset="0"/>
                <a:cs typeface="+mn-cs"/>
              </a:rPr>
              <a:t> hallmark of Paget’s disease of the nipple is the infiltration of the epidermis by large </a:t>
            </a:r>
            <a:r>
              <a:rPr kumimoji="0" lang="en-US" b="0" i="0" u="none" strike="noStrike" kern="1200" cap="none" spc="0" normalizeH="0" baseline="0" noProof="0" dirty="0" err="1" smtClean="0">
                <a:ln>
                  <a:noFill/>
                </a:ln>
                <a:solidFill>
                  <a:schemeClr val="tx1"/>
                </a:solidFill>
                <a:effectLst/>
                <a:uLnTx/>
                <a:uFillTx/>
                <a:latin typeface="Calibri" pitchFamily="34" charset="0"/>
                <a:cs typeface="+mn-cs"/>
              </a:rPr>
              <a:t>ductal</a:t>
            </a:r>
            <a:r>
              <a:rPr kumimoji="0" lang="en-US" b="0" i="0" u="none" strike="noStrike" kern="1200" cap="none" spc="0" normalizeH="0" baseline="0" noProof="0" dirty="0" smtClean="0">
                <a:ln>
                  <a:noFill/>
                </a:ln>
                <a:solidFill>
                  <a:schemeClr val="tx1"/>
                </a:solidFill>
                <a:effectLst/>
                <a:uLnTx/>
                <a:uFillTx/>
                <a:latin typeface="Calibri" pitchFamily="34" charset="0"/>
                <a:cs typeface="+mn-cs"/>
              </a:rPr>
              <a:t> </a:t>
            </a:r>
            <a:r>
              <a:rPr kumimoji="0" lang="en-US" b="0" i="0" u="none" strike="noStrike" kern="1200" cap="none" spc="0" normalizeH="0" baseline="0" noProof="0" dirty="0" err="1" smtClean="0">
                <a:ln>
                  <a:noFill/>
                </a:ln>
                <a:solidFill>
                  <a:schemeClr val="tx1"/>
                </a:solidFill>
                <a:effectLst/>
                <a:uLnTx/>
                <a:uFillTx/>
                <a:latin typeface="Calibri" pitchFamily="34" charset="0"/>
                <a:cs typeface="+mn-cs"/>
              </a:rPr>
              <a:t>neoplastic</a:t>
            </a:r>
            <a:r>
              <a:rPr kumimoji="0" lang="en-US" b="0" i="0" u="none" strike="noStrike" kern="1200" cap="none" spc="0" normalizeH="0" baseline="0" noProof="0" dirty="0" smtClean="0">
                <a:ln>
                  <a:noFill/>
                </a:ln>
                <a:solidFill>
                  <a:schemeClr val="tx1"/>
                </a:solidFill>
                <a:effectLst/>
                <a:uLnTx/>
                <a:uFillTx/>
                <a:latin typeface="Calibri" pitchFamily="34" charset="0"/>
                <a:cs typeface="+mn-cs"/>
              </a:rPr>
              <a:t> cells with abundant clear or pale cytoplasm and nuclei with prominent nucleoli. The cells usually stain positively for </a:t>
            </a:r>
            <a:r>
              <a:rPr kumimoji="0" lang="en-US" b="0" i="0" u="none" strike="noStrike" kern="1200" cap="none" spc="0" normalizeH="0" baseline="0" noProof="0" dirty="0" err="1" smtClean="0">
                <a:ln>
                  <a:noFill/>
                </a:ln>
                <a:solidFill>
                  <a:schemeClr val="tx1"/>
                </a:solidFill>
                <a:effectLst/>
                <a:uLnTx/>
                <a:uFillTx/>
                <a:latin typeface="Calibri" pitchFamily="34" charset="0"/>
                <a:cs typeface="+mn-cs"/>
              </a:rPr>
              <a:t>mucin</a:t>
            </a:r>
            <a:r>
              <a:rPr kumimoji="0" lang="en-US" b="0" i="0" u="none" strike="noStrike" kern="1200" cap="none" spc="0" normalizeH="0" baseline="0" noProof="0" dirty="0" smtClean="0">
                <a:ln>
                  <a:noFill/>
                </a:ln>
                <a:solidFill>
                  <a:schemeClr val="tx1"/>
                </a:solidFill>
                <a:effectLst/>
                <a:uLnTx/>
                <a:uFillTx/>
                <a:latin typeface="Calibri" pitchFamily="34" charset="0"/>
                <a:cs typeface="+mn-cs"/>
              </a:rPr>
              <a:t>.</a:t>
            </a:r>
          </a:p>
          <a:p>
            <a:pPr marL="365760" marR="0" lvl="0" indent="-256032" algn="l" defTabSz="914400" rtl="0" eaLnBrk="1" fontAlgn="auto" latinLnBrk="0" hangingPunct="1">
              <a:lnSpc>
                <a:spcPct val="100000"/>
              </a:lnSpc>
              <a:spcBef>
                <a:spcPts val="300"/>
              </a:spcBef>
              <a:spcAft>
                <a:spcPts val="0"/>
              </a:spcAft>
              <a:buClr>
                <a:schemeClr val="accent3"/>
              </a:buClr>
              <a:buSzTx/>
              <a:buFont typeface="Georgia"/>
              <a:buChar char="•"/>
              <a:tabLst/>
              <a:defRPr/>
            </a:pPr>
            <a:endParaRPr kumimoji="0" lang="en-US" b="0" i="0" u="none" strike="noStrike" kern="1200" cap="none" spc="0" normalizeH="0" baseline="0" noProof="0" dirty="0" smtClean="0">
              <a:ln>
                <a:noFill/>
              </a:ln>
              <a:solidFill>
                <a:schemeClr val="tx1"/>
              </a:solidFill>
              <a:effectLst/>
              <a:uLnTx/>
              <a:uFillTx/>
              <a:latin typeface="Calibri" pitchFamily="34" charset="0"/>
              <a:cs typeface="+mn-cs"/>
            </a:endParaRPr>
          </a:p>
          <a:p>
            <a:pPr marL="365760" marR="0" lvl="0" indent="-256032" algn="l" defTabSz="914400" rtl="0" eaLnBrk="1" fontAlgn="auto" latinLnBrk="0" hangingPunct="1">
              <a:lnSpc>
                <a:spcPct val="100000"/>
              </a:lnSpc>
              <a:spcBef>
                <a:spcPts val="300"/>
              </a:spcBef>
              <a:spcAft>
                <a:spcPts val="0"/>
              </a:spcAft>
              <a:buClr>
                <a:schemeClr val="accent3"/>
              </a:buClr>
              <a:buSzTx/>
              <a:buFont typeface="Georgia"/>
              <a:buChar char="•"/>
              <a:tabLst/>
              <a:defRPr/>
            </a:pPr>
            <a:r>
              <a:rPr kumimoji="0" lang="en-US" b="0" i="0" u="none" strike="noStrike" kern="1200" cap="none" spc="0" normalizeH="0" baseline="0" noProof="0" dirty="0" smtClean="0">
                <a:ln>
                  <a:noFill/>
                </a:ln>
                <a:solidFill>
                  <a:schemeClr val="tx1"/>
                </a:solidFill>
                <a:effectLst/>
                <a:uLnTx/>
                <a:uFillTx/>
                <a:latin typeface="Calibri" pitchFamily="34" charset="0"/>
                <a:cs typeface="+mn-cs"/>
              </a:rPr>
              <a:t>Paget cells extend from DCIS within the ductal system into nipple skin without crossing the basement </a:t>
            </a:r>
            <a:r>
              <a:rPr kumimoji="0" lang="en-US" b="0" i="0" u="none" strike="noStrike" kern="1200" cap="none" spc="0" normalizeH="0" baseline="0" noProof="0" dirty="0" smtClean="0">
                <a:ln>
                  <a:noFill/>
                </a:ln>
                <a:solidFill>
                  <a:schemeClr val="tx1"/>
                </a:solidFill>
                <a:effectLst/>
                <a:uLnTx/>
                <a:uFillTx/>
                <a:latin typeface="Calibri" pitchFamily="34" charset="0"/>
                <a:cs typeface="+mn-cs"/>
              </a:rPr>
              <a:t>membrane</a:t>
            </a:r>
          </a:p>
          <a:p>
            <a:pPr marL="365760" marR="0" lvl="0" indent="-256032" algn="l" defTabSz="914400" rtl="0" eaLnBrk="1" fontAlgn="auto" latinLnBrk="0" hangingPunct="1">
              <a:lnSpc>
                <a:spcPct val="100000"/>
              </a:lnSpc>
              <a:spcBef>
                <a:spcPts val="300"/>
              </a:spcBef>
              <a:spcAft>
                <a:spcPts val="0"/>
              </a:spcAft>
              <a:buClr>
                <a:schemeClr val="accent3"/>
              </a:buClr>
              <a:buSzTx/>
              <a:buFont typeface="Georgia"/>
              <a:buChar char="•"/>
              <a:tabLst/>
              <a:defRPr/>
            </a:pPr>
            <a:endParaRPr kumimoji="0" lang="en-US" b="0" i="0" u="none" strike="noStrike" kern="1200" cap="none" spc="0" normalizeH="0" baseline="0" noProof="0" dirty="0" smtClean="0">
              <a:ln>
                <a:noFill/>
              </a:ln>
              <a:solidFill>
                <a:schemeClr val="tx1"/>
              </a:solidFill>
              <a:effectLst/>
              <a:uLnTx/>
              <a:uFillTx/>
              <a:latin typeface="Calibri" pitchFamily="34" charset="0"/>
              <a:cs typeface="+mn-cs"/>
            </a:endParaRPr>
          </a:p>
          <a:p>
            <a:pPr marL="365760" marR="0" lvl="0" indent="-256032" algn="l" defTabSz="914400" rtl="0" eaLnBrk="1" fontAlgn="auto" latinLnBrk="0" hangingPunct="1">
              <a:lnSpc>
                <a:spcPct val="100000"/>
              </a:lnSpc>
              <a:spcBef>
                <a:spcPts val="300"/>
              </a:spcBef>
              <a:spcAft>
                <a:spcPts val="0"/>
              </a:spcAft>
              <a:buClr>
                <a:schemeClr val="accent3"/>
              </a:buClr>
              <a:buSzTx/>
              <a:buFont typeface="Georgia"/>
              <a:buChar char="•"/>
              <a:tabLst/>
              <a:defRPr/>
            </a:pPr>
            <a:r>
              <a:rPr kumimoji="0" lang="en-US" b="0" i="0" u="none" strike="noStrike" kern="1200" cap="none" spc="0" normalizeH="0" baseline="0" noProof="0" dirty="0" smtClean="0">
                <a:ln>
                  <a:noFill/>
                </a:ln>
                <a:solidFill>
                  <a:schemeClr val="tx1"/>
                </a:solidFill>
                <a:effectLst/>
                <a:uLnTx/>
                <a:uFillTx/>
                <a:latin typeface="Calibri" pitchFamily="34" charset="0"/>
                <a:cs typeface="+mn-cs"/>
              </a:rPr>
              <a:t>Palpable mass is present in 50 to 60% of women with Paget disease indicating an underlying invasive carcinoma.</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p:txBody>
          <a:bodyPr>
            <a:normAutofit/>
          </a:bodyPr>
          <a:lstStyle/>
          <a:p>
            <a:r>
              <a:rPr lang="en-US" sz="1800" b="1" dirty="0" smtClean="0">
                <a:latin typeface="Calibri" pitchFamily="34" charset="0"/>
              </a:rPr>
              <a:t>LCIS -Lobular Carcinoma in Situ</a:t>
            </a:r>
          </a:p>
        </p:txBody>
      </p:sp>
      <p:sp>
        <p:nvSpPr>
          <p:cNvPr id="71683" name="Rectangle 3"/>
          <p:cNvSpPr>
            <a:spLocks noGrp="1" noChangeArrowheads="1"/>
          </p:cNvSpPr>
          <p:nvPr>
            <p:ph idx="1"/>
          </p:nvPr>
        </p:nvSpPr>
        <p:spPr/>
        <p:txBody>
          <a:bodyPr>
            <a:normAutofit/>
          </a:bodyPr>
          <a:lstStyle/>
          <a:p>
            <a:pPr>
              <a:lnSpc>
                <a:spcPct val="90000"/>
              </a:lnSpc>
            </a:pPr>
            <a:endParaRPr lang="en-US" sz="1600" dirty="0" smtClean="0">
              <a:latin typeface="Calibri" pitchFamily="34" charset="0"/>
            </a:endParaRPr>
          </a:p>
          <a:p>
            <a:pPr>
              <a:lnSpc>
                <a:spcPct val="90000"/>
              </a:lnSpc>
            </a:pPr>
            <a:r>
              <a:rPr lang="en-US" sz="1600" dirty="0" smtClean="0">
                <a:latin typeface="Calibri" pitchFamily="34" charset="0"/>
              </a:rPr>
              <a:t>Always an incidental finding in a biopsy performed for another reason</a:t>
            </a:r>
          </a:p>
          <a:p>
            <a:pPr>
              <a:lnSpc>
                <a:spcPct val="90000"/>
              </a:lnSpc>
            </a:pPr>
            <a:r>
              <a:rPr lang="en-US" sz="1600" dirty="0" smtClean="0">
                <a:latin typeface="Calibri" pitchFamily="34" charset="0"/>
              </a:rPr>
              <a:t>Infrequent (1% to 6% )of all </a:t>
            </a:r>
            <a:r>
              <a:rPr lang="en-US" sz="1600" dirty="0" smtClean="0">
                <a:latin typeface="Calibri" pitchFamily="34" charset="0"/>
              </a:rPr>
              <a:t>carcinomas</a:t>
            </a:r>
          </a:p>
          <a:p>
            <a:pPr>
              <a:lnSpc>
                <a:spcPct val="90000"/>
              </a:lnSpc>
            </a:pPr>
            <a:endParaRPr lang="en-US" sz="1600" dirty="0" smtClean="0">
              <a:latin typeface="Calibri" pitchFamily="34" charset="0"/>
            </a:endParaRPr>
          </a:p>
          <a:p>
            <a:pPr>
              <a:lnSpc>
                <a:spcPct val="90000"/>
              </a:lnSpc>
            </a:pPr>
            <a:r>
              <a:rPr lang="en-US" sz="1600" dirty="0" smtClean="0">
                <a:latin typeface="Calibri" pitchFamily="34" charset="0"/>
              </a:rPr>
              <a:t>Bilateral in 20% to 40% of women when both breasts are </a:t>
            </a:r>
            <a:r>
              <a:rPr lang="en-US" sz="1600" dirty="0" smtClean="0">
                <a:latin typeface="Calibri" pitchFamily="34" charset="0"/>
              </a:rPr>
              <a:t>biopsied</a:t>
            </a:r>
          </a:p>
          <a:p>
            <a:pPr>
              <a:lnSpc>
                <a:spcPct val="90000"/>
              </a:lnSpc>
            </a:pPr>
            <a:endParaRPr lang="en-US" sz="1600" dirty="0" smtClean="0">
              <a:latin typeface="Calibri" pitchFamily="34" charset="0"/>
            </a:endParaRPr>
          </a:p>
          <a:p>
            <a:pPr>
              <a:lnSpc>
                <a:spcPct val="90000"/>
              </a:lnSpc>
            </a:pPr>
            <a:r>
              <a:rPr lang="en-US" sz="1600" dirty="0" smtClean="0">
                <a:latin typeface="Calibri" pitchFamily="34" charset="0"/>
              </a:rPr>
              <a:t>LCIS is frequently </a:t>
            </a:r>
            <a:r>
              <a:rPr lang="en-US" sz="1600" dirty="0" err="1" smtClean="0">
                <a:latin typeface="Calibri" pitchFamily="34" charset="0"/>
              </a:rPr>
              <a:t>multicentric</a:t>
            </a:r>
            <a:r>
              <a:rPr lang="en-US" sz="1600" dirty="0" smtClean="0">
                <a:latin typeface="Calibri" pitchFamily="34" charset="0"/>
              </a:rPr>
              <a:t> and bilateral and subsequent carcinomas occur at equal frequency in both breasts </a:t>
            </a:r>
            <a:endParaRPr lang="en-US" sz="1600" dirty="0" smtClean="0">
              <a:latin typeface="Calibri" pitchFamily="34" charset="0"/>
            </a:endParaRPr>
          </a:p>
          <a:p>
            <a:pPr>
              <a:lnSpc>
                <a:spcPct val="90000"/>
              </a:lnSpc>
            </a:pPr>
            <a:endParaRPr lang="en-US" sz="1600" dirty="0" smtClean="0">
              <a:latin typeface="Calibri" pitchFamily="34" charset="0"/>
            </a:endParaRPr>
          </a:p>
          <a:p>
            <a:pPr>
              <a:buFont typeface="Arial" pitchFamily="34" charset="0"/>
              <a:buChar char="•"/>
              <a:defRPr/>
            </a:pPr>
            <a:r>
              <a:rPr lang="en-US" sz="1600" dirty="0" smtClean="0">
                <a:latin typeface="Calibri" pitchFamily="34" charset="0"/>
              </a:rPr>
              <a:t>Lobular carcinoma in situ (LCIS) does not form a palpable mass and cannot be detected clinically, felt at operation or seen grossly on pathological examination. </a:t>
            </a:r>
            <a:endParaRPr lang="en-US" sz="1600" dirty="0" smtClean="0">
              <a:latin typeface="Calibri" pitchFamily="34" charset="0"/>
            </a:endParaRPr>
          </a:p>
          <a:p>
            <a:pPr>
              <a:buFont typeface="Arial" pitchFamily="34" charset="0"/>
              <a:buChar char="•"/>
              <a:defRPr/>
            </a:pPr>
            <a:endParaRPr lang="en-US" sz="1600" dirty="0" smtClean="0">
              <a:latin typeface="Calibri" pitchFamily="34" charset="0"/>
            </a:endParaRPr>
          </a:p>
          <a:p>
            <a:pPr>
              <a:buFont typeface="Arial" pitchFamily="34" charset="0"/>
              <a:buChar char="•"/>
              <a:defRPr/>
            </a:pPr>
            <a:r>
              <a:rPr lang="en-US" sz="1600" dirty="0" smtClean="0">
                <a:latin typeface="Calibri" pitchFamily="34" charset="0"/>
              </a:rPr>
              <a:t>Although LCIS may have </a:t>
            </a:r>
            <a:r>
              <a:rPr lang="en-US" sz="1600" dirty="0" err="1" smtClean="0">
                <a:latin typeface="Calibri" pitchFamily="34" charset="0"/>
              </a:rPr>
              <a:t>microcalcifications</a:t>
            </a:r>
            <a:r>
              <a:rPr lang="en-US" sz="1600" dirty="0" smtClean="0">
                <a:latin typeface="Calibri" pitchFamily="34" charset="0"/>
              </a:rPr>
              <a:t>, these are infrequent and so mammography has not been useful for detecting it. </a:t>
            </a:r>
          </a:p>
          <a:p>
            <a:pPr>
              <a:lnSpc>
                <a:spcPct val="90000"/>
              </a:lnSpc>
            </a:pPr>
            <a:endParaRPr lang="en-US" sz="1600" dirty="0" smtClean="0">
              <a:latin typeface="Calibri" pitchFamily="34" charset="0"/>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2"/>
          <p:cNvSpPr>
            <a:spLocks noGrp="1"/>
          </p:cNvSpPr>
          <p:nvPr>
            <p:ph type="title"/>
          </p:nvPr>
        </p:nvSpPr>
        <p:spPr>
          <a:xfrm>
            <a:off x="179512" y="476672"/>
            <a:ext cx="8229600" cy="720080"/>
          </a:xfrm>
        </p:spPr>
        <p:txBody>
          <a:bodyPr>
            <a:normAutofit/>
          </a:bodyPr>
          <a:lstStyle/>
          <a:p>
            <a:r>
              <a:rPr lang="en-US" sz="2000" b="1" dirty="0" smtClean="0">
                <a:latin typeface="Calibri" pitchFamily="34" charset="0"/>
              </a:rPr>
              <a:t>LCIS </a:t>
            </a:r>
          </a:p>
        </p:txBody>
      </p:sp>
      <p:sp>
        <p:nvSpPr>
          <p:cNvPr id="82946" name="Content Placeholder 1"/>
          <p:cNvSpPr>
            <a:spLocks noGrp="1"/>
          </p:cNvSpPr>
          <p:nvPr>
            <p:ph sz="half" idx="1"/>
          </p:nvPr>
        </p:nvSpPr>
        <p:spPr>
          <a:xfrm>
            <a:off x="0" y="1340768"/>
            <a:ext cx="4355976" cy="5517232"/>
          </a:xfrm>
        </p:spPr>
        <p:txBody>
          <a:bodyPr rtlCol="0">
            <a:normAutofit/>
          </a:bodyPr>
          <a:lstStyle/>
          <a:p>
            <a:pPr fontAlgn="auto">
              <a:spcAft>
                <a:spcPts val="0"/>
              </a:spcAft>
              <a:buFont typeface="Arial" pitchFamily="34" charset="0"/>
              <a:buChar char="•"/>
              <a:defRPr/>
            </a:pPr>
            <a:r>
              <a:rPr lang="en-US" sz="1600" dirty="0" smtClean="0">
                <a:latin typeface="Calibri" pitchFamily="34" charset="0"/>
              </a:rPr>
              <a:t>The tumor presents as a coincidental finding in breast tissue removed for other reasons.  The disease tends to be bilateral and </a:t>
            </a:r>
            <a:r>
              <a:rPr lang="en-US" sz="1600" dirty="0" err="1" smtClean="0">
                <a:latin typeface="Calibri" pitchFamily="34" charset="0"/>
              </a:rPr>
              <a:t>multicentric</a:t>
            </a:r>
            <a:r>
              <a:rPr lang="en-US" sz="1600" dirty="0" smtClean="0">
                <a:latin typeface="Calibri" pitchFamily="34" charset="0"/>
              </a:rPr>
              <a:t>. </a:t>
            </a:r>
          </a:p>
          <a:p>
            <a:pPr>
              <a:buFont typeface="Arial" pitchFamily="34" charset="0"/>
              <a:buChar char="•"/>
              <a:defRPr/>
            </a:pPr>
            <a:r>
              <a:rPr lang="en-US" sz="1600" dirty="0" smtClean="0">
                <a:latin typeface="Calibri" pitchFamily="34" charset="0"/>
              </a:rPr>
              <a:t>Histology: </a:t>
            </a:r>
            <a:r>
              <a:rPr lang="en-US" sz="1600" dirty="0" err="1" smtClean="0">
                <a:latin typeface="Calibri" pitchFamily="34" charset="0"/>
              </a:rPr>
              <a:t>monomorphic</a:t>
            </a:r>
            <a:r>
              <a:rPr lang="en-US" sz="1600" dirty="0" smtClean="0">
                <a:latin typeface="Calibri" pitchFamily="34" charset="0"/>
              </a:rPr>
              <a:t> population of small, rounded, loosely cohesive cells fills and expands the </a:t>
            </a:r>
            <a:r>
              <a:rPr lang="en-US" sz="1600" dirty="0" err="1" smtClean="0">
                <a:latin typeface="Calibri" pitchFamily="34" charset="0"/>
              </a:rPr>
              <a:t>acini</a:t>
            </a:r>
            <a:r>
              <a:rPr lang="en-US" sz="1600" dirty="0" smtClean="0">
                <a:latin typeface="Calibri" pitchFamily="34" charset="0"/>
              </a:rPr>
              <a:t> of a lobule. The underlying lobular architecture can still be recognized</a:t>
            </a:r>
            <a:r>
              <a:rPr lang="en-US" sz="1600" dirty="0" smtClean="0">
                <a:latin typeface="Calibri" pitchFamily="34" charset="0"/>
              </a:rPr>
              <a:t>.</a:t>
            </a:r>
          </a:p>
          <a:p>
            <a:pPr marL="0" indent="0">
              <a:buNone/>
              <a:defRPr/>
            </a:pPr>
            <a:endParaRPr lang="en-US" sz="1600" dirty="0" smtClean="0">
              <a:latin typeface="Calibri" pitchFamily="34" charset="0"/>
            </a:endParaRPr>
          </a:p>
          <a:p>
            <a:pPr>
              <a:buFont typeface="Wingdings 3" pitchFamily="18" charset="2"/>
              <a:buNone/>
            </a:pPr>
            <a:r>
              <a:rPr lang="en-US" sz="1600" b="1" dirty="0" smtClean="0">
                <a:latin typeface="Calibri" pitchFamily="34" charset="0"/>
              </a:rPr>
              <a:t>Clinical behavior </a:t>
            </a:r>
            <a:endParaRPr lang="en-US" sz="1600" dirty="0" smtClean="0">
              <a:latin typeface="Calibri" pitchFamily="34" charset="0"/>
            </a:endParaRPr>
          </a:p>
          <a:p>
            <a:r>
              <a:rPr lang="en-US" sz="1600" dirty="0" smtClean="0">
                <a:latin typeface="Calibri" pitchFamily="34" charset="0"/>
              </a:rPr>
              <a:t>If LCIS is left untreated, about 30% of women develop an invasive cancer within 20 years of diagnosis. </a:t>
            </a:r>
            <a:endParaRPr lang="en-US" sz="1600" dirty="0" smtClean="0">
              <a:latin typeface="Calibri" pitchFamily="34" charset="0"/>
            </a:endParaRPr>
          </a:p>
          <a:p>
            <a:r>
              <a:rPr lang="en-US" sz="1600" dirty="0" smtClean="0">
                <a:latin typeface="Calibri" pitchFamily="34" charset="0"/>
              </a:rPr>
              <a:t>The </a:t>
            </a:r>
            <a:r>
              <a:rPr lang="en-US" sz="1600" dirty="0" smtClean="0">
                <a:latin typeface="Calibri" pitchFamily="34" charset="0"/>
              </a:rPr>
              <a:t>invasive cancer may be ductal or lobular. LCIS is a marker of increased cancer in both breasts</a:t>
            </a:r>
          </a:p>
        </p:txBody>
      </p:sp>
      <p:sp>
        <p:nvSpPr>
          <p:cNvPr id="4" name="Content Placeholder 3"/>
          <p:cNvSpPr>
            <a:spLocks noGrp="1"/>
          </p:cNvSpPr>
          <p:nvPr>
            <p:ph sz="half" idx="2"/>
          </p:nvPr>
        </p:nvSpPr>
        <p:spPr/>
        <p:txBody>
          <a:bodyPr>
            <a:normAutofit/>
          </a:bodyPr>
          <a:lstStyle/>
          <a:p>
            <a:endParaRPr lang="en-US" dirty="0"/>
          </a:p>
        </p:txBody>
      </p:sp>
      <p:pic>
        <p:nvPicPr>
          <p:cNvPr id="110594" name="Picture 2" descr="http://www.nature.com/modpathol/journal/v16/n2/images/3880726f2.jpg"/>
          <p:cNvPicPr>
            <a:picLocks noChangeAspect="1" noChangeArrowheads="1"/>
          </p:cNvPicPr>
          <p:nvPr/>
        </p:nvPicPr>
        <p:blipFill>
          <a:blip r:embed="rId3" cstate="print"/>
          <a:srcRect/>
          <a:stretch>
            <a:fillRect/>
          </a:stretch>
        </p:blipFill>
        <p:spPr bwMode="auto">
          <a:xfrm>
            <a:off x="4429125" y="0"/>
            <a:ext cx="4714875" cy="3114676"/>
          </a:xfrm>
          <a:prstGeom prst="rect">
            <a:avLst/>
          </a:prstGeom>
          <a:noFill/>
        </p:spPr>
      </p:pic>
      <p:pic>
        <p:nvPicPr>
          <p:cNvPr id="110596" name="Picture 4" descr="http://classconnection.s3.amazonaws.com/890/flashcards/648890/jpg/lcis1327370365127.jpg"/>
          <p:cNvPicPr>
            <a:picLocks noChangeAspect="1" noChangeArrowheads="1"/>
          </p:cNvPicPr>
          <p:nvPr/>
        </p:nvPicPr>
        <p:blipFill>
          <a:blip r:embed="rId4" cstate="print"/>
          <a:srcRect/>
          <a:stretch>
            <a:fillRect/>
          </a:stretch>
        </p:blipFill>
        <p:spPr bwMode="auto">
          <a:xfrm>
            <a:off x="4429125" y="3248024"/>
            <a:ext cx="4714875" cy="3609976"/>
          </a:xfrm>
          <a:prstGeom prst="rect">
            <a:avLst/>
          </a:prstGeom>
          <a:noFill/>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http://tgmouse.ucdavis.edu/preprint/lcis/865322x20a.jpg"/>
          <p:cNvPicPr>
            <a:picLocks noChangeAspect="1" noChangeArrowheads="1"/>
          </p:cNvPicPr>
          <p:nvPr/>
        </p:nvPicPr>
        <p:blipFill>
          <a:blip r:embed="rId2" cstate="print"/>
          <a:srcRect/>
          <a:stretch>
            <a:fillRect/>
          </a:stretch>
        </p:blipFill>
        <p:spPr bwMode="auto">
          <a:xfrm>
            <a:off x="683568" y="548680"/>
            <a:ext cx="7924800" cy="5762625"/>
          </a:xfrm>
          <a:prstGeom prst="rect">
            <a:avLst/>
          </a:prstGeom>
          <a:noFill/>
        </p:spPr>
      </p:pic>
    </p:spTree>
    <p:extLst>
      <p:ext uri="{BB962C8B-B14F-4D97-AF65-F5344CB8AC3E}">
        <p14:creationId xmlns:p14="http://schemas.microsoft.com/office/powerpoint/2010/main" val="149119802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a:xfrm>
            <a:off x="179512" y="548680"/>
            <a:ext cx="5338936" cy="1066800"/>
          </a:xfrm>
        </p:spPr>
        <p:txBody>
          <a:bodyPr>
            <a:normAutofit/>
          </a:bodyPr>
          <a:lstStyle/>
          <a:p>
            <a:r>
              <a:rPr lang="en-US" sz="2000" dirty="0" smtClean="0">
                <a:solidFill>
                  <a:srgbClr val="FF0000"/>
                </a:solidFill>
                <a:latin typeface="Calibri" pitchFamily="34" charset="0"/>
              </a:rPr>
              <a:t>Invasive Breast Carcinoma: Classification </a:t>
            </a:r>
          </a:p>
        </p:txBody>
      </p:sp>
      <p:sp>
        <p:nvSpPr>
          <p:cNvPr id="88066" name="Rectangle 3"/>
          <p:cNvSpPr>
            <a:spLocks noGrp="1" noChangeArrowheads="1"/>
          </p:cNvSpPr>
          <p:nvPr>
            <p:ph sz="half" idx="1"/>
          </p:nvPr>
        </p:nvSpPr>
        <p:spPr>
          <a:xfrm>
            <a:off x="0" y="1700808"/>
            <a:ext cx="7524328" cy="5074579"/>
          </a:xfrm>
        </p:spPr>
        <p:txBody>
          <a:bodyPr rtlCol="0">
            <a:normAutofit/>
          </a:bodyPr>
          <a:lstStyle/>
          <a:p>
            <a:pPr fontAlgn="auto">
              <a:spcAft>
                <a:spcPts val="0"/>
              </a:spcAft>
              <a:buFont typeface="Arial" pitchFamily="34" charset="0"/>
              <a:buChar char="•"/>
              <a:defRPr/>
            </a:pPr>
            <a:r>
              <a:rPr lang="en-US" sz="1600" dirty="0" smtClean="0">
                <a:latin typeface="Calibri" pitchFamily="34" charset="0"/>
              </a:rPr>
              <a:t>Invasive breast carcinoma is tumor that has extended across the basement membrane. This permits access to </a:t>
            </a:r>
            <a:r>
              <a:rPr lang="en-US" sz="1600" dirty="0" err="1" smtClean="0">
                <a:latin typeface="Calibri" pitchFamily="34" charset="0"/>
              </a:rPr>
              <a:t>lymphatics</a:t>
            </a:r>
            <a:r>
              <a:rPr lang="en-US" sz="1600" dirty="0" smtClean="0">
                <a:latin typeface="Calibri" pitchFamily="34" charset="0"/>
              </a:rPr>
              <a:t> and vessels and the potential distant metastases and thereby a lethal outcome. There are several different types of invasive carcinoma. Invasive breast carcinoma is subdivided </a:t>
            </a:r>
            <a:r>
              <a:rPr lang="en-US" sz="1600" dirty="0" smtClean="0">
                <a:latin typeface="Calibri" pitchFamily="34" charset="0"/>
              </a:rPr>
              <a:t>into:</a:t>
            </a:r>
          </a:p>
          <a:p>
            <a:pPr marL="0" indent="0" fontAlgn="auto">
              <a:spcAft>
                <a:spcPts val="0"/>
              </a:spcAft>
              <a:buNone/>
              <a:defRPr/>
            </a:pPr>
            <a:endParaRPr lang="en-US" sz="1600" dirty="0" smtClean="0">
              <a:latin typeface="Calibri" pitchFamily="34" charset="0"/>
            </a:endParaRPr>
          </a:p>
          <a:p>
            <a:pPr fontAlgn="auto">
              <a:spcAft>
                <a:spcPts val="0"/>
              </a:spcAft>
              <a:buFont typeface="Wingdings" pitchFamily="2" charset="2"/>
              <a:buNone/>
              <a:defRPr/>
            </a:pPr>
            <a:r>
              <a:rPr lang="en-US" sz="1600" dirty="0" smtClean="0">
                <a:latin typeface="Calibri" pitchFamily="34" charset="0"/>
              </a:rPr>
              <a:t>1- NOS </a:t>
            </a:r>
            <a:r>
              <a:rPr lang="en-US" sz="1600" dirty="0" err="1" smtClean="0">
                <a:latin typeface="Calibri" pitchFamily="34" charset="0"/>
              </a:rPr>
              <a:t>Ductal</a:t>
            </a:r>
            <a:r>
              <a:rPr lang="en-US" sz="1600" dirty="0" smtClean="0">
                <a:latin typeface="Calibri" pitchFamily="34" charset="0"/>
              </a:rPr>
              <a:t> 80%</a:t>
            </a:r>
          </a:p>
          <a:p>
            <a:pPr fontAlgn="auto">
              <a:spcAft>
                <a:spcPts val="0"/>
              </a:spcAft>
              <a:buFont typeface="Wingdings" pitchFamily="2" charset="2"/>
              <a:buNone/>
              <a:defRPr/>
            </a:pPr>
            <a:r>
              <a:rPr lang="en-US" sz="1600" dirty="0" smtClean="0">
                <a:latin typeface="Calibri" pitchFamily="34" charset="0"/>
              </a:rPr>
              <a:t>2- Lobular 10%</a:t>
            </a:r>
          </a:p>
          <a:p>
            <a:pPr fontAlgn="auto">
              <a:spcAft>
                <a:spcPts val="0"/>
              </a:spcAft>
              <a:buFont typeface="Wingdings" pitchFamily="2" charset="2"/>
              <a:buNone/>
              <a:defRPr/>
            </a:pPr>
            <a:r>
              <a:rPr lang="en-US" sz="1600" dirty="0" smtClean="0">
                <a:latin typeface="Calibri" pitchFamily="34" charset="0"/>
              </a:rPr>
              <a:t>3- tubular 6%</a:t>
            </a:r>
          </a:p>
          <a:p>
            <a:pPr fontAlgn="auto">
              <a:spcAft>
                <a:spcPts val="0"/>
              </a:spcAft>
              <a:buFont typeface="Wingdings" pitchFamily="2" charset="2"/>
              <a:buNone/>
              <a:defRPr/>
            </a:pPr>
            <a:r>
              <a:rPr lang="en-US" sz="1600" dirty="0" smtClean="0">
                <a:latin typeface="Calibri" pitchFamily="34" charset="0"/>
              </a:rPr>
              <a:t>4-Mucinous(Colloid) 2%</a:t>
            </a:r>
          </a:p>
          <a:p>
            <a:pPr fontAlgn="auto">
              <a:spcAft>
                <a:spcPts val="0"/>
              </a:spcAft>
              <a:buFont typeface="Wingdings" pitchFamily="2" charset="2"/>
              <a:buNone/>
              <a:defRPr/>
            </a:pPr>
            <a:r>
              <a:rPr lang="en-US" sz="1600" dirty="0" smtClean="0">
                <a:latin typeface="Calibri" pitchFamily="34" charset="0"/>
              </a:rPr>
              <a:t>5- </a:t>
            </a:r>
            <a:r>
              <a:rPr lang="en-US" sz="1600" dirty="0" err="1" smtClean="0">
                <a:latin typeface="Calibri" pitchFamily="34" charset="0"/>
              </a:rPr>
              <a:t>Medullary</a:t>
            </a:r>
            <a:r>
              <a:rPr lang="en-US" sz="1600" dirty="0" smtClean="0">
                <a:latin typeface="Calibri" pitchFamily="34" charset="0"/>
              </a:rPr>
              <a:t> 2%</a:t>
            </a:r>
          </a:p>
          <a:p>
            <a:pPr fontAlgn="auto">
              <a:spcAft>
                <a:spcPts val="0"/>
              </a:spcAft>
              <a:buFont typeface="Wingdings" pitchFamily="2" charset="2"/>
              <a:buNone/>
              <a:defRPr/>
            </a:pPr>
            <a:r>
              <a:rPr lang="en-US" sz="1600" dirty="0" smtClean="0">
                <a:latin typeface="Calibri" pitchFamily="34" charset="0"/>
              </a:rPr>
              <a:t>6- Papillary 1%</a:t>
            </a:r>
          </a:p>
          <a:p>
            <a:pPr fontAlgn="auto">
              <a:spcAft>
                <a:spcPts val="0"/>
              </a:spcAft>
              <a:buFont typeface="Wingdings" pitchFamily="2" charset="2"/>
              <a:buNone/>
              <a:defRPr/>
            </a:pPr>
            <a:r>
              <a:rPr lang="en-US" sz="1600" dirty="0" smtClean="0">
                <a:latin typeface="Calibri" pitchFamily="34" charset="0"/>
              </a:rPr>
              <a:t>7- </a:t>
            </a:r>
            <a:r>
              <a:rPr lang="en-US" sz="1600" dirty="0" err="1" smtClean="0">
                <a:latin typeface="Calibri" pitchFamily="34" charset="0"/>
              </a:rPr>
              <a:t>Metaplastic</a:t>
            </a:r>
            <a:r>
              <a:rPr lang="en-US" sz="1600" dirty="0" smtClean="0">
                <a:latin typeface="Calibri" pitchFamily="34" charset="0"/>
              </a:rPr>
              <a:t> Carcinoma 1%</a:t>
            </a:r>
          </a:p>
          <a:p>
            <a:pPr fontAlgn="auto">
              <a:spcAft>
                <a:spcPts val="0"/>
              </a:spcAft>
              <a:buFont typeface="Arial" pitchFamily="34" charset="0"/>
              <a:buChar char="•"/>
              <a:defRPr/>
            </a:pPr>
            <a:endParaRPr lang="en-US" sz="1600" dirty="0" smtClean="0">
              <a:latin typeface="Calibri" pitchFamily="34" charset="0"/>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395536" y="692696"/>
            <a:ext cx="8229600" cy="1066800"/>
          </a:xfrm>
        </p:spPr>
        <p:txBody>
          <a:bodyPr rtlCol="0">
            <a:normAutofit/>
          </a:bodyPr>
          <a:lstStyle/>
          <a:p>
            <a:pPr fontAlgn="auto">
              <a:spcAft>
                <a:spcPts val="0"/>
              </a:spcAft>
              <a:defRPr/>
            </a:pPr>
            <a:r>
              <a:rPr lang="en-US" sz="1600" dirty="0" smtClean="0">
                <a:solidFill>
                  <a:schemeClr val="tx1"/>
                </a:solidFill>
                <a:latin typeface="Calibri" pitchFamily="34" charset="0"/>
              </a:rPr>
              <a:t>CLINICAL FEATURES OF INVASIVE BREAST CANCER</a:t>
            </a:r>
          </a:p>
        </p:txBody>
      </p:sp>
      <p:sp>
        <p:nvSpPr>
          <p:cNvPr id="78851" name="Rectangle 3"/>
          <p:cNvSpPr>
            <a:spLocks noGrp="1" noChangeArrowheads="1"/>
          </p:cNvSpPr>
          <p:nvPr>
            <p:ph idx="1"/>
          </p:nvPr>
        </p:nvSpPr>
        <p:spPr>
          <a:xfrm>
            <a:off x="0" y="1556792"/>
            <a:ext cx="4788024" cy="5017744"/>
          </a:xfrm>
        </p:spPr>
        <p:txBody>
          <a:bodyPr>
            <a:normAutofit/>
          </a:bodyPr>
          <a:lstStyle/>
          <a:p>
            <a:pPr>
              <a:lnSpc>
                <a:spcPct val="80000"/>
              </a:lnSpc>
            </a:pPr>
            <a:endParaRPr lang="en-US" sz="1600" dirty="0" smtClean="0">
              <a:latin typeface="Calibri" pitchFamily="34" charset="0"/>
              <a:cs typeface="Calibri" pitchFamily="34" charset="0"/>
            </a:endParaRPr>
          </a:p>
          <a:p>
            <a:pPr>
              <a:lnSpc>
                <a:spcPct val="80000"/>
              </a:lnSpc>
            </a:pPr>
            <a:r>
              <a:rPr lang="en-US" sz="1600" dirty="0" smtClean="0">
                <a:latin typeface="Calibri" pitchFamily="34" charset="0"/>
                <a:cs typeface="Calibri" pitchFamily="34" charset="0"/>
              </a:rPr>
              <a:t>Palpable mass. </a:t>
            </a:r>
            <a:endParaRPr lang="en-US" sz="1600" dirty="0" smtClean="0">
              <a:latin typeface="Calibri" pitchFamily="34" charset="0"/>
              <a:cs typeface="Calibri" pitchFamily="34" charset="0"/>
            </a:endParaRPr>
          </a:p>
          <a:p>
            <a:pPr>
              <a:lnSpc>
                <a:spcPct val="80000"/>
              </a:lnSpc>
            </a:pPr>
            <a:endParaRPr lang="en-US" sz="1600" dirty="0" smtClean="0">
              <a:latin typeface="Calibri" pitchFamily="34" charset="0"/>
              <a:cs typeface="Calibri" pitchFamily="34" charset="0"/>
            </a:endParaRPr>
          </a:p>
          <a:p>
            <a:pPr>
              <a:lnSpc>
                <a:spcPct val="80000"/>
              </a:lnSpc>
            </a:pPr>
            <a:r>
              <a:rPr lang="en-US" sz="1600" i="1" dirty="0" smtClean="0">
                <a:latin typeface="Calibri" pitchFamily="34" charset="0"/>
                <a:cs typeface="Calibri" pitchFamily="34" charset="0"/>
              </a:rPr>
              <a:t>By the time a cancer becomes palpable, over half the patients will have axillary lymph node metastases</a:t>
            </a:r>
            <a:r>
              <a:rPr lang="en-US" sz="1600" dirty="0" smtClean="0">
                <a:latin typeface="Calibri" pitchFamily="34" charset="0"/>
                <a:cs typeface="Calibri" pitchFamily="34" charset="0"/>
              </a:rPr>
              <a:t>.</a:t>
            </a:r>
          </a:p>
          <a:p>
            <a:pPr>
              <a:lnSpc>
                <a:spcPct val="80000"/>
              </a:lnSpc>
            </a:pPr>
            <a:endParaRPr lang="en-US" sz="1600" dirty="0" smtClean="0">
              <a:latin typeface="Calibri" pitchFamily="34" charset="0"/>
              <a:cs typeface="Calibri" pitchFamily="34" charset="0"/>
            </a:endParaRPr>
          </a:p>
          <a:p>
            <a:pPr>
              <a:lnSpc>
                <a:spcPct val="80000"/>
              </a:lnSpc>
            </a:pPr>
            <a:r>
              <a:rPr lang="en-US" sz="1600" dirty="0" smtClean="0">
                <a:latin typeface="Calibri" pitchFamily="34" charset="0"/>
                <a:cs typeface="Calibri" pitchFamily="34" charset="0"/>
              </a:rPr>
              <a:t>Larger carcinomas may be fixed to the chest wall or cause dimpling of the skin. </a:t>
            </a:r>
            <a:endParaRPr lang="en-US" sz="1600" dirty="0" smtClean="0">
              <a:latin typeface="Calibri" pitchFamily="34" charset="0"/>
              <a:cs typeface="Calibri" pitchFamily="34" charset="0"/>
            </a:endParaRPr>
          </a:p>
          <a:p>
            <a:pPr>
              <a:lnSpc>
                <a:spcPct val="80000"/>
              </a:lnSpc>
            </a:pPr>
            <a:endParaRPr lang="en-US" sz="1600" dirty="0" smtClean="0">
              <a:latin typeface="Calibri" pitchFamily="34" charset="0"/>
              <a:cs typeface="Calibri" pitchFamily="34" charset="0"/>
            </a:endParaRPr>
          </a:p>
          <a:p>
            <a:pPr>
              <a:lnSpc>
                <a:spcPct val="80000"/>
              </a:lnSpc>
            </a:pPr>
            <a:r>
              <a:rPr lang="en-US" sz="1600" dirty="0" err="1" smtClean="0">
                <a:latin typeface="Calibri" pitchFamily="34" charset="0"/>
                <a:cs typeface="Calibri" pitchFamily="34" charset="0"/>
              </a:rPr>
              <a:t>Lymphatics</a:t>
            </a:r>
            <a:r>
              <a:rPr lang="en-US" sz="1600" dirty="0" smtClean="0">
                <a:latin typeface="Calibri" pitchFamily="34" charset="0"/>
                <a:cs typeface="Calibri" pitchFamily="34" charset="0"/>
              </a:rPr>
              <a:t> may become so involved as to block the local area of skin drainage and cause lymphedema and thickening of the skin, a change referred to as </a:t>
            </a:r>
            <a:r>
              <a:rPr lang="en-US" sz="1600" i="1" dirty="0" err="1" smtClean="0">
                <a:latin typeface="Calibri" pitchFamily="34" charset="0"/>
                <a:cs typeface="Calibri" pitchFamily="34" charset="0"/>
              </a:rPr>
              <a:t>peau</a:t>
            </a:r>
            <a:r>
              <a:rPr lang="en-US" sz="1600" i="1" dirty="0" smtClean="0">
                <a:latin typeface="Calibri" pitchFamily="34" charset="0"/>
                <a:cs typeface="Calibri" pitchFamily="34" charset="0"/>
              </a:rPr>
              <a:t> </a:t>
            </a:r>
            <a:r>
              <a:rPr lang="en-US" sz="1600" i="1" dirty="0" err="1" smtClean="0">
                <a:latin typeface="Calibri" pitchFamily="34" charset="0"/>
                <a:cs typeface="Calibri" pitchFamily="34" charset="0"/>
              </a:rPr>
              <a:t>d'orange</a:t>
            </a:r>
            <a:r>
              <a:rPr lang="en-US" sz="1600" dirty="0" smtClean="0">
                <a:latin typeface="Calibri" pitchFamily="34" charset="0"/>
                <a:cs typeface="Calibri" pitchFamily="34" charset="0"/>
              </a:rPr>
              <a:t>. </a:t>
            </a:r>
            <a:endParaRPr lang="en-US" sz="1600" dirty="0" smtClean="0">
              <a:latin typeface="Calibri" pitchFamily="34" charset="0"/>
              <a:cs typeface="Calibri" pitchFamily="34" charset="0"/>
            </a:endParaRPr>
          </a:p>
          <a:p>
            <a:pPr>
              <a:lnSpc>
                <a:spcPct val="80000"/>
              </a:lnSpc>
            </a:pPr>
            <a:endParaRPr lang="en-US" sz="1600" dirty="0" smtClean="0">
              <a:latin typeface="Calibri" pitchFamily="34" charset="0"/>
              <a:cs typeface="Calibri" pitchFamily="34" charset="0"/>
            </a:endParaRPr>
          </a:p>
          <a:p>
            <a:pPr>
              <a:lnSpc>
                <a:spcPct val="80000"/>
              </a:lnSpc>
            </a:pPr>
            <a:r>
              <a:rPr lang="en-US" sz="1600" dirty="0" smtClean="0">
                <a:latin typeface="Calibri" pitchFamily="34" charset="0"/>
                <a:cs typeface="Calibri" pitchFamily="34" charset="0"/>
              </a:rPr>
              <a:t> When the tumor involves the central portion of the breast, retraction of the nipple may develop. </a:t>
            </a:r>
          </a:p>
          <a:p>
            <a:pPr>
              <a:lnSpc>
                <a:spcPct val="80000"/>
              </a:lnSpc>
            </a:pPr>
            <a:endParaRPr lang="en-US" sz="1600" dirty="0" smtClean="0">
              <a:latin typeface="Calibri" pitchFamily="34" charset="0"/>
              <a:cs typeface="Calibri" pitchFamily="34" charset="0"/>
            </a:endParaRPr>
          </a:p>
        </p:txBody>
      </p:sp>
      <p:pic>
        <p:nvPicPr>
          <p:cNvPr id="4" name="Picture 7"/>
          <p:cNvPicPr>
            <a:picLocks noChangeAspect="1" noChangeArrowheads="1"/>
          </p:cNvPicPr>
          <p:nvPr/>
        </p:nvPicPr>
        <p:blipFill>
          <a:blip r:embed="rId3" cstate="print"/>
          <a:srcRect/>
          <a:stretch>
            <a:fillRect/>
          </a:stretch>
        </p:blipFill>
        <p:spPr bwMode="auto">
          <a:xfrm>
            <a:off x="6228184" y="1268760"/>
            <a:ext cx="2915816" cy="3890843"/>
          </a:xfrm>
          <a:prstGeom prst="rect">
            <a:avLst/>
          </a:prstGeom>
          <a:noFill/>
          <a:ln w="9525">
            <a:noFill/>
            <a:miter lim="800000"/>
            <a:headEnd/>
            <a:tailEnd/>
          </a:ln>
        </p:spPr>
      </p:pic>
      <p:pic>
        <p:nvPicPr>
          <p:cNvPr id="5" name="Picture 4"/>
          <p:cNvPicPr>
            <a:picLocks noChangeAspect="1" noChangeArrowheads="1"/>
          </p:cNvPicPr>
          <p:nvPr/>
        </p:nvPicPr>
        <p:blipFill>
          <a:blip r:embed="rId4" cstate="print"/>
          <a:srcRect/>
          <a:stretch>
            <a:fillRect/>
          </a:stretch>
        </p:blipFill>
        <p:spPr bwMode="auto">
          <a:xfrm>
            <a:off x="5868144" y="4401108"/>
            <a:ext cx="3275856" cy="245689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323528" y="548680"/>
            <a:ext cx="8229600" cy="1066800"/>
          </a:xfrm>
        </p:spPr>
        <p:txBody>
          <a:bodyPr/>
          <a:lstStyle/>
          <a:p>
            <a:r>
              <a:rPr lang="en-US" sz="1600" dirty="0" smtClean="0">
                <a:latin typeface="Calibri" pitchFamily="34" charset="0"/>
              </a:rPr>
              <a:t>ducts</a:t>
            </a:r>
            <a:endParaRPr lang="en-US" sz="1600" dirty="0">
              <a:latin typeface="Calibri" pitchFamily="34" charset="0"/>
            </a:endParaRPr>
          </a:p>
        </p:txBody>
      </p:sp>
      <p:sp>
        <p:nvSpPr>
          <p:cNvPr id="9" name="Content Placeholder 8"/>
          <p:cNvSpPr>
            <a:spLocks noGrp="1"/>
          </p:cNvSpPr>
          <p:nvPr>
            <p:ph sz="half" idx="1"/>
          </p:nvPr>
        </p:nvSpPr>
        <p:spPr>
          <a:xfrm>
            <a:off x="0" y="1412776"/>
            <a:ext cx="4362128" cy="4525963"/>
          </a:xfrm>
        </p:spPr>
        <p:txBody>
          <a:bodyPr>
            <a:normAutofit/>
          </a:bodyPr>
          <a:lstStyle/>
          <a:p>
            <a:pPr>
              <a:buFont typeface="Arial" pitchFamily="34" charset="0"/>
              <a:buChar char="•"/>
              <a:defRPr/>
            </a:pPr>
            <a:r>
              <a:rPr lang="en-US" sz="1600" dirty="0" smtClean="0">
                <a:latin typeface="Calibri" pitchFamily="34" charset="0"/>
              </a:rPr>
              <a:t>Six to ten major </a:t>
            </a:r>
            <a:r>
              <a:rPr lang="en-US" sz="1600" dirty="0" err="1" smtClean="0">
                <a:latin typeface="Calibri" pitchFamily="34" charset="0"/>
              </a:rPr>
              <a:t>ductal</a:t>
            </a:r>
            <a:r>
              <a:rPr lang="en-US" sz="1600" dirty="0" smtClean="0">
                <a:latin typeface="Calibri" pitchFamily="34" charset="0"/>
              </a:rPr>
              <a:t> systems originate at the nipple.</a:t>
            </a:r>
          </a:p>
          <a:p>
            <a:pPr>
              <a:buFont typeface="Arial" pitchFamily="34" charset="0"/>
              <a:buChar char="•"/>
              <a:defRPr/>
            </a:pPr>
            <a:r>
              <a:rPr lang="en-US" sz="1600" dirty="0" smtClean="0">
                <a:latin typeface="Calibri" pitchFamily="34" charset="0"/>
              </a:rPr>
              <a:t>Branching of the large ducts leads to the terminal duct lobular units.</a:t>
            </a:r>
          </a:p>
          <a:p>
            <a:pPr>
              <a:buFont typeface="Arial" pitchFamily="34" charset="0"/>
              <a:buChar char="•"/>
              <a:defRPr/>
            </a:pPr>
            <a:r>
              <a:rPr lang="en-US" sz="1600" dirty="0" smtClean="0">
                <a:latin typeface="Calibri" pitchFamily="34" charset="0"/>
              </a:rPr>
              <a:t>The TDU branches into grapelike clusters of small </a:t>
            </a:r>
            <a:r>
              <a:rPr lang="en-US" sz="1600" dirty="0" err="1" smtClean="0">
                <a:latin typeface="Calibri" pitchFamily="34" charset="0"/>
              </a:rPr>
              <a:t>acini</a:t>
            </a:r>
            <a:r>
              <a:rPr lang="en-US" sz="1600" dirty="0" smtClean="0">
                <a:latin typeface="Calibri" pitchFamily="34" charset="0"/>
              </a:rPr>
              <a:t> to form the lobule.</a:t>
            </a:r>
          </a:p>
          <a:p>
            <a:endParaRPr lang="en-US" sz="1600" dirty="0">
              <a:latin typeface="Calibri" pitchFamily="34" charset="0"/>
            </a:endParaRPr>
          </a:p>
        </p:txBody>
      </p:sp>
      <p:sp>
        <p:nvSpPr>
          <p:cNvPr id="10" name="Content Placeholder 9"/>
          <p:cNvSpPr>
            <a:spLocks noGrp="1"/>
          </p:cNvSpPr>
          <p:nvPr>
            <p:ph sz="half" idx="2"/>
          </p:nvPr>
        </p:nvSpPr>
        <p:spPr/>
        <p:txBody>
          <a:bodyPr>
            <a:normAutofit/>
          </a:bodyPr>
          <a:lstStyle/>
          <a:p>
            <a:endParaRPr lang="en-US"/>
          </a:p>
        </p:txBody>
      </p:sp>
      <p:pic>
        <p:nvPicPr>
          <p:cNvPr id="4098" name="Picture 2" descr="http://ultrasoundregistryreview.com/images/anatomyBreast/asd1.jpg"/>
          <p:cNvPicPr>
            <a:picLocks noChangeAspect="1" noChangeArrowheads="1"/>
          </p:cNvPicPr>
          <p:nvPr/>
        </p:nvPicPr>
        <p:blipFill>
          <a:blip r:embed="rId2" cstate="print"/>
          <a:srcRect/>
          <a:stretch>
            <a:fillRect/>
          </a:stretch>
        </p:blipFill>
        <p:spPr bwMode="auto">
          <a:xfrm>
            <a:off x="4299190" y="0"/>
            <a:ext cx="4844810" cy="3284984"/>
          </a:xfrm>
          <a:prstGeom prst="rect">
            <a:avLst/>
          </a:prstGeom>
          <a:noFill/>
        </p:spPr>
      </p:pic>
      <p:pic>
        <p:nvPicPr>
          <p:cNvPr id="11" name="Picture 5" descr="20FF1B"/>
          <p:cNvPicPr>
            <a:picLocks noChangeAspect="1" noChangeArrowheads="1"/>
          </p:cNvPicPr>
          <p:nvPr/>
        </p:nvPicPr>
        <p:blipFill>
          <a:blip r:embed="rId3" cstate="print"/>
          <a:srcRect/>
          <a:stretch>
            <a:fillRect/>
          </a:stretch>
        </p:blipFill>
        <p:spPr bwMode="auto">
          <a:xfrm>
            <a:off x="0" y="3835934"/>
            <a:ext cx="4427984" cy="3022066"/>
          </a:xfrm>
          <a:prstGeom prst="rect">
            <a:avLst/>
          </a:prstGeom>
          <a:noFill/>
          <a:ln w="9525">
            <a:noFill/>
            <a:miter lim="800000"/>
            <a:headEnd/>
            <a:tailEnd/>
          </a:ln>
        </p:spPr>
      </p:pic>
      <p:pic>
        <p:nvPicPr>
          <p:cNvPr id="12" name="Picture 2" descr="http://www.pathpedia.com/education/eatlas/histology/breast/normal-breast-histology-%289-bt08h-2%29.jpeg?Width=600&amp;Height=450&amp;Format=4"/>
          <p:cNvPicPr>
            <a:picLocks noChangeAspect="1" noChangeArrowheads="1"/>
          </p:cNvPicPr>
          <p:nvPr/>
        </p:nvPicPr>
        <p:blipFill>
          <a:blip r:embed="rId4" cstate="print"/>
          <a:srcRect/>
          <a:stretch>
            <a:fillRect/>
          </a:stretch>
        </p:blipFill>
        <p:spPr bwMode="auto">
          <a:xfrm>
            <a:off x="4429125" y="3324224"/>
            <a:ext cx="4714875" cy="3533776"/>
          </a:xfrm>
          <a:prstGeom prst="rect">
            <a:avLst/>
          </a:prstGeom>
          <a:noFill/>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p:txBody>
          <a:bodyPr rtlCol="0">
            <a:normAutofit/>
          </a:bodyPr>
          <a:lstStyle/>
          <a:p>
            <a:pPr fontAlgn="auto">
              <a:spcAft>
                <a:spcPts val="0"/>
              </a:spcAft>
              <a:defRPr/>
            </a:pPr>
            <a:r>
              <a:rPr lang="en-US" sz="1600" dirty="0" smtClean="0">
                <a:latin typeface="Calibri" pitchFamily="34" charset="0"/>
              </a:rPr>
              <a:t>CLINICAL FEATURES OF BREAST CANCER</a:t>
            </a:r>
          </a:p>
        </p:txBody>
      </p:sp>
      <p:sp>
        <p:nvSpPr>
          <p:cNvPr id="79875" name="Rectangle 3"/>
          <p:cNvSpPr>
            <a:spLocks noGrp="1" noChangeArrowheads="1"/>
          </p:cNvSpPr>
          <p:nvPr>
            <p:ph idx="1"/>
          </p:nvPr>
        </p:nvSpPr>
        <p:spPr/>
        <p:txBody>
          <a:bodyPr>
            <a:normAutofit/>
          </a:bodyPr>
          <a:lstStyle/>
          <a:p>
            <a:r>
              <a:rPr lang="en-US" sz="1600" dirty="0" smtClean="0">
                <a:latin typeface="Calibri" pitchFamily="34" charset="0"/>
              </a:rPr>
              <a:t>In older women undergoing mammography, invasive carcinomas most commonly present as a density</a:t>
            </a:r>
            <a:r>
              <a:rPr lang="en-US" sz="1600" dirty="0" smtClean="0">
                <a:latin typeface="Calibri" pitchFamily="34" charset="0"/>
              </a:rPr>
              <a:t>.</a:t>
            </a:r>
          </a:p>
          <a:p>
            <a:endParaRPr lang="en-US" sz="1600" dirty="0" smtClean="0">
              <a:latin typeface="Calibri" pitchFamily="34" charset="0"/>
            </a:endParaRPr>
          </a:p>
          <a:p>
            <a:r>
              <a:rPr lang="en-US" sz="1600" dirty="0" smtClean="0">
                <a:latin typeface="Calibri" pitchFamily="34" charset="0"/>
              </a:rPr>
              <a:t>Invasive carcinomas presenting as mammographic calcifications without an associated density are usually very small in size</a:t>
            </a:r>
            <a:r>
              <a:rPr lang="en-US" sz="1600" dirty="0" smtClean="0">
                <a:latin typeface="Calibri" pitchFamily="34" charset="0"/>
              </a:rPr>
              <a:t>.</a:t>
            </a:r>
          </a:p>
          <a:p>
            <a:endParaRPr lang="en-US" sz="1600" dirty="0" smtClean="0">
              <a:latin typeface="Calibri" pitchFamily="34" charset="0"/>
            </a:endParaRPr>
          </a:p>
          <a:p>
            <a:pPr>
              <a:lnSpc>
                <a:spcPct val="80000"/>
              </a:lnSpc>
            </a:pPr>
            <a:r>
              <a:rPr lang="en-US" sz="1600" dirty="0" smtClean="0">
                <a:latin typeface="Calibri" pitchFamily="34" charset="0"/>
              </a:rPr>
              <a:t>The term "inflammatory carcinoma" refers to the clinical presentation of a carcinoma extensively involving dermal </a:t>
            </a:r>
            <a:r>
              <a:rPr lang="en-US" sz="1600" dirty="0" err="1" smtClean="0">
                <a:latin typeface="Calibri" pitchFamily="34" charset="0"/>
              </a:rPr>
              <a:t>lymphatics</a:t>
            </a:r>
            <a:r>
              <a:rPr lang="en-US" sz="1600" dirty="0" smtClean="0">
                <a:latin typeface="Calibri" pitchFamily="34" charset="0"/>
              </a:rPr>
              <a:t>, resulting in an enlarged erythematous breast. </a:t>
            </a:r>
            <a:endParaRPr lang="en-US" sz="1600" dirty="0" smtClean="0">
              <a:latin typeface="Calibri" pitchFamily="34" charset="0"/>
            </a:endParaRPr>
          </a:p>
          <a:p>
            <a:pPr>
              <a:lnSpc>
                <a:spcPct val="80000"/>
              </a:lnSpc>
            </a:pPr>
            <a:endParaRPr lang="en-US" sz="1600" dirty="0">
              <a:latin typeface="Calibri" pitchFamily="34" charset="0"/>
            </a:endParaRPr>
          </a:p>
          <a:p>
            <a:pPr>
              <a:lnSpc>
                <a:spcPct val="80000"/>
              </a:lnSpc>
            </a:pPr>
            <a:r>
              <a:rPr lang="en-US" sz="1600" dirty="0" smtClean="0">
                <a:latin typeface="Calibri" pitchFamily="34" charset="0"/>
              </a:rPr>
              <a:t>The </a:t>
            </a:r>
            <a:r>
              <a:rPr lang="en-US" sz="1600" dirty="0" smtClean="0">
                <a:latin typeface="Calibri" pitchFamily="34" charset="0"/>
              </a:rPr>
              <a:t>diagnosis is made on clinical grounds and does not correlate with a specific histologic type of carcinoma </a:t>
            </a:r>
          </a:p>
          <a:p>
            <a:endParaRPr lang="en-US" sz="1600" dirty="0" smtClean="0">
              <a:latin typeface="Calibri" pitchFamily="34" charset="0"/>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5" descr="20FF67A"/>
          <p:cNvPicPr>
            <a:picLocks noChangeAspect="1" noChangeArrowheads="1"/>
          </p:cNvPicPr>
          <p:nvPr/>
        </p:nvPicPr>
        <p:blipFill>
          <a:blip r:embed="rId3" cstate="print"/>
          <a:srcRect/>
          <a:stretch>
            <a:fillRect/>
          </a:stretch>
        </p:blipFill>
        <p:spPr bwMode="auto">
          <a:xfrm>
            <a:off x="3437258" y="0"/>
            <a:ext cx="5706742" cy="4104307"/>
          </a:xfrm>
          <a:prstGeom prst="rect">
            <a:avLst/>
          </a:prstGeom>
          <a:noFill/>
          <a:ln w="9525">
            <a:noFill/>
            <a:miter lim="800000"/>
            <a:headEnd/>
            <a:tailEnd/>
          </a:ln>
        </p:spPr>
      </p:pic>
      <p:sp>
        <p:nvSpPr>
          <p:cNvPr id="81923" name="Rectangle 6"/>
          <p:cNvSpPr>
            <a:spLocks noGrp="1" noChangeArrowheads="1"/>
          </p:cNvSpPr>
          <p:nvPr>
            <p:ph type="title"/>
          </p:nvPr>
        </p:nvSpPr>
        <p:spPr/>
        <p:txBody>
          <a:bodyPr/>
          <a:lstStyle/>
          <a:p>
            <a:r>
              <a:rPr lang="en-US" sz="1600" dirty="0" smtClean="0">
                <a:latin typeface="Calibri" pitchFamily="34" charset="0"/>
              </a:rPr>
              <a:t>Invasive carcinoma</a:t>
            </a:r>
          </a:p>
        </p:txBody>
      </p:sp>
      <p:pic>
        <p:nvPicPr>
          <p:cNvPr id="96258" name="Picture 2" descr="http://upload.wikimedia.org/wikipedia/commons/3/3f/BreastCancer.jpg"/>
          <p:cNvPicPr>
            <a:picLocks noChangeAspect="1" noChangeArrowheads="1"/>
          </p:cNvPicPr>
          <p:nvPr/>
        </p:nvPicPr>
        <p:blipFill>
          <a:blip r:embed="rId4" cstate="print"/>
          <a:srcRect/>
          <a:stretch>
            <a:fillRect/>
          </a:stretch>
        </p:blipFill>
        <p:spPr bwMode="auto">
          <a:xfrm>
            <a:off x="0" y="3152775"/>
            <a:ext cx="4714875" cy="3705225"/>
          </a:xfrm>
          <a:prstGeom prst="rect">
            <a:avLst/>
          </a:prstGeom>
          <a:noFill/>
        </p:spPr>
      </p:pic>
      <p:pic>
        <p:nvPicPr>
          <p:cNvPr id="96260" name="Picture 4" descr="http://nursing-resource.com/wp-content/uploads/2010/01/Breast_Cancer.gif"/>
          <p:cNvPicPr>
            <a:picLocks noChangeAspect="1" noChangeArrowheads="1"/>
          </p:cNvPicPr>
          <p:nvPr/>
        </p:nvPicPr>
        <p:blipFill>
          <a:blip r:embed="rId5" cstate="print"/>
          <a:srcRect/>
          <a:stretch>
            <a:fillRect/>
          </a:stretch>
        </p:blipFill>
        <p:spPr bwMode="auto">
          <a:xfrm>
            <a:off x="5415150" y="4052010"/>
            <a:ext cx="3728850" cy="2805990"/>
          </a:xfrm>
          <a:prstGeom prst="rect">
            <a:avLst/>
          </a:prstGeom>
          <a:noFill/>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itle 2"/>
          <p:cNvSpPr>
            <a:spLocks noGrp="1"/>
          </p:cNvSpPr>
          <p:nvPr>
            <p:ph type="title"/>
          </p:nvPr>
        </p:nvSpPr>
        <p:spPr/>
        <p:txBody>
          <a:bodyPr>
            <a:normAutofit/>
          </a:bodyPr>
          <a:lstStyle/>
          <a:p>
            <a:r>
              <a:rPr lang="en-US" sz="1600" dirty="0" smtClean="0">
                <a:latin typeface="Calibri" pitchFamily="34" charset="0"/>
              </a:rPr>
              <a:t>Invasive </a:t>
            </a:r>
            <a:r>
              <a:rPr lang="en-US" sz="1600" dirty="0" err="1" smtClean="0">
                <a:latin typeface="Calibri" pitchFamily="34" charset="0"/>
              </a:rPr>
              <a:t>Ductal</a:t>
            </a:r>
            <a:r>
              <a:rPr lang="en-US" sz="1600" dirty="0" smtClean="0">
                <a:latin typeface="Calibri" pitchFamily="34" charset="0"/>
              </a:rPr>
              <a:t> Carcinoma ,NOS</a:t>
            </a:r>
          </a:p>
        </p:txBody>
      </p:sp>
      <p:sp>
        <p:nvSpPr>
          <p:cNvPr id="94210" name="Content Placeholder 1"/>
          <p:cNvSpPr>
            <a:spLocks noGrp="1"/>
          </p:cNvSpPr>
          <p:nvPr>
            <p:ph sz="half" idx="1"/>
          </p:nvPr>
        </p:nvSpPr>
        <p:spPr/>
        <p:txBody>
          <a:bodyPr rtlCol="0">
            <a:normAutofit/>
          </a:bodyPr>
          <a:lstStyle/>
          <a:p>
            <a:pPr fontAlgn="auto">
              <a:spcAft>
                <a:spcPts val="0"/>
              </a:spcAft>
              <a:buFont typeface="Arial" pitchFamily="34" charset="0"/>
              <a:buChar char="•"/>
              <a:defRPr/>
            </a:pPr>
            <a:r>
              <a:rPr lang="en-US" sz="1600" dirty="0" smtClean="0">
                <a:latin typeface="Calibri" pitchFamily="34" charset="0"/>
              </a:rPr>
              <a:t>It is the commonest type of breast cancer, forming up to 80% of these cancers. </a:t>
            </a:r>
          </a:p>
          <a:p>
            <a:pPr fontAlgn="auto">
              <a:spcAft>
                <a:spcPts val="0"/>
              </a:spcAft>
              <a:buFont typeface="Arial" pitchFamily="34" charset="0"/>
              <a:buChar char="•"/>
              <a:defRPr/>
            </a:pPr>
            <a:r>
              <a:rPr lang="en-US" sz="1600" dirty="0" smtClean="0">
                <a:latin typeface="Calibri" pitchFamily="34" charset="0"/>
              </a:rPr>
              <a:t>Most of these tumors excite a pronounced fibroblastic </a:t>
            </a:r>
            <a:r>
              <a:rPr lang="en-US" sz="1600" dirty="0" err="1" smtClean="0">
                <a:latin typeface="Calibri" pitchFamily="34" charset="0"/>
              </a:rPr>
              <a:t>stromal</a:t>
            </a:r>
            <a:r>
              <a:rPr lang="en-US" sz="1600" dirty="0" smtClean="0">
                <a:latin typeface="Calibri" pitchFamily="34" charset="0"/>
              </a:rPr>
              <a:t> reaction to the invading tumor cells producing a palpable mass with hard consistency (hence </a:t>
            </a:r>
            <a:r>
              <a:rPr lang="en-US" sz="1600" dirty="0" err="1" smtClean="0">
                <a:latin typeface="Calibri" pitchFamily="34" charset="0"/>
              </a:rPr>
              <a:t>scirrhous</a:t>
            </a:r>
            <a:r>
              <a:rPr lang="en-US" sz="1600" dirty="0" smtClean="0">
                <a:latin typeface="Calibri" pitchFamily="34" charset="0"/>
              </a:rPr>
              <a:t> carcinoma), which is the most common presentation. </a:t>
            </a:r>
          </a:p>
          <a:p>
            <a:pPr fontAlgn="auto">
              <a:spcAft>
                <a:spcPts val="0"/>
              </a:spcAft>
              <a:buFont typeface="Arial" pitchFamily="34" charset="0"/>
              <a:buChar char="•"/>
              <a:defRPr/>
            </a:pPr>
            <a:r>
              <a:rPr lang="en-US" sz="1600" dirty="0" smtClean="0">
                <a:latin typeface="Calibri" pitchFamily="34" charset="0"/>
              </a:rPr>
              <a:t>The tumor shows an infiltrative attachment to the surrounding structures and may cause dimpling of the skin (due to traction on </a:t>
            </a:r>
            <a:r>
              <a:rPr lang="en-US" sz="1600" dirty="0" err="1" smtClean="0">
                <a:latin typeface="Calibri" pitchFamily="34" charset="0"/>
              </a:rPr>
              <a:t>suspensory</a:t>
            </a:r>
            <a:r>
              <a:rPr lang="en-US" sz="1600" dirty="0" smtClean="0">
                <a:latin typeface="Calibri" pitchFamily="34" charset="0"/>
              </a:rPr>
              <a:t> ligaments) or nipple retraction. </a:t>
            </a:r>
          </a:p>
        </p:txBody>
      </p:sp>
      <p:pic>
        <p:nvPicPr>
          <p:cNvPr id="3" name="Content Placeholder 2"/>
          <p:cNvPicPr>
            <a:picLocks noGrp="1" noChangeAspect="1"/>
          </p:cNvPicPr>
          <p:nvPr>
            <p:ph sz="half" idx="2"/>
          </p:nvPr>
        </p:nvPicPr>
        <p:blipFill>
          <a:blip r:embed="rId2"/>
          <a:stretch>
            <a:fillRect/>
          </a:stretch>
        </p:blipFill>
        <p:spPr>
          <a:xfrm>
            <a:off x="4860032" y="2228029"/>
            <a:ext cx="3638635" cy="4525962"/>
          </a:xfrm>
          <a:prstGeom prst="rect">
            <a:avLst/>
          </a:prstGeom>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600" dirty="0">
                <a:latin typeface="Calibri" pitchFamily="34" charset="0"/>
              </a:rPr>
              <a:t>Invasive Ductal </a:t>
            </a:r>
            <a:r>
              <a:rPr lang="en-US" sz="1600" dirty="0" smtClean="0">
                <a:latin typeface="Calibri" pitchFamily="34" charset="0"/>
              </a:rPr>
              <a:t>Carcinoma</a:t>
            </a:r>
            <a:endParaRPr lang="en-US" sz="1600" dirty="0">
              <a:latin typeface="Calibri" pitchFamily="34" charset="0"/>
            </a:endParaRPr>
          </a:p>
        </p:txBody>
      </p:sp>
      <p:pic>
        <p:nvPicPr>
          <p:cNvPr id="243714" name="Picture 2" descr="http://aegiscreative.com/wp-content/uploads/2014/01/Figure-2.png"/>
          <p:cNvPicPr>
            <a:picLocks noChangeAspect="1" noChangeArrowheads="1"/>
          </p:cNvPicPr>
          <p:nvPr/>
        </p:nvPicPr>
        <p:blipFill>
          <a:blip r:embed="rId2" cstate="print"/>
          <a:srcRect/>
          <a:stretch>
            <a:fillRect/>
          </a:stretch>
        </p:blipFill>
        <p:spPr bwMode="auto">
          <a:xfrm>
            <a:off x="198377" y="3103445"/>
            <a:ext cx="8811744" cy="3061859"/>
          </a:xfrm>
          <a:prstGeom prst="rect">
            <a:avLst/>
          </a:prstGeom>
          <a:noFill/>
        </p:spPr>
      </p:pic>
    </p:spTree>
    <p:extLst>
      <p:ext uri="{BB962C8B-B14F-4D97-AF65-F5344CB8AC3E}">
        <p14:creationId xmlns:p14="http://schemas.microsoft.com/office/powerpoint/2010/main" val="41541290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457200" y="1143000"/>
            <a:ext cx="5338936" cy="1066800"/>
          </a:xfrm>
        </p:spPr>
        <p:txBody>
          <a:bodyPr>
            <a:normAutofit/>
          </a:bodyPr>
          <a:lstStyle/>
          <a:p>
            <a:r>
              <a:rPr lang="en-US" sz="1800" dirty="0" smtClean="0">
                <a:solidFill>
                  <a:srgbClr val="FF0000"/>
                </a:solidFill>
                <a:latin typeface="Calibri" pitchFamily="34" charset="0"/>
              </a:rPr>
              <a:t>Invasive </a:t>
            </a:r>
            <a:r>
              <a:rPr lang="en-US" sz="1800" dirty="0" err="1" smtClean="0">
                <a:solidFill>
                  <a:srgbClr val="FF0000"/>
                </a:solidFill>
                <a:latin typeface="Calibri" pitchFamily="34" charset="0"/>
              </a:rPr>
              <a:t>Ductal</a:t>
            </a:r>
            <a:r>
              <a:rPr lang="en-US" sz="1800" dirty="0" smtClean="0">
                <a:solidFill>
                  <a:srgbClr val="FF0000"/>
                </a:solidFill>
                <a:latin typeface="Calibri" pitchFamily="34" charset="0"/>
              </a:rPr>
              <a:t> Carcinoma ,NOS</a:t>
            </a:r>
          </a:p>
        </p:txBody>
      </p:sp>
      <p:sp>
        <p:nvSpPr>
          <p:cNvPr id="95234" name="Rectangle 3"/>
          <p:cNvSpPr>
            <a:spLocks noGrp="1" noChangeArrowheads="1"/>
          </p:cNvSpPr>
          <p:nvPr>
            <p:ph sz="half" idx="1"/>
          </p:nvPr>
        </p:nvSpPr>
        <p:spPr>
          <a:xfrm>
            <a:off x="457200" y="2249424"/>
            <a:ext cx="3682752" cy="4525963"/>
          </a:xfrm>
        </p:spPr>
        <p:txBody>
          <a:bodyPr rtlCol="0">
            <a:normAutofit/>
          </a:bodyPr>
          <a:lstStyle/>
          <a:p>
            <a:pPr fontAlgn="auto">
              <a:spcAft>
                <a:spcPts val="0"/>
              </a:spcAft>
              <a:buFont typeface="Arial" pitchFamily="34" charset="0"/>
              <a:buChar char="•"/>
              <a:defRPr/>
            </a:pPr>
            <a:r>
              <a:rPr lang="en-US" sz="1600" dirty="0" smtClean="0">
                <a:latin typeface="Calibri" pitchFamily="34" charset="0"/>
              </a:rPr>
              <a:t>Grossly ,firm ,hard, and have an irregular border</a:t>
            </a:r>
          </a:p>
          <a:p>
            <a:pPr fontAlgn="auto">
              <a:spcAft>
                <a:spcPts val="0"/>
              </a:spcAft>
              <a:buFont typeface="Arial" pitchFamily="34" charset="0"/>
              <a:buChar char="•"/>
              <a:defRPr/>
            </a:pPr>
            <a:r>
              <a:rPr lang="en-US" sz="1600" dirty="0" smtClean="0">
                <a:latin typeface="Calibri" pitchFamily="34" charset="0"/>
              </a:rPr>
              <a:t>Cut surface is gritty and shows irregular margins with </a:t>
            </a:r>
            <a:r>
              <a:rPr lang="en-US" sz="1600" dirty="0" err="1" smtClean="0">
                <a:latin typeface="Calibri" pitchFamily="34" charset="0"/>
              </a:rPr>
              <a:t>stellate</a:t>
            </a:r>
            <a:r>
              <a:rPr lang="en-US" sz="1600" dirty="0" smtClean="0">
                <a:latin typeface="Calibri" pitchFamily="34" charset="0"/>
              </a:rPr>
              <a:t> infiltration and in the center there are small foci of chalky white </a:t>
            </a:r>
            <a:r>
              <a:rPr lang="en-US" sz="1600" dirty="0" err="1" smtClean="0">
                <a:latin typeface="Calibri" pitchFamily="34" charset="0"/>
              </a:rPr>
              <a:t>stroma</a:t>
            </a:r>
            <a:r>
              <a:rPr lang="en-US" sz="1600" dirty="0" smtClean="0">
                <a:latin typeface="Calibri" pitchFamily="34" charset="0"/>
              </a:rPr>
              <a:t> and occasionally  calcifications</a:t>
            </a:r>
          </a:p>
          <a:p>
            <a:pPr fontAlgn="auto">
              <a:spcAft>
                <a:spcPts val="0"/>
              </a:spcAft>
              <a:buFont typeface="Arial" pitchFamily="34" charset="0"/>
              <a:buChar char="•"/>
              <a:defRPr/>
            </a:pPr>
            <a:r>
              <a:rPr lang="en-US" sz="1600" dirty="0" smtClean="0">
                <a:latin typeface="Calibri" pitchFamily="34" charset="0"/>
              </a:rPr>
              <a:t>Characteristic grating sound when cut or scraped</a:t>
            </a:r>
          </a:p>
          <a:p>
            <a:pPr fontAlgn="auto">
              <a:spcAft>
                <a:spcPts val="0"/>
              </a:spcAft>
              <a:buFont typeface="Arial" pitchFamily="34" charset="0"/>
              <a:buChar char="•"/>
              <a:defRPr/>
            </a:pPr>
            <a:r>
              <a:rPr lang="en-US" sz="1600" dirty="0" smtClean="0">
                <a:latin typeface="Calibri" pitchFamily="34" charset="0"/>
              </a:rPr>
              <a:t>Could be soft and well demarcated</a:t>
            </a:r>
          </a:p>
          <a:p>
            <a:pPr fontAlgn="auto">
              <a:spcAft>
                <a:spcPts val="0"/>
              </a:spcAft>
              <a:buFont typeface="Arial" pitchFamily="34" charset="0"/>
              <a:buChar char="•"/>
              <a:defRPr/>
            </a:pPr>
            <a:r>
              <a:rPr lang="en-US" sz="1600" dirty="0" smtClean="0">
                <a:latin typeface="Calibri" pitchFamily="34" charset="0"/>
              </a:rPr>
              <a:t>Accompanied by varying amounts of DCIS</a:t>
            </a:r>
          </a:p>
          <a:p>
            <a:pPr fontAlgn="auto">
              <a:spcAft>
                <a:spcPts val="0"/>
              </a:spcAft>
              <a:buFont typeface="Wingdings" pitchFamily="2" charset="2"/>
              <a:buNone/>
              <a:defRPr/>
            </a:pPr>
            <a:endParaRPr lang="en-US" sz="1600" dirty="0" smtClean="0">
              <a:latin typeface="Calibri" pitchFamily="34" charset="0"/>
            </a:endParaRPr>
          </a:p>
        </p:txBody>
      </p:sp>
      <p:pic>
        <p:nvPicPr>
          <p:cNvPr id="4" name="Picture 3"/>
          <p:cNvPicPr>
            <a:picLocks noChangeAspect="1"/>
          </p:cNvPicPr>
          <p:nvPr/>
        </p:nvPicPr>
        <p:blipFill>
          <a:blip r:embed="rId3"/>
          <a:stretch>
            <a:fillRect/>
          </a:stretch>
        </p:blipFill>
        <p:spPr>
          <a:xfrm>
            <a:off x="4301690" y="4165079"/>
            <a:ext cx="4842310" cy="2685281"/>
          </a:xfrm>
          <a:prstGeom prst="rect">
            <a:avLst/>
          </a:prstGeom>
        </p:spPr>
      </p:pic>
      <p:pic>
        <p:nvPicPr>
          <p:cNvPr id="6" name="Picture 5"/>
          <p:cNvPicPr>
            <a:picLocks noChangeAspect="1"/>
          </p:cNvPicPr>
          <p:nvPr/>
        </p:nvPicPr>
        <p:blipFill>
          <a:blip r:embed="rId4"/>
          <a:stretch>
            <a:fillRect/>
          </a:stretch>
        </p:blipFill>
        <p:spPr>
          <a:xfrm>
            <a:off x="6037213" y="1143000"/>
            <a:ext cx="3106787" cy="2858244"/>
          </a:xfrm>
          <a:prstGeom prst="rect">
            <a:avLst/>
          </a:prstGeom>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a:xfrm>
            <a:off x="457200" y="1143000"/>
            <a:ext cx="4906888" cy="1066800"/>
          </a:xfrm>
        </p:spPr>
        <p:txBody>
          <a:bodyPr>
            <a:normAutofit/>
          </a:bodyPr>
          <a:lstStyle/>
          <a:p>
            <a:r>
              <a:rPr lang="en-US" sz="1600" b="1" dirty="0" smtClean="0">
                <a:latin typeface="Calibri" pitchFamily="34" charset="0"/>
              </a:rPr>
              <a:t>Invasive </a:t>
            </a:r>
            <a:r>
              <a:rPr lang="en-US" sz="1600" b="1" dirty="0" err="1" smtClean="0">
                <a:latin typeface="Calibri" pitchFamily="34" charset="0"/>
              </a:rPr>
              <a:t>Ductal</a:t>
            </a:r>
            <a:r>
              <a:rPr lang="en-US" sz="1600" b="1" dirty="0" smtClean="0">
                <a:latin typeface="Calibri" pitchFamily="34" charset="0"/>
              </a:rPr>
              <a:t> </a:t>
            </a:r>
            <a:r>
              <a:rPr lang="en-US" sz="1600" b="1" dirty="0" err="1" smtClean="0">
                <a:latin typeface="Calibri" pitchFamily="34" charset="0"/>
              </a:rPr>
              <a:t>Carcinoma,NOS</a:t>
            </a:r>
            <a:endParaRPr lang="en-US" sz="1600" b="1" dirty="0" smtClean="0">
              <a:latin typeface="Calibri" pitchFamily="34" charset="0"/>
            </a:endParaRPr>
          </a:p>
        </p:txBody>
      </p:sp>
      <p:sp>
        <p:nvSpPr>
          <p:cNvPr id="96258" name="Rectangle 3"/>
          <p:cNvSpPr>
            <a:spLocks noGrp="1" noChangeArrowheads="1"/>
          </p:cNvSpPr>
          <p:nvPr>
            <p:ph sz="half" idx="1"/>
          </p:nvPr>
        </p:nvSpPr>
        <p:spPr>
          <a:xfrm>
            <a:off x="457200" y="1916832"/>
            <a:ext cx="4038600" cy="4474824"/>
          </a:xfrm>
        </p:spPr>
        <p:txBody>
          <a:bodyPr rtlCol="0">
            <a:normAutofit/>
          </a:bodyPr>
          <a:lstStyle/>
          <a:p>
            <a:pPr fontAlgn="auto">
              <a:spcAft>
                <a:spcPts val="0"/>
              </a:spcAft>
              <a:buFont typeface="Arial" pitchFamily="34" charset="0"/>
              <a:buChar char="•"/>
              <a:defRPr/>
            </a:pPr>
            <a:r>
              <a:rPr lang="en-US" sz="1600" dirty="0" err="1" smtClean="0">
                <a:latin typeface="Calibri" pitchFamily="34" charset="0"/>
              </a:rPr>
              <a:t>Histologically</a:t>
            </a:r>
            <a:r>
              <a:rPr lang="en-US" sz="1600" dirty="0" smtClean="0">
                <a:latin typeface="Calibri" pitchFamily="34" charset="0"/>
              </a:rPr>
              <a:t>, the tumor cells are larger than normal epithelium, and can assume a variety of patterns such as glandular formation, cords of cells, broad sheets of cells or a mixture of all these, usually within a dense </a:t>
            </a:r>
            <a:r>
              <a:rPr lang="en-US" sz="1600" dirty="0" err="1" smtClean="0">
                <a:latin typeface="Calibri" pitchFamily="34" charset="0"/>
              </a:rPr>
              <a:t>stroma</a:t>
            </a:r>
            <a:r>
              <a:rPr lang="en-US" sz="1600" dirty="0" smtClean="0">
                <a:latin typeface="Calibri" pitchFamily="34" charset="0"/>
              </a:rPr>
              <a:t>. </a:t>
            </a:r>
          </a:p>
          <a:p>
            <a:pPr fontAlgn="auto">
              <a:spcAft>
                <a:spcPts val="0"/>
              </a:spcAft>
              <a:buFont typeface="Arial" pitchFamily="34" charset="0"/>
              <a:buChar char="•"/>
              <a:defRPr/>
            </a:pPr>
            <a:r>
              <a:rPr lang="en-US" sz="1600" dirty="0" smtClean="0">
                <a:latin typeface="Calibri" pitchFamily="34" charset="0"/>
              </a:rPr>
              <a:t>The tumors range from well differentiated, in which there is glandular formation, to poorly differentiated, containing solid sheets of </a:t>
            </a:r>
            <a:r>
              <a:rPr lang="en-US" sz="1600" dirty="0" err="1" smtClean="0">
                <a:latin typeface="Calibri" pitchFamily="34" charset="0"/>
              </a:rPr>
              <a:t>pleomorphic</a:t>
            </a:r>
            <a:r>
              <a:rPr lang="en-US" sz="1600" dirty="0" smtClean="0">
                <a:latin typeface="Calibri" pitchFamily="34" charset="0"/>
              </a:rPr>
              <a:t> </a:t>
            </a:r>
            <a:r>
              <a:rPr lang="en-US" sz="1600" dirty="0" err="1" smtClean="0">
                <a:latin typeface="Calibri" pitchFamily="34" charset="0"/>
              </a:rPr>
              <a:t>neoplastic</a:t>
            </a:r>
            <a:r>
              <a:rPr lang="en-US" sz="1600" dirty="0" smtClean="0">
                <a:latin typeface="Calibri" pitchFamily="34" charset="0"/>
              </a:rPr>
              <a:t> cells.</a:t>
            </a:r>
          </a:p>
          <a:p>
            <a:pPr fontAlgn="auto">
              <a:spcAft>
                <a:spcPts val="0"/>
              </a:spcAft>
              <a:buFont typeface="Arial" pitchFamily="34" charset="0"/>
              <a:buChar char="•"/>
              <a:defRPr/>
            </a:pPr>
            <a:r>
              <a:rPr lang="en-US" sz="1600" dirty="0" smtClean="0">
                <a:latin typeface="Calibri" pitchFamily="34" charset="0"/>
              </a:rPr>
              <a:t>Carcinomas associated with a large amount of DCIS require large excisions with wide margins to reduce local recurrences</a:t>
            </a:r>
          </a:p>
        </p:txBody>
      </p:sp>
      <p:pic>
        <p:nvPicPr>
          <p:cNvPr id="3" name="Content Placeholder 2"/>
          <p:cNvPicPr>
            <a:picLocks noGrp="1" noChangeAspect="1"/>
          </p:cNvPicPr>
          <p:nvPr>
            <p:ph sz="half" idx="2"/>
          </p:nvPr>
        </p:nvPicPr>
        <p:blipFill>
          <a:blip r:embed="rId3"/>
          <a:stretch>
            <a:fillRect/>
          </a:stretch>
        </p:blipFill>
        <p:spPr>
          <a:xfrm>
            <a:off x="5160640" y="1590730"/>
            <a:ext cx="4038600" cy="2678938"/>
          </a:xfrm>
          <a:prstGeom prst="rect">
            <a:avLst/>
          </a:prstGeom>
        </p:spPr>
      </p:pic>
      <p:pic>
        <p:nvPicPr>
          <p:cNvPr id="4" name="Picture 3"/>
          <p:cNvPicPr>
            <a:picLocks noChangeAspect="1"/>
          </p:cNvPicPr>
          <p:nvPr/>
        </p:nvPicPr>
        <p:blipFill>
          <a:blip r:embed="rId4"/>
          <a:stretch>
            <a:fillRect/>
          </a:stretch>
        </p:blipFill>
        <p:spPr>
          <a:xfrm>
            <a:off x="6817990" y="0"/>
            <a:ext cx="2381250" cy="1781175"/>
          </a:xfrm>
          <a:prstGeom prst="rect">
            <a:avLst/>
          </a:prstGeom>
        </p:spPr>
      </p:pic>
      <p:pic>
        <p:nvPicPr>
          <p:cNvPr id="5" name="Picture 4"/>
          <p:cNvPicPr>
            <a:picLocks noChangeAspect="1"/>
          </p:cNvPicPr>
          <p:nvPr/>
        </p:nvPicPr>
        <p:blipFill>
          <a:blip r:embed="rId5"/>
          <a:stretch>
            <a:fillRect/>
          </a:stretch>
        </p:blipFill>
        <p:spPr>
          <a:xfrm>
            <a:off x="4912990" y="4286463"/>
            <a:ext cx="4286250" cy="2800350"/>
          </a:xfrm>
          <a:prstGeom prst="rect">
            <a:avLst/>
          </a:prstGeom>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5" descr="20FF72"/>
          <p:cNvPicPr>
            <a:picLocks noChangeAspect="1" noChangeArrowheads="1"/>
          </p:cNvPicPr>
          <p:nvPr/>
        </p:nvPicPr>
        <p:blipFill>
          <a:blip r:embed="rId3" cstate="print"/>
          <a:srcRect/>
          <a:stretch>
            <a:fillRect/>
          </a:stretch>
        </p:blipFill>
        <p:spPr bwMode="auto">
          <a:xfrm>
            <a:off x="179512" y="1155612"/>
            <a:ext cx="8640762" cy="5832475"/>
          </a:xfrm>
          <a:prstGeom prst="rect">
            <a:avLst/>
          </a:prstGeom>
          <a:noFill/>
          <a:ln w="9525">
            <a:noFill/>
            <a:miter lim="800000"/>
            <a:headEnd/>
            <a:tailEnd/>
          </a:ln>
        </p:spPr>
      </p:pic>
      <p:sp>
        <p:nvSpPr>
          <p:cNvPr id="88067" name="Rectangle 6"/>
          <p:cNvSpPr>
            <a:spLocks noGrp="1" noChangeArrowheads="1"/>
          </p:cNvSpPr>
          <p:nvPr>
            <p:ph type="title"/>
          </p:nvPr>
        </p:nvSpPr>
        <p:spPr>
          <a:xfrm>
            <a:off x="251520" y="85764"/>
            <a:ext cx="8229600" cy="1069848"/>
          </a:xfrm>
        </p:spPr>
        <p:txBody>
          <a:bodyPr/>
          <a:lstStyle/>
          <a:p>
            <a:r>
              <a:rPr lang="en-US" sz="1600" dirty="0" smtClean="0">
                <a:latin typeface="Calibri" pitchFamily="34" charset="0"/>
              </a:rPr>
              <a:t>Invasive </a:t>
            </a:r>
            <a:r>
              <a:rPr lang="en-US" sz="1600" dirty="0" err="1" smtClean="0">
                <a:latin typeface="Calibri" pitchFamily="34" charset="0"/>
              </a:rPr>
              <a:t>ductal</a:t>
            </a:r>
            <a:r>
              <a:rPr lang="en-US" sz="1600" dirty="0" smtClean="0">
                <a:latin typeface="Calibri" pitchFamily="34" charset="0"/>
              </a:rPr>
              <a:t> carcinoma</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itle 2"/>
          <p:cNvSpPr>
            <a:spLocks noGrp="1"/>
          </p:cNvSpPr>
          <p:nvPr>
            <p:ph type="title"/>
          </p:nvPr>
        </p:nvSpPr>
        <p:spPr/>
        <p:txBody>
          <a:bodyPr>
            <a:normAutofit/>
          </a:bodyPr>
          <a:lstStyle/>
          <a:p>
            <a:r>
              <a:rPr lang="en-US" sz="2000" b="1" dirty="0" smtClean="0">
                <a:latin typeface="Calibri" pitchFamily="34" charset="0"/>
              </a:rPr>
              <a:t>Invasive Lobular Carcinoma</a:t>
            </a:r>
          </a:p>
        </p:txBody>
      </p:sp>
      <p:sp>
        <p:nvSpPr>
          <p:cNvPr id="99330" name="Content Placeholder 1"/>
          <p:cNvSpPr>
            <a:spLocks noGrp="1"/>
          </p:cNvSpPr>
          <p:nvPr>
            <p:ph idx="1"/>
          </p:nvPr>
        </p:nvSpPr>
        <p:spPr>
          <a:xfrm>
            <a:off x="0" y="2204864"/>
            <a:ext cx="5626968" cy="4325112"/>
          </a:xfrm>
        </p:spPr>
        <p:txBody>
          <a:bodyPr rtlCol="0">
            <a:normAutofit/>
          </a:bodyPr>
          <a:lstStyle/>
          <a:p>
            <a:pPr fontAlgn="auto">
              <a:spcAft>
                <a:spcPts val="0"/>
              </a:spcAft>
              <a:buFont typeface="Arial" pitchFamily="34" charset="0"/>
              <a:buChar char="•"/>
              <a:defRPr/>
            </a:pPr>
            <a:endParaRPr lang="en-US" sz="1600" dirty="0" smtClean="0">
              <a:latin typeface="Calibri" pitchFamily="34" charset="0"/>
            </a:endParaRPr>
          </a:p>
          <a:p>
            <a:pPr fontAlgn="auto">
              <a:spcAft>
                <a:spcPts val="0"/>
              </a:spcAft>
              <a:buFont typeface="Arial" pitchFamily="34" charset="0"/>
              <a:buChar char="•"/>
              <a:defRPr/>
            </a:pPr>
            <a:r>
              <a:rPr lang="en-US" sz="1600" dirty="0" smtClean="0">
                <a:latin typeface="Calibri" pitchFamily="34" charset="0"/>
              </a:rPr>
              <a:t>It is the second most common type of invasive breast cancer forming up to 10% of breast cancers. </a:t>
            </a:r>
            <a:endParaRPr lang="en-US" sz="1600" dirty="0" smtClean="0">
              <a:latin typeface="Calibri" pitchFamily="34" charset="0"/>
            </a:endParaRPr>
          </a:p>
          <a:p>
            <a:pPr fontAlgn="auto">
              <a:spcAft>
                <a:spcPts val="0"/>
              </a:spcAft>
              <a:buFont typeface="Arial" pitchFamily="34" charset="0"/>
              <a:buChar char="•"/>
              <a:defRPr/>
            </a:pPr>
            <a:endParaRPr lang="en-US" sz="1600" dirty="0" smtClean="0">
              <a:latin typeface="Calibri" pitchFamily="34" charset="0"/>
            </a:endParaRPr>
          </a:p>
          <a:p>
            <a:pPr fontAlgn="auto">
              <a:spcAft>
                <a:spcPts val="0"/>
              </a:spcAft>
              <a:buFont typeface="Arial" pitchFamily="34" charset="0"/>
              <a:buChar char="•"/>
              <a:defRPr/>
            </a:pPr>
            <a:r>
              <a:rPr lang="en-US" sz="1600" dirty="0" smtClean="0">
                <a:latin typeface="Calibri" pitchFamily="34" charset="0"/>
              </a:rPr>
              <a:t>The tumor may occur alone or in combination with ductal carcinoma. </a:t>
            </a:r>
            <a:endParaRPr lang="en-US" sz="1600" dirty="0" smtClean="0">
              <a:latin typeface="Calibri" pitchFamily="34" charset="0"/>
            </a:endParaRPr>
          </a:p>
          <a:p>
            <a:pPr fontAlgn="auto">
              <a:spcAft>
                <a:spcPts val="0"/>
              </a:spcAft>
              <a:buFont typeface="Arial" pitchFamily="34" charset="0"/>
              <a:buChar char="•"/>
              <a:defRPr/>
            </a:pPr>
            <a:endParaRPr lang="en-US" sz="1600" dirty="0" smtClean="0">
              <a:latin typeface="Calibri" pitchFamily="34" charset="0"/>
            </a:endParaRPr>
          </a:p>
          <a:p>
            <a:pPr fontAlgn="auto">
              <a:spcAft>
                <a:spcPts val="0"/>
              </a:spcAft>
              <a:buFont typeface="Arial" pitchFamily="34" charset="0"/>
              <a:buChar char="•"/>
              <a:defRPr/>
            </a:pPr>
            <a:r>
              <a:rPr lang="en-US" sz="1600" dirty="0" smtClean="0">
                <a:latin typeface="Calibri" pitchFamily="34" charset="0"/>
              </a:rPr>
              <a:t>It tends to be bilateral more often than ductal carcinoma and </a:t>
            </a:r>
            <a:r>
              <a:rPr lang="en-US" sz="1600" dirty="0" err="1" smtClean="0">
                <a:latin typeface="Calibri" pitchFamily="34" charset="0"/>
              </a:rPr>
              <a:t>multicentric</a:t>
            </a:r>
            <a:r>
              <a:rPr lang="en-US" sz="1600" dirty="0" smtClean="0">
                <a:latin typeface="Calibri" pitchFamily="34" charset="0"/>
              </a:rPr>
              <a:t>.</a:t>
            </a:r>
          </a:p>
          <a:p>
            <a:pPr fontAlgn="auto">
              <a:spcAft>
                <a:spcPts val="0"/>
              </a:spcAft>
              <a:buFont typeface="Arial" pitchFamily="34" charset="0"/>
              <a:buChar char="•"/>
              <a:defRPr/>
            </a:pPr>
            <a:endParaRPr lang="en-US" sz="1600" dirty="0" smtClean="0">
              <a:latin typeface="Calibri" pitchFamily="34" charset="0"/>
            </a:endParaRPr>
          </a:p>
          <a:p>
            <a:pPr fontAlgn="auto">
              <a:spcAft>
                <a:spcPts val="0"/>
              </a:spcAft>
              <a:buFont typeface="Arial" pitchFamily="34" charset="0"/>
              <a:buChar char="•"/>
              <a:defRPr/>
            </a:pPr>
            <a:r>
              <a:rPr lang="en-US" sz="1600" dirty="0" smtClean="0">
                <a:latin typeface="Calibri" pitchFamily="34" charset="0"/>
              </a:rPr>
              <a:t>The amount of </a:t>
            </a:r>
            <a:r>
              <a:rPr lang="en-US" sz="1600" dirty="0" err="1" smtClean="0">
                <a:latin typeface="Calibri" pitchFamily="34" charset="0"/>
              </a:rPr>
              <a:t>stromal</a:t>
            </a:r>
            <a:r>
              <a:rPr lang="en-US" sz="1600" dirty="0" smtClean="0">
                <a:latin typeface="Calibri" pitchFamily="34" charset="0"/>
              </a:rPr>
              <a:t> reaction to the tumor varies from dense </a:t>
            </a:r>
            <a:r>
              <a:rPr lang="en-US" sz="1600" dirty="0" err="1" smtClean="0">
                <a:latin typeface="Calibri" pitchFamily="34" charset="0"/>
              </a:rPr>
              <a:t>desmoplasia</a:t>
            </a:r>
            <a:r>
              <a:rPr lang="en-US" sz="1600" dirty="0" smtClean="0">
                <a:latin typeface="Calibri" pitchFamily="34" charset="0"/>
              </a:rPr>
              <a:t> to little reaction and therefore the presentation varies from a discrete mass to a subtle, diffuse </a:t>
            </a:r>
            <a:r>
              <a:rPr lang="en-US" sz="1600" dirty="0" err="1" smtClean="0">
                <a:latin typeface="Calibri" pitchFamily="34" charset="0"/>
              </a:rPr>
              <a:t>indurated</a:t>
            </a:r>
            <a:r>
              <a:rPr lang="en-US" sz="1600" dirty="0" smtClean="0">
                <a:latin typeface="Calibri" pitchFamily="34" charset="0"/>
              </a:rPr>
              <a:t> area.</a:t>
            </a:r>
          </a:p>
        </p:txBody>
      </p:sp>
      <p:pic>
        <p:nvPicPr>
          <p:cNvPr id="82946" name="Picture 2" descr="http://www.breastcancertreatment.in/images/ilc2.jpg"/>
          <p:cNvPicPr>
            <a:picLocks noChangeAspect="1" noChangeArrowheads="1"/>
          </p:cNvPicPr>
          <p:nvPr/>
        </p:nvPicPr>
        <p:blipFill>
          <a:blip r:embed="rId2" cstate="print"/>
          <a:srcRect/>
          <a:stretch>
            <a:fillRect/>
          </a:stretch>
        </p:blipFill>
        <p:spPr bwMode="auto">
          <a:xfrm>
            <a:off x="5940152" y="2052229"/>
            <a:ext cx="3203848" cy="4805772"/>
          </a:xfrm>
          <a:prstGeom prst="rect">
            <a:avLst/>
          </a:prstGeom>
          <a:noFill/>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a:xfrm>
            <a:off x="251520" y="1052736"/>
            <a:ext cx="4258816" cy="1066800"/>
          </a:xfrm>
        </p:spPr>
        <p:txBody>
          <a:bodyPr>
            <a:normAutofit/>
          </a:bodyPr>
          <a:lstStyle/>
          <a:p>
            <a:r>
              <a:rPr lang="en-US" sz="1800" b="1" dirty="0" smtClean="0">
                <a:latin typeface="Calibri" pitchFamily="34" charset="0"/>
              </a:rPr>
              <a:t>Invasive Lobular Carcinoma</a:t>
            </a:r>
          </a:p>
        </p:txBody>
      </p:sp>
      <p:sp>
        <p:nvSpPr>
          <p:cNvPr id="91139" name="Rectangle 3"/>
          <p:cNvSpPr>
            <a:spLocks noGrp="1" noChangeArrowheads="1"/>
          </p:cNvSpPr>
          <p:nvPr>
            <p:ph sz="half" idx="1"/>
          </p:nvPr>
        </p:nvSpPr>
        <p:spPr>
          <a:xfrm>
            <a:off x="457200" y="1916832"/>
            <a:ext cx="4038600" cy="4474824"/>
          </a:xfrm>
        </p:spPr>
        <p:txBody>
          <a:bodyPr/>
          <a:lstStyle/>
          <a:p>
            <a:endParaRPr lang="en-US" sz="1600" dirty="0" smtClean="0">
              <a:latin typeface="Calibri" pitchFamily="34" charset="0"/>
            </a:endParaRPr>
          </a:p>
          <a:p>
            <a:r>
              <a:rPr lang="en-US" sz="1600" dirty="0" smtClean="0">
                <a:latin typeface="Calibri" pitchFamily="34" charset="0"/>
              </a:rPr>
              <a:t>Most are firm to hard with irregular margins</a:t>
            </a:r>
          </a:p>
          <a:p>
            <a:r>
              <a:rPr lang="en-US" sz="1600" dirty="0" smtClean="0">
                <a:latin typeface="Calibri" pitchFamily="34" charset="0"/>
              </a:rPr>
              <a:t>Single infiltrating cells ,often one cell width (</a:t>
            </a:r>
            <a:r>
              <a:rPr lang="en-US" sz="1600" dirty="0" err="1" smtClean="0">
                <a:latin typeface="Calibri" pitchFamily="34" charset="0"/>
              </a:rPr>
              <a:t>indian</a:t>
            </a:r>
            <a:r>
              <a:rPr lang="en-US" sz="1600" dirty="0" smtClean="0">
                <a:latin typeface="Calibri" pitchFamily="34" charset="0"/>
              </a:rPr>
              <a:t> file pattern)</a:t>
            </a:r>
          </a:p>
          <a:p>
            <a:r>
              <a:rPr lang="en-US" sz="1600" dirty="0" smtClean="0">
                <a:latin typeface="Calibri" pitchFamily="34" charset="0"/>
              </a:rPr>
              <a:t>No tubules or papillary formation </a:t>
            </a:r>
          </a:p>
          <a:p>
            <a:r>
              <a:rPr lang="en-US" sz="1600" dirty="0" smtClean="0">
                <a:latin typeface="Calibri" pitchFamily="34" charset="0"/>
              </a:rPr>
              <a:t>In about 10% of cases, tumors have mixed features of invasive </a:t>
            </a:r>
            <a:r>
              <a:rPr lang="en-US" sz="1600" dirty="0" err="1" smtClean="0">
                <a:latin typeface="Calibri" pitchFamily="34" charset="0"/>
              </a:rPr>
              <a:t>ductal</a:t>
            </a:r>
            <a:r>
              <a:rPr lang="en-US" sz="1600" dirty="0" smtClean="0">
                <a:latin typeface="Calibri" pitchFamily="34" charset="0"/>
              </a:rPr>
              <a:t> and lobular carcinomas. </a:t>
            </a:r>
          </a:p>
          <a:p>
            <a:pPr>
              <a:buNone/>
            </a:pPr>
            <a:endParaRPr lang="en-US" sz="1600" dirty="0" smtClean="0">
              <a:latin typeface="Calibri" pitchFamily="34" charset="0"/>
            </a:endParaRPr>
          </a:p>
          <a:p>
            <a:endParaRPr lang="en-US" sz="1600" dirty="0" smtClean="0">
              <a:latin typeface="Calibri" pitchFamily="34" charset="0"/>
            </a:endParaRPr>
          </a:p>
          <a:p>
            <a:endParaRPr lang="en-US" sz="1600" dirty="0" smtClean="0">
              <a:latin typeface="Calibri" pitchFamily="34" charset="0"/>
            </a:endParaRPr>
          </a:p>
          <a:p>
            <a:endParaRPr lang="en-US" sz="1600" dirty="0" smtClean="0">
              <a:latin typeface="Calibri" pitchFamily="34" charset="0"/>
            </a:endParaRPr>
          </a:p>
          <a:p>
            <a:pPr>
              <a:buFont typeface="Wingdings" pitchFamily="2" charset="2"/>
              <a:buNone/>
            </a:pPr>
            <a:endParaRPr lang="en-US" sz="1600" dirty="0" smtClean="0">
              <a:latin typeface="Calibri" pitchFamily="34" charset="0"/>
            </a:endParaRPr>
          </a:p>
        </p:txBody>
      </p:sp>
      <p:pic>
        <p:nvPicPr>
          <p:cNvPr id="3" name="Content Placeholder 2"/>
          <p:cNvPicPr>
            <a:picLocks noGrp="1" noChangeAspect="1"/>
          </p:cNvPicPr>
          <p:nvPr>
            <p:ph sz="half" idx="2"/>
          </p:nvPr>
        </p:nvPicPr>
        <p:blipFill>
          <a:blip r:embed="rId3"/>
          <a:stretch>
            <a:fillRect/>
          </a:stretch>
        </p:blipFill>
        <p:spPr>
          <a:xfrm>
            <a:off x="5125671" y="863600"/>
            <a:ext cx="4038600" cy="2692400"/>
          </a:xfrm>
          <a:prstGeom prst="rect">
            <a:avLst/>
          </a:prstGeom>
        </p:spPr>
      </p:pic>
      <p:pic>
        <p:nvPicPr>
          <p:cNvPr id="5" name="Picture 4"/>
          <p:cNvPicPr>
            <a:picLocks noChangeAspect="1"/>
          </p:cNvPicPr>
          <p:nvPr/>
        </p:nvPicPr>
        <p:blipFill>
          <a:blip r:embed="rId4"/>
          <a:stretch>
            <a:fillRect/>
          </a:stretch>
        </p:blipFill>
        <p:spPr>
          <a:xfrm>
            <a:off x="4343400" y="3705225"/>
            <a:ext cx="4800600" cy="3152775"/>
          </a:xfrm>
          <a:prstGeom prst="rect">
            <a:avLst/>
          </a:prstGeom>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1196752"/>
            <a:ext cx="4330824" cy="1066800"/>
          </a:xfrm>
        </p:spPr>
        <p:txBody>
          <a:bodyPr>
            <a:noAutofit/>
          </a:bodyPr>
          <a:lstStyle/>
          <a:p>
            <a:r>
              <a:rPr lang="en-US" sz="1600" dirty="0" smtClean="0">
                <a:latin typeface="Calibri" pitchFamily="34" charset="0"/>
              </a:rPr>
              <a:t>Invasive lobular carcinoma with area of lobular carcinoma in situ also</a:t>
            </a:r>
            <a:endParaRPr lang="en-US" sz="1600" dirty="0">
              <a:latin typeface="Calibri" pitchFamily="34" charset="0"/>
            </a:endParaRPr>
          </a:p>
        </p:txBody>
      </p:sp>
      <p:pic>
        <p:nvPicPr>
          <p:cNvPr id="4" name="Content Placeholder 3"/>
          <p:cNvPicPr>
            <a:picLocks noGrp="1" noChangeAspect="1"/>
          </p:cNvPicPr>
          <p:nvPr>
            <p:ph idx="1"/>
          </p:nvPr>
        </p:nvPicPr>
        <p:blipFill>
          <a:blip r:embed="rId3"/>
          <a:stretch>
            <a:fillRect/>
          </a:stretch>
        </p:blipFill>
        <p:spPr>
          <a:xfrm>
            <a:off x="35496" y="2533650"/>
            <a:ext cx="5743277" cy="4324350"/>
          </a:xfrm>
          <a:prstGeom prst="rect">
            <a:avLst/>
          </a:prstGeom>
        </p:spPr>
      </p:pic>
      <p:pic>
        <p:nvPicPr>
          <p:cNvPr id="5" name="Picture 4"/>
          <p:cNvPicPr>
            <a:picLocks noChangeAspect="1"/>
          </p:cNvPicPr>
          <p:nvPr/>
        </p:nvPicPr>
        <p:blipFill>
          <a:blip r:embed="rId4"/>
          <a:stretch>
            <a:fillRect/>
          </a:stretch>
        </p:blipFill>
        <p:spPr>
          <a:xfrm>
            <a:off x="4923974" y="620688"/>
            <a:ext cx="4247964" cy="2831976"/>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600" dirty="0" smtClean="0">
                <a:latin typeface="Calibri" pitchFamily="34" charset="0"/>
              </a:rPr>
              <a:t>Objectives </a:t>
            </a:r>
            <a:endParaRPr lang="en-US" sz="1600" dirty="0">
              <a:latin typeface="Calibri" pitchFamily="34" charset="0"/>
            </a:endParaRPr>
          </a:p>
        </p:txBody>
      </p:sp>
      <p:sp>
        <p:nvSpPr>
          <p:cNvPr id="3" name="Content Placeholder 2"/>
          <p:cNvSpPr>
            <a:spLocks noGrp="1"/>
          </p:cNvSpPr>
          <p:nvPr>
            <p:ph idx="1"/>
          </p:nvPr>
        </p:nvSpPr>
        <p:spPr/>
        <p:txBody>
          <a:bodyPr>
            <a:normAutofit/>
          </a:bodyPr>
          <a:lstStyle/>
          <a:p>
            <a:pPr>
              <a:buNone/>
            </a:pPr>
            <a:r>
              <a:rPr lang="en-US" sz="1600" b="1" i="1" u="sng" dirty="0" smtClean="0">
                <a:latin typeface="Calibri" pitchFamily="34" charset="0"/>
              </a:rPr>
              <a:t>Pathology of benign breast diseases.</a:t>
            </a:r>
            <a:endParaRPr lang="en-US" sz="1600" dirty="0" smtClean="0">
              <a:latin typeface="Calibri" pitchFamily="34" charset="0"/>
            </a:endParaRPr>
          </a:p>
          <a:p>
            <a:pPr>
              <a:buNone/>
            </a:pPr>
            <a:r>
              <a:rPr lang="en-US" sz="1600" dirty="0" smtClean="0">
                <a:latin typeface="Calibri" pitchFamily="34" charset="0"/>
              </a:rPr>
              <a:t>At the end of this lecture, the student should be able to:</a:t>
            </a:r>
          </a:p>
          <a:p>
            <a:pPr marL="624078" indent="-514350">
              <a:buFont typeface="+mj-lt"/>
              <a:buAutoNum type="alphaUcPeriod"/>
            </a:pPr>
            <a:r>
              <a:rPr lang="en-US" sz="1600" dirty="0" smtClean="0">
                <a:latin typeface="Calibri" pitchFamily="34" charset="0"/>
              </a:rPr>
              <a:t>Know the ways that benign breast conditions can clinically present.</a:t>
            </a:r>
          </a:p>
          <a:p>
            <a:pPr marL="624078" indent="-514350">
              <a:buFont typeface="+mj-lt"/>
              <a:buAutoNum type="alphaUcPeriod"/>
            </a:pPr>
            <a:r>
              <a:rPr lang="en-US" sz="1600" dirty="0" smtClean="0">
                <a:latin typeface="Calibri" pitchFamily="34" charset="0"/>
              </a:rPr>
              <a:t>Know the common inflammatory conditions of breast (mastitis and abscesses).</a:t>
            </a:r>
          </a:p>
          <a:p>
            <a:pPr marL="624078" indent="-514350">
              <a:buFont typeface="+mj-lt"/>
              <a:buAutoNum type="alphaUcPeriod"/>
            </a:pPr>
            <a:r>
              <a:rPr lang="en-US" sz="1600" dirty="0" smtClean="0">
                <a:latin typeface="Calibri" pitchFamily="34" charset="0"/>
              </a:rPr>
              <a:t>Understand the pathology of fibrocystic change.</a:t>
            </a:r>
          </a:p>
          <a:p>
            <a:pPr marL="624078" indent="-514350">
              <a:buFont typeface="+mj-lt"/>
              <a:buAutoNum type="alphaUcPeriod"/>
            </a:pPr>
            <a:r>
              <a:rPr lang="en-US" sz="1600" dirty="0" smtClean="0">
                <a:latin typeface="Calibri" pitchFamily="34" charset="0"/>
              </a:rPr>
              <a:t>Know the common benign breast </a:t>
            </a:r>
            <a:r>
              <a:rPr lang="en-US" sz="1600" dirty="0" err="1" smtClean="0">
                <a:latin typeface="Calibri" pitchFamily="34" charset="0"/>
              </a:rPr>
              <a:t>tumours</a:t>
            </a:r>
            <a:r>
              <a:rPr lang="en-US" sz="1600" dirty="0" smtClean="0">
                <a:latin typeface="Calibri" pitchFamily="34" charset="0"/>
              </a:rPr>
              <a:t> with special emphasis on </a:t>
            </a:r>
            <a:r>
              <a:rPr lang="en-US" sz="1600" dirty="0" err="1" smtClean="0">
                <a:latin typeface="Calibri" pitchFamily="34" charset="0"/>
              </a:rPr>
              <a:t>fibroadenoma</a:t>
            </a:r>
            <a:r>
              <a:rPr lang="en-US" sz="1600" dirty="0" smtClean="0">
                <a:latin typeface="Calibri" pitchFamily="34" charset="0"/>
              </a:rPr>
              <a:t> and </a:t>
            </a:r>
            <a:r>
              <a:rPr lang="en-US" sz="1600" dirty="0" err="1" smtClean="0">
                <a:latin typeface="Calibri" pitchFamily="34" charset="0"/>
              </a:rPr>
              <a:t>phyllodes</a:t>
            </a:r>
            <a:r>
              <a:rPr lang="en-US" sz="1600" dirty="0" smtClean="0">
                <a:latin typeface="Calibri" pitchFamily="34" charset="0"/>
              </a:rPr>
              <a:t> </a:t>
            </a:r>
            <a:r>
              <a:rPr lang="en-US" sz="1600" dirty="0" err="1" smtClean="0">
                <a:latin typeface="Calibri" pitchFamily="34" charset="0"/>
              </a:rPr>
              <a:t>tumour</a:t>
            </a:r>
            <a:r>
              <a:rPr lang="en-US" sz="1600" dirty="0" smtClean="0">
                <a:latin typeface="Calibri" pitchFamily="34" charset="0"/>
              </a:rPr>
              <a:t>.</a:t>
            </a:r>
          </a:p>
          <a:p>
            <a:pPr marL="624078" indent="-514350">
              <a:buFont typeface="+mj-lt"/>
              <a:buAutoNum type="alphaUcPeriod"/>
            </a:pPr>
            <a:r>
              <a:rPr lang="en-US" sz="1600" dirty="0" smtClean="0">
                <a:latin typeface="Calibri" pitchFamily="34" charset="0"/>
              </a:rPr>
              <a:t>Know the risk of subsequent breast cancer in women with diagnosed benign breast tissue.</a:t>
            </a:r>
          </a:p>
          <a:p>
            <a:pPr>
              <a:buNone/>
            </a:pPr>
            <a:r>
              <a:rPr lang="en-US" sz="1600" b="1" i="1" u="sng" dirty="0" smtClean="0">
                <a:latin typeface="Calibri" pitchFamily="34" charset="0"/>
              </a:rPr>
              <a:t>Breast cancer.</a:t>
            </a:r>
            <a:endParaRPr lang="en-US" sz="1600" dirty="0" smtClean="0">
              <a:latin typeface="Calibri" pitchFamily="34" charset="0"/>
            </a:endParaRPr>
          </a:p>
          <a:p>
            <a:pPr>
              <a:buNone/>
            </a:pPr>
            <a:r>
              <a:rPr lang="en-US" sz="1600" dirty="0" smtClean="0">
                <a:latin typeface="Calibri" pitchFamily="34" charset="0"/>
              </a:rPr>
              <a:t>At the end of this lecture, the student should be able to:</a:t>
            </a:r>
          </a:p>
          <a:p>
            <a:pPr marL="624078" indent="-514350">
              <a:buFont typeface="+mj-lt"/>
              <a:buAutoNum type="alphaUcPeriod"/>
            </a:pPr>
            <a:r>
              <a:rPr lang="en-US" sz="1600" dirty="0" smtClean="0">
                <a:latin typeface="Calibri" pitchFamily="34" charset="0"/>
              </a:rPr>
              <a:t>Know the risk factors for the development of breast cancer.</a:t>
            </a:r>
          </a:p>
          <a:p>
            <a:pPr marL="624078" indent="-514350">
              <a:buFont typeface="+mj-lt"/>
              <a:buAutoNum type="alphaUcPeriod"/>
            </a:pPr>
            <a:r>
              <a:rPr lang="en-US" sz="1600" dirty="0" smtClean="0">
                <a:latin typeface="Calibri" pitchFamily="34" charset="0"/>
              </a:rPr>
              <a:t>Know the classification of breast cancer.</a:t>
            </a:r>
          </a:p>
          <a:p>
            <a:pPr marL="624078" indent="-514350">
              <a:buFont typeface="+mj-lt"/>
              <a:buAutoNum type="alphaUcPeriod"/>
            </a:pPr>
            <a:r>
              <a:rPr lang="en-US" sz="1600" dirty="0" smtClean="0">
                <a:latin typeface="Calibri" pitchFamily="34" charset="0"/>
              </a:rPr>
              <a:t>Understand the behavior and spread of breast cancer.</a:t>
            </a:r>
          </a:p>
          <a:p>
            <a:pPr marL="624078" indent="-514350">
              <a:buFont typeface="+mj-lt"/>
              <a:buAutoNum type="alphaUcPeriod"/>
            </a:pPr>
            <a:r>
              <a:rPr lang="en-US" sz="1600" dirty="0" smtClean="0">
                <a:latin typeface="Calibri" pitchFamily="34" charset="0"/>
              </a:rPr>
              <a:t>Know the prognostic indicators of  breast carcinoma.</a:t>
            </a:r>
          </a:p>
          <a:p>
            <a:endParaRPr lang="en-US" sz="1600" dirty="0">
              <a:latin typeface="Calibri" pitchFamily="34" charset="0"/>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0" y="476672"/>
            <a:ext cx="8481120" cy="1066800"/>
          </a:xfrm>
        </p:spPr>
        <p:txBody>
          <a:bodyPr>
            <a:normAutofit/>
          </a:bodyPr>
          <a:lstStyle/>
          <a:p>
            <a:r>
              <a:rPr lang="en-US" sz="1800" b="1" dirty="0" err="1" smtClean="0">
                <a:latin typeface="Calibri" pitchFamily="34" charset="0"/>
              </a:rPr>
              <a:t>Medullary</a:t>
            </a:r>
            <a:r>
              <a:rPr lang="en-US" sz="1800" b="1" dirty="0" smtClean="0">
                <a:latin typeface="Calibri" pitchFamily="34" charset="0"/>
              </a:rPr>
              <a:t> Carcinoma</a:t>
            </a:r>
          </a:p>
        </p:txBody>
      </p:sp>
      <p:sp>
        <p:nvSpPr>
          <p:cNvPr id="104450" name="Rectangle 3"/>
          <p:cNvSpPr>
            <a:spLocks noGrp="1" noChangeArrowheads="1"/>
          </p:cNvSpPr>
          <p:nvPr>
            <p:ph sz="half" idx="1"/>
          </p:nvPr>
        </p:nvSpPr>
        <p:spPr/>
        <p:txBody>
          <a:bodyPr rtlCol="0">
            <a:normAutofit/>
          </a:bodyPr>
          <a:lstStyle/>
          <a:p>
            <a:pPr fontAlgn="auto">
              <a:spcAft>
                <a:spcPts val="0"/>
              </a:spcAft>
              <a:buFont typeface="Arial" pitchFamily="34" charset="0"/>
              <a:buChar char="•"/>
              <a:defRPr/>
            </a:pPr>
            <a:r>
              <a:rPr lang="en-US" sz="1600" dirty="0" smtClean="0">
                <a:latin typeface="Calibri" pitchFamily="34" charset="0"/>
              </a:rPr>
              <a:t>This subtype of breast cancer presents as a well circumscribed mass. </a:t>
            </a:r>
          </a:p>
          <a:p>
            <a:pPr fontAlgn="auto">
              <a:spcAft>
                <a:spcPts val="0"/>
              </a:spcAft>
              <a:buFont typeface="Arial" pitchFamily="34" charset="0"/>
              <a:buChar char="•"/>
              <a:defRPr/>
            </a:pPr>
            <a:r>
              <a:rPr lang="en-US" sz="1600" dirty="0" smtClean="0">
                <a:latin typeface="Calibri" pitchFamily="34" charset="0"/>
              </a:rPr>
              <a:t>May mistaken clinically and </a:t>
            </a:r>
            <a:r>
              <a:rPr lang="en-US" sz="1600" dirty="0" err="1" smtClean="0">
                <a:latin typeface="Calibri" pitchFamily="34" charset="0"/>
              </a:rPr>
              <a:t>radiologically</a:t>
            </a:r>
            <a:r>
              <a:rPr lang="en-US" sz="1600" dirty="0" smtClean="0">
                <a:latin typeface="Calibri" pitchFamily="34" charset="0"/>
              </a:rPr>
              <a:t> for </a:t>
            </a:r>
            <a:r>
              <a:rPr lang="en-US" sz="1600" dirty="0" err="1" smtClean="0">
                <a:latin typeface="Calibri" pitchFamily="34" charset="0"/>
              </a:rPr>
              <a:t>fibroadenoma</a:t>
            </a:r>
            <a:endParaRPr lang="en-US" sz="1600" dirty="0" smtClean="0">
              <a:latin typeface="Calibri" pitchFamily="34" charset="0"/>
            </a:endParaRPr>
          </a:p>
          <a:p>
            <a:pPr fontAlgn="auto">
              <a:spcAft>
                <a:spcPts val="0"/>
              </a:spcAft>
              <a:buFont typeface="Arial" pitchFamily="34" charset="0"/>
              <a:buChar char="•"/>
              <a:defRPr/>
            </a:pPr>
            <a:r>
              <a:rPr lang="en-US" sz="1600" dirty="0" smtClean="0">
                <a:latin typeface="Calibri" pitchFamily="34" charset="0"/>
              </a:rPr>
              <a:t>It does not produce any fibroblastic (</a:t>
            </a:r>
            <a:r>
              <a:rPr lang="en-US" sz="1600" dirty="0" err="1" smtClean="0">
                <a:latin typeface="Calibri" pitchFamily="34" charset="0"/>
              </a:rPr>
              <a:t>desmoplastic</a:t>
            </a:r>
            <a:r>
              <a:rPr lang="en-US" sz="1600" dirty="0" smtClean="0">
                <a:latin typeface="Calibri" pitchFamily="34" charset="0"/>
              </a:rPr>
              <a:t>) reaction and therefore is soft and fleshy (</a:t>
            </a:r>
            <a:r>
              <a:rPr lang="en-US" sz="1600" dirty="0" err="1" smtClean="0">
                <a:latin typeface="Calibri" pitchFamily="34" charset="0"/>
              </a:rPr>
              <a:t>encephaloid</a:t>
            </a:r>
            <a:r>
              <a:rPr lang="en-US" sz="1600" dirty="0" smtClean="0">
                <a:latin typeface="Calibri" pitchFamily="34" charset="0"/>
              </a:rPr>
              <a:t>). On section foci of necrosis and hemorrhage are evident.</a:t>
            </a:r>
          </a:p>
          <a:p>
            <a:pPr fontAlgn="auto">
              <a:spcAft>
                <a:spcPts val="0"/>
              </a:spcAft>
              <a:buFont typeface="Arial" pitchFamily="34" charset="0"/>
              <a:buChar char="•"/>
              <a:defRPr/>
            </a:pPr>
            <a:r>
              <a:rPr lang="en-US" sz="1600" dirty="0" smtClean="0">
                <a:latin typeface="Calibri" pitchFamily="34" charset="0"/>
              </a:rPr>
              <a:t>Microscopically, the tumor is composed of solid sheets of malignant cells and frequent mitoses. There is scant fibrous </a:t>
            </a:r>
            <a:r>
              <a:rPr lang="en-US" sz="1600" dirty="0" err="1" smtClean="0">
                <a:latin typeface="Calibri" pitchFamily="34" charset="0"/>
              </a:rPr>
              <a:t>stroma</a:t>
            </a:r>
            <a:r>
              <a:rPr lang="en-US" sz="1600" dirty="0" smtClean="0">
                <a:latin typeface="Calibri" pitchFamily="34" charset="0"/>
              </a:rPr>
              <a:t>. Lymphocytes and plasma cells surround the tumor cells.</a:t>
            </a:r>
          </a:p>
          <a:p>
            <a:pPr fontAlgn="auto">
              <a:spcAft>
                <a:spcPts val="0"/>
              </a:spcAft>
              <a:buFont typeface="Wingdings" pitchFamily="2" charset="2"/>
              <a:buNone/>
              <a:defRPr/>
            </a:pPr>
            <a:endParaRPr lang="en-US" sz="1600" dirty="0" smtClean="0">
              <a:latin typeface="Calibri" pitchFamily="34" charset="0"/>
            </a:endParaRPr>
          </a:p>
        </p:txBody>
      </p:sp>
      <p:pic>
        <p:nvPicPr>
          <p:cNvPr id="3" name="Content Placeholder 2"/>
          <p:cNvPicPr>
            <a:picLocks noGrp="1" noChangeAspect="1"/>
          </p:cNvPicPr>
          <p:nvPr>
            <p:ph sz="half" idx="2"/>
          </p:nvPr>
        </p:nvPicPr>
        <p:blipFill>
          <a:blip r:embed="rId3"/>
          <a:stretch>
            <a:fillRect/>
          </a:stretch>
        </p:blipFill>
        <p:spPr>
          <a:xfrm>
            <a:off x="4965459" y="836712"/>
            <a:ext cx="4038600" cy="3025843"/>
          </a:xfrm>
          <a:prstGeom prst="rect">
            <a:avLst/>
          </a:prstGeom>
        </p:spPr>
      </p:pic>
      <p:pic>
        <p:nvPicPr>
          <p:cNvPr id="6" name="Picture 5"/>
          <p:cNvPicPr>
            <a:picLocks noChangeAspect="1"/>
          </p:cNvPicPr>
          <p:nvPr/>
        </p:nvPicPr>
        <p:blipFill>
          <a:blip r:embed="rId4"/>
          <a:stretch>
            <a:fillRect/>
          </a:stretch>
        </p:blipFill>
        <p:spPr>
          <a:xfrm>
            <a:off x="4962061" y="4005064"/>
            <a:ext cx="4041998" cy="2731245"/>
          </a:xfrm>
          <a:prstGeom prst="rect">
            <a:avLst/>
          </a:prstGeom>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p:txBody>
          <a:bodyPr/>
          <a:lstStyle/>
          <a:p>
            <a:r>
              <a:rPr lang="en-US" sz="1600" b="1" dirty="0" smtClean="0">
                <a:latin typeface="Calibri" pitchFamily="34" charset="0"/>
              </a:rPr>
              <a:t>Colloid Carcinoma/ </a:t>
            </a:r>
            <a:r>
              <a:rPr lang="en-US" sz="1600" b="1" dirty="0" err="1" smtClean="0">
                <a:latin typeface="Calibri" pitchFamily="34" charset="0"/>
              </a:rPr>
              <a:t>Mucinous</a:t>
            </a:r>
            <a:r>
              <a:rPr lang="en-US" sz="1600" b="1" dirty="0" smtClean="0">
                <a:latin typeface="Calibri" pitchFamily="34" charset="0"/>
              </a:rPr>
              <a:t> carcinoma </a:t>
            </a:r>
          </a:p>
        </p:txBody>
      </p:sp>
      <p:sp>
        <p:nvSpPr>
          <p:cNvPr id="105474" name="Rectangle 3"/>
          <p:cNvSpPr>
            <a:spLocks noGrp="1" noChangeArrowheads="1"/>
          </p:cNvSpPr>
          <p:nvPr>
            <p:ph sz="half" idx="1"/>
          </p:nvPr>
        </p:nvSpPr>
        <p:spPr/>
        <p:txBody>
          <a:bodyPr rtlCol="0">
            <a:normAutofit/>
          </a:bodyPr>
          <a:lstStyle/>
          <a:p>
            <a:pPr fontAlgn="auto">
              <a:spcAft>
                <a:spcPts val="0"/>
              </a:spcAft>
              <a:buFont typeface="Arial" pitchFamily="34" charset="0"/>
              <a:buChar char="•"/>
              <a:defRPr/>
            </a:pPr>
            <a:r>
              <a:rPr lang="en-US" sz="1600" dirty="0" smtClean="0">
                <a:latin typeface="Calibri" pitchFamily="34" charset="0"/>
              </a:rPr>
              <a:t>tends to occur in older women. </a:t>
            </a:r>
          </a:p>
          <a:p>
            <a:pPr fontAlgn="auto">
              <a:spcAft>
                <a:spcPts val="0"/>
              </a:spcAft>
              <a:buFont typeface="Arial" pitchFamily="34" charset="0"/>
              <a:buChar char="•"/>
              <a:defRPr/>
            </a:pPr>
            <a:r>
              <a:rPr lang="en-US" sz="1600" dirty="0" smtClean="0">
                <a:latin typeface="Calibri" pitchFamily="34" charset="0"/>
              </a:rPr>
              <a:t>It is sharply circumscribed, lacks fibrous </a:t>
            </a:r>
            <a:r>
              <a:rPr lang="en-US" sz="1600" dirty="0" err="1" smtClean="0">
                <a:latin typeface="Calibri" pitchFamily="34" charset="0"/>
              </a:rPr>
              <a:t>stroma</a:t>
            </a:r>
            <a:r>
              <a:rPr lang="en-US" sz="1600" dirty="0" smtClean="0">
                <a:latin typeface="Calibri" pitchFamily="34" charset="0"/>
              </a:rPr>
              <a:t> and is slow growing.</a:t>
            </a:r>
          </a:p>
          <a:p>
            <a:pPr fontAlgn="auto">
              <a:spcAft>
                <a:spcPts val="0"/>
              </a:spcAft>
              <a:buFont typeface="Arial" pitchFamily="34" charset="0"/>
              <a:buChar char="•"/>
              <a:defRPr/>
            </a:pPr>
            <a:r>
              <a:rPr lang="en-US" sz="1600" dirty="0" smtClean="0">
                <a:latin typeface="Calibri" pitchFamily="34" charset="0"/>
              </a:rPr>
              <a:t>Is soft and gelatinous and has a glistening cut surface. </a:t>
            </a:r>
          </a:p>
          <a:p>
            <a:pPr fontAlgn="auto">
              <a:spcAft>
                <a:spcPts val="0"/>
              </a:spcAft>
              <a:buFont typeface="Arial" pitchFamily="34" charset="0"/>
              <a:buChar char="•"/>
              <a:defRPr/>
            </a:pPr>
            <a:r>
              <a:rPr lang="en-US" sz="1600" dirty="0" smtClean="0">
                <a:latin typeface="Calibri" pitchFamily="34" charset="0"/>
              </a:rPr>
              <a:t>It may be in pure </a:t>
            </a:r>
            <a:r>
              <a:rPr lang="en-US" sz="1600" dirty="0" err="1" smtClean="0">
                <a:latin typeface="Calibri" pitchFamily="34" charset="0"/>
              </a:rPr>
              <a:t>mucinous</a:t>
            </a:r>
            <a:r>
              <a:rPr lang="en-US" sz="1600" dirty="0" smtClean="0">
                <a:latin typeface="Calibri" pitchFamily="34" charset="0"/>
              </a:rPr>
              <a:t> or mixed in which it is associated with other types of invasive breast carcinoma. </a:t>
            </a:r>
          </a:p>
          <a:p>
            <a:pPr fontAlgn="auto">
              <a:spcAft>
                <a:spcPts val="0"/>
              </a:spcAft>
              <a:buFont typeface="Arial" pitchFamily="34" charset="0"/>
              <a:buChar char="•"/>
              <a:defRPr/>
            </a:pPr>
            <a:r>
              <a:rPr lang="en-US" sz="1600" dirty="0" smtClean="0">
                <a:latin typeface="Calibri" pitchFamily="34" charset="0"/>
              </a:rPr>
              <a:t>The </a:t>
            </a:r>
            <a:r>
              <a:rPr lang="en-US" sz="1600" dirty="0" err="1" smtClean="0">
                <a:latin typeface="Calibri" pitchFamily="34" charset="0"/>
              </a:rPr>
              <a:t>mucinous</a:t>
            </a:r>
            <a:r>
              <a:rPr lang="en-US" sz="1600" dirty="0" smtClean="0">
                <a:latin typeface="Calibri" pitchFamily="34" charset="0"/>
              </a:rPr>
              <a:t> tumor is composed of small islands, occasionally forming glands, and isolated tumor cells floating in pools of extracellular </a:t>
            </a:r>
            <a:r>
              <a:rPr lang="en-US" sz="1600" dirty="0" err="1" smtClean="0">
                <a:latin typeface="Calibri" pitchFamily="34" charset="0"/>
              </a:rPr>
              <a:t>mucin</a:t>
            </a:r>
            <a:endParaRPr lang="en-US" sz="1600" dirty="0" smtClean="0">
              <a:latin typeface="Calibri" pitchFamily="34" charset="0"/>
            </a:endParaRPr>
          </a:p>
        </p:txBody>
      </p:sp>
      <p:pic>
        <p:nvPicPr>
          <p:cNvPr id="3" name="Content Placeholder 2"/>
          <p:cNvPicPr>
            <a:picLocks noGrp="1" noChangeAspect="1"/>
          </p:cNvPicPr>
          <p:nvPr>
            <p:ph sz="half" idx="2"/>
          </p:nvPr>
        </p:nvPicPr>
        <p:blipFill>
          <a:blip r:embed="rId3"/>
          <a:stretch>
            <a:fillRect/>
          </a:stretch>
        </p:blipFill>
        <p:spPr>
          <a:xfrm>
            <a:off x="4648200" y="2517775"/>
            <a:ext cx="4038600" cy="3028950"/>
          </a:xfrm>
          <a:prstGeom prst="rect">
            <a:avLst/>
          </a:prstGeom>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39784" y="488249"/>
            <a:ext cx="8229600" cy="1066800"/>
          </a:xfrm>
        </p:spPr>
        <p:txBody>
          <a:bodyPr/>
          <a:lstStyle/>
          <a:p>
            <a:r>
              <a:rPr lang="en-US" sz="1600" dirty="0" smtClean="0">
                <a:latin typeface="Calibri" pitchFamily="34" charset="0"/>
              </a:rPr>
              <a:t>treatment</a:t>
            </a:r>
            <a:endParaRPr lang="en-US" sz="1600" dirty="0">
              <a:latin typeface="Calibri" pitchFamily="34" charset="0"/>
            </a:endParaRPr>
          </a:p>
        </p:txBody>
      </p:sp>
      <p:sp>
        <p:nvSpPr>
          <p:cNvPr id="4" name="Content Placeholder 3"/>
          <p:cNvSpPr>
            <a:spLocks noGrp="1"/>
          </p:cNvSpPr>
          <p:nvPr>
            <p:ph idx="1"/>
          </p:nvPr>
        </p:nvSpPr>
        <p:spPr>
          <a:xfrm>
            <a:off x="82871" y="1392672"/>
            <a:ext cx="8229600" cy="4325112"/>
          </a:xfrm>
        </p:spPr>
        <p:txBody>
          <a:bodyPr/>
          <a:lstStyle/>
          <a:p>
            <a:r>
              <a:rPr lang="en-US" sz="1600" dirty="0" smtClean="0">
                <a:latin typeface="Calibri" pitchFamily="34" charset="0"/>
              </a:rPr>
              <a:t>Wide local excision</a:t>
            </a:r>
          </a:p>
          <a:p>
            <a:r>
              <a:rPr lang="en-US" sz="1600" dirty="0" smtClean="0">
                <a:latin typeface="Calibri" pitchFamily="34" charset="0"/>
              </a:rPr>
              <a:t>Radical mastectomy</a:t>
            </a:r>
            <a:endParaRPr lang="en-US" sz="1600" dirty="0">
              <a:latin typeface="Calibri" pitchFamily="34" charset="0"/>
            </a:endParaRPr>
          </a:p>
        </p:txBody>
      </p:sp>
      <p:pic>
        <p:nvPicPr>
          <p:cNvPr id="5" name="Picture 4"/>
          <p:cNvPicPr>
            <a:picLocks noChangeAspect="1"/>
          </p:cNvPicPr>
          <p:nvPr/>
        </p:nvPicPr>
        <p:blipFill>
          <a:blip r:embed="rId2"/>
          <a:stretch>
            <a:fillRect/>
          </a:stretch>
        </p:blipFill>
        <p:spPr>
          <a:xfrm>
            <a:off x="6084566" y="-74680"/>
            <a:ext cx="3048264" cy="2286198"/>
          </a:xfrm>
          <a:prstGeom prst="rect">
            <a:avLst/>
          </a:prstGeom>
        </p:spPr>
      </p:pic>
      <p:pic>
        <p:nvPicPr>
          <p:cNvPr id="6" name="Picture 5"/>
          <p:cNvPicPr>
            <a:picLocks noChangeAspect="1"/>
          </p:cNvPicPr>
          <p:nvPr/>
        </p:nvPicPr>
        <p:blipFill>
          <a:blip r:embed="rId3"/>
          <a:stretch>
            <a:fillRect/>
          </a:stretch>
        </p:blipFill>
        <p:spPr>
          <a:xfrm>
            <a:off x="4254584" y="1967777"/>
            <a:ext cx="4889416" cy="2420322"/>
          </a:xfrm>
          <a:prstGeom prst="rect">
            <a:avLst/>
          </a:prstGeom>
        </p:spPr>
      </p:pic>
      <p:pic>
        <p:nvPicPr>
          <p:cNvPr id="7" name="Picture 6"/>
          <p:cNvPicPr>
            <a:picLocks noChangeAspect="1"/>
          </p:cNvPicPr>
          <p:nvPr/>
        </p:nvPicPr>
        <p:blipFill>
          <a:blip r:embed="rId4"/>
          <a:stretch>
            <a:fillRect/>
          </a:stretch>
        </p:blipFill>
        <p:spPr>
          <a:xfrm>
            <a:off x="5652120" y="4388099"/>
            <a:ext cx="3310311" cy="2435791"/>
          </a:xfrm>
          <a:prstGeom prst="rect">
            <a:avLst/>
          </a:prstGeom>
        </p:spPr>
      </p:pic>
      <p:pic>
        <p:nvPicPr>
          <p:cNvPr id="8" name="Picture 7"/>
          <p:cNvPicPr>
            <a:picLocks noChangeAspect="1"/>
          </p:cNvPicPr>
          <p:nvPr/>
        </p:nvPicPr>
        <p:blipFill>
          <a:blip r:embed="rId5"/>
          <a:stretch>
            <a:fillRect/>
          </a:stretch>
        </p:blipFill>
        <p:spPr>
          <a:xfrm>
            <a:off x="1732116" y="3667082"/>
            <a:ext cx="3706689" cy="3212870"/>
          </a:xfrm>
          <a:prstGeom prst="rect">
            <a:avLst/>
          </a:prstGeom>
        </p:spPr>
      </p:pic>
      <p:pic>
        <p:nvPicPr>
          <p:cNvPr id="9" name="Picture 8"/>
          <p:cNvPicPr>
            <a:picLocks noChangeAspect="1"/>
          </p:cNvPicPr>
          <p:nvPr/>
        </p:nvPicPr>
        <p:blipFill>
          <a:blip r:embed="rId6"/>
          <a:stretch>
            <a:fillRect/>
          </a:stretch>
        </p:blipFill>
        <p:spPr>
          <a:xfrm>
            <a:off x="251520" y="2155759"/>
            <a:ext cx="2286000" cy="1628775"/>
          </a:xfrm>
          <a:prstGeom prst="rect">
            <a:avLst/>
          </a:prstGeom>
        </p:spPr>
      </p:pic>
    </p:spTree>
    <p:extLst>
      <p:ext uri="{BB962C8B-B14F-4D97-AF65-F5344CB8AC3E}">
        <p14:creationId xmlns:p14="http://schemas.microsoft.com/office/powerpoint/2010/main" val="247859256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p:txBody>
          <a:bodyPr>
            <a:normAutofit/>
          </a:bodyPr>
          <a:lstStyle/>
          <a:p>
            <a:r>
              <a:rPr lang="en-US" sz="1800" b="1" dirty="0" smtClean="0">
                <a:latin typeface="Calibri" pitchFamily="34" charset="0"/>
              </a:rPr>
              <a:t>Breast Carcinoma , Major Prognostic Factors</a:t>
            </a:r>
          </a:p>
        </p:txBody>
      </p:sp>
      <p:sp>
        <p:nvSpPr>
          <p:cNvPr id="107522" name="Rectangle 3"/>
          <p:cNvSpPr>
            <a:spLocks noGrp="1" noChangeArrowheads="1"/>
          </p:cNvSpPr>
          <p:nvPr>
            <p:ph idx="1"/>
          </p:nvPr>
        </p:nvSpPr>
        <p:spPr>
          <a:xfrm>
            <a:off x="453048" y="2060848"/>
            <a:ext cx="8229600" cy="4563952"/>
          </a:xfrm>
        </p:spPr>
        <p:txBody>
          <a:bodyPr rtlCol="0">
            <a:normAutofit/>
          </a:bodyPr>
          <a:lstStyle/>
          <a:p>
            <a:pPr fontAlgn="auto">
              <a:lnSpc>
                <a:spcPct val="90000"/>
              </a:lnSpc>
              <a:spcAft>
                <a:spcPts val="0"/>
              </a:spcAft>
              <a:buFont typeface="Wingdings 3" pitchFamily="18" charset="2"/>
              <a:buNone/>
              <a:defRPr/>
            </a:pPr>
            <a:r>
              <a:rPr lang="en-US" sz="1600" dirty="0" smtClean="0">
                <a:latin typeface="Calibri" pitchFamily="34" charset="0"/>
              </a:rPr>
              <a:t> </a:t>
            </a:r>
          </a:p>
          <a:p>
            <a:pPr marL="566928" indent="-457200" fontAlgn="auto">
              <a:lnSpc>
                <a:spcPct val="90000"/>
              </a:lnSpc>
              <a:spcAft>
                <a:spcPts val="0"/>
              </a:spcAft>
              <a:buFont typeface="+mj-lt"/>
              <a:buAutoNum type="arabicPeriod"/>
              <a:defRPr/>
            </a:pPr>
            <a:r>
              <a:rPr lang="en-US" sz="1600" b="1" dirty="0" smtClean="0">
                <a:latin typeface="Calibri" pitchFamily="34" charset="0"/>
              </a:rPr>
              <a:t>Invasive or In situ disease: </a:t>
            </a:r>
            <a:r>
              <a:rPr lang="en-US" sz="1600" dirty="0" smtClean="0">
                <a:latin typeface="Calibri" pitchFamily="34" charset="0"/>
              </a:rPr>
              <a:t>By definition, in situ carcinoma is confined to the ductal system and cannot metastasize. Breast cancer deaths associated with DCIS are due to the subsequent development of invasive carcinoma or areas of invasion undetected at the time of diagnosis. The great majority of women with adequately treated DCIS will be cured. In contrast, at least half of invasive carcinomas will have metastasized locally or distantly at the time of diagnosis. </a:t>
            </a:r>
          </a:p>
          <a:p>
            <a:pPr marL="566928" indent="-457200">
              <a:lnSpc>
                <a:spcPct val="90000"/>
              </a:lnSpc>
              <a:buFont typeface="+mj-lt"/>
              <a:buAutoNum type="arabicPeriod"/>
              <a:defRPr/>
            </a:pPr>
            <a:r>
              <a:rPr lang="en-US" sz="1600" b="1" dirty="0" smtClean="0">
                <a:latin typeface="Calibri" pitchFamily="34" charset="0"/>
              </a:rPr>
              <a:t>Distant </a:t>
            </a:r>
            <a:r>
              <a:rPr lang="en-US" sz="1600" b="1" dirty="0">
                <a:latin typeface="Calibri" pitchFamily="34" charset="0"/>
              </a:rPr>
              <a:t>metastasis: </a:t>
            </a:r>
            <a:r>
              <a:rPr lang="en-US" sz="1600" dirty="0">
                <a:latin typeface="Calibri" pitchFamily="34" charset="0"/>
              </a:rPr>
              <a:t>Once distant metastases are present, cure is unlikely, although long-term remissions and palliation can be achieved. Favored sites for dissemination are the lungs, bones, liver, adrenals, brain, and meninges. </a:t>
            </a:r>
            <a:endParaRPr lang="en-US" sz="1600" dirty="0" smtClean="0">
              <a:latin typeface="Calibri" pitchFamily="34" charset="0"/>
            </a:endParaRPr>
          </a:p>
          <a:p>
            <a:pPr marL="566928" indent="-457200">
              <a:lnSpc>
                <a:spcPct val="90000"/>
              </a:lnSpc>
              <a:buFont typeface="+mj-lt"/>
              <a:buAutoNum type="arabicPeriod"/>
              <a:defRPr/>
            </a:pPr>
            <a:r>
              <a:rPr lang="en-US" sz="1600" b="1" dirty="0" smtClean="0">
                <a:latin typeface="Calibri" pitchFamily="34" charset="0"/>
              </a:rPr>
              <a:t>Lymph </a:t>
            </a:r>
            <a:r>
              <a:rPr lang="en-US" sz="1600" b="1" dirty="0">
                <a:latin typeface="Calibri" pitchFamily="34" charset="0"/>
              </a:rPr>
              <a:t>node metastasis: </a:t>
            </a:r>
            <a:r>
              <a:rPr lang="en-US" sz="1600" dirty="0">
                <a:latin typeface="Calibri" pitchFamily="34" charset="0"/>
              </a:rPr>
              <a:t>Axillary lymph node status is the most important prognostic factor for invasive carcinoma in the absence of distant metastases. The clinical assessment of nodal involvement is very inaccurate, therefore, biopsy is necessary for accurate assessment.</a:t>
            </a:r>
            <a:br>
              <a:rPr lang="en-US" sz="1600" dirty="0">
                <a:latin typeface="Calibri" pitchFamily="34" charset="0"/>
              </a:rPr>
            </a:br>
            <a:r>
              <a:rPr lang="en-US" sz="1600" dirty="0">
                <a:latin typeface="Calibri" pitchFamily="34" charset="0"/>
              </a:rPr>
              <a:t>With no involvement, the 10-year disease-free survival rate is close to 70% to 80%; the rate falls to 35% to 40% with one to three positive nodes and 10% to 15% in the presence of more than 10 positive nodes.</a:t>
            </a:r>
          </a:p>
          <a:p>
            <a:pPr marL="566928" indent="-457200">
              <a:lnSpc>
                <a:spcPct val="90000"/>
              </a:lnSpc>
              <a:buFont typeface="+mj-lt"/>
              <a:buAutoNum type="arabicPeriod"/>
              <a:defRPr/>
            </a:pPr>
            <a:endParaRPr lang="en-US" sz="1600" dirty="0">
              <a:latin typeface="Calibri" pitchFamily="34" charset="0"/>
            </a:endParaRPr>
          </a:p>
          <a:p>
            <a:pPr marL="566928" indent="-457200" fontAlgn="auto">
              <a:lnSpc>
                <a:spcPct val="90000"/>
              </a:lnSpc>
              <a:spcAft>
                <a:spcPts val="0"/>
              </a:spcAft>
              <a:buFont typeface="+mj-lt"/>
              <a:buAutoNum type="arabicPeriod"/>
              <a:defRPr/>
            </a:pPr>
            <a:endParaRPr lang="en-US" sz="1600" dirty="0" smtClean="0">
              <a:latin typeface="Calibri" pitchFamily="34" charset="0"/>
            </a:endParaRPr>
          </a:p>
          <a:p>
            <a:pPr fontAlgn="auto">
              <a:lnSpc>
                <a:spcPct val="90000"/>
              </a:lnSpc>
              <a:spcAft>
                <a:spcPts val="0"/>
              </a:spcAft>
              <a:buFont typeface="Arial" pitchFamily="34" charset="0"/>
              <a:buChar char="•"/>
              <a:defRPr/>
            </a:pPr>
            <a:endParaRPr lang="en-US" sz="1600" dirty="0" smtClean="0">
              <a:latin typeface="Calibri" pitchFamily="34" charset="0"/>
            </a:endParaRPr>
          </a:p>
          <a:p>
            <a:pPr fontAlgn="auto">
              <a:lnSpc>
                <a:spcPct val="90000"/>
              </a:lnSpc>
              <a:spcAft>
                <a:spcPts val="0"/>
              </a:spcAft>
              <a:buFont typeface="Arial" pitchFamily="34" charset="0"/>
              <a:buChar char="•"/>
              <a:defRPr/>
            </a:pPr>
            <a:endParaRPr lang="en-US" sz="1600" dirty="0" smtClean="0">
              <a:latin typeface="Calibri" pitchFamily="34" charset="0"/>
            </a:endParaRP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a:xfrm>
            <a:off x="457200" y="476672"/>
            <a:ext cx="8229600" cy="1066800"/>
          </a:xfrm>
        </p:spPr>
        <p:txBody>
          <a:bodyPr>
            <a:normAutofit/>
          </a:bodyPr>
          <a:lstStyle/>
          <a:p>
            <a:r>
              <a:rPr lang="en-US" sz="1800" b="1" dirty="0" smtClean="0">
                <a:latin typeface="Calibri" pitchFamily="34" charset="0"/>
              </a:rPr>
              <a:t>Breast Carcinoma , Major Prognostic Factors</a:t>
            </a:r>
          </a:p>
        </p:txBody>
      </p:sp>
      <p:sp>
        <p:nvSpPr>
          <p:cNvPr id="99331" name="Rectangle 3"/>
          <p:cNvSpPr>
            <a:spLocks noGrp="1" noChangeArrowheads="1"/>
          </p:cNvSpPr>
          <p:nvPr>
            <p:ph idx="1"/>
          </p:nvPr>
        </p:nvSpPr>
        <p:spPr>
          <a:xfrm>
            <a:off x="457200" y="1412776"/>
            <a:ext cx="8229600" cy="4325112"/>
          </a:xfrm>
        </p:spPr>
        <p:txBody>
          <a:bodyPr>
            <a:noAutofit/>
          </a:bodyPr>
          <a:lstStyle/>
          <a:p>
            <a:pPr>
              <a:lnSpc>
                <a:spcPct val="90000"/>
              </a:lnSpc>
            </a:pPr>
            <a:endParaRPr lang="en-US" sz="1600" u="sng" dirty="0" smtClean="0">
              <a:latin typeface="Calibri" pitchFamily="34" charset="0"/>
            </a:endParaRPr>
          </a:p>
          <a:p>
            <a:pPr marL="566928" indent="-457200">
              <a:buFont typeface="+mj-lt"/>
              <a:buAutoNum type="arabicPeriod" startAt="4"/>
            </a:pPr>
            <a:r>
              <a:rPr lang="en-US" sz="1600" b="1" dirty="0" smtClean="0">
                <a:latin typeface="Calibri" pitchFamily="34" charset="0"/>
              </a:rPr>
              <a:t>Tumor </a:t>
            </a:r>
            <a:r>
              <a:rPr lang="en-US" sz="1600" b="1" dirty="0">
                <a:latin typeface="Calibri" pitchFamily="34" charset="0"/>
              </a:rPr>
              <a:t>Size: </a:t>
            </a:r>
            <a:r>
              <a:rPr lang="en-US" sz="1600" dirty="0">
                <a:latin typeface="Calibri" pitchFamily="34" charset="0"/>
              </a:rPr>
              <a:t>The size of the carcinoma is the second most important prognostic factor. The risk of axillary lymph node metastases </a:t>
            </a:r>
            <a:r>
              <a:rPr lang="en-US" sz="1600" dirty="0" smtClean="0">
                <a:latin typeface="Calibri" pitchFamily="34" charset="0"/>
              </a:rPr>
              <a:t>increases </a:t>
            </a:r>
            <a:r>
              <a:rPr lang="en-US" sz="1600" dirty="0">
                <a:latin typeface="Calibri" pitchFamily="34" charset="0"/>
              </a:rPr>
              <a:t>with the size of the carcinoma. </a:t>
            </a:r>
          </a:p>
          <a:p>
            <a:pPr marL="109728" indent="0">
              <a:buNone/>
            </a:pPr>
            <a:r>
              <a:rPr lang="en-US" sz="1600" b="1" dirty="0" smtClean="0">
                <a:latin typeface="Calibri" pitchFamily="34" charset="0"/>
              </a:rPr>
              <a:t>Note</a:t>
            </a:r>
            <a:r>
              <a:rPr lang="en-US" sz="1600" dirty="0" smtClean="0">
                <a:latin typeface="Calibri" pitchFamily="34" charset="0"/>
              </a:rPr>
              <a:t> </a:t>
            </a:r>
            <a:r>
              <a:rPr lang="en-US" sz="1600" dirty="0">
                <a:latin typeface="Calibri" pitchFamily="34" charset="0"/>
              </a:rPr>
              <a:t>: all the above parameters are used to stage the tumor</a:t>
            </a:r>
            <a:r>
              <a:rPr lang="en-US" sz="1600" dirty="0" smtClean="0">
                <a:latin typeface="Calibri" pitchFamily="34" charset="0"/>
              </a:rPr>
              <a:t>. Stage </a:t>
            </a:r>
            <a:r>
              <a:rPr lang="en-US" sz="1600" dirty="0">
                <a:latin typeface="Calibri" pitchFamily="34" charset="0"/>
              </a:rPr>
              <a:t>is a combination of </a:t>
            </a:r>
            <a:r>
              <a:rPr lang="en-US" sz="1600" dirty="0" smtClean="0">
                <a:latin typeface="Calibri" pitchFamily="34" charset="0"/>
              </a:rPr>
              <a:t>size, </a:t>
            </a:r>
            <a:r>
              <a:rPr lang="en-US" sz="1600" dirty="0">
                <a:latin typeface="Calibri" pitchFamily="34" charset="0"/>
              </a:rPr>
              <a:t>lymph node </a:t>
            </a:r>
            <a:r>
              <a:rPr lang="en-US" sz="1600" dirty="0" smtClean="0">
                <a:latin typeface="Calibri" pitchFamily="34" charset="0"/>
              </a:rPr>
              <a:t>status and distant metastasis. </a:t>
            </a:r>
            <a:r>
              <a:rPr lang="en-US" sz="1600" dirty="0">
                <a:latin typeface="Calibri" pitchFamily="34" charset="0"/>
              </a:rPr>
              <a:t>Tumor size less than 2 cm is associated with a favorable prognosis. The single most important prognostic indicator is the lymph node status. Negative lymph nodes have the best prognosis. Involvement of 1 to 3 lymph nodes has an intermediate prognosis and 4 or more positive nodes have the worse prognosis.</a:t>
            </a:r>
          </a:p>
          <a:p>
            <a:pPr marL="624078" indent="-514350">
              <a:buFont typeface="+mj-lt"/>
              <a:buAutoNum type="arabicPeriod" startAt="5"/>
            </a:pPr>
            <a:r>
              <a:rPr lang="en-US" sz="1600" b="1" dirty="0">
                <a:latin typeface="Calibri" pitchFamily="34" charset="0"/>
              </a:rPr>
              <a:t>Locally advanced disease: </a:t>
            </a:r>
            <a:r>
              <a:rPr lang="en-US" sz="1600" dirty="0">
                <a:latin typeface="Calibri" pitchFamily="34" charset="0"/>
              </a:rPr>
              <a:t>Tumors invading into skin or skeletal muscle are frequently associated with concurrent or subsequent distant disease. With increased awareness of breast cancer detection, such cases have fortunately decreased in frequency and are now rare at initial presentation. </a:t>
            </a:r>
          </a:p>
          <a:p>
            <a:pPr marL="624078" indent="-514350">
              <a:buFont typeface="+mj-lt"/>
              <a:buAutoNum type="arabicPeriod" startAt="5"/>
            </a:pPr>
            <a:r>
              <a:rPr lang="en-US" sz="1600" b="1" dirty="0">
                <a:latin typeface="Calibri" pitchFamily="34" charset="0"/>
              </a:rPr>
              <a:t>Inflammatory Carcinoma: </a:t>
            </a:r>
            <a:r>
              <a:rPr lang="en-US" sz="1600" dirty="0">
                <a:latin typeface="Calibri" pitchFamily="34" charset="0"/>
              </a:rPr>
              <a:t>Women presenting with the clinical appearance of breast swelling and skin thickening have a particularly poor prognosis with a 3-year survival rate of only 3% to 10%. </a:t>
            </a:r>
          </a:p>
          <a:p>
            <a:pPr marL="109728" indent="0">
              <a:lnSpc>
                <a:spcPct val="90000"/>
              </a:lnSpc>
              <a:buNone/>
            </a:pPr>
            <a:r>
              <a:rPr lang="en-US" sz="1600" dirty="0" smtClean="0">
                <a:latin typeface="Calibri" pitchFamily="34" charset="0"/>
              </a:rPr>
              <a:t/>
            </a:r>
            <a:br>
              <a:rPr lang="en-US" sz="1600" dirty="0" smtClean="0">
                <a:latin typeface="Calibri" pitchFamily="34" charset="0"/>
              </a:rPr>
            </a:br>
            <a:endParaRPr lang="en-US" sz="1600" dirty="0" smtClean="0">
              <a:latin typeface="Calibri" pitchFamily="34" charset="0"/>
            </a:endParaRP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p:txBody>
          <a:bodyPr>
            <a:normAutofit/>
          </a:bodyPr>
          <a:lstStyle/>
          <a:p>
            <a:r>
              <a:rPr lang="en-US" sz="1800" b="1" dirty="0" smtClean="0">
                <a:latin typeface="Calibri" pitchFamily="34" charset="0"/>
              </a:rPr>
              <a:t>Breast Carcinoma , Minor Prognostic Factors</a:t>
            </a:r>
          </a:p>
        </p:txBody>
      </p:sp>
      <p:sp>
        <p:nvSpPr>
          <p:cNvPr id="104451" name="Rectangle 3"/>
          <p:cNvSpPr>
            <a:spLocks noGrp="1" noChangeArrowheads="1"/>
          </p:cNvSpPr>
          <p:nvPr>
            <p:ph idx="1"/>
          </p:nvPr>
        </p:nvSpPr>
        <p:spPr/>
        <p:txBody>
          <a:bodyPr>
            <a:normAutofit/>
          </a:bodyPr>
          <a:lstStyle/>
          <a:p>
            <a:pPr marL="566928" indent="-457200">
              <a:lnSpc>
                <a:spcPct val="90000"/>
              </a:lnSpc>
              <a:buFont typeface="+mj-lt"/>
              <a:buAutoNum type="arabicPeriod"/>
            </a:pPr>
            <a:r>
              <a:rPr lang="en-US" sz="1600" b="1" dirty="0" smtClean="0">
                <a:latin typeface="Calibri" pitchFamily="34" charset="0"/>
              </a:rPr>
              <a:t>Histologic Subtype</a:t>
            </a:r>
            <a:r>
              <a:rPr lang="en-US" sz="1600" dirty="0" smtClean="0">
                <a:latin typeface="Calibri" pitchFamily="34" charset="0"/>
              </a:rPr>
              <a:t>: Infiltrating ductal and lobular carcinomas have the worst prognosis. Medullary and mucinous have intermediate and tubular and cribriform have the most favorable </a:t>
            </a:r>
            <a:r>
              <a:rPr lang="en-US" sz="1600" dirty="0" smtClean="0">
                <a:latin typeface="Calibri" pitchFamily="34" charset="0"/>
              </a:rPr>
              <a:t>prognoses</a:t>
            </a:r>
          </a:p>
          <a:p>
            <a:pPr marL="566928" indent="-457200">
              <a:lnSpc>
                <a:spcPct val="90000"/>
              </a:lnSpc>
              <a:buFont typeface="+mj-lt"/>
              <a:buAutoNum type="arabicPeriod"/>
            </a:pPr>
            <a:endParaRPr lang="en-US" sz="1600" dirty="0" smtClean="0">
              <a:latin typeface="Calibri" pitchFamily="34" charset="0"/>
            </a:endParaRPr>
          </a:p>
          <a:p>
            <a:pPr marL="566928" indent="-457200">
              <a:lnSpc>
                <a:spcPct val="90000"/>
              </a:lnSpc>
              <a:buFont typeface="+mj-lt"/>
              <a:buAutoNum type="arabicPeriod"/>
            </a:pPr>
            <a:r>
              <a:rPr lang="en-US" sz="1600" b="1" dirty="0" smtClean="0">
                <a:latin typeface="Calibri" pitchFamily="34" charset="0"/>
              </a:rPr>
              <a:t>Tumor Grade: </a:t>
            </a:r>
            <a:r>
              <a:rPr lang="en-US" sz="1600" dirty="0" smtClean="0">
                <a:latin typeface="Calibri" pitchFamily="34" charset="0"/>
              </a:rPr>
              <a:t>This is calculated by the pathologist. Grading separates tumors into three categories according to the amount of well formed tubules, the degree of nuclear </a:t>
            </a:r>
            <a:r>
              <a:rPr lang="en-US" sz="1600" dirty="0" err="1" smtClean="0">
                <a:latin typeface="Calibri" pitchFamily="34" charset="0"/>
              </a:rPr>
              <a:t>pleomorphism</a:t>
            </a:r>
            <a:r>
              <a:rPr lang="en-US" sz="1600" dirty="0" smtClean="0">
                <a:latin typeface="Calibri" pitchFamily="34" charset="0"/>
              </a:rPr>
              <a:t>, and the mitotic rate. The most commonly used grading system to assess the degree of tumor differentiation (</a:t>
            </a:r>
            <a:r>
              <a:rPr lang="en-US" sz="1600" i="1" dirty="0" smtClean="0">
                <a:latin typeface="Calibri" pitchFamily="34" charset="0"/>
              </a:rPr>
              <a:t>Bloom Richardson</a:t>
            </a:r>
            <a:r>
              <a:rPr lang="en-US" sz="1600" dirty="0" smtClean="0">
                <a:latin typeface="Calibri" pitchFamily="34" charset="0"/>
              </a:rPr>
              <a:t>). There are three grades with grade 1 having better prognosis and grade3 having poorer prognosis</a:t>
            </a:r>
            <a:r>
              <a:rPr lang="en-US" sz="1600" dirty="0" smtClean="0">
                <a:latin typeface="Calibri" pitchFamily="34" charset="0"/>
              </a:rPr>
              <a:t>.</a:t>
            </a:r>
          </a:p>
          <a:p>
            <a:pPr marL="566928" indent="-457200">
              <a:lnSpc>
                <a:spcPct val="90000"/>
              </a:lnSpc>
              <a:buFont typeface="+mj-lt"/>
              <a:buAutoNum type="arabicPeriod"/>
            </a:pPr>
            <a:endParaRPr lang="en-US" sz="1600" dirty="0" smtClean="0">
              <a:latin typeface="Calibri" pitchFamily="34" charset="0"/>
            </a:endParaRPr>
          </a:p>
          <a:p>
            <a:pPr marL="566928" indent="-457200">
              <a:lnSpc>
                <a:spcPct val="90000"/>
              </a:lnSpc>
              <a:buFont typeface="+mj-lt"/>
              <a:buAutoNum type="arabicPeriod"/>
            </a:pPr>
            <a:r>
              <a:rPr lang="en-US" sz="1600" b="1" dirty="0">
                <a:latin typeface="Calibri" pitchFamily="34" charset="0"/>
              </a:rPr>
              <a:t>Estrogen and </a:t>
            </a:r>
            <a:r>
              <a:rPr lang="en-US" sz="1600" b="1" dirty="0" err="1">
                <a:latin typeface="Calibri" pitchFamily="34" charset="0"/>
              </a:rPr>
              <a:t>progesteron</a:t>
            </a:r>
            <a:r>
              <a:rPr lang="en-US" sz="1600" b="1" dirty="0">
                <a:latin typeface="Calibri" pitchFamily="34" charset="0"/>
              </a:rPr>
              <a:t> receptors</a:t>
            </a:r>
            <a:r>
              <a:rPr lang="en-US" sz="1600" b="1" dirty="0" smtClean="0">
                <a:latin typeface="Calibri" pitchFamily="34" charset="0"/>
              </a:rPr>
              <a:t>: </a:t>
            </a:r>
            <a:r>
              <a:rPr lang="en-US" sz="1600" dirty="0" smtClean="0">
                <a:latin typeface="Calibri" pitchFamily="34" charset="0"/>
              </a:rPr>
              <a:t>50</a:t>
            </a:r>
            <a:r>
              <a:rPr lang="en-US" sz="1600" dirty="0">
                <a:latin typeface="Calibri" pitchFamily="34" charset="0"/>
              </a:rPr>
              <a:t>% to 85% of carcinomas express estrogen receptors, such tumors are more common in postmenopausal </a:t>
            </a:r>
            <a:r>
              <a:rPr lang="en-US" sz="1600" dirty="0" smtClean="0">
                <a:latin typeface="Calibri" pitchFamily="34" charset="0"/>
              </a:rPr>
              <a:t>women. Such hormone </a:t>
            </a:r>
            <a:r>
              <a:rPr lang="en-US" sz="1600" dirty="0">
                <a:latin typeface="Calibri" pitchFamily="34" charset="0"/>
              </a:rPr>
              <a:t>positive cancers have better prognosis. They respond well to specific </a:t>
            </a:r>
            <a:r>
              <a:rPr lang="en-US" sz="1600" dirty="0" err="1">
                <a:latin typeface="Calibri" pitchFamily="34" charset="0"/>
              </a:rPr>
              <a:t>chemotherapuetic</a:t>
            </a:r>
            <a:r>
              <a:rPr lang="en-US" sz="1600" dirty="0">
                <a:latin typeface="Calibri" pitchFamily="34" charset="0"/>
              </a:rPr>
              <a:t> drugs </a:t>
            </a:r>
            <a:r>
              <a:rPr lang="en-US" sz="1600" dirty="0" err="1">
                <a:latin typeface="Calibri" pitchFamily="34" charset="0"/>
              </a:rPr>
              <a:t>eg</a:t>
            </a:r>
            <a:r>
              <a:rPr lang="en-US" sz="1600" dirty="0">
                <a:latin typeface="Calibri" pitchFamily="34" charset="0"/>
              </a:rPr>
              <a:t>. </a:t>
            </a:r>
            <a:r>
              <a:rPr lang="en-US" sz="1600" dirty="0" err="1">
                <a:latin typeface="Calibri" pitchFamily="34" charset="0"/>
              </a:rPr>
              <a:t>Tamoxifen</a:t>
            </a:r>
            <a:r>
              <a:rPr lang="en-US" sz="1600" dirty="0">
                <a:latin typeface="Calibri" pitchFamily="34" charset="0"/>
              </a:rPr>
              <a:t>. Therefore reporting of ER/PR positivity is important when reporting breast cancer.</a:t>
            </a:r>
          </a:p>
          <a:p>
            <a:pPr marL="109728" indent="0">
              <a:lnSpc>
                <a:spcPct val="90000"/>
              </a:lnSpc>
              <a:buNone/>
            </a:pPr>
            <a:endParaRPr lang="en-US" sz="1600" dirty="0" smtClean="0">
              <a:latin typeface="Calibri" pitchFamily="34" charset="0"/>
            </a:endParaRP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p:txBody>
          <a:bodyPr/>
          <a:lstStyle/>
          <a:p>
            <a:r>
              <a:rPr lang="en-US" sz="1600" dirty="0" smtClean="0">
                <a:latin typeface="Calibri" pitchFamily="34" charset="0"/>
              </a:rPr>
              <a:t>Breast Carcinoma , Minor Prognostic Factors</a:t>
            </a:r>
          </a:p>
        </p:txBody>
      </p:sp>
      <p:sp>
        <p:nvSpPr>
          <p:cNvPr id="105475" name="Rectangle 3"/>
          <p:cNvSpPr>
            <a:spLocks noGrp="1" noChangeArrowheads="1"/>
          </p:cNvSpPr>
          <p:nvPr>
            <p:ph idx="1"/>
          </p:nvPr>
        </p:nvSpPr>
        <p:spPr/>
        <p:txBody>
          <a:bodyPr>
            <a:normAutofit/>
          </a:bodyPr>
          <a:lstStyle/>
          <a:p>
            <a:pPr marL="624078" indent="-514350">
              <a:buFont typeface="+mj-lt"/>
              <a:buAutoNum type="arabicPeriod" startAt="4"/>
            </a:pPr>
            <a:r>
              <a:rPr lang="en-US" sz="1600" b="1" i="1" dirty="0" smtClean="0">
                <a:latin typeface="Calibri" pitchFamily="34" charset="0"/>
              </a:rPr>
              <a:t>HER2/</a:t>
            </a:r>
            <a:r>
              <a:rPr lang="en-US" sz="1600" b="1" i="1" dirty="0" err="1" smtClean="0">
                <a:latin typeface="Calibri" pitchFamily="34" charset="0"/>
              </a:rPr>
              <a:t>neu</a:t>
            </a:r>
            <a:r>
              <a:rPr lang="en-US" sz="1600" i="1" dirty="0">
                <a:latin typeface="Calibri" pitchFamily="34" charset="0"/>
              </a:rPr>
              <a:t>.</a:t>
            </a:r>
            <a:r>
              <a:rPr lang="en-US" sz="1600" dirty="0">
                <a:latin typeface="Calibri" pitchFamily="34" charset="0"/>
              </a:rPr>
              <a:t> (human epidermal growth factor receptor 2 or c-</a:t>
            </a:r>
            <a:r>
              <a:rPr lang="en-US" sz="1600" i="1" dirty="0" err="1">
                <a:latin typeface="Calibri" pitchFamily="34" charset="0"/>
              </a:rPr>
              <a:t>erb</a:t>
            </a:r>
            <a:r>
              <a:rPr lang="en-US" sz="1600" i="1" dirty="0">
                <a:latin typeface="Calibri" pitchFamily="34" charset="0"/>
              </a:rPr>
              <a:t> B2</a:t>
            </a:r>
            <a:r>
              <a:rPr lang="en-US" sz="1600" dirty="0">
                <a:latin typeface="Calibri" pitchFamily="34" charset="0"/>
              </a:rPr>
              <a:t> or </a:t>
            </a:r>
            <a:r>
              <a:rPr lang="en-US" sz="1600" i="1" dirty="0" err="1">
                <a:latin typeface="Calibri" pitchFamily="34" charset="0"/>
              </a:rPr>
              <a:t>neu</a:t>
            </a:r>
            <a:r>
              <a:rPr lang="en-US" sz="1600" dirty="0">
                <a:latin typeface="Calibri" pitchFamily="34" charset="0"/>
              </a:rPr>
              <a:t>) is a glycoprotein  overexpressed in 20% to 30% of breast </a:t>
            </a:r>
            <a:r>
              <a:rPr lang="en-US" sz="1600" dirty="0" smtClean="0">
                <a:latin typeface="Calibri" pitchFamily="34" charset="0"/>
              </a:rPr>
              <a:t>carcinomas. Many </a:t>
            </a:r>
            <a:r>
              <a:rPr lang="en-US" sz="1600" dirty="0">
                <a:latin typeface="Calibri" pitchFamily="34" charset="0"/>
              </a:rPr>
              <a:t>studies have shown that  overexpression of </a:t>
            </a:r>
            <a:r>
              <a:rPr lang="en-US" sz="1600" i="1" dirty="0">
                <a:latin typeface="Calibri" pitchFamily="34" charset="0"/>
              </a:rPr>
              <a:t>HER2</a:t>
            </a:r>
            <a:r>
              <a:rPr lang="en-US" sz="1600" dirty="0">
                <a:latin typeface="Calibri" pitchFamily="34" charset="0"/>
              </a:rPr>
              <a:t>/</a:t>
            </a:r>
            <a:r>
              <a:rPr lang="en-US" sz="1600" i="1" dirty="0" err="1">
                <a:latin typeface="Calibri" pitchFamily="34" charset="0"/>
              </a:rPr>
              <a:t>neu</a:t>
            </a:r>
            <a:r>
              <a:rPr lang="en-US" sz="1600" dirty="0">
                <a:latin typeface="Calibri" pitchFamily="34" charset="0"/>
              </a:rPr>
              <a:t> is associated with a poor prognosis</a:t>
            </a:r>
            <a:r>
              <a:rPr lang="en-US" sz="1600" dirty="0" smtClean="0">
                <a:latin typeface="Calibri" pitchFamily="34" charset="0"/>
              </a:rPr>
              <a:t>. </a:t>
            </a:r>
            <a:r>
              <a:rPr lang="en-US" sz="1600" dirty="0">
                <a:latin typeface="Calibri" pitchFamily="34" charset="0"/>
              </a:rPr>
              <a:t>In addition, ongoing studies have shown   that </a:t>
            </a:r>
            <a:r>
              <a:rPr lang="en-US" sz="1600" i="1" dirty="0">
                <a:latin typeface="Calibri" pitchFamily="34" charset="0"/>
              </a:rPr>
              <a:t>HER2</a:t>
            </a:r>
            <a:r>
              <a:rPr lang="en-US" sz="1600" dirty="0">
                <a:latin typeface="Calibri" pitchFamily="34" charset="0"/>
              </a:rPr>
              <a:t>/</a:t>
            </a:r>
            <a:r>
              <a:rPr lang="en-US" sz="1600" i="1" dirty="0" err="1">
                <a:latin typeface="Calibri" pitchFamily="34" charset="0"/>
              </a:rPr>
              <a:t>neu</a:t>
            </a:r>
            <a:r>
              <a:rPr lang="en-US" sz="1600" dirty="0">
                <a:latin typeface="Calibri" pitchFamily="34" charset="0"/>
              </a:rPr>
              <a:t>-overexpressing tumors respond very well to hormonal or </a:t>
            </a:r>
            <a:r>
              <a:rPr lang="en-US" sz="1600" dirty="0" err="1">
                <a:latin typeface="Calibri" pitchFamily="34" charset="0"/>
              </a:rPr>
              <a:t>anthracycline</a:t>
            </a:r>
            <a:r>
              <a:rPr lang="en-US" sz="1600" dirty="0">
                <a:latin typeface="Calibri" pitchFamily="34" charset="0"/>
              </a:rPr>
              <a:t> chemotherapy regimens  </a:t>
            </a:r>
            <a:r>
              <a:rPr lang="en-US" sz="1600" dirty="0" err="1" smtClean="0">
                <a:latin typeface="Calibri" pitchFamily="34" charset="0"/>
              </a:rPr>
              <a:t>eg</a:t>
            </a:r>
            <a:r>
              <a:rPr lang="en-US" sz="1600" dirty="0">
                <a:latin typeface="Calibri" pitchFamily="34" charset="0"/>
              </a:rPr>
              <a:t>. </a:t>
            </a:r>
            <a:r>
              <a:rPr lang="en-US" sz="1600" dirty="0" err="1">
                <a:latin typeface="Calibri" pitchFamily="34" charset="0"/>
              </a:rPr>
              <a:t>Trastuzumab</a:t>
            </a:r>
            <a:r>
              <a:rPr lang="en-US" sz="1600" dirty="0">
                <a:latin typeface="Calibri" pitchFamily="34" charset="0"/>
              </a:rPr>
              <a:t> (Herceptin). </a:t>
            </a:r>
            <a:r>
              <a:rPr lang="en-US" sz="1600" dirty="0" smtClean="0">
                <a:latin typeface="Calibri" pitchFamily="34" charset="0"/>
              </a:rPr>
              <a:t>Therefore </a:t>
            </a:r>
            <a:r>
              <a:rPr lang="en-US" sz="1600" dirty="0">
                <a:latin typeface="Calibri" pitchFamily="34" charset="0"/>
              </a:rPr>
              <a:t>evaluation of HER2/</a:t>
            </a:r>
            <a:r>
              <a:rPr lang="en-US" sz="1600" dirty="0" err="1">
                <a:latin typeface="Calibri" pitchFamily="34" charset="0"/>
              </a:rPr>
              <a:t>neu</a:t>
            </a:r>
            <a:r>
              <a:rPr lang="en-US" sz="1600" dirty="0">
                <a:latin typeface="Calibri" pitchFamily="34" charset="0"/>
              </a:rPr>
              <a:t> is </a:t>
            </a:r>
            <a:r>
              <a:rPr lang="en-US" sz="1600" dirty="0" smtClean="0">
                <a:latin typeface="Calibri" pitchFamily="34" charset="0"/>
              </a:rPr>
              <a:t>important </a:t>
            </a:r>
            <a:r>
              <a:rPr lang="en-US" sz="1600" dirty="0">
                <a:latin typeface="Calibri" pitchFamily="34" charset="0"/>
              </a:rPr>
              <a:t>when reporting breast </a:t>
            </a:r>
            <a:r>
              <a:rPr lang="en-US" sz="1600" dirty="0" smtClean="0">
                <a:latin typeface="Calibri" pitchFamily="34" charset="0"/>
              </a:rPr>
              <a:t>cancer in order to help decide the chemotherapy plan</a:t>
            </a:r>
            <a:r>
              <a:rPr lang="en-US" sz="1600" dirty="0" smtClean="0">
                <a:latin typeface="Calibri" pitchFamily="34" charset="0"/>
              </a:rPr>
              <a:t>.</a:t>
            </a:r>
          </a:p>
          <a:p>
            <a:pPr marL="624078" indent="-514350">
              <a:buFont typeface="+mj-lt"/>
              <a:buAutoNum type="arabicPeriod" startAt="4"/>
            </a:pPr>
            <a:endParaRPr lang="en-US" sz="1600" dirty="0" smtClean="0">
              <a:latin typeface="Calibri" pitchFamily="34" charset="0"/>
            </a:endParaRPr>
          </a:p>
          <a:p>
            <a:pPr marL="624078" indent="-514350">
              <a:buFont typeface="+mj-lt"/>
              <a:buAutoNum type="arabicPeriod" startAt="4"/>
            </a:pPr>
            <a:r>
              <a:rPr lang="en-US" sz="1600" b="1" dirty="0" err="1" smtClean="0">
                <a:latin typeface="Calibri" pitchFamily="34" charset="0"/>
              </a:rPr>
              <a:t>Lymphovascular</a:t>
            </a:r>
            <a:r>
              <a:rPr lang="en-US" sz="1600" b="1" dirty="0" smtClean="0">
                <a:latin typeface="Calibri" pitchFamily="34" charset="0"/>
              </a:rPr>
              <a:t> </a:t>
            </a:r>
            <a:r>
              <a:rPr lang="en-US" sz="1600" b="1" dirty="0">
                <a:latin typeface="Calibri" pitchFamily="34" charset="0"/>
              </a:rPr>
              <a:t>invasion: </a:t>
            </a:r>
            <a:r>
              <a:rPr lang="en-US" sz="1600" dirty="0">
                <a:latin typeface="Calibri" pitchFamily="34" charset="0"/>
              </a:rPr>
              <a:t>Tumor cells may be seen within vascular spaces (either </a:t>
            </a:r>
            <a:r>
              <a:rPr lang="en-US" sz="1600" dirty="0" err="1">
                <a:latin typeface="Calibri" pitchFamily="34" charset="0"/>
              </a:rPr>
              <a:t>lymphatics</a:t>
            </a:r>
            <a:r>
              <a:rPr lang="en-US" sz="1600" dirty="0">
                <a:latin typeface="Calibri" pitchFamily="34" charset="0"/>
              </a:rPr>
              <a:t> or small capillaries) surrounding tumors. This finding is strongly associated with the presence of lymph node metastases and is a poor prognostic factor in women without lymph node metastases. </a:t>
            </a:r>
            <a:endParaRPr lang="en-US" sz="1600" dirty="0" smtClean="0">
              <a:latin typeface="Calibri" pitchFamily="34" charset="0"/>
            </a:endParaRPr>
          </a:p>
          <a:p>
            <a:pPr marL="624078" indent="-514350">
              <a:buFont typeface="+mj-lt"/>
              <a:buAutoNum type="arabicPeriod" startAt="4"/>
            </a:pPr>
            <a:endParaRPr lang="en-US" sz="1600" dirty="0" smtClean="0">
              <a:latin typeface="Calibri" pitchFamily="34" charset="0"/>
            </a:endParaRPr>
          </a:p>
          <a:p>
            <a:pPr marL="624078" indent="-514350">
              <a:buFont typeface="+mj-lt"/>
              <a:buAutoNum type="arabicPeriod" startAt="4"/>
            </a:pPr>
            <a:r>
              <a:rPr lang="en-US" sz="1600" b="1" dirty="0" smtClean="0">
                <a:latin typeface="Calibri" pitchFamily="34" charset="0"/>
              </a:rPr>
              <a:t>Proliferative </a:t>
            </a:r>
            <a:r>
              <a:rPr lang="en-US" sz="1600" b="1" dirty="0">
                <a:latin typeface="Calibri" pitchFamily="34" charset="0"/>
              </a:rPr>
              <a:t>rates </a:t>
            </a:r>
          </a:p>
          <a:p>
            <a:pPr>
              <a:lnSpc>
                <a:spcPct val="90000"/>
              </a:lnSpc>
              <a:buFont typeface="Wingdings" pitchFamily="2" charset="2"/>
              <a:buNone/>
            </a:pPr>
            <a:r>
              <a:rPr lang="en-US" sz="1600" dirty="0">
                <a:latin typeface="Calibri" pitchFamily="34" charset="0"/>
              </a:rPr>
              <a:t/>
            </a:r>
            <a:br>
              <a:rPr lang="en-US" sz="1600" dirty="0">
                <a:latin typeface="Calibri" pitchFamily="34" charset="0"/>
              </a:rPr>
            </a:br>
            <a:endParaRPr lang="en-US" sz="1600" dirty="0">
              <a:latin typeface="Calibri" pitchFamily="34" charset="0"/>
            </a:endParaRPr>
          </a:p>
          <a:p>
            <a:pPr marL="624078" indent="-514350">
              <a:buFont typeface="+mj-lt"/>
              <a:buAutoNum type="arabicPeriod" startAt="3"/>
            </a:pPr>
            <a:endParaRPr lang="en-US" sz="1600" dirty="0" smtClean="0">
              <a:latin typeface="Calibri" pitchFamily="34" charset="0"/>
            </a:endParaRP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5" descr="20FF100"/>
          <p:cNvPicPr>
            <a:picLocks noChangeAspect="1" noChangeArrowheads="1"/>
          </p:cNvPicPr>
          <p:nvPr/>
        </p:nvPicPr>
        <p:blipFill>
          <a:blip r:embed="rId3" cstate="print"/>
          <a:srcRect/>
          <a:stretch>
            <a:fillRect/>
          </a:stretch>
        </p:blipFill>
        <p:spPr bwMode="auto">
          <a:xfrm>
            <a:off x="1547664" y="2201570"/>
            <a:ext cx="6408737" cy="4233876"/>
          </a:xfrm>
          <a:prstGeom prst="rect">
            <a:avLst/>
          </a:prstGeom>
          <a:noFill/>
          <a:ln w="9525">
            <a:noFill/>
            <a:miter lim="800000"/>
            <a:headEnd/>
            <a:tailEnd/>
          </a:ln>
        </p:spPr>
      </p:pic>
      <p:sp>
        <p:nvSpPr>
          <p:cNvPr id="108547" name="Rectangle 6"/>
          <p:cNvSpPr>
            <a:spLocks noGrp="1" noChangeArrowheads="1"/>
          </p:cNvSpPr>
          <p:nvPr>
            <p:ph type="title"/>
          </p:nvPr>
        </p:nvSpPr>
        <p:spPr/>
        <p:txBody>
          <a:bodyPr>
            <a:normAutofit/>
          </a:bodyPr>
          <a:lstStyle/>
          <a:p>
            <a:r>
              <a:rPr lang="en-US" sz="2000" b="1" dirty="0" smtClean="0">
                <a:latin typeface="Calibri" pitchFamily="34" charset="0"/>
              </a:rPr>
              <a:t>Metastasis to vertebra</a:t>
            </a: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4"/>
          <p:cNvSpPr>
            <a:spLocks noGrp="1" noChangeArrowheads="1"/>
          </p:cNvSpPr>
          <p:nvPr>
            <p:ph type="ctrTitle"/>
          </p:nvPr>
        </p:nvSpPr>
        <p:spPr/>
        <p:txBody>
          <a:bodyPr/>
          <a:lstStyle/>
          <a:p>
            <a:r>
              <a:rPr lang="en-US" sz="2000" b="1" dirty="0" smtClean="0">
                <a:latin typeface="Calibri" pitchFamily="34" charset="0"/>
              </a:rPr>
              <a:t>STROMAL TUMORS </a:t>
            </a:r>
          </a:p>
        </p:txBody>
      </p:sp>
      <p:sp>
        <p:nvSpPr>
          <p:cNvPr id="122883" name="Rectangle 5"/>
          <p:cNvSpPr>
            <a:spLocks noGrp="1" noChangeArrowheads="1"/>
          </p:cNvSpPr>
          <p:nvPr>
            <p:ph type="subTitle" idx="1"/>
          </p:nvPr>
        </p:nvSpPr>
        <p:spPr/>
        <p:txBody>
          <a:bodyPr rtlCol="0">
            <a:normAutofit/>
          </a:bodyPr>
          <a:lstStyle/>
          <a:p>
            <a:pPr fontAlgn="auto">
              <a:spcAft>
                <a:spcPts val="0"/>
              </a:spcAft>
              <a:buFont typeface="Arial" pitchFamily="34" charset="0"/>
              <a:buNone/>
              <a:defRPr/>
            </a:pPr>
            <a:endParaRPr lang="en-US" smtClean="0"/>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p:txBody>
          <a:bodyPr/>
          <a:lstStyle/>
          <a:p>
            <a:r>
              <a:rPr lang="en-US" sz="1600" b="1" dirty="0">
                <a:latin typeface="Calibri" pitchFamily="34" charset="0"/>
              </a:rPr>
              <a:t>STROMAL TUMORS </a:t>
            </a:r>
            <a:endParaRPr lang="en-US" sz="1600" dirty="0" smtClean="0">
              <a:latin typeface="Calibri" pitchFamily="34" charset="0"/>
            </a:endParaRPr>
          </a:p>
        </p:txBody>
      </p:sp>
      <p:sp>
        <p:nvSpPr>
          <p:cNvPr id="110595" name="Rectangle 3"/>
          <p:cNvSpPr>
            <a:spLocks noGrp="1" noChangeArrowheads="1"/>
          </p:cNvSpPr>
          <p:nvPr>
            <p:ph idx="1"/>
          </p:nvPr>
        </p:nvSpPr>
        <p:spPr/>
        <p:txBody>
          <a:bodyPr/>
          <a:lstStyle/>
          <a:p>
            <a:endParaRPr lang="en-US" sz="1600" dirty="0" smtClean="0">
              <a:latin typeface="Calibri" pitchFamily="34" charset="0"/>
            </a:endParaRPr>
          </a:p>
          <a:p>
            <a:endParaRPr lang="en-US" sz="1600" dirty="0" smtClean="0">
              <a:latin typeface="Calibri" pitchFamily="34" charset="0"/>
            </a:endParaRPr>
          </a:p>
          <a:p>
            <a:r>
              <a:rPr lang="en-US" sz="1600" dirty="0" smtClean="0">
                <a:latin typeface="Calibri" pitchFamily="34" charset="0"/>
              </a:rPr>
              <a:t>2 basic </a:t>
            </a:r>
            <a:r>
              <a:rPr lang="en-US" sz="1600" dirty="0" err="1" smtClean="0">
                <a:latin typeface="Calibri" pitchFamily="34" charset="0"/>
              </a:rPr>
              <a:t>stromal</a:t>
            </a:r>
            <a:r>
              <a:rPr lang="en-US" sz="1600" dirty="0" smtClean="0">
                <a:latin typeface="Calibri" pitchFamily="34" charset="0"/>
              </a:rPr>
              <a:t> tumors are</a:t>
            </a:r>
          </a:p>
          <a:p>
            <a:pPr>
              <a:buFont typeface="Wingdings" pitchFamily="2" charset="2"/>
              <a:buNone/>
            </a:pPr>
            <a:r>
              <a:rPr lang="en-US" sz="1600" dirty="0" smtClean="0">
                <a:latin typeface="Calibri" pitchFamily="34" charset="0"/>
              </a:rPr>
              <a:t>  - </a:t>
            </a:r>
            <a:r>
              <a:rPr lang="en-US" sz="1600" dirty="0" err="1" smtClean="0">
                <a:latin typeface="Calibri" pitchFamily="34" charset="0"/>
              </a:rPr>
              <a:t>fibroadenoma</a:t>
            </a:r>
            <a:endParaRPr lang="en-US" sz="1600" dirty="0" smtClean="0">
              <a:latin typeface="Calibri" pitchFamily="34" charset="0"/>
            </a:endParaRPr>
          </a:p>
          <a:p>
            <a:pPr>
              <a:buFont typeface="Wingdings" pitchFamily="2" charset="2"/>
              <a:buNone/>
            </a:pPr>
            <a:r>
              <a:rPr lang="en-US" sz="1600" dirty="0" smtClean="0">
                <a:latin typeface="Calibri" pitchFamily="34" charset="0"/>
              </a:rPr>
              <a:t>  - </a:t>
            </a:r>
            <a:r>
              <a:rPr lang="en-US" sz="1600" dirty="0" err="1" smtClean="0">
                <a:latin typeface="Calibri" pitchFamily="34" charset="0"/>
              </a:rPr>
              <a:t>Phylloids</a:t>
            </a:r>
            <a:r>
              <a:rPr lang="en-US" sz="1600" dirty="0" smtClean="0">
                <a:latin typeface="Calibri" pitchFamily="34" charset="0"/>
              </a:rPr>
              <a:t> tumor</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Cotran\Images\CH25\f025001.jpg"/>
          <p:cNvPicPr>
            <a:picLocks noChangeAspect="1" noChangeArrowheads="1"/>
          </p:cNvPicPr>
          <p:nvPr/>
        </p:nvPicPr>
        <p:blipFill>
          <a:blip r:embed="rId2" cstate="print"/>
          <a:srcRect/>
          <a:stretch>
            <a:fillRect/>
          </a:stretch>
        </p:blipFill>
        <p:spPr bwMode="auto">
          <a:xfrm>
            <a:off x="2309292" y="620688"/>
            <a:ext cx="6834708" cy="6035267"/>
          </a:xfrm>
          <a:prstGeom prst="rect">
            <a:avLst/>
          </a:prstGeom>
          <a:noFill/>
          <a:ln w="9525">
            <a:noFill/>
            <a:miter lim="800000"/>
            <a:headEnd/>
            <a:tailEnd/>
          </a:ln>
        </p:spPr>
      </p:pic>
      <p:sp>
        <p:nvSpPr>
          <p:cNvPr id="6" name="Title 5"/>
          <p:cNvSpPr>
            <a:spLocks noGrp="1"/>
          </p:cNvSpPr>
          <p:nvPr>
            <p:ph type="title"/>
          </p:nvPr>
        </p:nvSpPr>
        <p:spPr>
          <a:xfrm>
            <a:off x="0" y="1143000"/>
            <a:ext cx="2339752" cy="4302224"/>
          </a:xfrm>
        </p:spPr>
        <p:txBody>
          <a:bodyPr>
            <a:normAutofit/>
          </a:bodyPr>
          <a:lstStyle/>
          <a:p>
            <a:r>
              <a:rPr lang="en-US" sz="1600" b="1" dirty="0" smtClean="0">
                <a:solidFill>
                  <a:schemeClr val="tx1"/>
                </a:solidFill>
                <a:latin typeface="Calibri" pitchFamily="34" charset="0"/>
              </a:rPr>
              <a:t>Pathology based on location</a:t>
            </a:r>
            <a:endParaRPr lang="en-US" sz="1600" b="1" dirty="0">
              <a:solidFill>
                <a:schemeClr val="tx1"/>
              </a:solidFill>
              <a:latin typeface="Calibri" pitchFamily="34" charset="0"/>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4"/>
          <p:cNvSpPr>
            <a:spLocks noGrp="1" noChangeArrowheads="1"/>
          </p:cNvSpPr>
          <p:nvPr>
            <p:ph type="title" idx="4294967295"/>
          </p:nvPr>
        </p:nvSpPr>
        <p:spPr>
          <a:xfrm>
            <a:off x="1447800" y="533400"/>
            <a:ext cx="7696200" cy="1143000"/>
          </a:xfrm>
        </p:spPr>
        <p:txBody>
          <a:bodyPr>
            <a:normAutofit/>
          </a:bodyPr>
          <a:lstStyle/>
          <a:p>
            <a:r>
              <a:rPr lang="en-US" sz="1800" b="1" dirty="0" err="1" smtClean="0">
                <a:latin typeface="Calibri" pitchFamily="34" charset="0"/>
              </a:rPr>
              <a:t>Fibroadenoma</a:t>
            </a:r>
            <a:endParaRPr lang="en-US" sz="1800" b="1" dirty="0" smtClean="0">
              <a:latin typeface="Calibri" pitchFamily="34" charset="0"/>
            </a:endParaRPr>
          </a:p>
        </p:txBody>
      </p:sp>
      <p:sp>
        <p:nvSpPr>
          <p:cNvPr id="111619" name="Rectangle 5"/>
          <p:cNvSpPr>
            <a:spLocks noGrp="1" noChangeArrowheads="1"/>
          </p:cNvSpPr>
          <p:nvPr>
            <p:ph type="body" idx="4294967295"/>
          </p:nvPr>
        </p:nvSpPr>
        <p:spPr>
          <a:xfrm>
            <a:off x="0" y="1844675"/>
            <a:ext cx="7696200" cy="4038600"/>
          </a:xfrm>
        </p:spPr>
        <p:txBody>
          <a:bodyPr>
            <a:normAutofit/>
          </a:bodyPr>
          <a:lstStyle/>
          <a:p>
            <a:r>
              <a:rPr lang="en-US" sz="1600" dirty="0" smtClean="0">
                <a:latin typeface="Calibri" pitchFamily="34" charset="0"/>
              </a:rPr>
              <a:t>The most common benign tumor of the female breast and is composed of </a:t>
            </a:r>
            <a:r>
              <a:rPr lang="en-US" sz="1600" dirty="0" err="1" smtClean="0">
                <a:latin typeface="Calibri" pitchFamily="34" charset="0"/>
              </a:rPr>
              <a:t>bengh</a:t>
            </a:r>
            <a:r>
              <a:rPr lang="en-US" sz="1600" dirty="0" smtClean="0">
                <a:latin typeface="Calibri" pitchFamily="34" charset="0"/>
              </a:rPr>
              <a:t> proliferation of both epithelial and stromal elements. </a:t>
            </a:r>
          </a:p>
          <a:p>
            <a:r>
              <a:rPr lang="en-US" sz="1600" dirty="0" smtClean="0">
                <a:latin typeface="Calibri" pitchFamily="34" charset="0"/>
              </a:rPr>
              <a:t>Any age ,most common before age 30</a:t>
            </a:r>
          </a:p>
          <a:p>
            <a:pPr lvl="0"/>
            <a:r>
              <a:rPr lang="en-US" sz="1600" dirty="0" smtClean="0">
                <a:latin typeface="Calibri" pitchFamily="34" charset="0"/>
              </a:rPr>
              <a:t>classic presentation is that of a firm, mobile lump (“breast mouse”)</a:t>
            </a:r>
          </a:p>
          <a:p>
            <a:pPr lvl="0"/>
            <a:r>
              <a:rPr lang="en-US" sz="1600" dirty="0" smtClean="0">
                <a:latin typeface="Calibri" pitchFamily="34" charset="0"/>
              </a:rPr>
              <a:t>Giant forms can occur, especially in younger patients</a:t>
            </a:r>
          </a:p>
          <a:p>
            <a:r>
              <a:rPr lang="en-US" sz="1600" dirty="0" smtClean="0">
                <a:latin typeface="Calibri" pitchFamily="34" charset="0"/>
              </a:rPr>
              <a:t>It  </a:t>
            </a:r>
            <a:r>
              <a:rPr lang="en-US" sz="1600" dirty="0">
                <a:latin typeface="Calibri" pitchFamily="34" charset="0"/>
              </a:rPr>
              <a:t>may increase in size during pregnancy and cease to </a:t>
            </a:r>
            <a:r>
              <a:rPr lang="en-US" sz="1600" dirty="0" smtClean="0">
                <a:latin typeface="Calibri" pitchFamily="34" charset="0"/>
              </a:rPr>
              <a:t>grow and regress  </a:t>
            </a:r>
            <a:r>
              <a:rPr lang="en-US" sz="1600" dirty="0">
                <a:latin typeface="Calibri" pitchFamily="34" charset="0"/>
              </a:rPr>
              <a:t>after menopause. </a:t>
            </a:r>
            <a:endParaRPr lang="en-US" sz="1600" dirty="0" smtClean="0">
              <a:latin typeface="Calibri" pitchFamily="34" charset="0"/>
            </a:endParaRPr>
          </a:p>
          <a:p>
            <a:r>
              <a:rPr lang="en-US" sz="1600" dirty="0" smtClean="0">
                <a:latin typeface="Calibri" pitchFamily="34" charset="0"/>
              </a:rPr>
              <a:t>The </a:t>
            </a:r>
            <a:r>
              <a:rPr lang="en-US" sz="1600" dirty="0">
                <a:latin typeface="Calibri" pitchFamily="34" charset="0"/>
              </a:rPr>
              <a:t>tumor is usually solitary but may be multiple and involve both breasts</a:t>
            </a:r>
            <a:r>
              <a:rPr lang="en-US" sz="1600" dirty="0" smtClean="0">
                <a:latin typeface="Calibri" pitchFamily="34" charset="0"/>
              </a:rPr>
              <a:t>.</a:t>
            </a:r>
          </a:p>
          <a:p>
            <a:r>
              <a:rPr lang="en-US" sz="1600" dirty="0">
                <a:latin typeface="Calibri" pitchFamily="34" charset="0"/>
              </a:rPr>
              <a:t>The tumor is completely benign. </a:t>
            </a:r>
          </a:p>
          <a:p>
            <a:r>
              <a:rPr lang="en-US" sz="1600" dirty="0">
                <a:latin typeface="Calibri" pitchFamily="34" charset="0"/>
              </a:rPr>
              <a:t>Rarely, carcinoma may arise within a </a:t>
            </a:r>
            <a:r>
              <a:rPr lang="en-US" sz="1600" dirty="0" err="1">
                <a:latin typeface="Calibri" pitchFamily="34" charset="0"/>
              </a:rPr>
              <a:t>fibroadenoma</a:t>
            </a:r>
            <a:r>
              <a:rPr lang="en-US" sz="1600" dirty="0">
                <a:latin typeface="Calibri" pitchFamily="34" charset="0"/>
              </a:rPr>
              <a:t>. The predominant type has been lobular carcinoma</a:t>
            </a:r>
          </a:p>
          <a:p>
            <a:endParaRPr lang="en-US" sz="1600" dirty="0">
              <a:latin typeface="Calibri" pitchFamily="34" charset="0"/>
            </a:endParaRPr>
          </a:p>
          <a:p>
            <a:pPr lvl="0"/>
            <a:endParaRPr lang="en-US" sz="1600" dirty="0" smtClean="0">
              <a:latin typeface="Calibri" pitchFamily="34" charset="0"/>
            </a:endParaRPr>
          </a:p>
          <a:p>
            <a:pPr>
              <a:buFont typeface="Wingdings" pitchFamily="2" charset="2"/>
              <a:buNone/>
            </a:pPr>
            <a:endParaRPr lang="en-US" sz="1600" dirty="0" smtClean="0">
              <a:latin typeface="Calibri" pitchFamily="34" charset="0"/>
            </a:endParaRP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p:txBody>
          <a:bodyPr/>
          <a:lstStyle/>
          <a:p>
            <a:r>
              <a:rPr lang="en-US" sz="1600" dirty="0" err="1" smtClean="0">
                <a:latin typeface="Calibri" pitchFamily="34" charset="0"/>
              </a:rPr>
              <a:t>Fibroadenoma</a:t>
            </a:r>
            <a:endParaRPr lang="en-US" sz="1600" dirty="0" smtClean="0">
              <a:latin typeface="Calibri" pitchFamily="34" charset="0"/>
            </a:endParaRPr>
          </a:p>
        </p:txBody>
      </p:sp>
      <p:sp>
        <p:nvSpPr>
          <p:cNvPr id="113667" name="Rectangle 3"/>
          <p:cNvSpPr>
            <a:spLocks noGrp="1" noChangeArrowheads="1"/>
          </p:cNvSpPr>
          <p:nvPr>
            <p:ph sz="half" idx="1"/>
          </p:nvPr>
        </p:nvSpPr>
        <p:spPr/>
        <p:txBody>
          <a:bodyPr>
            <a:normAutofit/>
          </a:bodyPr>
          <a:lstStyle/>
          <a:p>
            <a:r>
              <a:rPr lang="en-US" sz="1600" dirty="0" smtClean="0">
                <a:latin typeface="Calibri" pitchFamily="34" charset="0"/>
              </a:rPr>
              <a:t>Spherical nodules</a:t>
            </a:r>
          </a:p>
          <a:p>
            <a:r>
              <a:rPr lang="en-US" sz="1600" dirty="0" smtClean="0">
                <a:latin typeface="Calibri" pitchFamily="34" charset="0"/>
              </a:rPr>
              <a:t>Sharply demarcated and </a:t>
            </a:r>
            <a:r>
              <a:rPr lang="en-US" sz="1600" dirty="0">
                <a:latin typeface="Calibri" pitchFamily="34" charset="0"/>
              </a:rPr>
              <a:t>circumscribed from the surrounding breast tissue and so is freely movable and can be shelled out</a:t>
            </a:r>
            <a:endParaRPr lang="en-US" sz="1600" dirty="0" smtClean="0">
              <a:latin typeface="Calibri" pitchFamily="34" charset="0"/>
            </a:endParaRPr>
          </a:p>
          <a:p>
            <a:r>
              <a:rPr lang="en-US" sz="1600" dirty="0" smtClean="0">
                <a:latin typeface="Calibri" pitchFamily="34" charset="0"/>
              </a:rPr>
              <a:t>Freely movable (breast mouse)</a:t>
            </a:r>
          </a:p>
          <a:p>
            <a:r>
              <a:rPr lang="en-US" sz="1600" dirty="0" smtClean="0">
                <a:latin typeface="Calibri" pitchFamily="34" charset="0"/>
              </a:rPr>
              <a:t>Size vary </a:t>
            </a:r>
          </a:p>
          <a:p>
            <a:r>
              <a:rPr lang="en-US" sz="1600" dirty="0">
                <a:latin typeface="Calibri" pitchFamily="34" charset="0"/>
              </a:rPr>
              <a:t>The cut surface is </a:t>
            </a:r>
            <a:r>
              <a:rPr lang="en-US" sz="1600" dirty="0" smtClean="0">
                <a:latin typeface="Calibri" pitchFamily="34" charset="0"/>
              </a:rPr>
              <a:t>pearl-white and whorled.</a:t>
            </a:r>
            <a:endParaRPr lang="en-US" sz="1600" dirty="0">
              <a:latin typeface="Calibri" pitchFamily="34" charset="0"/>
            </a:endParaRPr>
          </a:p>
          <a:p>
            <a:r>
              <a:rPr lang="en-US" sz="1600" dirty="0">
                <a:latin typeface="Calibri" pitchFamily="34" charset="0"/>
              </a:rPr>
              <a:t>Histologically, the tumor is composed of a mixture of ducts and fibrous connective tissue</a:t>
            </a:r>
          </a:p>
          <a:p>
            <a:r>
              <a:rPr lang="en-US" sz="1600" dirty="0" smtClean="0">
                <a:latin typeface="Calibri" pitchFamily="34" charset="0"/>
              </a:rPr>
              <a:t>Treatment: lumpectomy (only the lump is removed)</a:t>
            </a:r>
          </a:p>
        </p:txBody>
      </p:sp>
      <p:pic>
        <p:nvPicPr>
          <p:cNvPr id="3" name="Content Placeholder 2"/>
          <p:cNvPicPr>
            <a:picLocks noGrp="1" noChangeAspect="1"/>
          </p:cNvPicPr>
          <p:nvPr>
            <p:ph sz="half" idx="2"/>
          </p:nvPr>
        </p:nvPicPr>
        <p:blipFill>
          <a:blip r:embed="rId3"/>
          <a:stretch>
            <a:fillRect/>
          </a:stretch>
        </p:blipFill>
        <p:spPr>
          <a:xfrm>
            <a:off x="5396885" y="764704"/>
            <a:ext cx="3346994" cy="2511770"/>
          </a:xfrm>
          <a:prstGeom prst="rect">
            <a:avLst/>
          </a:prstGeom>
        </p:spPr>
      </p:pic>
      <p:pic>
        <p:nvPicPr>
          <p:cNvPr id="4" name="Picture 3"/>
          <p:cNvPicPr>
            <a:picLocks noChangeAspect="1"/>
          </p:cNvPicPr>
          <p:nvPr/>
        </p:nvPicPr>
        <p:blipFill>
          <a:blip r:embed="rId4"/>
          <a:stretch>
            <a:fillRect/>
          </a:stretch>
        </p:blipFill>
        <p:spPr>
          <a:xfrm>
            <a:off x="4495801" y="3385272"/>
            <a:ext cx="4627402" cy="3470551"/>
          </a:xfrm>
          <a:prstGeom prst="rect">
            <a:avLst/>
          </a:prstGeom>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5" name="Text Box 3"/>
          <p:cNvSpPr txBox="1">
            <a:spLocks noChangeArrowheads="1"/>
          </p:cNvSpPr>
          <p:nvPr/>
        </p:nvSpPr>
        <p:spPr bwMode="auto">
          <a:xfrm>
            <a:off x="611188" y="5877153"/>
            <a:ext cx="7848600" cy="215444"/>
          </a:xfrm>
          <a:prstGeom prst="rect">
            <a:avLst/>
          </a:prstGeom>
          <a:solidFill>
            <a:schemeClr val="bg1">
              <a:alpha val="38039"/>
            </a:schemeClr>
          </a:solidFill>
          <a:ln w="12700">
            <a:noFill/>
            <a:miter lim="800000"/>
            <a:headEnd/>
            <a:tailEnd/>
          </a:ln>
        </p:spPr>
        <p:txBody>
          <a:bodyPr anchor="ctr">
            <a:spAutoFit/>
          </a:bodyPr>
          <a:lstStyle/>
          <a:p>
            <a:pPr algn="ctr" eaLnBrk="0" hangingPunct="0"/>
            <a:endParaRPr lang="en-US" sz="800" dirty="0"/>
          </a:p>
        </p:txBody>
      </p:sp>
      <p:sp>
        <p:nvSpPr>
          <p:cNvPr id="120836" name="Text Box 4"/>
          <p:cNvSpPr txBox="1">
            <a:spLocks noChangeArrowheads="1"/>
          </p:cNvSpPr>
          <p:nvPr/>
        </p:nvSpPr>
        <p:spPr bwMode="auto">
          <a:xfrm>
            <a:off x="4005263" y="6516688"/>
            <a:ext cx="4464050" cy="198437"/>
          </a:xfrm>
          <a:prstGeom prst="rect">
            <a:avLst/>
          </a:prstGeom>
          <a:noFill/>
          <a:ln w="12700">
            <a:noFill/>
            <a:miter lim="800000"/>
            <a:headEnd/>
            <a:tailEnd/>
          </a:ln>
        </p:spPr>
        <p:txBody>
          <a:bodyPr>
            <a:spAutoFit/>
          </a:bodyPr>
          <a:lstStyle/>
          <a:p>
            <a:pPr algn="r" eaLnBrk="0" hangingPunct="0">
              <a:spcBef>
                <a:spcPct val="50000"/>
              </a:spcBef>
            </a:pPr>
            <a:r>
              <a:rPr lang="en-US" sz="700" i="1"/>
              <a:t>Downloaded from: Robbins &amp; Cotran Pathologic Basis of Disease (on 28 April 2008 09:47 AM)</a:t>
            </a:r>
          </a:p>
        </p:txBody>
      </p:sp>
      <p:sp>
        <p:nvSpPr>
          <p:cNvPr id="120837" name="Text Box 5"/>
          <p:cNvSpPr txBox="1">
            <a:spLocks noChangeArrowheads="1"/>
          </p:cNvSpPr>
          <p:nvPr/>
        </p:nvSpPr>
        <p:spPr bwMode="auto">
          <a:xfrm>
            <a:off x="4000500" y="6645275"/>
            <a:ext cx="4464050" cy="198438"/>
          </a:xfrm>
          <a:prstGeom prst="rect">
            <a:avLst/>
          </a:prstGeom>
          <a:noFill/>
          <a:ln w="12700">
            <a:noFill/>
            <a:miter lim="800000"/>
            <a:headEnd/>
            <a:tailEnd/>
          </a:ln>
        </p:spPr>
        <p:txBody>
          <a:bodyPr>
            <a:spAutoFit/>
          </a:bodyPr>
          <a:lstStyle/>
          <a:p>
            <a:pPr algn="r" eaLnBrk="0" hangingPunct="0">
              <a:spcBef>
                <a:spcPct val="50000"/>
              </a:spcBef>
            </a:pPr>
            <a:r>
              <a:rPr lang="en-US" sz="700" i="1"/>
              <a:t>© 2007 Elsevier </a:t>
            </a:r>
          </a:p>
        </p:txBody>
      </p:sp>
      <p:pic>
        <p:nvPicPr>
          <p:cNvPr id="2" name="Picture 1"/>
          <p:cNvPicPr>
            <a:picLocks noChangeAspect="1"/>
          </p:cNvPicPr>
          <p:nvPr/>
        </p:nvPicPr>
        <p:blipFill>
          <a:blip r:embed="rId3"/>
          <a:stretch>
            <a:fillRect/>
          </a:stretch>
        </p:blipFill>
        <p:spPr>
          <a:xfrm>
            <a:off x="44582" y="2461717"/>
            <a:ext cx="7407737" cy="4396283"/>
          </a:xfrm>
          <a:prstGeom prst="rect">
            <a:avLst/>
          </a:prstGeom>
        </p:spPr>
      </p:pic>
      <p:sp>
        <p:nvSpPr>
          <p:cNvPr id="3" name="Title 2"/>
          <p:cNvSpPr>
            <a:spLocks noGrp="1"/>
          </p:cNvSpPr>
          <p:nvPr>
            <p:ph type="title"/>
          </p:nvPr>
        </p:nvSpPr>
        <p:spPr>
          <a:xfrm>
            <a:off x="493547" y="1384629"/>
            <a:ext cx="4041941" cy="1069848"/>
          </a:xfrm>
        </p:spPr>
        <p:txBody>
          <a:bodyPr>
            <a:normAutofit/>
          </a:bodyPr>
          <a:lstStyle/>
          <a:p>
            <a:r>
              <a:rPr lang="en-US" sz="1600" dirty="0">
                <a:latin typeface="Calibri" pitchFamily="34" charset="0"/>
              </a:rPr>
              <a:t>The lesion consists of a proliferation of </a:t>
            </a:r>
            <a:r>
              <a:rPr lang="en-US" sz="1600" dirty="0" err="1">
                <a:latin typeface="Calibri" pitchFamily="34" charset="0"/>
              </a:rPr>
              <a:t>intralobular</a:t>
            </a:r>
            <a:r>
              <a:rPr lang="en-US" sz="1600" dirty="0">
                <a:latin typeface="Calibri" pitchFamily="34" charset="0"/>
              </a:rPr>
              <a:t> </a:t>
            </a:r>
            <a:r>
              <a:rPr lang="en-US" sz="1600" dirty="0" err="1">
                <a:latin typeface="Calibri" pitchFamily="34" charset="0"/>
              </a:rPr>
              <a:t>stroma</a:t>
            </a:r>
            <a:r>
              <a:rPr lang="en-US" sz="1600" dirty="0">
                <a:latin typeface="Calibri" pitchFamily="34" charset="0"/>
              </a:rPr>
              <a:t> surrounding and often pushing and distorting the associated epithelium. The border is sharply </a:t>
            </a:r>
            <a:r>
              <a:rPr lang="en-US" sz="1600" dirty="0" smtClean="0">
                <a:latin typeface="Calibri" pitchFamily="34" charset="0"/>
              </a:rPr>
              <a:t>delimited.</a:t>
            </a:r>
            <a:endParaRPr lang="en-US" sz="1600" dirty="0">
              <a:latin typeface="Calibri" pitchFamily="34" charset="0"/>
            </a:endParaRPr>
          </a:p>
        </p:txBody>
      </p:sp>
      <p:pic>
        <p:nvPicPr>
          <p:cNvPr id="4" name="Picture 3"/>
          <p:cNvPicPr>
            <a:picLocks noChangeAspect="1"/>
          </p:cNvPicPr>
          <p:nvPr/>
        </p:nvPicPr>
        <p:blipFill>
          <a:blip r:embed="rId4"/>
          <a:stretch>
            <a:fillRect/>
          </a:stretch>
        </p:blipFill>
        <p:spPr>
          <a:xfrm>
            <a:off x="4916747" y="86496"/>
            <a:ext cx="4227254" cy="2689496"/>
          </a:xfrm>
          <a:prstGeom prst="rect">
            <a:avLst/>
          </a:prstGeom>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ChangeArrowheads="1"/>
          </p:cNvSpPr>
          <p:nvPr>
            <p:ph type="title"/>
          </p:nvPr>
        </p:nvSpPr>
        <p:spPr/>
        <p:txBody>
          <a:bodyPr>
            <a:normAutofit/>
          </a:bodyPr>
          <a:lstStyle/>
          <a:p>
            <a:r>
              <a:rPr lang="en-US" sz="2000" b="1" dirty="0" err="1" smtClean="0">
                <a:latin typeface="Calibri" pitchFamily="34" charset="0"/>
              </a:rPr>
              <a:t>Phylloides</a:t>
            </a:r>
            <a:r>
              <a:rPr lang="en-US" sz="2000" b="1" dirty="0" smtClean="0">
                <a:latin typeface="Calibri" pitchFamily="34" charset="0"/>
              </a:rPr>
              <a:t> tumor</a:t>
            </a:r>
          </a:p>
        </p:txBody>
      </p:sp>
      <p:sp>
        <p:nvSpPr>
          <p:cNvPr id="121859" name="Rectangle 3"/>
          <p:cNvSpPr>
            <a:spLocks noGrp="1" noChangeArrowheads="1"/>
          </p:cNvSpPr>
          <p:nvPr>
            <p:ph idx="1"/>
          </p:nvPr>
        </p:nvSpPr>
        <p:spPr/>
        <p:txBody>
          <a:bodyPr>
            <a:normAutofit/>
          </a:bodyPr>
          <a:lstStyle/>
          <a:p>
            <a:endParaRPr lang="en-US" sz="1600" dirty="0" smtClean="0">
              <a:latin typeface="Calibri" pitchFamily="34" charset="0"/>
            </a:endParaRPr>
          </a:p>
          <a:p>
            <a:r>
              <a:rPr lang="en-US" sz="1600" dirty="0" err="1" smtClean="0">
                <a:latin typeface="Calibri" pitchFamily="34" charset="0"/>
              </a:rPr>
              <a:t>Phyllodes</a:t>
            </a:r>
            <a:r>
              <a:rPr lang="en-US" sz="1600" dirty="0" smtClean="0">
                <a:latin typeface="Calibri" pitchFamily="34" charset="0"/>
              </a:rPr>
              <a:t> tumors, like </a:t>
            </a:r>
            <a:r>
              <a:rPr lang="en-US" sz="1600" dirty="0" err="1" smtClean="0">
                <a:latin typeface="Calibri" pitchFamily="34" charset="0"/>
              </a:rPr>
              <a:t>fibroadenomas</a:t>
            </a:r>
            <a:r>
              <a:rPr lang="en-US" sz="1600" dirty="0" smtClean="0">
                <a:latin typeface="Calibri" pitchFamily="34" charset="0"/>
              </a:rPr>
              <a:t>, arise from </a:t>
            </a:r>
            <a:r>
              <a:rPr lang="en-US" sz="1600" dirty="0" err="1" smtClean="0">
                <a:latin typeface="Calibri" pitchFamily="34" charset="0"/>
              </a:rPr>
              <a:t>intralobular</a:t>
            </a:r>
            <a:r>
              <a:rPr lang="en-US" sz="1600" dirty="0" smtClean="0">
                <a:latin typeface="Calibri" pitchFamily="34" charset="0"/>
              </a:rPr>
              <a:t> </a:t>
            </a:r>
            <a:r>
              <a:rPr lang="en-US" sz="1600" dirty="0" err="1" smtClean="0">
                <a:latin typeface="Calibri" pitchFamily="34" charset="0"/>
              </a:rPr>
              <a:t>stroma</a:t>
            </a:r>
            <a:r>
              <a:rPr lang="en-US" sz="1600" dirty="0" smtClean="0">
                <a:latin typeface="Calibri" pitchFamily="34" charset="0"/>
              </a:rPr>
              <a:t>. Although they can occur at any age, most present in the sixth decade, 10 to 20 years later than the average presentation of a </a:t>
            </a:r>
            <a:r>
              <a:rPr lang="en-US" sz="1600" dirty="0" err="1" smtClean="0">
                <a:latin typeface="Calibri" pitchFamily="34" charset="0"/>
              </a:rPr>
              <a:t>fibroadenoma</a:t>
            </a:r>
            <a:endParaRPr lang="en-US" sz="1600" dirty="0" smtClean="0">
              <a:latin typeface="Calibri" pitchFamily="34" charset="0"/>
            </a:endParaRPr>
          </a:p>
          <a:p>
            <a:endParaRPr lang="en-US" sz="1600" dirty="0" smtClean="0">
              <a:latin typeface="Calibri" pitchFamily="34" charset="0"/>
            </a:endParaRPr>
          </a:p>
          <a:p>
            <a:r>
              <a:rPr lang="en-US" sz="1600" dirty="0" smtClean="0">
                <a:latin typeface="Calibri" pitchFamily="34" charset="0"/>
              </a:rPr>
              <a:t> Most present as palpable </a:t>
            </a:r>
            <a:r>
              <a:rPr lang="en-US" sz="1600" dirty="0" smtClean="0">
                <a:latin typeface="Calibri" pitchFamily="34" charset="0"/>
              </a:rPr>
              <a:t>masses</a:t>
            </a:r>
          </a:p>
          <a:p>
            <a:endParaRPr lang="en-US" sz="1600" dirty="0" smtClean="0">
              <a:latin typeface="Calibri" pitchFamily="34" charset="0"/>
            </a:endParaRPr>
          </a:p>
          <a:p>
            <a:pPr>
              <a:lnSpc>
                <a:spcPct val="90000"/>
              </a:lnSpc>
            </a:pPr>
            <a:r>
              <a:rPr lang="en-US" sz="1600" dirty="0" err="1" smtClean="0">
                <a:latin typeface="Calibri" pitchFamily="34" charset="0"/>
              </a:rPr>
              <a:t>Phyllodes</a:t>
            </a:r>
            <a:r>
              <a:rPr lang="en-US" sz="1600" dirty="0" smtClean="0">
                <a:latin typeface="Calibri" pitchFamily="34" charset="0"/>
              </a:rPr>
              <a:t> </a:t>
            </a:r>
            <a:r>
              <a:rPr lang="en-US" sz="1600" dirty="0">
                <a:latin typeface="Calibri" pitchFamily="34" charset="0"/>
              </a:rPr>
              <a:t>tumors must be excised with wide margins to avoid the high risk of local recurrences</a:t>
            </a:r>
            <a:r>
              <a:rPr lang="en-US" sz="1600" dirty="0" smtClean="0">
                <a:latin typeface="Calibri" pitchFamily="34" charset="0"/>
              </a:rPr>
              <a:t>.</a:t>
            </a:r>
          </a:p>
          <a:p>
            <a:pPr>
              <a:lnSpc>
                <a:spcPct val="90000"/>
              </a:lnSpc>
            </a:pPr>
            <a:endParaRPr lang="en-US" sz="1600" dirty="0">
              <a:latin typeface="Calibri" pitchFamily="34" charset="0"/>
            </a:endParaRPr>
          </a:p>
          <a:p>
            <a:pPr>
              <a:lnSpc>
                <a:spcPct val="90000"/>
              </a:lnSpc>
            </a:pPr>
            <a:r>
              <a:rPr lang="en-US" sz="1600" dirty="0">
                <a:latin typeface="Calibri" pitchFamily="34" charset="0"/>
              </a:rPr>
              <a:t>The majority are low-grade tumors that may recur locally but only rarely metastasize. Rare high-grade lesions behave aggressively, with frequent local recurrences and distant </a:t>
            </a:r>
            <a:r>
              <a:rPr lang="en-US" sz="1600" dirty="0" err="1">
                <a:latin typeface="Calibri" pitchFamily="34" charset="0"/>
              </a:rPr>
              <a:t>hematogenous</a:t>
            </a:r>
            <a:r>
              <a:rPr lang="en-US" sz="1600" dirty="0">
                <a:latin typeface="Calibri" pitchFamily="34" charset="0"/>
              </a:rPr>
              <a:t> metastases in about one third of cases. </a:t>
            </a:r>
          </a:p>
          <a:p>
            <a:endParaRPr lang="en-US" sz="1600" dirty="0" smtClean="0">
              <a:latin typeface="Calibri" pitchFamily="34"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395536" y="476672"/>
            <a:ext cx="8229600" cy="1066800"/>
          </a:xfrm>
        </p:spPr>
        <p:txBody>
          <a:bodyPr/>
          <a:lstStyle/>
          <a:p>
            <a:r>
              <a:rPr lang="en-US" sz="1600" dirty="0" smtClean="0">
                <a:latin typeface="Calibri" pitchFamily="34" charset="0"/>
              </a:rPr>
              <a:t/>
            </a:r>
            <a:br>
              <a:rPr lang="en-US" sz="1600" dirty="0" smtClean="0">
                <a:latin typeface="Calibri" pitchFamily="34" charset="0"/>
              </a:rPr>
            </a:br>
            <a:r>
              <a:rPr lang="en-US" sz="1600" dirty="0" smtClean="0">
                <a:latin typeface="Calibri" pitchFamily="34" charset="0"/>
              </a:rPr>
              <a:t>Clinical Presentation of Breast Diseases</a:t>
            </a:r>
          </a:p>
        </p:txBody>
      </p:sp>
      <p:sp>
        <p:nvSpPr>
          <p:cNvPr id="6147" name="Rectangle 3"/>
          <p:cNvSpPr>
            <a:spLocks noGrp="1" noChangeArrowheads="1"/>
          </p:cNvSpPr>
          <p:nvPr>
            <p:ph idx="1"/>
          </p:nvPr>
        </p:nvSpPr>
        <p:spPr/>
        <p:txBody>
          <a:bodyPr>
            <a:normAutofit/>
          </a:bodyPr>
          <a:lstStyle/>
          <a:p>
            <a:pPr>
              <a:lnSpc>
                <a:spcPct val="90000"/>
              </a:lnSpc>
              <a:buFont typeface="Wingdings" pitchFamily="2" charset="2"/>
              <a:buNone/>
            </a:pPr>
            <a:endParaRPr lang="en-US" sz="1400" i="1" dirty="0" smtClean="0">
              <a:latin typeface="Calibri" pitchFamily="34" charset="0"/>
            </a:endParaRPr>
          </a:p>
          <a:p>
            <a:pPr marL="566928" indent="-457200">
              <a:lnSpc>
                <a:spcPct val="90000"/>
              </a:lnSpc>
              <a:buFont typeface="+mj-lt"/>
              <a:buAutoNum type="arabicParenR"/>
            </a:pPr>
            <a:r>
              <a:rPr lang="en-US" sz="1400" b="1" dirty="0" smtClean="0">
                <a:latin typeface="Calibri" pitchFamily="34" charset="0"/>
                <a:cs typeface="Times New Roman" pitchFamily="18" charset="0"/>
              </a:rPr>
              <a:t>Pain (</a:t>
            </a:r>
            <a:r>
              <a:rPr lang="en-US" sz="1400" b="1" dirty="0" err="1" smtClean="0">
                <a:latin typeface="Calibri" pitchFamily="34" charset="0"/>
                <a:cs typeface="Times New Roman" pitchFamily="18" charset="0"/>
              </a:rPr>
              <a:t>mastalgia</a:t>
            </a:r>
            <a:r>
              <a:rPr lang="en-US" sz="1400" b="1" dirty="0" smtClean="0">
                <a:latin typeface="Calibri" pitchFamily="34" charset="0"/>
                <a:cs typeface="Times New Roman" pitchFamily="18" charset="0"/>
              </a:rPr>
              <a:t>):  </a:t>
            </a:r>
            <a:r>
              <a:rPr lang="en-US" sz="1400" dirty="0" smtClean="0">
                <a:latin typeface="Calibri" pitchFamily="34" charset="0"/>
                <a:cs typeface="Times New Roman" pitchFamily="18" charset="0"/>
              </a:rPr>
              <a:t>is the most common breast symptom  and may be cyclical with menses or noncyclical. Diffuse cyclical pain has no pathologic significance. Non-cyclical pain is usually associated with a focal site in the breast. Causes include ruptured cysts or areas of prior injury or infection, or sometime no specific cause. Although the great majority of painful masses are benign, about 10% of breast cancers present with pain, and all masses need to be investigated. </a:t>
            </a:r>
            <a:endParaRPr lang="en-US" sz="1400" dirty="0" smtClean="0">
              <a:latin typeface="Calibri" pitchFamily="34" charset="0"/>
              <a:cs typeface="Times New Roman" pitchFamily="18" charset="0"/>
            </a:endParaRPr>
          </a:p>
          <a:p>
            <a:pPr marL="566928" indent="-457200">
              <a:lnSpc>
                <a:spcPct val="90000"/>
              </a:lnSpc>
              <a:buFont typeface="+mj-lt"/>
              <a:buAutoNum type="arabicParenR"/>
            </a:pPr>
            <a:endParaRPr lang="en-US" sz="1400" dirty="0" smtClean="0">
              <a:latin typeface="Calibri" pitchFamily="34" charset="0"/>
              <a:cs typeface="Times New Roman" pitchFamily="18" charset="0"/>
            </a:endParaRPr>
          </a:p>
          <a:p>
            <a:pPr marL="566928" indent="-457200">
              <a:lnSpc>
                <a:spcPct val="90000"/>
              </a:lnSpc>
              <a:buFont typeface="+mj-lt"/>
              <a:buAutoNum type="arabicParenR"/>
            </a:pPr>
            <a:r>
              <a:rPr lang="en-US" sz="1400" b="1" dirty="0" smtClean="0">
                <a:latin typeface="Calibri" pitchFamily="34" charset="0"/>
                <a:cs typeface="Times New Roman" pitchFamily="18" charset="0"/>
              </a:rPr>
              <a:t>Palpable mass </a:t>
            </a:r>
            <a:endParaRPr lang="en-US" sz="1400" b="1" dirty="0" smtClean="0">
              <a:latin typeface="Calibri" pitchFamily="34" charset="0"/>
              <a:cs typeface="Times New Roman" pitchFamily="18" charset="0"/>
            </a:endParaRPr>
          </a:p>
          <a:p>
            <a:pPr marL="109728" indent="0">
              <a:lnSpc>
                <a:spcPct val="90000"/>
              </a:lnSpc>
              <a:buNone/>
            </a:pPr>
            <a:endParaRPr lang="en-US" sz="1400" b="1" dirty="0" smtClean="0">
              <a:latin typeface="Calibri" pitchFamily="34" charset="0"/>
              <a:cs typeface="Times New Roman" pitchFamily="18" charset="0"/>
            </a:endParaRPr>
          </a:p>
          <a:p>
            <a:pPr marL="566928" indent="-457200">
              <a:lnSpc>
                <a:spcPct val="90000"/>
              </a:lnSpc>
              <a:buFont typeface="+mj-lt"/>
              <a:buAutoNum type="arabicParenR"/>
            </a:pPr>
            <a:r>
              <a:rPr lang="en-US" sz="1400" b="1" dirty="0" smtClean="0">
                <a:latin typeface="Calibri" pitchFamily="34" charset="0"/>
                <a:cs typeface="Times New Roman" pitchFamily="18" charset="0"/>
              </a:rPr>
              <a:t>Nipple discharge</a:t>
            </a:r>
            <a:r>
              <a:rPr lang="en-US" sz="1400" b="1" dirty="0" smtClean="0">
                <a:latin typeface="Calibri" pitchFamily="34" charset="0"/>
                <a:cs typeface="Times New Roman" pitchFamily="18" charset="0"/>
              </a:rPr>
              <a:t>:</a:t>
            </a:r>
            <a:endParaRPr lang="en-US" sz="1400" b="1" dirty="0" smtClean="0">
              <a:latin typeface="Calibri" pitchFamily="34" charset="0"/>
              <a:cs typeface="Times New Roman" pitchFamily="18" charset="0"/>
            </a:endParaRPr>
          </a:p>
          <a:p>
            <a:pPr marL="1124712" lvl="2" indent="-457200">
              <a:lnSpc>
                <a:spcPct val="90000"/>
              </a:lnSpc>
              <a:buFont typeface="Wingdings" pitchFamily="2" charset="2"/>
              <a:buChar char="Ø"/>
            </a:pPr>
            <a:r>
              <a:rPr lang="en-US" sz="1400" dirty="0" smtClean="0">
                <a:solidFill>
                  <a:schemeClr val="tx1"/>
                </a:solidFill>
                <a:latin typeface="Calibri" pitchFamily="34" charset="0"/>
                <a:cs typeface="Times New Roman" pitchFamily="18" charset="0"/>
              </a:rPr>
              <a:t>Milky discharge has not been associated with malignancy. </a:t>
            </a:r>
          </a:p>
          <a:p>
            <a:pPr marL="1124712" lvl="2" indent="-457200">
              <a:lnSpc>
                <a:spcPct val="90000"/>
              </a:lnSpc>
              <a:buFont typeface="Wingdings" pitchFamily="2" charset="2"/>
              <a:buChar char="Ø"/>
            </a:pPr>
            <a:r>
              <a:rPr lang="en-US" sz="1400" dirty="0" smtClean="0">
                <a:solidFill>
                  <a:schemeClr val="tx1"/>
                </a:solidFill>
                <a:latin typeface="Calibri" pitchFamily="34" charset="0"/>
                <a:cs typeface="Times New Roman" pitchFamily="18" charset="0"/>
              </a:rPr>
              <a:t>Bloody or serous discharges are most commonly associated with benign lesions but, rarely, can be due to a malignancy. </a:t>
            </a:r>
          </a:p>
          <a:p>
            <a:pPr>
              <a:lnSpc>
                <a:spcPct val="90000"/>
              </a:lnSpc>
              <a:buFont typeface="Wingdings" pitchFamily="2" charset="2"/>
              <a:buNone/>
            </a:pPr>
            <a:endParaRPr lang="en-US" sz="1400" dirty="0" smtClean="0">
              <a:latin typeface="Calibri" pitchFamily="34" charset="0"/>
            </a:endParaRPr>
          </a:p>
          <a:p>
            <a:pPr>
              <a:lnSpc>
                <a:spcPct val="90000"/>
              </a:lnSpc>
              <a:buFont typeface="Wingdings" pitchFamily="2" charset="2"/>
              <a:buNone/>
            </a:pPr>
            <a:endParaRPr lang="en-US" sz="1400" dirty="0" smtClean="0">
              <a:latin typeface="Calibri" pitchFamily="34"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67544" y="692696"/>
            <a:ext cx="8229600" cy="1066800"/>
          </a:xfrm>
        </p:spPr>
        <p:txBody>
          <a:bodyPr/>
          <a:lstStyle/>
          <a:p>
            <a:r>
              <a:rPr lang="en-US" sz="1600" b="1" dirty="0" smtClean="0">
                <a:solidFill>
                  <a:schemeClr val="tx1"/>
                </a:solidFill>
                <a:latin typeface="Calibri" pitchFamily="34" charset="0"/>
              </a:rPr>
              <a:t>Mammographic screening</a:t>
            </a:r>
          </a:p>
        </p:txBody>
      </p:sp>
      <p:sp>
        <p:nvSpPr>
          <p:cNvPr id="8195" name="Rectangle 3"/>
          <p:cNvSpPr>
            <a:spLocks noGrp="1" noChangeArrowheads="1"/>
          </p:cNvSpPr>
          <p:nvPr>
            <p:ph idx="1"/>
          </p:nvPr>
        </p:nvSpPr>
        <p:spPr>
          <a:xfrm>
            <a:off x="457200" y="1556792"/>
            <a:ext cx="8229600" cy="5760640"/>
          </a:xfrm>
        </p:spPr>
        <p:txBody>
          <a:bodyPr>
            <a:normAutofit lnSpcReduction="10000"/>
          </a:bodyPr>
          <a:lstStyle/>
          <a:p>
            <a:endParaRPr lang="en-US" sz="1600" dirty="0" smtClean="0">
              <a:latin typeface="Calibri" pitchFamily="34" charset="0"/>
              <a:cs typeface="Times New Roman" pitchFamily="18" charset="0"/>
            </a:endParaRPr>
          </a:p>
          <a:p>
            <a:pPr>
              <a:buNone/>
            </a:pPr>
            <a:r>
              <a:rPr lang="en-US" sz="1600" b="1" i="1" dirty="0" smtClean="0">
                <a:latin typeface="Calibri" pitchFamily="34" charset="0"/>
                <a:cs typeface="Times New Roman" pitchFamily="18" charset="0"/>
              </a:rPr>
              <a:t>     </a:t>
            </a:r>
            <a:r>
              <a:rPr lang="en-US" sz="1600" dirty="0" smtClean="0">
                <a:latin typeface="Calibri" pitchFamily="34" charset="0"/>
                <a:cs typeface="Times New Roman" pitchFamily="18" charset="0"/>
              </a:rPr>
              <a:t>Mammographic screening was introduced in the 1980s as a means to detect small, </a:t>
            </a:r>
            <a:r>
              <a:rPr lang="en-US" sz="1600" dirty="0" err="1" smtClean="0">
                <a:latin typeface="Calibri" pitchFamily="34" charset="0"/>
                <a:cs typeface="Times New Roman" pitchFamily="18" charset="0"/>
              </a:rPr>
              <a:t>nonpalpable</a:t>
            </a:r>
            <a:r>
              <a:rPr lang="en-US" sz="1600" dirty="0" smtClean="0">
                <a:latin typeface="Calibri" pitchFamily="34" charset="0"/>
                <a:cs typeface="Times New Roman" pitchFamily="18" charset="0"/>
              </a:rPr>
              <a:t>, asymptomatic breast carcinomas. The value of mammography lies in its ability to identify small, </a:t>
            </a:r>
            <a:r>
              <a:rPr lang="en-US" sz="1600" dirty="0" err="1" smtClean="0">
                <a:latin typeface="Calibri" pitchFamily="34" charset="0"/>
                <a:cs typeface="Times New Roman" pitchFamily="18" charset="0"/>
              </a:rPr>
              <a:t>nonpalpable</a:t>
            </a:r>
            <a:r>
              <a:rPr lang="en-US" sz="1600" dirty="0" smtClean="0">
                <a:latin typeface="Calibri" pitchFamily="34" charset="0"/>
                <a:cs typeface="Times New Roman" pitchFamily="18" charset="0"/>
              </a:rPr>
              <a:t> cancers. The principal mammographic signs of breast carcinoma are densities and calcifications:   </a:t>
            </a:r>
          </a:p>
          <a:p>
            <a:pPr>
              <a:buNone/>
            </a:pPr>
            <a:endParaRPr lang="en-US" sz="1600" dirty="0" smtClean="0">
              <a:latin typeface="Calibri" pitchFamily="34" charset="0"/>
              <a:cs typeface="Times New Roman" pitchFamily="18" charset="0"/>
            </a:endParaRPr>
          </a:p>
          <a:p>
            <a:pPr marL="925830" lvl="1" indent="-514350">
              <a:buFont typeface="+mj-lt"/>
              <a:buAutoNum type="arabicPeriod"/>
            </a:pPr>
            <a:r>
              <a:rPr lang="en-US" sz="1600" b="1" dirty="0" smtClean="0">
                <a:solidFill>
                  <a:schemeClr val="tx1"/>
                </a:solidFill>
                <a:latin typeface="Calibri" pitchFamily="34" charset="0"/>
                <a:cs typeface="Times New Roman" pitchFamily="18" charset="0"/>
              </a:rPr>
              <a:t>Densities(mass): </a:t>
            </a:r>
            <a:r>
              <a:rPr lang="en-US" sz="1600" dirty="0" smtClean="0">
                <a:solidFill>
                  <a:schemeClr val="tx1"/>
                </a:solidFill>
                <a:latin typeface="Calibri" pitchFamily="34" charset="0"/>
                <a:cs typeface="Times New Roman" pitchFamily="18" charset="0"/>
              </a:rPr>
              <a:t>Mammographic densities can be produced by invasive carcinomas, </a:t>
            </a:r>
            <a:r>
              <a:rPr lang="en-US" sz="1600" dirty="0" err="1" smtClean="0">
                <a:solidFill>
                  <a:schemeClr val="tx1"/>
                </a:solidFill>
                <a:latin typeface="Calibri" pitchFamily="34" charset="0"/>
                <a:cs typeface="Times New Roman" pitchFamily="18" charset="0"/>
              </a:rPr>
              <a:t>fibroadenomas</a:t>
            </a:r>
            <a:r>
              <a:rPr lang="en-US" sz="1600" dirty="0" smtClean="0">
                <a:solidFill>
                  <a:schemeClr val="tx1"/>
                </a:solidFill>
                <a:latin typeface="Calibri" pitchFamily="34" charset="0"/>
                <a:cs typeface="Times New Roman" pitchFamily="18" charset="0"/>
              </a:rPr>
              <a:t>, or cysts . Most </a:t>
            </a:r>
            <a:r>
              <a:rPr lang="en-US" sz="1600" dirty="0" err="1" smtClean="0">
                <a:solidFill>
                  <a:schemeClr val="tx1"/>
                </a:solidFill>
                <a:latin typeface="Calibri" pitchFamily="34" charset="0"/>
                <a:cs typeface="Times New Roman" pitchFamily="18" charset="0"/>
              </a:rPr>
              <a:t>neoplasms</a:t>
            </a:r>
            <a:r>
              <a:rPr lang="en-US" sz="1600" dirty="0" smtClean="0">
                <a:solidFill>
                  <a:schemeClr val="tx1"/>
                </a:solidFill>
                <a:latin typeface="Calibri" pitchFamily="34" charset="0"/>
                <a:cs typeface="Times New Roman" pitchFamily="18" charset="0"/>
              </a:rPr>
              <a:t> are </a:t>
            </a:r>
            <a:r>
              <a:rPr lang="en-US" sz="1600" dirty="0" err="1" smtClean="0">
                <a:solidFill>
                  <a:schemeClr val="tx1"/>
                </a:solidFill>
                <a:latin typeface="Calibri" pitchFamily="34" charset="0"/>
                <a:cs typeface="Times New Roman" pitchFamily="18" charset="0"/>
              </a:rPr>
              <a:t>radiologically</a:t>
            </a:r>
            <a:r>
              <a:rPr lang="en-US" sz="1600" dirty="0" smtClean="0">
                <a:solidFill>
                  <a:schemeClr val="tx1"/>
                </a:solidFill>
                <a:latin typeface="Calibri" pitchFamily="34" charset="0"/>
                <a:cs typeface="Times New Roman" pitchFamily="18" charset="0"/>
              </a:rPr>
              <a:t> denser than the intermingled normal breast tissue. </a:t>
            </a:r>
          </a:p>
          <a:p>
            <a:pPr marL="925830" lvl="1" indent="-514350">
              <a:buFont typeface="+mj-lt"/>
              <a:buAutoNum type="arabicPeriod"/>
            </a:pPr>
            <a:endParaRPr lang="en-US" sz="1600" dirty="0" smtClean="0">
              <a:solidFill>
                <a:schemeClr val="tx1"/>
              </a:solidFill>
              <a:latin typeface="Calibri" pitchFamily="34" charset="0"/>
              <a:cs typeface="Times New Roman" pitchFamily="18" charset="0"/>
            </a:endParaRPr>
          </a:p>
          <a:p>
            <a:pPr marL="925830" lvl="1" indent="-514350">
              <a:buFont typeface="+mj-lt"/>
              <a:buAutoNum type="arabicPeriod"/>
            </a:pPr>
            <a:r>
              <a:rPr lang="en-US" sz="1600" b="1" dirty="0" smtClean="0">
                <a:solidFill>
                  <a:schemeClr val="tx1"/>
                </a:solidFill>
                <a:latin typeface="Calibri" pitchFamily="34" charset="0"/>
                <a:cs typeface="Times New Roman" pitchFamily="18" charset="0"/>
              </a:rPr>
              <a:t>Calcifications: </a:t>
            </a:r>
            <a:r>
              <a:rPr lang="en-US" sz="1600" dirty="0" smtClean="0">
                <a:solidFill>
                  <a:schemeClr val="tx1"/>
                </a:solidFill>
                <a:latin typeface="Calibri" pitchFamily="34" charset="0"/>
                <a:cs typeface="Times New Roman" pitchFamily="18" charset="0"/>
              </a:rPr>
              <a:t>Calcifications form on secretions, necrotic debris, or </a:t>
            </a:r>
            <a:r>
              <a:rPr lang="en-US" sz="1600" dirty="0" err="1" smtClean="0">
                <a:solidFill>
                  <a:schemeClr val="tx1"/>
                </a:solidFill>
                <a:latin typeface="Calibri" pitchFamily="34" charset="0"/>
                <a:cs typeface="Times New Roman" pitchFamily="18" charset="0"/>
              </a:rPr>
              <a:t>hyalinized</a:t>
            </a:r>
            <a:r>
              <a:rPr lang="en-US" sz="1600" dirty="0" smtClean="0">
                <a:solidFill>
                  <a:schemeClr val="tx1"/>
                </a:solidFill>
                <a:latin typeface="Calibri" pitchFamily="34" charset="0"/>
                <a:cs typeface="Times New Roman" pitchFamily="18" charset="0"/>
              </a:rPr>
              <a:t> </a:t>
            </a:r>
            <a:r>
              <a:rPr lang="en-US" sz="1600" dirty="0" err="1" smtClean="0">
                <a:solidFill>
                  <a:schemeClr val="tx1"/>
                </a:solidFill>
                <a:latin typeface="Calibri" pitchFamily="34" charset="0"/>
                <a:cs typeface="Times New Roman" pitchFamily="18" charset="0"/>
              </a:rPr>
              <a:t>stroma</a:t>
            </a:r>
            <a:r>
              <a:rPr lang="en-US" sz="1600" dirty="0" smtClean="0">
                <a:solidFill>
                  <a:schemeClr val="tx1"/>
                </a:solidFill>
                <a:latin typeface="Calibri" pitchFamily="34" charset="0"/>
                <a:cs typeface="Times New Roman" pitchFamily="18" charset="0"/>
              </a:rPr>
              <a:t>. </a:t>
            </a:r>
          </a:p>
          <a:p>
            <a:pPr marL="1191006" lvl="2" indent="-514350">
              <a:buFont typeface="Wingdings" pitchFamily="2" charset="2"/>
              <a:buChar char="Ø"/>
            </a:pPr>
            <a:r>
              <a:rPr lang="en-US" sz="1600" dirty="0" smtClean="0">
                <a:solidFill>
                  <a:schemeClr val="tx1"/>
                </a:solidFill>
                <a:latin typeface="Calibri" pitchFamily="34" charset="0"/>
                <a:cs typeface="Times New Roman" pitchFamily="18" charset="0"/>
              </a:rPr>
              <a:t>Benign calcifications are often associated with </a:t>
            </a:r>
            <a:r>
              <a:rPr lang="en-US" sz="1600" dirty="0" err="1" smtClean="0">
                <a:solidFill>
                  <a:schemeClr val="tx1"/>
                </a:solidFill>
                <a:latin typeface="Calibri" pitchFamily="34" charset="0"/>
                <a:cs typeface="Times New Roman" pitchFamily="18" charset="0"/>
              </a:rPr>
              <a:t>apocrine</a:t>
            </a:r>
            <a:r>
              <a:rPr lang="en-US" sz="1600" dirty="0" smtClean="0">
                <a:solidFill>
                  <a:schemeClr val="tx1"/>
                </a:solidFill>
                <a:latin typeface="Calibri" pitchFamily="34" charset="0"/>
                <a:cs typeface="Times New Roman" pitchFamily="18" charset="0"/>
              </a:rPr>
              <a:t> cysts, </a:t>
            </a:r>
            <a:r>
              <a:rPr lang="en-US" sz="1600" dirty="0" err="1" smtClean="0">
                <a:solidFill>
                  <a:schemeClr val="tx1"/>
                </a:solidFill>
                <a:latin typeface="Calibri" pitchFamily="34" charset="0"/>
                <a:cs typeface="Times New Roman" pitchFamily="18" charset="0"/>
              </a:rPr>
              <a:t>fibroadenomas</a:t>
            </a:r>
            <a:r>
              <a:rPr lang="en-US" sz="1600" dirty="0" smtClean="0">
                <a:solidFill>
                  <a:schemeClr val="tx1"/>
                </a:solidFill>
                <a:latin typeface="Calibri" pitchFamily="34" charset="0"/>
                <a:cs typeface="Times New Roman" pitchFamily="18" charset="0"/>
              </a:rPr>
              <a:t>, and </a:t>
            </a:r>
            <a:r>
              <a:rPr lang="en-US" sz="1600" dirty="0" err="1" smtClean="0">
                <a:solidFill>
                  <a:schemeClr val="tx1"/>
                </a:solidFill>
                <a:latin typeface="Calibri" pitchFamily="34" charset="0"/>
                <a:cs typeface="Times New Roman" pitchFamily="18" charset="0"/>
              </a:rPr>
              <a:t>sclerosing</a:t>
            </a:r>
            <a:r>
              <a:rPr lang="en-US" sz="1600" dirty="0" smtClean="0">
                <a:solidFill>
                  <a:schemeClr val="tx1"/>
                </a:solidFill>
                <a:latin typeface="Calibri" pitchFamily="34" charset="0"/>
                <a:cs typeface="Times New Roman" pitchFamily="18" charset="0"/>
              </a:rPr>
              <a:t> </a:t>
            </a:r>
            <a:r>
              <a:rPr lang="en-US" sz="1600" dirty="0" err="1" smtClean="0">
                <a:solidFill>
                  <a:schemeClr val="tx1"/>
                </a:solidFill>
                <a:latin typeface="Calibri" pitchFamily="34" charset="0"/>
                <a:cs typeface="Times New Roman" pitchFamily="18" charset="0"/>
              </a:rPr>
              <a:t>adenosis</a:t>
            </a:r>
            <a:r>
              <a:rPr lang="en-US" sz="1600" dirty="0" smtClean="0">
                <a:solidFill>
                  <a:schemeClr val="tx1"/>
                </a:solidFill>
                <a:latin typeface="Calibri" pitchFamily="34" charset="0"/>
                <a:cs typeface="Times New Roman" pitchFamily="18" charset="0"/>
              </a:rPr>
              <a:t>. </a:t>
            </a:r>
          </a:p>
          <a:p>
            <a:pPr marL="1191006" lvl="2" indent="-514350">
              <a:buFont typeface="Wingdings" pitchFamily="2" charset="2"/>
              <a:buChar char="Ø"/>
            </a:pPr>
            <a:r>
              <a:rPr lang="en-US" sz="1600" dirty="0" smtClean="0">
                <a:solidFill>
                  <a:schemeClr val="tx1"/>
                </a:solidFill>
                <a:latin typeface="Calibri" pitchFamily="34" charset="0"/>
                <a:cs typeface="Times New Roman" pitchFamily="18" charset="0"/>
              </a:rPr>
              <a:t>Calcifications associated with malignancy are usually small, irregular, numerous, and clustered. </a:t>
            </a:r>
            <a:r>
              <a:rPr lang="en-US" sz="1600" dirty="0" err="1" smtClean="0">
                <a:solidFill>
                  <a:schemeClr val="tx1"/>
                </a:solidFill>
                <a:latin typeface="Calibri" pitchFamily="34" charset="0"/>
                <a:cs typeface="Times New Roman" pitchFamily="18" charset="0"/>
              </a:rPr>
              <a:t>Ductal</a:t>
            </a:r>
            <a:r>
              <a:rPr lang="en-US" sz="1600" dirty="0" smtClean="0">
                <a:solidFill>
                  <a:schemeClr val="tx1"/>
                </a:solidFill>
                <a:latin typeface="Calibri" pitchFamily="34" charset="0"/>
                <a:cs typeface="Times New Roman" pitchFamily="18" charset="0"/>
              </a:rPr>
              <a:t> carcinoma in situ (DCIS) is most commonly detected as mammographic calcifications. Mammographic screening has increased the diagnosis of DCIS.</a:t>
            </a:r>
          </a:p>
          <a:p>
            <a:pPr marL="1191006" lvl="2" indent="-514350">
              <a:buNone/>
            </a:pPr>
            <a:endParaRPr lang="en-US" sz="1600" dirty="0" smtClean="0">
              <a:solidFill>
                <a:schemeClr val="tx1"/>
              </a:solidFill>
              <a:latin typeface="Calibri" pitchFamily="34" charset="0"/>
              <a:cs typeface="Times New Roman" pitchFamily="18" charset="0"/>
            </a:endParaRPr>
          </a:p>
          <a:p>
            <a:pPr marL="925830" lvl="1" indent="-514350">
              <a:buNone/>
            </a:pPr>
            <a:r>
              <a:rPr lang="en-US" sz="1600" dirty="0" smtClean="0">
                <a:solidFill>
                  <a:schemeClr val="tx1"/>
                </a:solidFill>
                <a:latin typeface="Calibri" pitchFamily="34" charset="0"/>
                <a:cs typeface="Times New Roman" pitchFamily="18" charset="0"/>
              </a:rPr>
              <a:t>Screening is generally recommended to start at age 40. Younger women usually</a:t>
            </a:r>
          </a:p>
          <a:p>
            <a:pPr marL="925830" lvl="1" indent="-514350">
              <a:buNone/>
            </a:pPr>
            <a:r>
              <a:rPr lang="en-US" sz="1600" dirty="0" smtClean="0">
                <a:solidFill>
                  <a:schemeClr val="tx1"/>
                </a:solidFill>
                <a:latin typeface="Calibri" pitchFamily="34" charset="0"/>
                <a:cs typeface="Times New Roman" pitchFamily="18" charset="0"/>
              </a:rPr>
              <a:t>undergo mammography only if they are at high risk for developing carcinoma</a:t>
            </a:r>
            <a:r>
              <a:rPr lang="en-US" sz="1600" i="1" dirty="0" smtClean="0">
                <a:latin typeface="Calibri" pitchFamily="34" charset="0"/>
                <a:cs typeface="Times New Roman" pitchFamily="18" charset="0"/>
              </a:rPr>
              <a:t>.</a:t>
            </a:r>
            <a:r>
              <a:rPr lang="en-US" sz="1600" dirty="0" smtClean="0">
                <a:latin typeface="Calibri" pitchFamily="34" charset="0"/>
                <a:cs typeface="Times New Roman" pitchFamily="18" charset="0"/>
              </a:rPr>
              <a:t> </a:t>
            </a:r>
          </a:p>
          <a:p>
            <a:pPr marL="1191006" lvl="2" indent="-514350">
              <a:buNone/>
            </a:pPr>
            <a:endParaRPr lang="en-US" sz="1600" dirty="0" smtClean="0">
              <a:solidFill>
                <a:schemeClr val="tx1"/>
              </a:solidFill>
              <a:latin typeface="Calibri" pitchFamily="34" charset="0"/>
              <a:cs typeface="Times New Roman" pitchFamily="18" charset="0"/>
            </a:endParaRPr>
          </a:p>
          <a:p>
            <a:pPr>
              <a:buNone/>
            </a:pPr>
            <a:r>
              <a:rPr lang="en-US" sz="1600" b="1" i="1" dirty="0" smtClean="0">
                <a:latin typeface="Calibri" pitchFamily="34" charset="0"/>
              </a:rPr>
              <a:t> </a:t>
            </a:r>
            <a:endParaRPr lang="en-US" sz="1600" dirty="0" smtClean="0">
              <a:latin typeface="Calibri" pitchFamily="34" charset="0"/>
            </a:endParaRPr>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larity">
  <a:themeElements>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Clarity</Template>
  <TotalTime>1769</TotalTime>
  <Words>5155</Words>
  <Application>Microsoft Office PowerPoint</Application>
  <PresentationFormat>On-screen Show (4:3)</PresentationFormat>
  <Paragraphs>488</Paragraphs>
  <Slides>73</Slides>
  <Notes>53</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73</vt:i4>
      </vt:variant>
    </vt:vector>
  </HeadingPairs>
  <TitlesOfParts>
    <vt:vector size="75" baseType="lpstr">
      <vt:lpstr>Clarity</vt:lpstr>
      <vt:lpstr>Bitmap Image</vt:lpstr>
      <vt:lpstr>Breast Pathology </vt:lpstr>
      <vt:lpstr>PowerPoint Presentation</vt:lpstr>
      <vt:lpstr>Anatomy</vt:lpstr>
      <vt:lpstr>Breast acini</vt:lpstr>
      <vt:lpstr>ducts</vt:lpstr>
      <vt:lpstr>Objectives </vt:lpstr>
      <vt:lpstr>Pathology based on location</vt:lpstr>
      <vt:lpstr> Clinical Presentation of Breast Diseases</vt:lpstr>
      <vt:lpstr>Mammographic screening</vt:lpstr>
      <vt:lpstr>Breast lesions</vt:lpstr>
      <vt:lpstr>Mastitis</vt:lpstr>
      <vt:lpstr>Benign epithelial lesions of breast are divided into 3 basic types </vt:lpstr>
      <vt:lpstr>1- Non proliferative Breast Changes (Fibrocystic Changes)</vt:lpstr>
      <vt:lpstr>1- Non proliferative Breast Changes (Fibrocystic Changes) contd..</vt:lpstr>
      <vt:lpstr>PowerPoint Presentation</vt:lpstr>
      <vt:lpstr>2- Proliferative Disease without Atypia</vt:lpstr>
      <vt:lpstr>2- Proliferative Disease without  Atypia contd…</vt:lpstr>
      <vt:lpstr>PowerPoint Presentation</vt:lpstr>
      <vt:lpstr>2- Proliferative Disease without Atypia contd…</vt:lpstr>
      <vt:lpstr>2- Proliferative Disease without Atypia contd…</vt:lpstr>
      <vt:lpstr>2- Proliferative Disease without Atypia contd…</vt:lpstr>
      <vt:lpstr>PowerPoint Presentation</vt:lpstr>
      <vt:lpstr>3- Proliferative breast disease with atypia (Atypical hyperplasia)</vt:lpstr>
      <vt:lpstr>PowerPoint Presentation</vt:lpstr>
      <vt:lpstr>Breast cancer</vt:lpstr>
      <vt:lpstr>Breast Carcinoma</vt:lpstr>
      <vt:lpstr>Breast Cancer: Risk Factors</vt:lpstr>
      <vt:lpstr>Breast Cancer: Risk Factors</vt:lpstr>
      <vt:lpstr>Breast Cancer: Risk Factors</vt:lpstr>
      <vt:lpstr>PowerPoint Presentation</vt:lpstr>
      <vt:lpstr>Breast Cancer: Risk Factors</vt:lpstr>
      <vt:lpstr>Breast Carcinoma: Classification</vt:lpstr>
      <vt:lpstr>Carcinoma in situ</vt:lpstr>
      <vt:lpstr>DCIS(Ductal Carcinoma In Situ)</vt:lpstr>
      <vt:lpstr>DCIS(Ductal Carcinoma In Situ)</vt:lpstr>
      <vt:lpstr>PowerPoint Presentation</vt:lpstr>
      <vt:lpstr>DCIS( Ductal Carcinoma In Situ)</vt:lpstr>
      <vt:lpstr>DCIS</vt:lpstr>
      <vt:lpstr>PowerPoint Presentation</vt:lpstr>
      <vt:lpstr>DCIS</vt:lpstr>
      <vt:lpstr>DCIS</vt:lpstr>
      <vt:lpstr>Paget’s Disease </vt:lpstr>
      <vt:lpstr>PowerPoint Presentation</vt:lpstr>
      <vt:lpstr>Pagets disease</vt:lpstr>
      <vt:lpstr>LCIS -Lobular Carcinoma in Situ</vt:lpstr>
      <vt:lpstr>LCIS </vt:lpstr>
      <vt:lpstr>PowerPoint Presentation</vt:lpstr>
      <vt:lpstr>Invasive Breast Carcinoma: Classification </vt:lpstr>
      <vt:lpstr>CLINICAL FEATURES OF INVASIVE BREAST CANCER</vt:lpstr>
      <vt:lpstr>CLINICAL FEATURES OF BREAST CANCER</vt:lpstr>
      <vt:lpstr>Invasive carcinoma</vt:lpstr>
      <vt:lpstr>Invasive Ductal Carcinoma ,NOS</vt:lpstr>
      <vt:lpstr>Invasive Ductal Carcinoma</vt:lpstr>
      <vt:lpstr>Invasive Ductal Carcinoma ,NOS</vt:lpstr>
      <vt:lpstr>Invasive Ductal Carcinoma,NOS</vt:lpstr>
      <vt:lpstr>Invasive ductal carcinoma</vt:lpstr>
      <vt:lpstr>Invasive Lobular Carcinoma</vt:lpstr>
      <vt:lpstr>Invasive Lobular Carcinoma</vt:lpstr>
      <vt:lpstr>Invasive lobular carcinoma with area of lobular carcinoma in situ also</vt:lpstr>
      <vt:lpstr>Medullary Carcinoma</vt:lpstr>
      <vt:lpstr>Colloid Carcinoma/ Mucinous carcinoma </vt:lpstr>
      <vt:lpstr>treatment</vt:lpstr>
      <vt:lpstr>Breast Carcinoma , Major Prognostic Factors</vt:lpstr>
      <vt:lpstr>Breast Carcinoma , Major Prognostic Factors</vt:lpstr>
      <vt:lpstr>Breast Carcinoma , Minor Prognostic Factors</vt:lpstr>
      <vt:lpstr>Breast Carcinoma , Minor Prognostic Factors</vt:lpstr>
      <vt:lpstr>Metastasis to vertebra</vt:lpstr>
      <vt:lpstr>STROMAL TUMORS </vt:lpstr>
      <vt:lpstr>STROMAL TUMORS </vt:lpstr>
      <vt:lpstr>Fibroadenoma</vt:lpstr>
      <vt:lpstr>Fibroadenoma</vt:lpstr>
      <vt:lpstr>The lesion consists of a proliferation of intralobular stroma surrounding and often pushing and distorting the associated epithelium. The border is sharply delimited.</vt:lpstr>
      <vt:lpstr>Phylloides tumor</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Breast Pathology</dc:title>
  <dc:creator>Sufia</dc:creator>
  <cp:lastModifiedBy>DR.EMAD</cp:lastModifiedBy>
  <cp:revision>157</cp:revision>
  <dcterms:created xsi:type="dcterms:W3CDTF">2005-03-02T11:28:47Z</dcterms:created>
  <dcterms:modified xsi:type="dcterms:W3CDTF">2014-04-20T07:28:16Z</dcterms:modified>
</cp:coreProperties>
</file>