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403" r:id="rId2"/>
    <p:sldId id="404" r:id="rId3"/>
    <p:sldId id="405" r:id="rId4"/>
    <p:sldId id="406" r:id="rId5"/>
    <p:sldId id="407" r:id="rId6"/>
    <p:sldId id="408" r:id="rId7"/>
    <p:sldId id="409" r:id="rId8"/>
    <p:sldId id="410" r:id="rId9"/>
    <p:sldId id="359" r:id="rId10"/>
    <p:sldId id="360" r:id="rId11"/>
    <p:sldId id="426" r:id="rId12"/>
    <p:sldId id="427" r:id="rId13"/>
    <p:sldId id="363" r:id="rId14"/>
    <p:sldId id="364" r:id="rId15"/>
    <p:sldId id="411" r:id="rId16"/>
    <p:sldId id="396" r:id="rId17"/>
    <p:sldId id="315" r:id="rId18"/>
    <p:sldId id="289" r:id="rId19"/>
    <p:sldId id="393" r:id="rId20"/>
    <p:sldId id="356" r:id="rId21"/>
    <p:sldId id="394" r:id="rId22"/>
    <p:sldId id="357" r:id="rId23"/>
    <p:sldId id="412" r:id="rId24"/>
    <p:sldId id="413" r:id="rId25"/>
    <p:sldId id="414" r:id="rId26"/>
    <p:sldId id="415" r:id="rId27"/>
    <p:sldId id="416" r:id="rId28"/>
    <p:sldId id="294" r:id="rId29"/>
    <p:sldId id="296" r:id="rId30"/>
    <p:sldId id="428" r:id="rId31"/>
    <p:sldId id="429" r:id="rId32"/>
    <p:sldId id="385" r:id="rId33"/>
    <p:sldId id="417" r:id="rId34"/>
    <p:sldId id="430" r:id="rId35"/>
    <p:sldId id="397" r:id="rId36"/>
    <p:sldId id="431" r:id="rId37"/>
    <p:sldId id="398" r:id="rId38"/>
    <p:sldId id="371" r:id="rId39"/>
    <p:sldId id="418" r:id="rId40"/>
    <p:sldId id="419" r:id="rId41"/>
    <p:sldId id="420" r:id="rId42"/>
    <p:sldId id="421" r:id="rId43"/>
    <p:sldId id="422" r:id="rId44"/>
    <p:sldId id="423" r:id="rId45"/>
    <p:sldId id="424" r:id="rId46"/>
    <p:sldId id="400" r:id="rId47"/>
    <p:sldId id="381" r:id="rId48"/>
    <p:sldId id="382" r:id="rId49"/>
    <p:sldId id="402" r:id="rId50"/>
    <p:sldId id="425" r:id="rId51"/>
    <p:sldId id="387" r:id="rId52"/>
    <p:sldId id="401" r:id="rId53"/>
    <p:sldId id="322" r:id="rId54"/>
    <p:sldId id="323" r:id="rId55"/>
    <p:sldId id="324" r:id="rId56"/>
    <p:sldId id="326" r:id="rId57"/>
    <p:sldId id="395" r:id="rId58"/>
    <p:sldId id="388" r:id="rId59"/>
    <p:sldId id="327" r:id="rId60"/>
    <p:sldId id="390" r:id="rId61"/>
    <p:sldId id="432" r:id="rId62"/>
    <p:sldId id="389" r:id="rId63"/>
    <p:sldId id="435" r:id="rId64"/>
    <p:sldId id="329"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14" autoAdjust="0"/>
    <p:restoredTop sz="79894" autoAdjust="0"/>
  </p:normalViewPr>
  <p:slideViewPr>
    <p:cSldViewPr>
      <p:cViewPr varScale="1">
        <p:scale>
          <a:sx n="59" d="100"/>
          <a:sy n="59" d="100"/>
        </p:scale>
        <p:origin x="-810"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BEB934-2DCB-46D1-8F8C-652230C2F7D5}" type="datetimeFigureOut">
              <a:rPr lang="en-US" smtClean="0"/>
              <a:pPr/>
              <a:t>2/19/2014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A6EB6B-38F2-4D0B-A1E4-90E3B6920F58}" type="slidenum">
              <a:rPr lang="en-US" smtClean="0"/>
              <a:pPr/>
              <a:t>‹#›</a:t>
            </a:fld>
            <a:endParaRPr lang="en-US"/>
          </a:p>
        </p:txBody>
      </p:sp>
    </p:spTree>
    <p:extLst>
      <p:ext uri="{BB962C8B-B14F-4D97-AF65-F5344CB8AC3E}">
        <p14:creationId xmlns:p14="http://schemas.microsoft.com/office/powerpoint/2010/main" val="3634534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Most carcinoma arise from the peripheral glands of the organ while nodular hyperplasia arise from centrally</a:t>
            </a:r>
            <a:r>
              <a:rPr lang="en-US" baseline="0" dirty="0" smtClean="0"/>
              <a:t> situated glands .</a:t>
            </a:r>
            <a:endParaRPr lang="en-US" dirty="0"/>
          </a:p>
        </p:txBody>
      </p:sp>
      <p:sp>
        <p:nvSpPr>
          <p:cNvPr id="4" name="Slide Number Placeholder 3"/>
          <p:cNvSpPr>
            <a:spLocks noGrp="1"/>
          </p:cNvSpPr>
          <p:nvPr>
            <p:ph type="sldNum" sz="quarter" idx="10"/>
          </p:nvPr>
        </p:nvSpPr>
        <p:spPr/>
        <p:txBody>
          <a:bodyPr/>
          <a:lstStyle/>
          <a:p>
            <a:fld id="{23A6EB6B-38F2-4D0B-A1E4-90E3B6920F58}" type="slidenum">
              <a:rPr lang="en-US" smtClean="0"/>
              <a:pPr/>
              <a:t>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Slide Image Placeholder 1"/>
          <p:cNvSpPr>
            <a:spLocks noGrp="1" noRot="1" noChangeAspect="1" noTextEdit="1"/>
          </p:cNvSpPr>
          <p:nvPr>
            <p:ph type="sldImg"/>
          </p:nvPr>
        </p:nvSpPr>
        <p:spPr bwMode="auto">
          <a:noFill/>
          <a:ln>
            <a:solidFill>
              <a:srgbClr val="000000"/>
            </a:solidFill>
            <a:miter lim="800000"/>
            <a:headEnd/>
            <a:tailEnd/>
          </a:ln>
        </p:spPr>
      </p:sp>
      <p:sp>
        <p:nvSpPr>
          <p:cNvPr id="5509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50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309284-3864-40B7-88AA-5539828D24DA}" type="slidenum">
              <a:rPr lang="en-US"/>
              <a:pPr fontAlgn="base">
                <a:spcBef>
                  <a:spcPct val="0"/>
                </a:spcBef>
                <a:spcAft>
                  <a:spcPct val="0"/>
                </a:spcAft>
              </a:pPr>
              <a:t>18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p:spPr>
      </p:sp>
      <p:sp>
        <p:nvSpPr>
          <p:cNvPr id="1802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80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0D1E170-E3FC-493A-B9E0-1404826781A1}" type="slidenum">
              <a:rPr lang="en-US"/>
              <a:pPr fontAlgn="base">
                <a:spcBef>
                  <a:spcPct val="0"/>
                </a:spcBef>
                <a:spcAft>
                  <a:spcPct val="0"/>
                </a:spcAft>
              </a:pPr>
              <a:t>20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81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1F9A2F6-AE9A-4DE2-9CCA-D423186DCE0F}" type="slidenum">
              <a:rPr lang="en-US"/>
              <a:pPr fontAlgn="base">
                <a:spcBef>
                  <a:spcPct val="0"/>
                </a:spcBef>
                <a:spcAft>
                  <a:spcPct val="0"/>
                </a:spcAft>
              </a:pPr>
              <a:t>22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9CAA98-A2D1-405C-94F3-7029EED6D608}" type="slidenum">
              <a:rPr lang="en-US"/>
              <a:pPr/>
              <a:t>24</a:t>
            </a:fld>
            <a:endParaRPr lang="en-US"/>
          </a:p>
        </p:txBody>
      </p:sp>
      <p:sp>
        <p:nvSpPr>
          <p:cNvPr id="151859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5185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Slide Image Placeholder 1"/>
          <p:cNvSpPr>
            <a:spLocks noGrp="1" noRot="1" noChangeAspect="1" noTextEdit="1"/>
          </p:cNvSpPr>
          <p:nvPr>
            <p:ph type="sldImg"/>
          </p:nvPr>
        </p:nvSpPr>
        <p:spPr bwMode="auto">
          <a:noFill/>
          <a:ln>
            <a:solidFill>
              <a:srgbClr val="000000"/>
            </a:solidFill>
            <a:miter lim="800000"/>
            <a:headEnd/>
            <a:tailEnd/>
          </a:ln>
        </p:spPr>
      </p:sp>
      <p:sp>
        <p:nvSpPr>
          <p:cNvPr id="5550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55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CE7487-2465-4FA8-9C86-62AA56DF0920}" type="slidenum">
              <a:rPr lang="en-US"/>
              <a:pPr fontAlgn="base">
                <a:spcBef>
                  <a:spcPct val="0"/>
                </a:spcBef>
                <a:spcAft>
                  <a:spcPct val="0"/>
                </a:spcAft>
              </a:pPr>
              <a:t>27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Slide Image Placeholder 1"/>
          <p:cNvSpPr>
            <a:spLocks noGrp="1" noRot="1" noChangeAspect="1" noTextEdit="1"/>
          </p:cNvSpPr>
          <p:nvPr>
            <p:ph type="sldImg"/>
          </p:nvPr>
        </p:nvSpPr>
        <p:spPr bwMode="auto">
          <a:noFill/>
          <a:ln>
            <a:solidFill>
              <a:srgbClr val="000000"/>
            </a:solidFill>
            <a:miter lim="800000"/>
            <a:headEnd/>
            <a:tailEnd/>
          </a:ln>
        </p:spPr>
      </p:sp>
      <p:sp>
        <p:nvSpPr>
          <p:cNvPr id="5560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56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7A45FEF-A7DB-408C-9D5D-0122A1F74170}" type="slidenum">
              <a:rPr lang="en-US"/>
              <a:pPr fontAlgn="base">
                <a:spcBef>
                  <a:spcPct val="0"/>
                </a:spcBef>
                <a:spcAft>
                  <a:spcPct val="0"/>
                </a:spcAft>
              </a:pPr>
              <a:t>28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Slide Image Placeholder 1"/>
          <p:cNvSpPr>
            <a:spLocks noGrp="1" noRot="1" noChangeAspect="1" noTextEdit="1"/>
          </p:cNvSpPr>
          <p:nvPr>
            <p:ph type="sldImg"/>
          </p:nvPr>
        </p:nvSpPr>
        <p:spPr bwMode="auto">
          <a:noFill/>
          <a:ln>
            <a:solidFill>
              <a:srgbClr val="000000"/>
            </a:solidFill>
            <a:miter lim="800000"/>
            <a:headEnd/>
            <a:tailEnd/>
          </a:ln>
        </p:spPr>
      </p:sp>
      <p:sp>
        <p:nvSpPr>
          <p:cNvPr id="558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58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EEA4C84-64D3-4881-B094-C7FE200AB525}" type="slidenum">
              <a:rPr lang="en-US"/>
              <a:pPr fontAlgn="base">
                <a:spcBef>
                  <a:spcPct val="0"/>
                </a:spcBef>
                <a:spcAft>
                  <a:spcPct val="0"/>
                </a:spcAft>
              </a:pPr>
              <a:t>29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p:spPr>
      </p:sp>
      <p:sp>
        <p:nvSpPr>
          <p:cNvPr id="157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7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9691C78-1E8A-4046-B696-9040C2A5FEC7}" type="slidenum">
              <a:rPr lang="en-US"/>
              <a:pPr fontAlgn="base">
                <a:spcBef>
                  <a:spcPct val="0"/>
                </a:spcBef>
                <a:spcAft>
                  <a:spcPct val="0"/>
                </a:spcAft>
              </a:pPr>
              <a:t>32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63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983966-09BB-40D5-86D5-A6C65C954533}" type="slidenum">
              <a:rPr lang="en-US"/>
              <a:pPr fontAlgn="base">
                <a:spcBef>
                  <a:spcPct val="0"/>
                </a:spcBef>
                <a:spcAft>
                  <a:spcPct val="0"/>
                </a:spcAft>
              </a:pPr>
              <a:t>33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Opened mature cystic teratoma ( </a:t>
            </a:r>
            <a:r>
              <a:rPr lang="en-US" dirty="0" err="1" smtClean="0"/>
              <a:t>dermoid</a:t>
            </a:r>
            <a:r>
              <a:rPr lang="en-US" dirty="0" smtClean="0"/>
              <a:t> cyst ) shows hair (bottom ) and a mixture of tissues .</a:t>
            </a:r>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34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Slide Image Placeholder 1"/>
          <p:cNvSpPr>
            <a:spLocks noGrp="1" noRot="1" noChangeAspect="1" noTextEdit="1"/>
          </p:cNvSpPr>
          <p:nvPr>
            <p:ph type="sldImg"/>
          </p:nvPr>
        </p:nvSpPr>
        <p:spPr bwMode="auto">
          <a:noFill/>
          <a:ln>
            <a:solidFill>
              <a:srgbClr val="000000"/>
            </a:solidFill>
            <a:miter lim="800000"/>
            <a:headEnd/>
            <a:tailEnd/>
          </a:ln>
        </p:spPr>
      </p:sp>
      <p:sp>
        <p:nvSpPr>
          <p:cNvPr id="5529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52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AF2DEC-F3A9-4CEA-B7B0-711068210D8B}" type="slidenum">
              <a:rPr lang="en-US"/>
              <a:pPr fontAlgn="base">
                <a:spcBef>
                  <a:spcPct val="0"/>
                </a:spcBef>
                <a:spcAft>
                  <a:spcPct val="0"/>
                </a:spcAft>
              </a:pPr>
              <a:t>8</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Slide Image Placeholder 1"/>
          <p:cNvSpPr>
            <a:spLocks noGrp="1" noRot="1" noChangeAspect="1" noTextEdit="1"/>
          </p:cNvSpPr>
          <p:nvPr>
            <p:ph type="sldImg"/>
          </p:nvPr>
        </p:nvSpPr>
        <p:spPr bwMode="auto">
          <a:noFill/>
          <a:ln>
            <a:solidFill>
              <a:srgbClr val="000000"/>
            </a:solidFill>
            <a:miter lim="800000"/>
            <a:headEnd/>
            <a:tailEnd/>
          </a:ln>
        </p:spPr>
      </p:sp>
      <p:sp>
        <p:nvSpPr>
          <p:cNvPr id="5652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picture shows cyst containing teeth and hairs with nail tissue and skin . It may be complicated by torsion infarction , </a:t>
            </a:r>
            <a:r>
              <a:rPr lang="en-US" dirty="0" err="1" smtClean="0"/>
              <a:t>struma</a:t>
            </a:r>
            <a:r>
              <a:rPr lang="en-US" dirty="0" smtClean="0"/>
              <a:t> </a:t>
            </a:r>
            <a:r>
              <a:rPr lang="en-US" dirty="0" err="1" smtClean="0"/>
              <a:t>ovarii</a:t>
            </a:r>
            <a:r>
              <a:rPr lang="en-US" dirty="0" smtClean="0"/>
              <a:t> and immature teratoma .</a:t>
            </a:r>
          </a:p>
        </p:txBody>
      </p:sp>
      <p:sp>
        <p:nvSpPr>
          <p:cNvPr id="565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8A09898-0236-41F2-BCD7-1EF8BF3F834A}" type="slidenum">
              <a:rPr lang="en-US"/>
              <a:pPr fontAlgn="base">
                <a:spcBef>
                  <a:spcPct val="0"/>
                </a:spcBef>
                <a:spcAft>
                  <a:spcPct val="0"/>
                </a:spcAft>
              </a:pPr>
              <a:t>35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Picture shows skin tissue ( upper part ) beneath which there this </a:t>
            </a:r>
            <a:r>
              <a:rPr lang="en-US" smtClean="0"/>
              <a:t>brain tissue .</a:t>
            </a:r>
            <a:endParaRPr lang="en-US"/>
          </a:p>
        </p:txBody>
      </p:sp>
      <p:sp>
        <p:nvSpPr>
          <p:cNvPr id="4" name="Slide Number Placeholder 3"/>
          <p:cNvSpPr>
            <a:spLocks noGrp="1"/>
          </p:cNvSpPr>
          <p:nvPr>
            <p:ph type="sldNum" sz="quarter" idx="10"/>
          </p:nvPr>
        </p:nvSpPr>
        <p:spPr/>
        <p:txBody>
          <a:bodyPr/>
          <a:lstStyle/>
          <a:p>
            <a:fld id="{A760D0CF-7A23-4EA1-97A0-297F96E92A08}" type="slidenum">
              <a:rPr lang="en-US" smtClean="0"/>
              <a:pPr/>
              <a:t>36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picture shows cartilage , salivary glands ,fat , lymphoid tissue and intestinal epithelium .</a:t>
            </a:r>
          </a:p>
        </p:txBody>
      </p:sp>
      <p:sp>
        <p:nvSpPr>
          <p:cNvPr id="174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182FE0-E962-4146-A2F8-823DF8D45663}" type="slidenum">
              <a:rPr lang="en-US"/>
              <a:pPr fontAlgn="base">
                <a:spcBef>
                  <a:spcPct val="0"/>
                </a:spcBef>
                <a:spcAft>
                  <a:spcPct val="0"/>
                </a:spcAft>
              </a:pPr>
              <a:t>37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p:spPr>
      </p:sp>
      <p:sp>
        <p:nvSpPr>
          <p:cNvPr id="1751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5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329133-EAAA-43A4-88A9-5A47B937B2D0}" type="slidenum">
              <a:rPr lang="en-US"/>
              <a:pPr fontAlgn="base">
                <a:spcBef>
                  <a:spcPct val="0"/>
                </a:spcBef>
                <a:spcAft>
                  <a:spcPct val="0"/>
                </a:spcAft>
              </a:pPr>
              <a:t>38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7950A431-7BC2-4088-8702-81CFF64ED621}" type="slidenum">
              <a:rPr lang="en-US" smtClean="0"/>
              <a:pPr/>
              <a:t>40</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E4A93264-479B-45B2-9FFA-75E1185EB88A}" type="slidenum">
              <a:rPr lang="en-US" smtClean="0"/>
              <a:pPr/>
              <a:t>41</a:t>
            </a:fld>
            <a:endParaRPr 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r>
              <a:rPr lang="en-US" smtClean="0"/>
              <a:t>Ther are an average of about 10 LOBES per breast. The suspensory ligament separates lobes.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0C648A71-02D0-4F3C-A31C-3749CAA720E4}" type="slidenum">
              <a:rPr lang="en-US" smtClean="0"/>
              <a:pPr/>
              <a:t>42</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r>
              <a:rPr lang="en-US" smtClean="0"/>
              <a:t>A lobule is part of a lobe composed of many acini. Lobules are separated from each other by bands of connective tissue.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3402D8EF-EBDC-426D-B32D-129111C20D3F}" type="slidenum">
              <a:rPr lang="en-US" smtClean="0"/>
              <a:pPr/>
              <a:t>43</a:t>
            </a:fld>
            <a:endParaRPr 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r>
              <a:rPr lang="en-US" smtClean="0"/>
              <a:t>Acini are also known as alveoli.</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Slide Image Placeholder 1"/>
          <p:cNvSpPr>
            <a:spLocks noGrp="1" noRot="1" noChangeAspect="1" noTextEdit="1"/>
          </p:cNvSpPr>
          <p:nvPr>
            <p:ph type="sldImg"/>
          </p:nvPr>
        </p:nvSpPr>
        <p:spPr bwMode="auto">
          <a:noFill/>
          <a:ln>
            <a:solidFill>
              <a:srgbClr val="000000"/>
            </a:solidFill>
            <a:miter lim="800000"/>
            <a:headEnd/>
            <a:tailEnd/>
          </a:ln>
        </p:spPr>
      </p:sp>
      <p:sp>
        <p:nvSpPr>
          <p:cNvPr id="5713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71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1D83ED3-7FEF-4836-B319-1CC62EF8BED9}" type="slidenum">
              <a:rPr lang="en-US"/>
              <a:pPr fontAlgn="base">
                <a:spcBef>
                  <a:spcPct val="0"/>
                </a:spcBef>
                <a:spcAft>
                  <a:spcPct val="0"/>
                </a:spcAft>
              </a:pPr>
              <a:t>45</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Fibroadenoma</a:t>
            </a:r>
            <a:r>
              <a:rPr lang="en-US" dirty="0" smtClean="0"/>
              <a:t> has a benign </a:t>
            </a:r>
            <a:r>
              <a:rPr lang="en-US" dirty="0" err="1" smtClean="0"/>
              <a:t>behaviour</a:t>
            </a:r>
            <a:r>
              <a:rPr lang="en-US" dirty="0" smtClean="0"/>
              <a:t> with good prognosis .</a:t>
            </a:r>
            <a:endParaRPr lang="en-US" dirty="0"/>
          </a:p>
        </p:txBody>
      </p:sp>
      <p:sp>
        <p:nvSpPr>
          <p:cNvPr id="4" name="Slide Number Placeholder 3"/>
          <p:cNvSpPr>
            <a:spLocks noGrp="1"/>
          </p:cNvSpPr>
          <p:nvPr>
            <p:ph type="sldNum" sz="quarter" idx="10"/>
          </p:nvPr>
        </p:nvSpPr>
        <p:spPr/>
        <p:txBody>
          <a:bodyPr/>
          <a:lstStyle/>
          <a:p>
            <a:fld id="{23A6EB6B-38F2-4D0B-A1E4-90E3B6920F58}" type="slidenum">
              <a:rPr lang="en-US" smtClean="0"/>
              <a:pPr/>
              <a:t>46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AD6535-4DCB-4AAD-A1F3-EDFF997B9A9F}" type="slidenum">
              <a:rPr lang="en-US"/>
              <a:pPr/>
              <a:t>9</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p:spPr>
      </p:sp>
      <p:sp>
        <p:nvSpPr>
          <p:cNvPr id="163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3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1F2C740-66D0-461E-82E3-8C07D0898FEB}" type="slidenum">
              <a:rPr lang="en-US"/>
              <a:pPr fontAlgn="base">
                <a:spcBef>
                  <a:spcPct val="0"/>
                </a:spcBef>
                <a:spcAft>
                  <a:spcPct val="0"/>
                </a:spcAft>
              </a:pPr>
              <a:t>47</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4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1730221-C0FE-4762-8E8B-0E8B37B0D15D}" type="slidenum">
              <a:rPr lang="en-US"/>
              <a:pPr fontAlgn="base">
                <a:spcBef>
                  <a:spcPct val="0"/>
                </a:spcBef>
                <a:spcAft>
                  <a:spcPct val="0"/>
                </a:spcAft>
              </a:pPr>
              <a:t>48</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p:spPr>
      </p:sp>
      <p:sp>
        <p:nvSpPr>
          <p:cNvPr id="165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5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3B93A45-8044-4D3F-A2A1-3E3F4F1B3F5E}" type="slidenum">
              <a:rPr lang="en-US"/>
              <a:pPr fontAlgn="base">
                <a:spcBef>
                  <a:spcPct val="0"/>
                </a:spcBef>
                <a:spcAft>
                  <a:spcPct val="0"/>
                </a:spcAft>
              </a:pPr>
              <a:t>49</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Slide Image Placeholder 1"/>
          <p:cNvSpPr>
            <a:spLocks noGrp="1" noRot="1" noChangeAspect="1" noTextEdit="1"/>
          </p:cNvSpPr>
          <p:nvPr>
            <p:ph type="sldImg"/>
          </p:nvPr>
        </p:nvSpPr>
        <p:spPr bwMode="auto">
          <a:noFill/>
          <a:ln>
            <a:solidFill>
              <a:srgbClr val="000000"/>
            </a:solidFill>
            <a:miter lim="800000"/>
            <a:headEnd/>
            <a:tailEnd/>
          </a:ln>
        </p:spPr>
      </p:sp>
      <p:sp>
        <p:nvSpPr>
          <p:cNvPr id="5662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66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7D2049-3449-49D9-97DC-0AD1BB06E350}" type="slidenum">
              <a:rPr lang="en-US"/>
              <a:pPr fontAlgn="base">
                <a:spcBef>
                  <a:spcPct val="0"/>
                </a:spcBef>
                <a:spcAft>
                  <a:spcPct val="0"/>
                </a:spcAft>
              </a:pPr>
              <a:t>50</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Ill-defined</a:t>
            </a:r>
            <a:r>
              <a:rPr lang="en-US" baseline="0" dirty="0" smtClean="0"/>
              <a:t> pale and firm nodule with overlying retracted nipple and surrounding skin .</a:t>
            </a:r>
            <a:endParaRPr lang="en-US" dirty="0"/>
          </a:p>
        </p:txBody>
      </p:sp>
      <p:sp>
        <p:nvSpPr>
          <p:cNvPr id="4" name="Slide Number Placeholder 3"/>
          <p:cNvSpPr>
            <a:spLocks noGrp="1"/>
          </p:cNvSpPr>
          <p:nvPr>
            <p:ph type="sldNum" sz="quarter" idx="10"/>
          </p:nvPr>
        </p:nvSpPr>
        <p:spPr/>
        <p:txBody>
          <a:bodyPr/>
          <a:lstStyle/>
          <a:p>
            <a:fld id="{23A6EB6B-38F2-4D0B-A1E4-90E3B6920F58}" type="slidenum">
              <a:rPr lang="en-US" smtClean="0"/>
              <a:pPr/>
              <a:t>52</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p:spPr>
      </p:sp>
      <p:sp>
        <p:nvSpPr>
          <p:cNvPr id="165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5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A368914-DF85-48CD-A1F9-9C465D3391A0}" type="slidenum">
              <a:rPr lang="en-US"/>
              <a:pPr fontAlgn="base">
                <a:spcBef>
                  <a:spcPct val="0"/>
                </a:spcBef>
                <a:spcAft>
                  <a:spcPct val="0"/>
                </a:spcAft>
              </a:pPr>
              <a:t>53</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6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207379B-1422-41B6-BFC6-A87F68FC8665}" type="slidenum">
              <a:rPr lang="en-US"/>
              <a:pPr fontAlgn="base">
                <a:spcBef>
                  <a:spcPct val="0"/>
                </a:spcBef>
                <a:spcAft>
                  <a:spcPct val="0"/>
                </a:spcAft>
              </a:pPr>
              <a:t>54</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7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6107677-DF56-479F-A786-7869CC1D1A50}" type="slidenum">
              <a:rPr lang="en-US"/>
              <a:pPr fontAlgn="base">
                <a:spcBef>
                  <a:spcPct val="0"/>
                </a:spcBef>
                <a:spcAft>
                  <a:spcPct val="0"/>
                </a:spcAft>
              </a:pPr>
              <a:t>55</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9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36628B-1AA9-497C-9F0B-39D74651E19F}" type="slidenum">
              <a:rPr lang="en-US"/>
              <a:pPr fontAlgn="base">
                <a:spcBef>
                  <a:spcPct val="0"/>
                </a:spcBef>
                <a:spcAft>
                  <a:spcPct val="0"/>
                </a:spcAft>
              </a:pPr>
              <a:t>56</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1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4B1AF6C-1249-4F21-99E9-852D8FBE3992}" type="slidenum">
              <a:rPr lang="en-US"/>
              <a:pPr fontAlgn="base">
                <a:spcBef>
                  <a:spcPct val="0"/>
                </a:spcBef>
                <a:spcAft>
                  <a:spcPct val="0"/>
                </a:spcAft>
              </a:pPr>
              <a:t>59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792CA0-7049-40A8-B82A-4C2DBE92DC07}" type="slidenum">
              <a:rPr lang="en-US"/>
              <a:pPr/>
              <a:t>10</a:t>
            </a:fld>
            <a:endParaRPr lang="en-US"/>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p:spPr>
      </p:sp>
      <p:sp>
        <p:nvSpPr>
          <p:cNvPr id="1730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3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2AE5FA8-2557-496C-B940-53D71C0423F4}" type="slidenum">
              <a:rPr lang="en-US"/>
              <a:pPr fontAlgn="base">
                <a:spcBef>
                  <a:spcPct val="0"/>
                </a:spcBef>
                <a:spcAft>
                  <a:spcPct val="0"/>
                </a:spcAft>
              </a:pPr>
              <a:t>64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7153FF-B4DF-4E2A-96A7-5C4E1E2C5705}" type="slidenum">
              <a:rPr lang="en-US"/>
              <a:pPr/>
              <a:t>13</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8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20FDE7-9675-4B0B-940E-DE8CD8693F8B}" type="slidenum">
              <a:rPr lang="en-US"/>
              <a:pPr fontAlgn="base">
                <a:spcBef>
                  <a:spcPct val="0"/>
                </a:spcBef>
                <a:spcAft>
                  <a:spcPct val="0"/>
                </a:spcAft>
              </a:pPr>
              <a:t>14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Slide Image Placeholder 1"/>
          <p:cNvSpPr>
            <a:spLocks noGrp="1" noRot="1" noChangeAspect="1" noTextEdit="1"/>
          </p:cNvSpPr>
          <p:nvPr>
            <p:ph type="sldImg"/>
          </p:nvPr>
        </p:nvSpPr>
        <p:spPr bwMode="auto">
          <a:noFill/>
          <a:ln>
            <a:solidFill>
              <a:srgbClr val="000000"/>
            </a:solidFill>
            <a:miter lim="800000"/>
            <a:headEnd/>
            <a:tailEnd/>
          </a:ln>
        </p:spPr>
      </p:sp>
      <p:sp>
        <p:nvSpPr>
          <p:cNvPr id="549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49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6E92A1F-6ECD-4937-A374-5561288D5402}" type="slidenum">
              <a:rPr lang="en-US"/>
              <a:pPr fontAlgn="base">
                <a:spcBef>
                  <a:spcPct val="0"/>
                </a:spcBef>
                <a:spcAft>
                  <a:spcPct val="0"/>
                </a:spcAft>
              </a:pPr>
              <a:t>15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r>
              <a:rPr lang="en-US" baseline="0" dirty="0" smtClean="0"/>
              <a:t>Pale and </a:t>
            </a:r>
            <a:r>
              <a:rPr lang="en-US" baseline="0" dirty="0" err="1" smtClean="0"/>
              <a:t>lobulated</a:t>
            </a:r>
            <a:r>
              <a:rPr lang="en-US" baseline="0" dirty="0" smtClean="0"/>
              <a:t> testicular mass with bulging and potato like cut surface with attached and congested spermatic cord  . Most important risk factor is </a:t>
            </a:r>
            <a:r>
              <a:rPr lang="en-US" baseline="0" dirty="0" err="1" smtClean="0"/>
              <a:t>cryptorchidism</a:t>
            </a:r>
            <a:r>
              <a:rPr lang="en-US" baseline="0" dirty="0" smtClean="0"/>
              <a:t> (</a:t>
            </a:r>
            <a:r>
              <a:rPr lang="en-US" baseline="0" dirty="0" err="1" smtClean="0"/>
              <a:t>undescended</a:t>
            </a:r>
            <a:r>
              <a:rPr lang="en-US" baseline="0" dirty="0" smtClean="0"/>
              <a:t> testicle ) .</a:t>
            </a:r>
            <a:endParaRPr lang="en-US" dirty="0" smtClean="0"/>
          </a:p>
        </p:txBody>
      </p:sp>
      <p:sp>
        <p:nvSpPr>
          <p:cNvPr id="71684" name="Slide Number Placeholder 3"/>
          <p:cNvSpPr>
            <a:spLocks noGrp="1"/>
          </p:cNvSpPr>
          <p:nvPr>
            <p:ph type="sldNum" sz="quarter" idx="5"/>
          </p:nvPr>
        </p:nvSpPr>
        <p:spPr>
          <a:noFill/>
        </p:spPr>
        <p:txBody>
          <a:bodyPr/>
          <a:lstStyle/>
          <a:p>
            <a:fld id="{2C89F952-2D2F-4F97-9CB0-572814DC83A3}" type="slidenum">
              <a:rPr lang="en-US" smtClean="0"/>
              <a:pPr/>
              <a:t>16</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8BCCE670-D825-446A-BAA8-0E4D1F6B2738}" type="slidenum">
              <a:rPr lang="en-US" smtClean="0"/>
              <a:pPr/>
              <a:t>17</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5B2754-8EEB-4A0A-8EF1-0F34824F1038}" type="datetimeFigureOut">
              <a:rPr lang="en-US" smtClean="0"/>
              <a:pPr/>
              <a:t>2/19/2014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9058-DC61-46AF-8503-23257CDEB00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5B2754-8EEB-4A0A-8EF1-0F34824F1038}" type="datetimeFigureOut">
              <a:rPr lang="en-US" smtClean="0"/>
              <a:pPr/>
              <a:t>2/19/2014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9058-DC61-46AF-8503-23257CDEB00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5B2754-8EEB-4A0A-8EF1-0F34824F1038}" type="datetimeFigureOut">
              <a:rPr lang="en-US" smtClean="0"/>
              <a:pPr/>
              <a:t>2/19/2014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9058-DC61-46AF-8503-23257CDEB00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5B2754-8EEB-4A0A-8EF1-0F34824F1038}" type="datetimeFigureOut">
              <a:rPr lang="en-US" smtClean="0"/>
              <a:pPr/>
              <a:t>2/19/2014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9058-DC61-46AF-8503-23257CDEB00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5B2754-8EEB-4A0A-8EF1-0F34824F1038}" type="datetimeFigureOut">
              <a:rPr lang="en-US" smtClean="0"/>
              <a:pPr/>
              <a:t>2/19/2014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189058-DC61-46AF-8503-23257CDEB00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5B2754-8EEB-4A0A-8EF1-0F34824F1038}" type="datetimeFigureOut">
              <a:rPr lang="en-US" smtClean="0"/>
              <a:pPr/>
              <a:t>2/19/2014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189058-DC61-46AF-8503-23257CDEB00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5B2754-8EEB-4A0A-8EF1-0F34824F1038}" type="datetimeFigureOut">
              <a:rPr lang="en-US" smtClean="0"/>
              <a:pPr/>
              <a:t>2/19/2014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189058-DC61-46AF-8503-23257CDEB00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5B2754-8EEB-4A0A-8EF1-0F34824F1038}" type="datetimeFigureOut">
              <a:rPr lang="en-US" smtClean="0"/>
              <a:pPr/>
              <a:t>2/19/2014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189058-DC61-46AF-8503-23257CDEB00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5B2754-8EEB-4A0A-8EF1-0F34824F1038}" type="datetimeFigureOut">
              <a:rPr lang="en-US" smtClean="0"/>
              <a:pPr/>
              <a:t>2/19/2014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189058-DC61-46AF-8503-23257CDEB00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5B2754-8EEB-4A0A-8EF1-0F34824F1038}" type="datetimeFigureOut">
              <a:rPr lang="en-US" smtClean="0"/>
              <a:pPr/>
              <a:t>2/19/2014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189058-DC61-46AF-8503-23257CDEB00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5B2754-8EEB-4A0A-8EF1-0F34824F1038}" type="datetimeFigureOut">
              <a:rPr lang="en-US" smtClean="0"/>
              <a:pPr/>
              <a:t>2/19/2014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189058-DC61-46AF-8503-23257CDEB00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5B2754-8EEB-4A0A-8EF1-0F34824F1038}" type="datetimeFigureOut">
              <a:rPr lang="en-US" smtClean="0"/>
              <a:pPr/>
              <a:t>2/19/2014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189058-DC61-46AF-8503-23257CDEB00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3.png"/><Relationship Id="rId4" Type="http://schemas.openxmlformats.org/officeDocument/2006/relationships/oleObject" Target="../embeddings/oleObject1.bin"/></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oleObject" Target="../embeddings/oleObject2.bin"/></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en.wikipedia.org/wiki/File:Breast_cancer.jpg"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upload.wikimedia.org/wikipedia/commons/e/e6/Invasive_Ductal_Carcinoma_40x.jpg"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Reproductive practical block</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MALE041"/>
          <p:cNvPicPr>
            <a:picLocks noChangeAspect="1" noChangeArrowheads="1"/>
          </p:cNvPicPr>
          <p:nvPr/>
        </p:nvPicPr>
        <p:blipFill>
          <a:blip r:embed="rId3" cstate="print"/>
          <a:srcRect/>
          <a:stretch>
            <a:fillRect/>
          </a:stretch>
        </p:blipFill>
        <p:spPr bwMode="auto">
          <a:xfrm>
            <a:off x="0" y="434975"/>
            <a:ext cx="9144000" cy="5989638"/>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2"/>
          <p:cNvPicPr>
            <a:picLocks noChangeAspect="1" noChangeArrowheads="1"/>
          </p:cNvPicPr>
          <p:nvPr/>
        </p:nvPicPr>
        <p:blipFill>
          <a:blip r:embed="rId2" cstate="print"/>
          <a:srcRect/>
          <a:stretch>
            <a:fillRect/>
          </a:stretch>
        </p:blipFill>
        <p:spPr bwMode="auto">
          <a:xfrm>
            <a:off x="395537" y="332656"/>
            <a:ext cx="8352928" cy="6192688"/>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p:cNvPicPr>
            <a:picLocks noChangeAspect="1" noChangeArrowheads="1"/>
          </p:cNvPicPr>
          <p:nvPr/>
        </p:nvPicPr>
        <p:blipFill>
          <a:blip r:embed="rId2" cstate="print"/>
          <a:srcRect/>
          <a:stretch>
            <a:fillRect/>
          </a:stretch>
        </p:blipFill>
        <p:spPr bwMode="auto">
          <a:xfrm>
            <a:off x="395536" y="332656"/>
            <a:ext cx="8496944" cy="6192688"/>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descr="MALE073"/>
          <p:cNvPicPr>
            <a:picLocks noChangeAspect="1" noChangeArrowheads="1"/>
          </p:cNvPicPr>
          <p:nvPr/>
        </p:nvPicPr>
        <p:blipFill>
          <a:blip r:embed="rId3" cstate="print"/>
          <a:srcRect/>
          <a:stretch>
            <a:fillRect/>
          </a:stretch>
        </p:blipFill>
        <p:spPr bwMode="auto">
          <a:xfrm>
            <a:off x="0" y="271463"/>
            <a:ext cx="9144000" cy="598805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4" y="-278718"/>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Hyperplasia of the prostate:</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prostate shows:</a:t>
            </a:r>
            <a:endParaRPr lang="en-US" sz="3600" i="1" dirty="0">
              <a:solidFill>
                <a:schemeClr val="accent1">
                  <a:satMod val="150000"/>
                </a:schemeClr>
              </a:solidFill>
              <a:latin typeface="Franklin Gothic Demi" pitchFamily="34" charset="0"/>
            </a:endParaRPr>
          </a:p>
        </p:txBody>
      </p:sp>
      <p:sp>
        <p:nvSpPr>
          <p:cNvPr id="82947" name="TextBox 2"/>
          <p:cNvSpPr txBox="1">
            <a:spLocks noChangeArrowheads="1"/>
          </p:cNvSpPr>
          <p:nvPr/>
        </p:nvSpPr>
        <p:spPr bwMode="auto">
          <a:xfrm>
            <a:off x="191520" y="1124744"/>
            <a:ext cx="8643937" cy="5262979"/>
          </a:xfrm>
          <a:prstGeom prst="rect">
            <a:avLst/>
          </a:prstGeom>
          <a:noFill/>
          <a:ln w="9525">
            <a:noFill/>
            <a:miter lim="800000"/>
            <a:headEnd/>
            <a:tailEnd/>
          </a:ln>
        </p:spPr>
        <p:txBody>
          <a:bodyPr>
            <a:spAutoFit/>
          </a:bodyPr>
          <a:lstStyle/>
          <a:p>
            <a:pPr marL="533400" indent="-533400" algn="just">
              <a:buFontTx/>
              <a:buBlip>
                <a:blip r:embed="rId3"/>
              </a:buBlip>
            </a:pPr>
            <a:r>
              <a:rPr lang="en-US" sz="2400" dirty="0">
                <a:latin typeface="Franklin Gothic Demi" pitchFamily="34" charset="0"/>
              </a:rPr>
              <a:t>Nodular hyperplasia of glandular </a:t>
            </a:r>
            <a:r>
              <a:rPr lang="en-US" sz="2400" dirty="0" smtClean="0">
                <a:latin typeface="Franklin Gothic Demi" pitchFamily="34" charset="0"/>
              </a:rPr>
              <a:t>and </a:t>
            </a:r>
            <a:r>
              <a:rPr lang="en-US" sz="2400" dirty="0" err="1">
                <a:latin typeface="Franklin Gothic Demi" pitchFamily="34" charset="0"/>
              </a:rPr>
              <a:t>fibromuscular</a:t>
            </a:r>
            <a:r>
              <a:rPr lang="en-US" sz="2400" dirty="0">
                <a:latin typeface="Franklin Gothic Demi" pitchFamily="34" charset="0"/>
              </a:rPr>
              <a:t> </a:t>
            </a:r>
            <a:r>
              <a:rPr lang="en-US" sz="2400" dirty="0" err="1">
                <a:latin typeface="Franklin Gothic Demi" pitchFamily="34" charset="0"/>
              </a:rPr>
              <a:t>stromal</a:t>
            </a:r>
            <a:r>
              <a:rPr lang="en-US" sz="2400" dirty="0">
                <a:latin typeface="Franklin Gothic Demi" pitchFamily="34" charset="0"/>
              </a:rPr>
              <a:t> tissue.</a:t>
            </a:r>
          </a:p>
          <a:p>
            <a:pPr marL="533400" indent="-533400" algn="just">
              <a:buFontTx/>
              <a:buBlip>
                <a:blip r:embed="rId3"/>
              </a:buBlip>
            </a:pPr>
            <a:endParaRPr lang="en-US" sz="2400" dirty="0">
              <a:latin typeface="Franklin Gothic Demi" pitchFamily="34" charset="0"/>
            </a:endParaRPr>
          </a:p>
          <a:p>
            <a:pPr marL="533400" indent="-533400" algn="just">
              <a:buFontTx/>
              <a:buBlip>
                <a:blip r:embed="rId3"/>
              </a:buBlip>
            </a:pPr>
            <a:r>
              <a:rPr lang="en-US" sz="2400" dirty="0">
                <a:latin typeface="Franklin Gothic Demi" pitchFamily="34" charset="0"/>
              </a:rPr>
              <a:t>Each  nodule shows large number of glands of variable sizes lined </a:t>
            </a:r>
            <a:r>
              <a:rPr lang="en-US" sz="2400" dirty="0" smtClean="0">
                <a:latin typeface="Franklin Gothic Demi" pitchFamily="34" charset="0"/>
              </a:rPr>
              <a:t>by an inner columnar and an outer </a:t>
            </a:r>
            <a:r>
              <a:rPr lang="en-US" sz="2400" dirty="0" err="1" smtClean="0">
                <a:latin typeface="Franklin Gothic Demi" pitchFamily="34" charset="0"/>
              </a:rPr>
              <a:t>cuboidal</a:t>
            </a:r>
            <a:r>
              <a:rPr lang="en-US" sz="2400" dirty="0" smtClean="0">
                <a:latin typeface="Franklin Gothic Demi" pitchFamily="34" charset="0"/>
              </a:rPr>
              <a:t> or flattened </a:t>
            </a:r>
            <a:r>
              <a:rPr lang="en-US" sz="2400" dirty="0">
                <a:latin typeface="Franklin Gothic Demi" pitchFamily="34" charset="0"/>
              </a:rPr>
              <a:t>epithelium and some are  </a:t>
            </a:r>
            <a:r>
              <a:rPr lang="en-US" sz="2400" dirty="0" err="1">
                <a:latin typeface="Franklin Gothic Demi" pitchFamily="34" charset="0"/>
              </a:rPr>
              <a:t>cystically</a:t>
            </a:r>
            <a:r>
              <a:rPr lang="en-US" sz="2400" dirty="0">
                <a:latin typeface="Franklin Gothic Demi" pitchFamily="34" charset="0"/>
              </a:rPr>
              <a:t> dilated.</a:t>
            </a:r>
          </a:p>
          <a:p>
            <a:pPr marL="533400" indent="-533400" algn="just">
              <a:buFontTx/>
              <a:buBlip>
                <a:blip r:embed="rId3"/>
              </a:buBlip>
            </a:pPr>
            <a:endParaRPr lang="en-US" sz="2400" dirty="0">
              <a:latin typeface="Franklin Gothic Demi" pitchFamily="34" charset="0"/>
            </a:endParaRPr>
          </a:p>
          <a:p>
            <a:pPr marL="533400" indent="-533400" algn="just">
              <a:buFontTx/>
              <a:buBlip>
                <a:blip r:embed="rId3"/>
              </a:buBlip>
            </a:pPr>
            <a:r>
              <a:rPr lang="en-US" sz="2400" dirty="0" err="1">
                <a:latin typeface="Franklin Gothic Demi" pitchFamily="34" charset="0"/>
              </a:rPr>
              <a:t>Eosinophilic</a:t>
            </a:r>
            <a:r>
              <a:rPr lang="en-US" sz="2400" dirty="0">
                <a:latin typeface="Franklin Gothic Demi" pitchFamily="34" charset="0"/>
              </a:rPr>
              <a:t> hyaline corpora </a:t>
            </a:r>
            <a:r>
              <a:rPr lang="en-US" sz="2400" dirty="0" err="1">
                <a:latin typeface="Franklin Gothic Demi" pitchFamily="34" charset="0"/>
              </a:rPr>
              <a:t>amylacea</a:t>
            </a:r>
            <a:r>
              <a:rPr lang="en-US" sz="2400" dirty="0">
                <a:latin typeface="Franklin Gothic Demi" pitchFamily="34" charset="0"/>
              </a:rPr>
              <a:t> is present in some glands.</a:t>
            </a:r>
          </a:p>
          <a:p>
            <a:pPr marL="533400" indent="-533400" algn="just">
              <a:buFontTx/>
              <a:buBlip>
                <a:blip r:embed="rId3"/>
              </a:buBlip>
            </a:pPr>
            <a:endParaRPr lang="en-US" sz="2400" dirty="0">
              <a:latin typeface="Franklin Gothic Demi" pitchFamily="34" charset="0"/>
            </a:endParaRPr>
          </a:p>
          <a:p>
            <a:pPr marL="533400" indent="-533400" algn="just">
              <a:buFontTx/>
              <a:buBlip>
                <a:blip r:embed="rId3"/>
              </a:buBlip>
            </a:pPr>
            <a:r>
              <a:rPr lang="en-US" sz="2400" dirty="0">
                <a:latin typeface="Franklin Gothic Demi" pitchFamily="34" charset="0"/>
              </a:rPr>
              <a:t>There is increase in </a:t>
            </a:r>
            <a:r>
              <a:rPr lang="en-US" sz="2400" dirty="0" err="1">
                <a:latin typeface="Franklin Gothic Demi" pitchFamily="34" charset="0"/>
              </a:rPr>
              <a:t>fibromuscular</a:t>
            </a:r>
            <a:r>
              <a:rPr lang="en-US" sz="2400" dirty="0">
                <a:latin typeface="Franklin Gothic Demi" pitchFamily="34" charset="0"/>
              </a:rPr>
              <a:t> </a:t>
            </a:r>
            <a:r>
              <a:rPr lang="en-US" sz="2400" dirty="0" err="1">
                <a:latin typeface="Franklin Gothic Demi" pitchFamily="34" charset="0"/>
              </a:rPr>
              <a:t>stroma</a:t>
            </a:r>
            <a:r>
              <a:rPr lang="en-US" sz="2400" dirty="0">
                <a:latin typeface="Franklin Gothic Demi" pitchFamily="34" charset="0"/>
              </a:rPr>
              <a:t> around the glands with focal chronic inflammatory cell infiltration</a:t>
            </a:r>
            <a:r>
              <a:rPr lang="en-US" sz="2400" dirty="0" smtClean="0">
                <a:latin typeface="Franklin Gothic Demi" pitchFamily="34" charset="0"/>
              </a:rPr>
              <a:t>.</a:t>
            </a:r>
          </a:p>
          <a:p>
            <a:pPr marL="533400" indent="-533400" algn="just">
              <a:buFontTx/>
              <a:buBlip>
                <a:blip r:embed="rId3"/>
              </a:buBlip>
            </a:pPr>
            <a:r>
              <a:rPr lang="en-US" sz="2400" dirty="0" smtClean="0">
                <a:latin typeface="Franklin Gothic Demi" pitchFamily="34" charset="0"/>
              </a:rPr>
              <a:t>The pathogenesis of BPH is related to increased sensitivity and stimulation by Testosterone (DHT)</a:t>
            </a:r>
            <a:endParaRPr lang="en-US" sz="2400" dirty="0">
              <a:latin typeface="Franklin Gothic Demi" pitchFamily="34"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714620"/>
            <a:ext cx="8439912" cy="1143008"/>
          </a:xfrm>
        </p:spPr>
        <p:txBody>
          <a:bodyPr/>
          <a:lstStyle/>
          <a:p>
            <a:pPr fontAlgn="auto">
              <a:spcAft>
                <a:spcPts val="0"/>
              </a:spcAft>
              <a:defRPr/>
            </a:pPr>
            <a:r>
              <a:rPr lang="en-US" dirty="0" smtClean="0"/>
              <a:t>       2-Seminoma of the testis </a:t>
            </a:r>
            <a:endParaRPr lang="en-US" dirty="0"/>
          </a:p>
        </p:txBody>
      </p:sp>
      <p:sp>
        <p:nvSpPr>
          <p:cNvPr id="4" name="Title 1"/>
          <p:cNvSpPr txBox="1">
            <a:spLocks/>
          </p:cNvSpPr>
          <p:nvPr/>
        </p:nvSpPr>
        <p:spPr>
          <a:xfrm>
            <a:off x="214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fontAlgn="auto">
              <a:spcAft>
                <a:spcPts val="0"/>
              </a:spcAft>
              <a:defRPr/>
            </a:pPr>
            <a:endParaRPr sz="4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0"/>
            <a:ext cx="8229600" cy="1417638"/>
          </a:xfrm>
        </p:spPr>
        <p:txBody>
          <a:bodyPr/>
          <a:lstStyle/>
          <a:p>
            <a:r>
              <a:rPr lang="en-US" dirty="0" smtClean="0"/>
              <a:t>Testicular mass</a:t>
            </a:r>
          </a:p>
        </p:txBody>
      </p:sp>
      <p:pic>
        <p:nvPicPr>
          <p:cNvPr id="24579" name="Picture 2" descr="C:\Users\Toshiba\Pictures\MALE086.jpg"/>
          <p:cNvPicPr>
            <a:picLocks noGrp="1" noChangeAspect="1" noChangeArrowheads="1"/>
          </p:cNvPicPr>
          <p:nvPr>
            <p:ph idx="1"/>
          </p:nvPr>
        </p:nvPicPr>
        <p:blipFill>
          <a:blip r:embed="rId3" cstate="print"/>
          <a:srcRect/>
          <a:stretch>
            <a:fillRect/>
          </a:stretch>
        </p:blipFill>
        <p:spPr>
          <a:xfrm>
            <a:off x="899592" y="1124744"/>
            <a:ext cx="7286625" cy="3857625"/>
          </a:xfrm>
          <a:noFill/>
        </p:spPr>
      </p:pic>
      <p:sp>
        <p:nvSpPr>
          <p:cNvPr id="4" name="Rectangle 3"/>
          <p:cNvSpPr/>
          <p:nvPr/>
        </p:nvSpPr>
        <p:spPr>
          <a:xfrm>
            <a:off x="0" y="5157192"/>
            <a:ext cx="9144000" cy="1200329"/>
          </a:xfrm>
          <a:prstGeom prst="rect">
            <a:avLst/>
          </a:prstGeom>
        </p:spPr>
        <p:txBody>
          <a:bodyPr wrap="square">
            <a:spAutoFit/>
          </a:bodyPr>
          <a:lstStyle/>
          <a:p>
            <a:r>
              <a:rPr lang="en-US" sz="2400" dirty="0" smtClean="0"/>
              <a:t>Pale and lobulated testicular mass with bulging and potato like cut surface with attached and congested spermatic cord  </a:t>
            </a:r>
            <a:r>
              <a:rPr lang="en-US" sz="2400" dirty="0" smtClean="0"/>
              <a:t>Condition which predispose to seminoma is </a:t>
            </a:r>
            <a:r>
              <a:rPr lang="en-US" sz="2400" dirty="0" smtClean="0"/>
              <a:t>cryptorchidism (undescended testicle ) </a:t>
            </a:r>
            <a:r>
              <a:rPr lang="en-US" dirty="0" smtClean="0"/>
              <a: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Copy (2) of MALE084"/>
          <p:cNvPicPr>
            <a:picLocks noChangeAspect="1" noChangeArrowheads="1"/>
          </p:cNvPicPr>
          <p:nvPr/>
        </p:nvPicPr>
        <p:blipFill>
          <a:blip r:embed="rId3" cstate="print"/>
          <a:srcRect/>
          <a:stretch>
            <a:fillRect/>
          </a:stretch>
        </p:blipFill>
        <p:spPr bwMode="auto">
          <a:xfrm>
            <a:off x="0" y="434975"/>
            <a:ext cx="9144000" cy="5988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1"/>
          <p:cNvPicPr>
            <a:picLocks noChangeAspect="1"/>
          </p:cNvPicPr>
          <p:nvPr/>
        </p:nvPicPr>
        <p:blipFill>
          <a:blip r:embed="rId3" cstate="print"/>
          <a:srcRect/>
          <a:stretch>
            <a:fillRect/>
          </a:stretch>
        </p:blipFill>
        <p:spPr bwMode="auto">
          <a:xfrm>
            <a:off x="195263" y="500063"/>
            <a:ext cx="8753475" cy="5857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2"/>
          </p:nvPr>
        </p:nvSpPr>
        <p:spPr/>
        <p:txBody>
          <a:bodyPr/>
          <a:lstStyle/>
          <a:p>
            <a:r>
              <a:rPr lang="en-US"/>
              <a:t>W.B. Saunders Company items and derived items Copyright (c) 1999 by W.B. Saunders Company</a:t>
            </a:r>
            <a:endParaRPr lang="en-US" sz="2400"/>
          </a:p>
        </p:txBody>
      </p:sp>
      <p:pic>
        <p:nvPicPr>
          <p:cNvPr id="11266" name="Picture 2" descr="H:\Cotran\Images\CH23\F023010.jpg"/>
          <p:cNvPicPr>
            <a:picLocks noChangeAspect="1" noChangeArrowheads="1"/>
          </p:cNvPicPr>
          <p:nvPr/>
        </p:nvPicPr>
        <p:blipFill>
          <a:blip r:embed="rId2" cstate="print"/>
          <a:srcRect/>
          <a:stretch>
            <a:fillRect/>
          </a:stretch>
        </p:blipFill>
        <p:spPr bwMode="auto">
          <a:xfrm>
            <a:off x="533400" y="2168525"/>
            <a:ext cx="8077200" cy="2520950"/>
          </a:xfrm>
          <a:prstGeom prst="rect">
            <a:avLst/>
          </a:prstGeom>
          <a:noFill/>
        </p:spPr>
      </p:pic>
      <p:sp>
        <p:nvSpPr>
          <p:cNvPr id="11267" name="Text Box 3"/>
          <p:cNvSpPr txBox="1">
            <a:spLocks noChangeArrowheads="1"/>
          </p:cNvSpPr>
          <p:nvPr/>
        </p:nvSpPr>
        <p:spPr bwMode="auto">
          <a:xfrm>
            <a:off x="0" y="6583363"/>
            <a:ext cx="1381125"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Slide 23.10</a:t>
            </a:r>
            <a:endParaRPr lang="en-US" sz="1200"/>
          </a:p>
        </p:txBody>
      </p:sp>
      <p:sp>
        <p:nvSpPr>
          <p:cNvPr id="6" name="Rectangle 5"/>
          <p:cNvSpPr/>
          <p:nvPr/>
        </p:nvSpPr>
        <p:spPr>
          <a:xfrm>
            <a:off x="1763688" y="620688"/>
            <a:ext cx="5544616" cy="584775"/>
          </a:xfrm>
          <a:prstGeom prst="rect">
            <a:avLst/>
          </a:prstGeom>
        </p:spPr>
        <p:txBody>
          <a:bodyPr wrap="square">
            <a:spAutoFit/>
          </a:bodyPr>
          <a:lstStyle/>
          <a:p>
            <a:r>
              <a:rPr lang="en-US" sz="3200" dirty="0" smtClean="0">
                <a:solidFill>
                  <a:schemeClr val="accent1">
                    <a:satMod val="150000"/>
                  </a:schemeClr>
                </a:solidFill>
                <a:latin typeface="Franklin Gothic Demi" pitchFamily="34" charset="0"/>
              </a:rPr>
              <a:t>SEMINOMA OF THE TESTIS</a:t>
            </a:r>
            <a:endParaRPr lang="en-US" sz="32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Male genital system</a:t>
            </a:r>
            <a:endParaRPr lang="en-US" dirty="0"/>
          </a:p>
        </p:txBody>
      </p:sp>
      <p:sp>
        <p:nvSpPr>
          <p:cNvPr id="3" name="Subtitle 2"/>
          <p:cNvSpPr>
            <a:spLocks noGrp="1"/>
          </p:cNvSpPr>
          <p:nvPr>
            <p:ph type="subTitle" idx="1"/>
          </p:nvPr>
        </p:nvSpPr>
        <p:spPr/>
        <p:txBody>
          <a:bodyPr/>
          <a:lstStyle/>
          <a:p>
            <a:r>
              <a:rPr lang="en-US" b="1" dirty="0" smtClean="0">
                <a:solidFill>
                  <a:schemeClr val="tx1"/>
                </a:solidFill>
              </a:rPr>
              <a:t>Normal anatomy and histology</a:t>
            </a:r>
            <a:endParaRPr lang="en-US" b="1" dirty="0">
              <a:solidFill>
                <a:schemeClr val="tx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SEMINOMA OF THE TESTIS</a:t>
            </a:r>
            <a:endParaRPr lang="en-US" sz="3600" dirty="0">
              <a:solidFill>
                <a:schemeClr val="accent1">
                  <a:satMod val="150000"/>
                </a:schemeClr>
              </a:solidFill>
              <a:latin typeface="Franklin Gothic Demi" pitchFamily="34" charset="0"/>
            </a:endParaRPr>
          </a:p>
        </p:txBody>
      </p:sp>
      <p:pic>
        <p:nvPicPr>
          <p:cNvPr id="3" name="Picture 6"/>
          <p:cNvPicPr>
            <a:picLocks noChangeAspect="1" noChangeArrowheads="1"/>
          </p:cNvPicPr>
          <p:nvPr/>
        </p:nvPicPr>
        <p:blipFill>
          <a:blip r:embed="rId3" cstate="print">
            <a:lum bright="20000" contrast="20000"/>
          </a:blip>
          <a:srcRect/>
          <a:stretch>
            <a:fillRect/>
          </a:stretch>
        </p:blipFill>
        <p:spPr bwMode="auto">
          <a:xfrm>
            <a:off x="0" y="1500188"/>
            <a:ext cx="9144000" cy="60753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2" cstate="print"/>
          <a:srcRect/>
          <a:stretch>
            <a:fillRect/>
          </a:stretch>
        </p:blipFill>
        <p:spPr bwMode="auto">
          <a:xfrm>
            <a:off x="1259631" y="1268760"/>
            <a:ext cx="6624737" cy="5017740"/>
          </a:xfrm>
          <a:prstGeom prst="rect">
            <a:avLst/>
          </a:prstGeom>
          <a:noFill/>
          <a:ln w="9525">
            <a:noFill/>
            <a:miter lim="800000"/>
            <a:headEnd/>
            <a:tailEnd/>
          </a:ln>
        </p:spPr>
      </p:pic>
      <p:sp>
        <p:nvSpPr>
          <p:cNvPr id="3" name="Rectangle 2"/>
          <p:cNvSpPr/>
          <p:nvPr/>
        </p:nvSpPr>
        <p:spPr>
          <a:xfrm>
            <a:off x="899592" y="323612"/>
            <a:ext cx="7128792" cy="584775"/>
          </a:xfrm>
          <a:prstGeom prst="rect">
            <a:avLst/>
          </a:prstGeom>
        </p:spPr>
        <p:txBody>
          <a:bodyPr wrap="square">
            <a:spAutoFit/>
          </a:bodyPr>
          <a:lstStyle/>
          <a:p>
            <a:r>
              <a:rPr lang="en-US" sz="3200" dirty="0" smtClean="0">
                <a:solidFill>
                  <a:schemeClr val="accent1">
                    <a:satMod val="150000"/>
                  </a:schemeClr>
                </a:solidFill>
                <a:latin typeface="Franklin Gothic Demi" pitchFamily="34" charset="0"/>
              </a:rPr>
              <a:t>          SEMINOMA OF THE TESTIS</a:t>
            </a:r>
            <a:endParaRPr lang="en-US" sz="32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Seminoma</a:t>
            </a:r>
            <a:r>
              <a:rPr lang="en-US" sz="3600" i="1" dirty="0" smtClean="0">
                <a:solidFill>
                  <a:schemeClr val="accent1">
                    <a:satMod val="150000"/>
                  </a:schemeClr>
                </a:solidFill>
                <a:latin typeface="Franklin Gothic Demi" pitchFamily="34" charset="0"/>
              </a:rPr>
              <a:t> of the testis: </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the testis shows: </a:t>
            </a:r>
            <a:endParaRPr lang="en-US" sz="3600" i="1" dirty="0">
              <a:solidFill>
                <a:schemeClr val="accent1">
                  <a:satMod val="150000"/>
                </a:schemeClr>
              </a:solidFill>
              <a:latin typeface="Franklin Gothic Demi" pitchFamily="34" charset="0"/>
            </a:endParaRPr>
          </a:p>
        </p:txBody>
      </p:sp>
      <p:sp>
        <p:nvSpPr>
          <p:cNvPr id="86019" name="TextBox 2"/>
          <p:cNvSpPr txBox="1">
            <a:spLocks noChangeArrowheads="1"/>
          </p:cNvSpPr>
          <p:nvPr/>
        </p:nvSpPr>
        <p:spPr bwMode="auto">
          <a:xfrm>
            <a:off x="357188" y="2032000"/>
            <a:ext cx="8429625" cy="2677656"/>
          </a:xfrm>
          <a:prstGeom prst="rect">
            <a:avLst/>
          </a:prstGeom>
          <a:noFill/>
          <a:ln w="9525">
            <a:noFill/>
            <a:miter lim="800000"/>
            <a:headEnd/>
            <a:tailEnd/>
          </a:ln>
        </p:spPr>
        <p:txBody>
          <a:bodyPr>
            <a:spAutoFit/>
          </a:bodyPr>
          <a:lstStyle/>
          <a:p>
            <a:pPr marL="533400" indent="-533400" algn="just">
              <a:buFontTx/>
              <a:buBlip>
                <a:blip r:embed="rId3"/>
              </a:buBlip>
            </a:pPr>
            <a:r>
              <a:rPr lang="en-US" sz="2800" dirty="0">
                <a:latin typeface="Franklin Gothic Demi" pitchFamily="34" charset="0"/>
              </a:rPr>
              <a:t>A malignant </a:t>
            </a:r>
            <a:r>
              <a:rPr lang="en-US" sz="2800" dirty="0" err="1">
                <a:latin typeface="Franklin Gothic Demi" pitchFamily="34" charset="0"/>
              </a:rPr>
              <a:t>tumour</a:t>
            </a:r>
            <a:r>
              <a:rPr lang="en-US" sz="2800" dirty="0">
                <a:latin typeface="Franklin Gothic Demi" pitchFamily="34" charset="0"/>
              </a:rPr>
              <a:t> consisting of sheets </a:t>
            </a:r>
            <a:r>
              <a:rPr lang="en-US" sz="2800" dirty="0" smtClean="0">
                <a:latin typeface="Franklin Gothic Demi" pitchFamily="34" charset="0"/>
              </a:rPr>
              <a:t>of uniform malignant germ </a:t>
            </a:r>
            <a:r>
              <a:rPr lang="en-US" sz="2800" dirty="0">
                <a:latin typeface="Franklin Gothic Demi" pitchFamily="34" charset="0"/>
              </a:rPr>
              <a:t>cells showing large vesicular nuclei and prominent nucleoli. The clusters of malignant cells are separated by fibrous </a:t>
            </a:r>
            <a:r>
              <a:rPr lang="en-US" sz="2800" dirty="0" err="1">
                <a:latin typeface="Franklin Gothic Demi" pitchFamily="34" charset="0"/>
              </a:rPr>
              <a:t>septae</a:t>
            </a:r>
            <a:r>
              <a:rPr lang="en-US" sz="2800" dirty="0">
                <a:latin typeface="Franklin Gothic Demi" pitchFamily="34" charset="0"/>
              </a:rPr>
              <a:t> and groups of lymphocytes. Foci of necrosis are </a:t>
            </a:r>
            <a:r>
              <a:rPr lang="en-US" sz="2800" dirty="0" smtClean="0">
                <a:latin typeface="Franklin Gothic Demi" pitchFamily="34" charset="0"/>
              </a:rPr>
              <a:t>present .</a:t>
            </a:r>
            <a:endParaRPr lang="en-US" sz="2800" dirty="0">
              <a:latin typeface="Franklin Gothic Demi" pitchFamily="34"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472" y="2143116"/>
            <a:ext cx="8286808" cy="1470025"/>
          </a:xfrm>
        </p:spPr>
        <p:txBody>
          <a:bodyPr/>
          <a:lstStyle/>
          <a:p>
            <a:r>
              <a:rPr lang="en-US" b="1" dirty="0" smtClean="0"/>
              <a:t>Female genital system </a:t>
            </a:r>
            <a:endParaRPr lang="en-US" b="1" dirty="0"/>
          </a:p>
        </p:txBody>
      </p:sp>
      <p:sp>
        <p:nvSpPr>
          <p:cNvPr id="3" name="Subtitle 2"/>
          <p:cNvSpPr>
            <a:spLocks noGrp="1"/>
          </p:cNvSpPr>
          <p:nvPr>
            <p:ph type="subTitle" idx="1"/>
          </p:nvPr>
        </p:nvSpPr>
        <p:spPr>
          <a:xfrm>
            <a:off x="357158" y="3643314"/>
            <a:ext cx="8786842" cy="2038352"/>
          </a:xfrm>
        </p:spPr>
        <p:txBody>
          <a:bodyPr>
            <a:normAutofit/>
          </a:bodyPr>
          <a:lstStyle/>
          <a:p>
            <a:r>
              <a:rPr lang="en-US" sz="4000" b="1" dirty="0" smtClean="0">
                <a:solidFill>
                  <a:schemeClr val="tx1"/>
                </a:solidFill>
              </a:rPr>
              <a:t>Normal anatomy</a:t>
            </a:r>
            <a:endParaRPr lang="en-US" sz="4000" b="1" dirty="0">
              <a:solidFill>
                <a:schemeClr val="tx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0" name="Rectangle 2"/>
          <p:cNvSpPr>
            <a:spLocks noChangeArrowheads="1"/>
          </p:cNvSpPr>
          <p:nvPr/>
        </p:nvSpPr>
        <p:spPr bwMode="auto">
          <a:xfrm>
            <a:off x="1524000" y="152400"/>
            <a:ext cx="5943600" cy="579438"/>
          </a:xfrm>
          <a:prstGeom prst="rect">
            <a:avLst/>
          </a:prstGeom>
          <a:noFill/>
          <a:ln w="9525">
            <a:noFill/>
            <a:miter lim="800000"/>
            <a:headEnd/>
            <a:tailEnd/>
          </a:ln>
          <a:effectLst/>
        </p:spPr>
        <p:txBody>
          <a:bodyPr>
            <a:spAutoFit/>
          </a:bodyPr>
          <a:lstStyle/>
          <a:p>
            <a:r>
              <a:rPr lang="en-US" sz="3200">
                <a:sym typeface="Symbol" pitchFamily="18" charset="2"/>
              </a:rPr>
              <a:t>FEMALE REPRODUCTIVE SYSTEM </a:t>
            </a:r>
            <a:endParaRPr lang="en-US" sz="3200"/>
          </a:p>
        </p:txBody>
      </p:sp>
      <p:pic>
        <p:nvPicPr>
          <p:cNvPr id="1517571" name="Picture 3" descr="C:\WINDOWS\Desktop\Untitled-1.jpg"/>
          <p:cNvPicPr>
            <a:picLocks noChangeAspect="1" noChangeArrowheads="1"/>
          </p:cNvPicPr>
          <p:nvPr/>
        </p:nvPicPr>
        <p:blipFill>
          <a:blip r:embed="rId3" cstate="print">
            <a:lum bright="6000"/>
          </a:blip>
          <a:srcRect/>
          <a:stretch>
            <a:fillRect/>
          </a:stretch>
        </p:blipFill>
        <p:spPr bwMode="auto">
          <a:xfrm>
            <a:off x="76200" y="76200"/>
            <a:ext cx="1371600" cy="889000"/>
          </a:xfrm>
          <a:prstGeom prst="rect">
            <a:avLst/>
          </a:prstGeom>
          <a:noFill/>
        </p:spPr>
      </p:pic>
      <p:pic>
        <p:nvPicPr>
          <p:cNvPr id="1517572" name="Picture 4" descr="C:\WINDOWS\Desktop\Untitled-3.jpg"/>
          <p:cNvPicPr>
            <a:picLocks noChangeAspect="1" noChangeArrowheads="1"/>
          </p:cNvPicPr>
          <p:nvPr/>
        </p:nvPicPr>
        <p:blipFill>
          <a:blip r:embed="rId4" cstate="print"/>
          <a:srcRect r="5051"/>
          <a:stretch>
            <a:fillRect/>
          </a:stretch>
        </p:blipFill>
        <p:spPr bwMode="auto">
          <a:xfrm>
            <a:off x="1524000" y="2838450"/>
            <a:ext cx="7162800" cy="3867150"/>
          </a:xfrm>
          <a:prstGeom prst="rect">
            <a:avLst/>
          </a:prstGeom>
          <a:noFill/>
        </p:spPr>
      </p:pic>
      <p:sp>
        <p:nvSpPr>
          <p:cNvPr id="1517573" name="Text Box 5"/>
          <p:cNvSpPr txBox="1">
            <a:spLocks noChangeArrowheads="1"/>
          </p:cNvSpPr>
          <p:nvPr/>
        </p:nvSpPr>
        <p:spPr bwMode="auto">
          <a:xfrm>
            <a:off x="304800" y="1066800"/>
            <a:ext cx="4876800" cy="457200"/>
          </a:xfrm>
          <a:prstGeom prst="rect">
            <a:avLst/>
          </a:prstGeom>
          <a:noFill/>
          <a:ln w="9525">
            <a:noFill/>
            <a:miter lim="800000"/>
            <a:headEnd/>
            <a:tailEnd/>
          </a:ln>
          <a:effectLst/>
        </p:spPr>
        <p:txBody>
          <a:bodyPr>
            <a:spAutoFit/>
          </a:bodyPr>
          <a:lstStyle/>
          <a:p>
            <a:pPr marL="176213" indent="-176213"/>
            <a:r>
              <a:rPr lang="en-US">
                <a:sym typeface="Symbol" pitchFamily="18" charset="2"/>
              </a:rPr>
              <a:t></a:t>
            </a:r>
            <a:r>
              <a:rPr lang="en-US"/>
              <a:t> OVIDUCT (UTERINE TUBES)</a:t>
            </a:r>
          </a:p>
        </p:txBody>
      </p:sp>
      <p:sp>
        <p:nvSpPr>
          <p:cNvPr id="1517574" name="Text Box 6"/>
          <p:cNvSpPr txBox="1">
            <a:spLocks noChangeArrowheads="1"/>
          </p:cNvSpPr>
          <p:nvPr/>
        </p:nvSpPr>
        <p:spPr bwMode="auto">
          <a:xfrm>
            <a:off x="304800" y="1981200"/>
            <a:ext cx="4876800" cy="457200"/>
          </a:xfrm>
          <a:prstGeom prst="rect">
            <a:avLst/>
          </a:prstGeom>
          <a:noFill/>
          <a:ln w="9525">
            <a:noFill/>
            <a:miter lim="800000"/>
            <a:headEnd/>
            <a:tailEnd/>
          </a:ln>
          <a:effectLst/>
        </p:spPr>
        <p:txBody>
          <a:bodyPr>
            <a:spAutoFit/>
          </a:bodyPr>
          <a:lstStyle/>
          <a:p>
            <a:pPr marL="176213" indent="-176213"/>
            <a:r>
              <a:rPr lang="en-US">
                <a:sym typeface="Symbol" pitchFamily="18" charset="2"/>
              </a:rPr>
              <a:t></a:t>
            </a:r>
            <a:r>
              <a:rPr lang="en-US"/>
              <a:t> UTERUS</a:t>
            </a:r>
          </a:p>
        </p:txBody>
      </p:sp>
      <p:sp>
        <p:nvSpPr>
          <p:cNvPr id="1517575" name="Text Box 7"/>
          <p:cNvSpPr txBox="1">
            <a:spLocks noChangeArrowheads="1"/>
          </p:cNvSpPr>
          <p:nvPr/>
        </p:nvSpPr>
        <p:spPr bwMode="auto">
          <a:xfrm>
            <a:off x="533400" y="1538288"/>
            <a:ext cx="4876800" cy="366712"/>
          </a:xfrm>
          <a:prstGeom prst="rect">
            <a:avLst/>
          </a:prstGeom>
          <a:noFill/>
          <a:ln w="9525">
            <a:noFill/>
            <a:miter lim="800000"/>
            <a:headEnd/>
            <a:tailEnd/>
          </a:ln>
          <a:effectLst/>
        </p:spPr>
        <p:txBody>
          <a:bodyPr>
            <a:spAutoFit/>
          </a:bodyPr>
          <a:lstStyle/>
          <a:p>
            <a:pPr marL="176213" indent="-176213"/>
            <a:r>
              <a:rPr lang="en-US" sz="1800">
                <a:sym typeface="Symbol" pitchFamily="18" charset="2"/>
              </a:rPr>
              <a:t>INFUNDIBULUM, AMPULLA, ISTHMUS, UTERINE</a:t>
            </a:r>
            <a:endParaRPr lang="en-US" sz="1800"/>
          </a:p>
        </p:txBody>
      </p:sp>
      <p:sp>
        <p:nvSpPr>
          <p:cNvPr id="1517576" name="Text Box 8"/>
          <p:cNvSpPr txBox="1">
            <a:spLocks noChangeArrowheads="1"/>
          </p:cNvSpPr>
          <p:nvPr/>
        </p:nvSpPr>
        <p:spPr bwMode="auto">
          <a:xfrm>
            <a:off x="533400" y="2438400"/>
            <a:ext cx="4876800" cy="366713"/>
          </a:xfrm>
          <a:prstGeom prst="rect">
            <a:avLst/>
          </a:prstGeom>
          <a:noFill/>
          <a:ln w="9525">
            <a:noFill/>
            <a:miter lim="800000"/>
            <a:headEnd/>
            <a:tailEnd/>
          </a:ln>
          <a:effectLst/>
        </p:spPr>
        <p:txBody>
          <a:bodyPr>
            <a:spAutoFit/>
          </a:bodyPr>
          <a:lstStyle/>
          <a:p>
            <a:pPr marL="176213" indent="-176213"/>
            <a:r>
              <a:rPr lang="en-US" sz="1800">
                <a:sym typeface="Symbol" pitchFamily="18" charset="2"/>
              </a:rPr>
              <a:t>FUNDUS, BODY (CORPUS), CERVIX</a:t>
            </a:r>
            <a:endParaRPr lang="en-US" sz="180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2171700" y="1852613"/>
            <a:ext cx="4800600" cy="31527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Female genital system</a:t>
            </a:r>
            <a:endParaRPr lang="en-US" dirty="0"/>
          </a:p>
        </p:txBody>
      </p:sp>
      <p:sp>
        <p:nvSpPr>
          <p:cNvPr id="3" name="Subtitle 2"/>
          <p:cNvSpPr>
            <a:spLocks noGrp="1"/>
          </p:cNvSpPr>
          <p:nvPr>
            <p:ph type="subTitle" idx="1"/>
          </p:nvPr>
        </p:nvSpPr>
        <p:spPr/>
        <p:txBody>
          <a:bodyPr/>
          <a:lstStyle/>
          <a:p>
            <a:r>
              <a:rPr lang="en-US" b="1" dirty="0" smtClean="0">
                <a:solidFill>
                  <a:schemeClr val="tx1"/>
                </a:solidFill>
              </a:rPr>
              <a:t>Gross and histopathology</a:t>
            </a:r>
            <a:endParaRPr lang="en-US" b="1" dirty="0">
              <a:solidFill>
                <a:schemeClr val="tx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857496"/>
            <a:ext cx="8439912" cy="1571636"/>
          </a:xfrm>
        </p:spPr>
        <p:txBody>
          <a:bodyPr/>
          <a:lstStyle/>
          <a:p>
            <a:pPr algn="ctr" fontAlgn="auto">
              <a:spcAft>
                <a:spcPts val="0"/>
              </a:spcAft>
              <a:defRPr/>
            </a:pPr>
            <a:r>
              <a:rPr lang="en-US" dirty="0" smtClean="0"/>
              <a:t>1-Multiple leiomyoma </a:t>
            </a:r>
            <a:endParaRPr lang="en-US" dirty="0"/>
          </a:p>
        </p:txBody>
      </p:sp>
      <p:sp>
        <p:nvSpPr>
          <p:cNvPr id="4" name="Title 1"/>
          <p:cNvSpPr txBox="1">
            <a:spLocks/>
          </p:cNvSpPr>
          <p:nvPr/>
        </p:nvSpPr>
        <p:spPr>
          <a:xfrm>
            <a:off x="214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fontAlgn="auto">
              <a:spcAft>
                <a:spcPts val="0"/>
              </a:spcAft>
              <a:defRPr/>
            </a:pPr>
            <a:endParaRPr sz="44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1"/>
          <p:cNvPicPr>
            <a:picLocks noChangeAspect="1"/>
          </p:cNvPicPr>
          <p:nvPr/>
        </p:nvPicPr>
        <p:blipFill>
          <a:blip r:embed="rId3" cstate="print"/>
          <a:srcRect/>
          <a:stretch>
            <a:fillRect/>
          </a:stretch>
        </p:blipFill>
        <p:spPr bwMode="auto">
          <a:xfrm>
            <a:off x="4499992" y="1916832"/>
            <a:ext cx="4424362" cy="4032448"/>
          </a:xfrm>
          <a:prstGeom prst="rect">
            <a:avLst/>
          </a:prstGeom>
          <a:noFill/>
          <a:ln w="9525">
            <a:noFill/>
            <a:miter lim="800000"/>
            <a:headEnd/>
            <a:tailEnd/>
          </a:ln>
        </p:spPr>
      </p:pic>
      <p:pic>
        <p:nvPicPr>
          <p:cNvPr id="3" name="Picture 1"/>
          <p:cNvPicPr>
            <a:picLocks noChangeAspect="1"/>
          </p:cNvPicPr>
          <p:nvPr/>
        </p:nvPicPr>
        <p:blipFill>
          <a:blip r:embed="rId4" cstate="print"/>
          <a:srcRect/>
          <a:stretch>
            <a:fillRect/>
          </a:stretch>
        </p:blipFill>
        <p:spPr bwMode="auto">
          <a:xfrm>
            <a:off x="251520" y="1916832"/>
            <a:ext cx="3851920" cy="4032448"/>
          </a:xfrm>
          <a:prstGeom prst="rect">
            <a:avLst/>
          </a:prstGeom>
          <a:noFill/>
          <a:ln w="9525">
            <a:noFill/>
            <a:miter lim="800000"/>
            <a:headEnd/>
            <a:tailEnd/>
          </a:ln>
        </p:spPr>
      </p:pic>
      <p:sp>
        <p:nvSpPr>
          <p:cNvPr id="4" name="Title 3"/>
          <p:cNvSpPr>
            <a:spLocks noGrp="1"/>
          </p:cNvSpPr>
          <p:nvPr>
            <p:ph type="title" idx="4294967295"/>
          </p:nvPr>
        </p:nvSpPr>
        <p:spPr>
          <a:xfrm>
            <a:off x="0" y="274638"/>
            <a:ext cx="8229600" cy="1143000"/>
          </a:xfrm>
        </p:spPr>
        <p:txBody>
          <a:bodyPr/>
          <a:lstStyle/>
          <a:p>
            <a:r>
              <a:rPr lang="en-US" dirty="0" smtClean="0"/>
              <a:t>Multiple </a:t>
            </a:r>
            <a:r>
              <a:rPr lang="en-US" dirty="0" err="1" smtClean="0"/>
              <a:t>leiomyoma</a:t>
            </a:r>
            <a:r>
              <a:rPr lang="en-US" dirty="0" smtClean="0"/>
              <a:t> </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1"/>
          <p:cNvPicPr>
            <a:picLocks noChangeAspect="1"/>
          </p:cNvPicPr>
          <p:nvPr/>
        </p:nvPicPr>
        <p:blipFill>
          <a:blip r:embed="rId3" cstate="print"/>
          <a:srcRect/>
          <a:stretch>
            <a:fillRect/>
          </a:stretch>
        </p:blipFill>
        <p:spPr bwMode="auto">
          <a:xfrm>
            <a:off x="176878" y="0"/>
            <a:ext cx="8820150" cy="6115050"/>
          </a:xfrm>
          <a:prstGeom prst="rect">
            <a:avLst/>
          </a:prstGeom>
          <a:noFill/>
          <a:ln w="9525">
            <a:noFill/>
            <a:miter lim="800000"/>
            <a:headEnd/>
            <a:tailEnd/>
          </a:ln>
        </p:spPr>
      </p:pic>
      <p:sp>
        <p:nvSpPr>
          <p:cNvPr id="2" name="TextBox 1"/>
          <p:cNvSpPr txBox="1"/>
          <p:nvPr/>
        </p:nvSpPr>
        <p:spPr>
          <a:xfrm>
            <a:off x="323528" y="6237312"/>
            <a:ext cx="8136904" cy="400110"/>
          </a:xfrm>
          <a:prstGeom prst="rect">
            <a:avLst/>
          </a:prstGeom>
          <a:noFill/>
        </p:spPr>
        <p:txBody>
          <a:bodyPr wrap="square" rtlCol="0">
            <a:spAutoFit/>
          </a:bodyPr>
          <a:lstStyle/>
          <a:p>
            <a:r>
              <a:rPr lang="en-US" sz="2000" b="1" dirty="0" smtClean="0"/>
              <a:t>Multiple uterine intramural and </a:t>
            </a:r>
            <a:r>
              <a:rPr lang="en-US" sz="2000" b="1" dirty="0" err="1" smtClean="0"/>
              <a:t>subserosal</a:t>
            </a:r>
            <a:r>
              <a:rPr lang="en-US" sz="2000" b="1" dirty="0" smtClean="0"/>
              <a:t> fibroids c/w </a:t>
            </a:r>
            <a:r>
              <a:rPr lang="en-US" sz="2000" b="1" dirty="0" err="1" smtClean="0"/>
              <a:t>leiomyomata</a:t>
            </a:r>
            <a:endParaRPr lang="en-US" sz="2000"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00166" y="-16675"/>
            <a:ext cx="6662708" cy="68746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p:cNvPicPr>
            <a:picLocks noChangeAspect="1" noChangeArrowheads="1"/>
          </p:cNvPicPr>
          <p:nvPr/>
        </p:nvPicPr>
        <p:blipFill>
          <a:blip r:embed="rId2" cstate="print"/>
          <a:srcRect/>
          <a:stretch>
            <a:fillRect/>
          </a:stretch>
        </p:blipFill>
        <p:spPr bwMode="auto">
          <a:xfrm>
            <a:off x="539552" y="620688"/>
            <a:ext cx="8208912" cy="5815558"/>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p:cNvPicPr>
            <a:picLocks noChangeAspect="1" noChangeArrowheads="1"/>
          </p:cNvPicPr>
          <p:nvPr/>
        </p:nvPicPr>
        <p:blipFill>
          <a:blip r:embed="rId2" cstate="print"/>
          <a:srcRect/>
          <a:stretch>
            <a:fillRect/>
          </a:stretch>
        </p:blipFill>
        <p:spPr bwMode="auto">
          <a:xfrm>
            <a:off x="899592" y="620688"/>
            <a:ext cx="7632849" cy="574355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Leiomyoma</a:t>
            </a:r>
            <a:r>
              <a:rPr lang="en-US" sz="3600" i="1" dirty="0" smtClean="0">
                <a:solidFill>
                  <a:schemeClr val="accent1">
                    <a:satMod val="150000"/>
                  </a:schemeClr>
                </a:solidFill>
                <a:latin typeface="Franklin Gothic Demi" pitchFamily="34" charset="0"/>
              </a:rPr>
              <a:t>:</a:t>
            </a:r>
            <a:r>
              <a:rPr lang="en-US" sz="3600" dirty="0" smtClean="0">
                <a:solidFill>
                  <a:schemeClr val="accent1">
                    <a:satMod val="150000"/>
                  </a:schemeClr>
                </a:solidFill>
                <a:latin typeface="Franklin Gothic Demi" pitchFamily="34" charset="0"/>
              </a:rPr>
              <a:t/>
            </a:r>
            <a:br>
              <a:rPr lang="en-US" sz="3600"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a:t>
            </a:r>
            <a:r>
              <a:rPr lang="en-US" sz="2800" i="1" dirty="0" err="1" smtClean="0">
                <a:solidFill>
                  <a:schemeClr val="accent1">
                    <a:satMod val="150000"/>
                  </a:schemeClr>
                </a:solidFill>
                <a:latin typeface="Franklin Gothic Demi" pitchFamily="34" charset="0"/>
              </a:rPr>
              <a:t>tumour</a:t>
            </a:r>
            <a:r>
              <a:rPr lang="en-US" sz="2800" i="1" dirty="0" smtClean="0">
                <a:solidFill>
                  <a:schemeClr val="accent1">
                    <a:satMod val="150000"/>
                  </a:schemeClr>
                </a:solidFill>
                <a:latin typeface="Franklin Gothic Demi" pitchFamily="34" charset="0"/>
              </a:rPr>
              <a:t> shows:</a:t>
            </a:r>
            <a:endParaRPr lang="en-US" sz="2800" i="1" dirty="0">
              <a:solidFill>
                <a:schemeClr val="accent1">
                  <a:satMod val="150000"/>
                </a:schemeClr>
              </a:solidFill>
              <a:latin typeface="Franklin Gothic Demi" pitchFamily="34" charset="0"/>
            </a:endParaRPr>
          </a:p>
        </p:txBody>
      </p:sp>
      <p:sp>
        <p:nvSpPr>
          <p:cNvPr id="70659" name="TextBox 2"/>
          <p:cNvSpPr txBox="1">
            <a:spLocks noChangeArrowheads="1"/>
          </p:cNvSpPr>
          <p:nvPr/>
        </p:nvSpPr>
        <p:spPr bwMode="auto">
          <a:xfrm>
            <a:off x="214313" y="2143125"/>
            <a:ext cx="8715375" cy="3540125"/>
          </a:xfrm>
          <a:prstGeom prst="rect">
            <a:avLst/>
          </a:prstGeom>
          <a:noFill/>
          <a:ln w="9525">
            <a:noFill/>
            <a:miter lim="800000"/>
            <a:headEnd/>
            <a:tailEnd/>
          </a:ln>
        </p:spPr>
        <p:txBody>
          <a:bodyPr>
            <a:spAutoFit/>
          </a:bodyPr>
          <a:lstStyle/>
          <a:p>
            <a:pPr marL="534988" indent="-534988" algn="just">
              <a:buFontTx/>
              <a:buBlip>
                <a:blip r:embed="rId3"/>
              </a:buBlip>
            </a:pPr>
            <a:r>
              <a:rPr lang="en-US" sz="2800">
                <a:latin typeface="Franklin Gothic Demi" pitchFamily="34" charset="0"/>
              </a:rPr>
              <a:t>A well demarcated tumour mass in the muscle coat of uterus without a definite capsule.</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Tumour consists of interlacing bundles of smooth muscle and fibrous tissue.</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The muscle cells are spindle shaped with elongated nuclei and eosinophilic cytoplasm. </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84" y="2214554"/>
            <a:ext cx="11225962" cy="1984248"/>
          </a:xfrm>
        </p:spPr>
        <p:txBody>
          <a:bodyPr/>
          <a:lstStyle/>
          <a:p>
            <a:pPr algn="ctr" fontAlgn="auto">
              <a:spcAft>
                <a:spcPts val="0"/>
              </a:spcAft>
              <a:defRPr/>
            </a:pPr>
            <a:r>
              <a:rPr lang="en-US" dirty="0" smtClean="0"/>
              <a:t>2-Dermoid cyst of the ovary </a:t>
            </a:r>
            <a:endParaRPr lang="en-US" dirty="0"/>
          </a:p>
        </p:txBody>
      </p:sp>
      <p:sp>
        <p:nvSpPr>
          <p:cNvPr id="4" name="Title 1"/>
          <p:cNvSpPr txBox="1">
            <a:spLocks/>
          </p:cNvSpPr>
          <p:nvPr/>
        </p:nvSpPr>
        <p:spPr>
          <a:xfrm>
            <a:off x="214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fontAlgn="auto">
              <a:spcAft>
                <a:spcPts val="0"/>
              </a:spcAft>
              <a:defRPr/>
            </a:pPr>
            <a:endParaRPr sz="44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2"/>
          </p:nvPr>
        </p:nvSpPr>
        <p:spPr/>
        <p:txBody>
          <a:bodyPr/>
          <a:lstStyle/>
          <a:p>
            <a:r>
              <a:rPr lang="en-US"/>
              <a:t>W.B. Saunders Company items and derived items Copyright (c) 1999 by W.B. Saunders Company</a:t>
            </a:r>
            <a:endParaRPr lang="en-US" sz="2400"/>
          </a:p>
        </p:txBody>
      </p:sp>
      <p:pic>
        <p:nvPicPr>
          <p:cNvPr id="48130" name="Picture 2" descr="H:\Cotran\Images\CH24\F024046.jpg"/>
          <p:cNvPicPr>
            <a:picLocks noChangeAspect="1" noChangeArrowheads="1"/>
          </p:cNvPicPr>
          <p:nvPr/>
        </p:nvPicPr>
        <p:blipFill>
          <a:blip r:embed="rId3" cstate="print"/>
          <a:srcRect/>
          <a:stretch>
            <a:fillRect/>
          </a:stretch>
        </p:blipFill>
        <p:spPr bwMode="auto">
          <a:xfrm>
            <a:off x="838200" y="13483"/>
            <a:ext cx="7467600" cy="4872037"/>
          </a:xfrm>
          <a:prstGeom prst="rect">
            <a:avLst/>
          </a:prstGeom>
          <a:noFill/>
        </p:spPr>
      </p:pic>
      <p:sp>
        <p:nvSpPr>
          <p:cNvPr id="48131" name="Text Box 3"/>
          <p:cNvSpPr txBox="1">
            <a:spLocks noChangeArrowheads="1"/>
          </p:cNvSpPr>
          <p:nvPr/>
        </p:nvSpPr>
        <p:spPr bwMode="auto">
          <a:xfrm>
            <a:off x="0" y="6580188"/>
            <a:ext cx="1381125"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Slide 24.52</a:t>
            </a:r>
            <a:endParaRPr lang="en-US" sz="1200"/>
          </a:p>
        </p:txBody>
      </p:sp>
      <p:sp>
        <p:nvSpPr>
          <p:cNvPr id="2" name="TextBox 1"/>
          <p:cNvSpPr txBox="1"/>
          <p:nvPr/>
        </p:nvSpPr>
        <p:spPr>
          <a:xfrm>
            <a:off x="838200" y="5010528"/>
            <a:ext cx="7694240" cy="1569660"/>
          </a:xfrm>
          <a:prstGeom prst="rect">
            <a:avLst/>
          </a:prstGeom>
          <a:noFill/>
        </p:spPr>
        <p:txBody>
          <a:bodyPr wrap="square" rtlCol="0">
            <a:spAutoFit/>
          </a:bodyPr>
          <a:lstStyle/>
          <a:p>
            <a:r>
              <a:rPr lang="en-US" sz="2400" b="1" dirty="0" smtClean="0"/>
              <a:t>Ovarian cystic neoplasm containing a ball of hairs with areas of calcification and cyst wall thickening. The features are those of benign cystic teratoma of ovary (</a:t>
            </a:r>
            <a:r>
              <a:rPr lang="en-US" sz="2400" b="1" dirty="0" err="1" smtClean="0"/>
              <a:t>dermoid</a:t>
            </a:r>
            <a:r>
              <a:rPr lang="en-US" sz="2400" b="1" dirty="0" smtClean="0"/>
              <a:t> cyst).</a:t>
            </a:r>
            <a:endParaRPr lang="en-US" sz="2400" b="1"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1"/>
          <p:cNvPicPr>
            <a:picLocks noChangeAspect="1"/>
          </p:cNvPicPr>
          <p:nvPr/>
        </p:nvPicPr>
        <p:blipFill>
          <a:blip r:embed="rId3" cstate="print"/>
          <a:srcRect/>
          <a:stretch>
            <a:fillRect/>
          </a:stretch>
        </p:blipFill>
        <p:spPr bwMode="auto">
          <a:xfrm>
            <a:off x="395536" y="0"/>
            <a:ext cx="8506147" cy="5501977"/>
          </a:xfrm>
          <a:prstGeom prst="rect">
            <a:avLst/>
          </a:prstGeom>
          <a:noFill/>
          <a:ln w="9525">
            <a:noFill/>
            <a:miter lim="800000"/>
            <a:headEnd/>
            <a:tailEnd/>
          </a:ln>
        </p:spPr>
      </p:pic>
      <p:sp>
        <p:nvSpPr>
          <p:cNvPr id="3" name="Rectangle 2"/>
          <p:cNvSpPr/>
          <p:nvPr/>
        </p:nvSpPr>
        <p:spPr>
          <a:xfrm>
            <a:off x="0" y="5517232"/>
            <a:ext cx="9144000" cy="1384995"/>
          </a:xfrm>
          <a:prstGeom prst="rect">
            <a:avLst/>
          </a:prstGeom>
        </p:spPr>
        <p:txBody>
          <a:bodyPr wrap="square">
            <a:spAutoFit/>
          </a:bodyPr>
          <a:lstStyle/>
          <a:p>
            <a:pPr>
              <a:spcBef>
                <a:spcPct val="0"/>
              </a:spcBef>
            </a:pPr>
            <a:r>
              <a:rPr lang="en-US" sz="2800" dirty="0" smtClean="0"/>
              <a:t>The picture shows cyst containing teeth and hairs with nail tissue and skin . It may be complicated by </a:t>
            </a:r>
            <a:r>
              <a:rPr lang="en-US" sz="2800" dirty="0" smtClean="0"/>
              <a:t>torsion, </a:t>
            </a:r>
            <a:r>
              <a:rPr lang="en-US" sz="2800" dirty="0" smtClean="0"/>
              <a:t>infarction , </a:t>
            </a:r>
            <a:r>
              <a:rPr lang="en-US" sz="2800" dirty="0" smtClean="0"/>
              <a:t>infertility, </a:t>
            </a:r>
            <a:r>
              <a:rPr lang="en-US" sz="2800" dirty="0" err="1" smtClean="0"/>
              <a:t>struma</a:t>
            </a:r>
            <a:r>
              <a:rPr lang="en-US" sz="2800" dirty="0" smtClean="0"/>
              <a:t> </a:t>
            </a:r>
            <a:r>
              <a:rPr lang="en-US" sz="2800" dirty="0" err="1" smtClean="0"/>
              <a:t>ovarii</a:t>
            </a:r>
            <a:r>
              <a:rPr lang="en-US" sz="2800" dirty="0" smtClean="0"/>
              <a:t> </a:t>
            </a:r>
            <a:r>
              <a:rPr lang="en-US" sz="2800" dirty="0" smtClean="0"/>
              <a:t>and immature teratoma </a:t>
            </a:r>
            <a:r>
              <a:rPr lang="en-US" sz="2800" dirty="0" smtClean="0"/>
              <a:t>formation.</a:t>
            </a:r>
            <a:endParaRPr lang="en-US" sz="2800" dirty="0"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2"/>
          </p:nvPr>
        </p:nvSpPr>
        <p:spPr/>
        <p:txBody>
          <a:bodyPr/>
          <a:lstStyle/>
          <a:p>
            <a:r>
              <a:rPr lang="en-US"/>
              <a:t>W.B. Saunders Company items and derived items Copyright (c) 1999 by W.B. Saunders Company</a:t>
            </a:r>
            <a:endParaRPr lang="en-US" sz="2400"/>
          </a:p>
        </p:txBody>
      </p:sp>
      <p:pic>
        <p:nvPicPr>
          <p:cNvPr id="49154" name="Picture 2" descr="H:\Cotran\Images\CH24\F024047.jpg"/>
          <p:cNvPicPr>
            <a:picLocks noChangeAspect="1" noChangeArrowheads="1"/>
          </p:cNvPicPr>
          <p:nvPr/>
        </p:nvPicPr>
        <p:blipFill>
          <a:blip r:embed="rId3" cstate="print"/>
          <a:srcRect/>
          <a:stretch>
            <a:fillRect/>
          </a:stretch>
        </p:blipFill>
        <p:spPr bwMode="auto">
          <a:xfrm>
            <a:off x="395536" y="188640"/>
            <a:ext cx="3865563" cy="5791200"/>
          </a:xfrm>
          <a:prstGeom prst="rect">
            <a:avLst/>
          </a:prstGeom>
          <a:noFill/>
        </p:spPr>
      </p:pic>
      <p:sp>
        <p:nvSpPr>
          <p:cNvPr id="49155" name="Text Box 3"/>
          <p:cNvSpPr txBox="1">
            <a:spLocks noChangeArrowheads="1"/>
          </p:cNvSpPr>
          <p:nvPr/>
        </p:nvSpPr>
        <p:spPr bwMode="auto">
          <a:xfrm>
            <a:off x="0" y="6580188"/>
            <a:ext cx="1381125"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Slide 24.53</a:t>
            </a:r>
            <a:endParaRPr lang="en-US" sz="1200"/>
          </a:p>
        </p:txBody>
      </p:sp>
      <p:sp>
        <p:nvSpPr>
          <p:cNvPr id="2" name="TextBox 1"/>
          <p:cNvSpPr txBox="1"/>
          <p:nvPr/>
        </p:nvSpPr>
        <p:spPr>
          <a:xfrm>
            <a:off x="4716016" y="692696"/>
            <a:ext cx="3960440" cy="2308324"/>
          </a:xfrm>
          <a:prstGeom prst="rect">
            <a:avLst/>
          </a:prstGeom>
          <a:noFill/>
        </p:spPr>
        <p:txBody>
          <a:bodyPr wrap="square" rtlCol="0">
            <a:spAutoFit/>
          </a:bodyPr>
          <a:lstStyle/>
          <a:p>
            <a:r>
              <a:rPr lang="en-US" sz="2400" dirty="0" smtClean="0"/>
              <a:t>Section shows :</a:t>
            </a:r>
          </a:p>
          <a:p>
            <a:r>
              <a:rPr lang="en-US" sz="2400" b="1" i="1" dirty="0" smtClean="0"/>
              <a:t>Keratinized </a:t>
            </a:r>
            <a:r>
              <a:rPr lang="en-US" sz="2400" b="1" i="1" dirty="0"/>
              <a:t>squamous epithelium.</a:t>
            </a:r>
            <a:endParaRPr lang="en-US" sz="2400" dirty="0"/>
          </a:p>
          <a:p>
            <a:r>
              <a:rPr lang="en-US" sz="2400" b="1" i="1" dirty="0"/>
              <a:t> </a:t>
            </a:r>
            <a:r>
              <a:rPr lang="en-US" sz="2400" b="1" i="1" dirty="0" smtClean="0"/>
              <a:t>Hair follicles.</a:t>
            </a:r>
            <a:endParaRPr lang="en-US" sz="2400" dirty="0"/>
          </a:p>
          <a:p>
            <a:r>
              <a:rPr lang="en-US" sz="2400" b="1" i="1" dirty="0" smtClean="0"/>
              <a:t>Brain tissue.</a:t>
            </a:r>
            <a:endParaRPr lang="en-US" sz="2400" dirty="0"/>
          </a:p>
          <a:p>
            <a:r>
              <a:rPr lang="en-US" sz="2400" b="1" i="1" dirty="0" smtClean="0"/>
              <a:t>Connective </a:t>
            </a:r>
            <a:r>
              <a:rPr lang="en-US" sz="2400" b="1" i="1" dirty="0"/>
              <a:t>tissue</a:t>
            </a:r>
            <a:endParaRPr lang="en-US" sz="24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7632848" cy="908720"/>
          </a:xfrm>
        </p:spPr>
        <p:txBody>
          <a:bodyPr>
            <a:normAutofit fontScale="90000"/>
          </a:bodyPr>
          <a:lstStyle/>
          <a:p>
            <a:pPr algn="ctr" fontAlgn="auto">
              <a:spcAft>
                <a:spcPts val="0"/>
              </a:spcAft>
              <a:defRPr/>
            </a:pPr>
            <a:r>
              <a:rPr lang="en-US" sz="3600" dirty="0" smtClean="0">
                <a:latin typeface="Franklin Gothic Demi" pitchFamily="34" charset="0"/>
              </a:rPr>
              <a:t> </a:t>
            </a:r>
            <a:r>
              <a:rPr lang="en-US" sz="2800" dirty="0" smtClean="0">
                <a:latin typeface="Franklin Gothic Demi" pitchFamily="34" charset="0"/>
              </a:rPr>
              <a:t>DERMOID CYST OF THE OVARY</a:t>
            </a:r>
            <a:br>
              <a:rPr lang="en-US" sz="2800" dirty="0" smtClean="0">
                <a:latin typeface="Franklin Gothic Demi" pitchFamily="34" charset="0"/>
              </a:rPr>
            </a:br>
            <a:r>
              <a:rPr lang="en-US" sz="2800" dirty="0" smtClean="0">
                <a:latin typeface="Franklin Gothic Demi" pitchFamily="34" charset="0"/>
              </a:rPr>
              <a:t>(BENIGN CYSTIC TERATOMA OF THE OVARY)</a:t>
            </a:r>
            <a:endParaRPr lang="en-US" sz="2800" dirty="0">
              <a:latin typeface="Franklin Gothic Demi" pitchFamily="34" charset="0"/>
            </a:endParaRPr>
          </a:p>
        </p:txBody>
      </p:sp>
      <p:pic>
        <p:nvPicPr>
          <p:cNvPr id="3" name="Picture 4"/>
          <p:cNvPicPr>
            <a:picLocks noChangeAspect="1" noChangeArrowheads="1"/>
          </p:cNvPicPr>
          <p:nvPr/>
        </p:nvPicPr>
        <p:blipFill>
          <a:blip r:embed="rId3" cstate="print">
            <a:lum bright="10000" contrast="20000"/>
          </a:blip>
          <a:srcRect/>
          <a:stretch>
            <a:fillRect/>
          </a:stretch>
        </p:blipFill>
        <p:spPr>
          <a:xfrm>
            <a:off x="611560" y="908720"/>
            <a:ext cx="7920880" cy="4896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179512" y="5949280"/>
            <a:ext cx="8964488" cy="954107"/>
          </a:xfrm>
          <a:prstGeom prst="rect">
            <a:avLst/>
          </a:prstGeom>
        </p:spPr>
        <p:txBody>
          <a:bodyPr wrap="square">
            <a:spAutoFit/>
          </a:bodyPr>
          <a:lstStyle/>
          <a:p>
            <a:pPr>
              <a:spcBef>
                <a:spcPct val="0"/>
              </a:spcBef>
            </a:pPr>
            <a:r>
              <a:rPr lang="en-US" sz="2800" dirty="0" smtClean="0"/>
              <a:t>The picture shows cartilage , salivary glands ,fat , lymphoid tissue and intestinal epithelium .</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Dermoid cyst of the ovary:</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a:t>
            </a:r>
            <a:r>
              <a:rPr lang="en-US" sz="3600" i="1" dirty="0" smtClean="0">
                <a:solidFill>
                  <a:schemeClr val="accent1">
                    <a:satMod val="150000"/>
                  </a:schemeClr>
                </a:solidFill>
                <a:latin typeface="Franklin Gothic Demi" pitchFamily="34" charset="0"/>
              </a:rPr>
              <a:t> of the cyst wall shows:</a:t>
            </a:r>
            <a:endParaRPr lang="en-US" sz="3600" i="1" dirty="0">
              <a:solidFill>
                <a:schemeClr val="accent1">
                  <a:satMod val="150000"/>
                </a:schemeClr>
              </a:solidFill>
              <a:latin typeface="Franklin Gothic Demi" pitchFamily="34" charset="0"/>
            </a:endParaRPr>
          </a:p>
        </p:txBody>
      </p:sp>
      <p:sp>
        <p:nvSpPr>
          <p:cNvPr id="79875" name="TextBox 2"/>
          <p:cNvSpPr txBox="1">
            <a:spLocks noChangeArrowheads="1"/>
          </p:cNvSpPr>
          <p:nvPr/>
        </p:nvSpPr>
        <p:spPr bwMode="auto">
          <a:xfrm>
            <a:off x="214313" y="2035175"/>
            <a:ext cx="8643937" cy="3108325"/>
          </a:xfrm>
          <a:prstGeom prst="rect">
            <a:avLst/>
          </a:prstGeom>
          <a:noFill/>
          <a:ln w="9525">
            <a:noFill/>
            <a:miter lim="800000"/>
            <a:headEnd/>
            <a:tailEnd/>
          </a:ln>
        </p:spPr>
        <p:txBody>
          <a:bodyPr>
            <a:spAutoFit/>
          </a:bodyPr>
          <a:lstStyle/>
          <a:p>
            <a:pPr marL="533400" indent="-533400" algn="just">
              <a:buFontTx/>
              <a:buBlip>
                <a:blip r:embed="rId3"/>
              </a:buBlip>
            </a:pPr>
            <a:r>
              <a:rPr lang="en-US" sz="2800">
                <a:latin typeface="Franklin Gothic Demi" pitchFamily="34" charset="0"/>
              </a:rPr>
              <a:t>Stratified  Squamous epithelium with underlying appendages (sweat glands, sebaceous glands, hair follicles) columnar ciliated epithelium, mucous and serous glands and structures from other germ layers such as bone and cartilage, lymphoid tissue, smooth  muscle and large area of brain tissue containing neurons and glial cells.  </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5400" dirty="0" smtClean="0"/>
              <a:t>Breast</a:t>
            </a:r>
            <a:endParaRPr lang="en-US" sz="5400" dirty="0"/>
          </a:p>
        </p:txBody>
      </p:sp>
      <p:sp>
        <p:nvSpPr>
          <p:cNvPr id="4" name="Subtitle 3"/>
          <p:cNvSpPr>
            <a:spLocks noGrp="1"/>
          </p:cNvSpPr>
          <p:nvPr>
            <p:ph type="subTitle" idx="1"/>
          </p:nvPr>
        </p:nvSpPr>
        <p:spPr/>
        <p:txBody>
          <a:bodyPr/>
          <a:lstStyle/>
          <a:p>
            <a:r>
              <a:rPr lang="en-US" dirty="0" smtClean="0">
                <a:solidFill>
                  <a:schemeClr val="tx1"/>
                </a:solidFill>
              </a:rPr>
              <a:t>Normal anatomy and histology</a:t>
            </a:r>
            <a:endParaRPr lang="en-US" dirty="0">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2" name="Picture 6" descr="L1305 - cell types in seminiferous epithelium"/>
          <p:cNvPicPr>
            <a:picLocks noChangeArrowheads="1"/>
          </p:cNvPicPr>
          <p:nvPr/>
        </p:nvPicPr>
        <p:blipFill>
          <a:blip r:embed="rId2" cstate="print"/>
          <a:srcRect/>
          <a:stretch>
            <a:fillRect/>
          </a:stretch>
        </p:blipFill>
        <p:spPr bwMode="auto">
          <a:xfrm>
            <a:off x="4643438" y="857232"/>
            <a:ext cx="4500562" cy="4357718"/>
          </a:xfrm>
          <a:prstGeom prst="rect">
            <a:avLst/>
          </a:prstGeom>
          <a:noFill/>
        </p:spPr>
      </p:pic>
      <p:pic>
        <p:nvPicPr>
          <p:cNvPr id="29703" name="Picture 7" descr="L1306 - seminiferous tubules and leydig cells"/>
          <p:cNvPicPr>
            <a:picLocks noChangeArrowheads="1"/>
          </p:cNvPicPr>
          <p:nvPr/>
        </p:nvPicPr>
        <p:blipFill>
          <a:blip r:embed="rId3" cstate="print"/>
          <a:srcRect/>
          <a:stretch>
            <a:fillRect/>
          </a:stretch>
        </p:blipFill>
        <p:spPr bwMode="auto">
          <a:xfrm>
            <a:off x="0" y="928670"/>
            <a:ext cx="4643437" cy="4357694"/>
          </a:xfrm>
          <a:prstGeom prst="rect">
            <a:avLst/>
          </a:prstGeom>
          <a:noFill/>
        </p:spPr>
      </p:pic>
      <p:sp>
        <p:nvSpPr>
          <p:cNvPr id="29704" name="Text Box 8"/>
          <p:cNvSpPr txBox="1">
            <a:spLocks noChangeArrowheads="1"/>
          </p:cNvSpPr>
          <p:nvPr/>
        </p:nvSpPr>
        <p:spPr bwMode="auto">
          <a:xfrm>
            <a:off x="4572000" y="0"/>
            <a:ext cx="4572000" cy="630942"/>
          </a:xfrm>
          <a:prstGeom prst="rect">
            <a:avLst/>
          </a:prstGeom>
          <a:noFill/>
          <a:ln w="9525">
            <a:noFill/>
            <a:miter lim="800000"/>
            <a:headEnd/>
            <a:tailEnd/>
          </a:ln>
          <a:effectLst/>
        </p:spPr>
        <p:txBody>
          <a:bodyPr>
            <a:spAutoFit/>
          </a:bodyPr>
          <a:lstStyle/>
          <a:p>
            <a:pPr>
              <a:spcBef>
                <a:spcPct val="50000"/>
              </a:spcBef>
              <a:buFontTx/>
              <a:buChar char="-"/>
            </a:pPr>
            <a:endParaRPr lang="en-US" sz="1400" dirty="0"/>
          </a:p>
          <a:p>
            <a:pPr>
              <a:spcBef>
                <a:spcPct val="50000"/>
              </a:spcBef>
              <a:buFontTx/>
              <a:buChar char="-"/>
            </a:pPr>
            <a:endParaRPr lang="en-US" sz="14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breast"/>
          <p:cNvPicPr>
            <a:picLocks noChangeAspect="1" noChangeArrowheads="1"/>
          </p:cNvPicPr>
          <p:nvPr/>
        </p:nvPicPr>
        <p:blipFill>
          <a:blip r:embed="rId3" cstate="print"/>
          <a:srcRect/>
          <a:stretch>
            <a:fillRect/>
          </a:stretch>
        </p:blipFill>
        <p:spPr bwMode="auto">
          <a:xfrm>
            <a:off x="0" y="0"/>
            <a:ext cx="7010400" cy="6865938"/>
          </a:xfrm>
          <a:prstGeom prst="rect">
            <a:avLst/>
          </a:prstGeom>
          <a:noFill/>
          <a:ln w="9525">
            <a:noFill/>
            <a:miter lim="800000"/>
            <a:headEnd/>
            <a:tailEnd/>
          </a:ln>
        </p:spPr>
      </p:pic>
      <p:sp>
        <p:nvSpPr>
          <p:cNvPr id="3078" name="Text Box 6"/>
          <p:cNvSpPr txBox="1">
            <a:spLocks noChangeArrowheads="1"/>
          </p:cNvSpPr>
          <p:nvPr/>
        </p:nvSpPr>
        <p:spPr bwMode="auto">
          <a:xfrm>
            <a:off x="5257800" y="0"/>
            <a:ext cx="3886200" cy="1098550"/>
          </a:xfrm>
          <a:prstGeom prst="rect">
            <a:avLst/>
          </a:prstGeom>
          <a:noFill/>
          <a:ln w="9525">
            <a:noFill/>
            <a:miter lim="800000"/>
            <a:headEnd/>
            <a:tailEnd/>
          </a:ln>
          <a:effectLst/>
        </p:spPr>
        <p:txBody>
          <a:bodyPr>
            <a:spAutoFit/>
          </a:bodyPr>
          <a:lstStyle/>
          <a:p>
            <a:pPr algn="ctr">
              <a:spcBef>
                <a:spcPct val="50000"/>
              </a:spcBef>
              <a:defRPr/>
            </a:pPr>
            <a:r>
              <a:rPr lang="en-US" sz="6600" dirty="0">
                <a:solidFill>
                  <a:srgbClr val="FF0000"/>
                </a:solidFill>
                <a:effectLst>
                  <a:outerShdw blurRad="38100" dist="38100" dir="2700000" algn="tl">
                    <a:srgbClr val="808080"/>
                  </a:outerShdw>
                </a:effectLst>
              </a:rPr>
              <a:t>BREAST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4"/>
          <p:cNvGraphicFramePr>
            <a:graphicFrameLocks noChangeAspect="1"/>
          </p:cNvGraphicFramePr>
          <p:nvPr/>
        </p:nvGraphicFramePr>
        <p:xfrm>
          <a:off x="0" y="0"/>
          <a:ext cx="7010400" cy="6845300"/>
        </p:xfrm>
        <a:graphic>
          <a:graphicData uri="http://schemas.openxmlformats.org/presentationml/2006/ole">
            <mc:AlternateContent xmlns:mc="http://schemas.openxmlformats.org/markup-compatibility/2006">
              <mc:Choice xmlns:v="urn:schemas-microsoft-com:vml" Requires="v">
                <p:oleObj spid="_x0000_s1036" name="Bitmap Image" r:id="rId4" imgW="3638095" imgH="3552381" progId="PBrush">
                  <p:embed/>
                </p:oleObj>
              </mc:Choice>
              <mc:Fallback>
                <p:oleObj name="Bitmap Image" r:id="rId4" imgW="3638095" imgH="3552381" progId="PBrush">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7010400" cy="684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7" name="Text Box 5"/>
          <p:cNvSpPr txBox="1">
            <a:spLocks noChangeArrowheads="1"/>
          </p:cNvSpPr>
          <p:nvPr/>
        </p:nvSpPr>
        <p:spPr bwMode="auto">
          <a:xfrm>
            <a:off x="7620000" y="304800"/>
            <a:ext cx="990600" cy="6127750"/>
          </a:xfrm>
          <a:prstGeom prst="rect">
            <a:avLst/>
          </a:prstGeom>
          <a:noFill/>
          <a:ln w="9525">
            <a:noFill/>
            <a:miter lim="800000"/>
            <a:headEnd/>
            <a:tailEnd/>
          </a:ln>
        </p:spPr>
        <p:txBody>
          <a:bodyPr>
            <a:spAutoFit/>
          </a:bodyPr>
          <a:lstStyle/>
          <a:p>
            <a:pPr algn="ctr">
              <a:spcBef>
                <a:spcPct val="50000"/>
              </a:spcBef>
            </a:pPr>
            <a:r>
              <a:rPr lang="en-US" sz="7200">
                <a:solidFill>
                  <a:srgbClr val="3333FF"/>
                </a:solidFill>
              </a:rPr>
              <a:t>L</a:t>
            </a:r>
          </a:p>
          <a:p>
            <a:pPr algn="ctr">
              <a:spcBef>
                <a:spcPct val="50000"/>
              </a:spcBef>
            </a:pPr>
            <a:r>
              <a:rPr lang="en-US" sz="7200">
                <a:solidFill>
                  <a:srgbClr val="3333FF"/>
                </a:solidFill>
              </a:rPr>
              <a:t>O</a:t>
            </a:r>
          </a:p>
          <a:p>
            <a:pPr algn="ctr">
              <a:spcBef>
                <a:spcPct val="50000"/>
              </a:spcBef>
            </a:pPr>
            <a:r>
              <a:rPr lang="en-US" sz="7200">
                <a:solidFill>
                  <a:srgbClr val="3333FF"/>
                </a:solidFill>
              </a:rPr>
              <a:t>B</a:t>
            </a:r>
          </a:p>
          <a:p>
            <a:pPr algn="ctr">
              <a:spcBef>
                <a:spcPct val="50000"/>
              </a:spcBef>
            </a:pPr>
            <a:r>
              <a:rPr lang="en-US" sz="7200">
                <a:solidFill>
                  <a:srgbClr val="3333FF"/>
                </a:solidFill>
              </a:rPr>
              <a:t>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195" name="Text Box 6"/>
          <p:cNvSpPr txBox="1">
            <a:spLocks noChangeArrowheads="1"/>
          </p:cNvSpPr>
          <p:nvPr/>
        </p:nvSpPr>
        <p:spPr bwMode="auto">
          <a:xfrm>
            <a:off x="3733800" y="990600"/>
            <a:ext cx="2819400" cy="762000"/>
          </a:xfrm>
          <a:prstGeom prst="rect">
            <a:avLst/>
          </a:prstGeom>
          <a:noFill/>
          <a:ln w="9525">
            <a:noFill/>
            <a:miter lim="800000"/>
            <a:headEnd/>
            <a:tailEnd/>
          </a:ln>
        </p:spPr>
        <p:txBody>
          <a:bodyPr>
            <a:spAutoFit/>
          </a:bodyPr>
          <a:lstStyle/>
          <a:p>
            <a:pPr algn="ctr">
              <a:spcBef>
                <a:spcPct val="50000"/>
              </a:spcBef>
            </a:pPr>
            <a:r>
              <a:rPr lang="en-US" sz="4400"/>
              <a:t>LOBULE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4"/>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060" name="Bitmap Image" r:id="rId4" imgW="6800000" imgH="4304762" progId="PBrush">
                  <p:embed/>
                </p:oleObj>
              </mc:Choice>
              <mc:Fallback>
                <p:oleObj name="Bitmap Image" r:id="rId4" imgW="6800000" imgH="4304762" progId="PBrush">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51" name="Picture 7"/>
          <p:cNvPicPr>
            <a:picLocks noChangeAspect="1" noChangeArrowheads="1"/>
          </p:cNvPicPr>
          <p:nvPr/>
        </p:nvPicPr>
        <p:blipFill>
          <a:blip r:embed="rId6" cstate="print"/>
          <a:srcRect/>
          <a:stretch>
            <a:fillRect/>
          </a:stretch>
        </p:blipFill>
        <p:spPr bwMode="auto">
          <a:xfrm>
            <a:off x="6715125" y="0"/>
            <a:ext cx="2428875" cy="2066925"/>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GROSS AND HISTOPATHOLOGY</a:t>
            </a:r>
            <a:endParaRPr lang="en-US" sz="3600" dirty="0"/>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571744"/>
            <a:ext cx="8439912" cy="1857388"/>
          </a:xfrm>
        </p:spPr>
        <p:txBody>
          <a:bodyPr/>
          <a:lstStyle/>
          <a:p>
            <a:pPr algn="ctr" fontAlgn="auto">
              <a:spcAft>
                <a:spcPts val="0"/>
              </a:spcAft>
              <a:defRPr/>
            </a:pPr>
            <a:r>
              <a:rPr lang="en-US" dirty="0" smtClean="0"/>
              <a:t>      1-Fibroadenoma </a:t>
            </a:r>
            <a:endParaRPr lang="en-US" dirty="0"/>
          </a:p>
        </p:txBody>
      </p:sp>
      <p:sp>
        <p:nvSpPr>
          <p:cNvPr id="4" name="Title 1"/>
          <p:cNvSpPr txBox="1">
            <a:spLocks/>
          </p:cNvSpPr>
          <p:nvPr/>
        </p:nvSpPr>
        <p:spPr>
          <a:xfrm>
            <a:off x="214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fontAlgn="auto">
              <a:spcAft>
                <a:spcPts val="0"/>
              </a:spcAft>
              <a:defRPr/>
            </a:pPr>
            <a:endParaRPr sz="44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ttp://www.webpathology.com/slides/slides/Breast_Benign_Fibroadenoma.jpg"/>
          <p:cNvPicPr>
            <a:picLocks noChangeAspect="1" noChangeArrowheads="1"/>
          </p:cNvPicPr>
          <p:nvPr/>
        </p:nvPicPr>
        <p:blipFill>
          <a:blip r:embed="rId3" cstate="print"/>
          <a:srcRect/>
          <a:stretch>
            <a:fillRect/>
          </a:stretch>
        </p:blipFill>
        <p:spPr bwMode="auto">
          <a:xfrm>
            <a:off x="1475656" y="908720"/>
            <a:ext cx="6191250" cy="4638676"/>
          </a:xfrm>
          <a:prstGeom prst="rect">
            <a:avLst/>
          </a:prstGeom>
          <a:noFill/>
        </p:spPr>
      </p:pic>
      <p:sp>
        <p:nvSpPr>
          <p:cNvPr id="5" name="Rectangle 4"/>
          <p:cNvSpPr/>
          <p:nvPr/>
        </p:nvSpPr>
        <p:spPr>
          <a:xfrm>
            <a:off x="2286000" y="5517232"/>
            <a:ext cx="4572000" cy="1200329"/>
          </a:xfrm>
          <a:prstGeom prst="rect">
            <a:avLst/>
          </a:prstGeom>
        </p:spPr>
        <p:txBody>
          <a:bodyPr wrap="square">
            <a:spAutoFit/>
          </a:bodyPr>
          <a:lstStyle/>
          <a:p>
            <a:r>
              <a:rPr lang="en-US" sz="2400" dirty="0" smtClean="0"/>
              <a:t>Well circumscribed and bulging white mass .The cut surface  is </a:t>
            </a:r>
            <a:r>
              <a:rPr lang="en-US" sz="2400" dirty="0" err="1" smtClean="0"/>
              <a:t>lobulated</a:t>
            </a:r>
            <a:r>
              <a:rPr lang="en-US" sz="2400" dirty="0" smtClean="0"/>
              <a:t> with  </a:t>
            </a:r>
            <a:r>
              <a:rPr lang="en-US" sz="2400" b="1" dirty="0" smtClean="0"/>
              <a:t>slit-like spaces</a:t>
            </a:r>
            <a:r>
              <a:rPr lang="en-US" sz="2400" dirty="0" smtClean="0"/>
              <a:t>  .</a:t>
            </a:r>
            <a:endParaRPr lang="en-US" sz="2400" dirty="0"/>
          </a:p>
        </p:txBody>
      </p:sp>
      <p:sp>
        <p:nvSpPr>
          <p:cNvPr id="4" name="Rectangle 3"/>
          <p:cNvSpPr/>
          <p:nvPr/>
        </p:nvSpPr>
        <p:spPr>
          <a:xfrm>
            <a:off x="2051720" y="260648"/>
            <a:ext cx="4608512" cy="584775"/>
          </a:xfrm>
          <a:prstGeom prst="rect">
            <a:avLst/>
          </a:prstGeom>
        </p:spPr>
        <p:txBody>
          <a:bodyPr wrap="square">
            <a:spAutoFit/>
          </a:bodyPr>
          <a:lstStyle/>
          <a:p>
            <a:pPr algn="ctr">
              <a:spcBef>
                <a:spcPct val="50000"/>
              </a:spcBef>
            </a:pPr>
            <a:r>
              <a:rPr lang="en-US" sz="3200" dirty="0" smtClean="0"/>
              <a:t>    FIBROADENOMA</a:t>
            </a:r>
            <a:endParaRPr lang="en-US" sz="32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latin typeface="Franklin Gothic Demi" pitchFamily="34" charset="0"/>
              </a:rPr>
              <a:t>FIBROADENOMA OF THE BREAST</a:t>
            </a:r>
            <a:endParaRPr lang="en-US" sz="3600" dirty="0">
              <a:latin typeface="Franklin Gothic Demi" pitchFamily="34" charset="0"/>
            </a:endParaRPr>
          </a:p>
        </p:txBody>
      </p:sp>
      <p:pic>
        <p:nvPicPr>
          <p:cNvPr id="3" name="Picture 4"/>
          <p:cNvPicPr>
            <a:picLocks noChangeAspect="1" noChangeArrowheads="1"/>
          </p:cNvPicPr>
          <p:nvPr/>
        </p:nvPicPr>
        <p:blipFill>
          <a:blip r:embed="rId3" cstate="print">
            <a:lum bright="20000" contrast="20000"/>
          </a:blip>
          <a:srcRect/>
          <a:stretch>
            <a:fillRect/>
          </a:stretch>
        </p:blipFill>
        <p:spPr>
          <a:xfrm>
            <a:off x="0" y="1500188"/>
            <a:ext cx="9144000" cy="53959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a:t>
            </a:r>
            <a:r>
              <a:rPr lang="en-US" sz="3600" dirty="0" smtClean="0">
                <a:latin typeface="Franklin Gothic Demi" pitchFamily="34" charset="0"/>
              </a:rPr>
              <a:t>FIBROADENOMA OF THE BREAST</a:t>
            </a:r>
            <a:endParaRPr lang="en-US" sz="3600" dirty="0">
              <a:latin typeface="Franklin Gothic Demi" pitchFamily="34" charset="0"/>
            </a:endParaRPr>
          </a:p>
        </p:txBody>
      </p:sp>
      <p:pic>
        <p:nvPicPr>
          <p:cNvPr id="3" name="Picture 4"/>
          <p:cNvPicPr>
            <a:picLocks noChangeAspect="1" noChangeArrowheads="1"/>
          </p:cNvPicPr>
          <p:nvPr/>
        </p:nvPicPr>
        <p:blipFill>
          <a:blip r:embed="rId3" cstate="print">
            <a:lum bright="10000" contrast="2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Fibroadenoma</a:t>
            </a:r>
            <a:r>
              <a:rPr lang="en-US" sz="3600" i="1" dirty="0" smtClean="0">
                <a:solidFill>
                  <a:schemeClr val="accent1">
                    <a:satMod val="150000"/>
                  </a:schemeClr>
                </a:solidFill>
                <a:latin typeface="Franklin Gothic Demi" pitchFamily="34" charset="0"/>
              </a:rPr>
              <a:t> of the Breast:</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shows breast </a:t>
            </a:r>
            <a:r>
              <a:rPr lang="en-US" sz="2800" i="1" dirty="0" err="1" smtClean="0">
                <a:solidFill>
                  <a:schemeClr val="accent1">
                    <a:satMod val="150000"/>
                  </a:schemeClr>
                </a:solidFill>
                <a:latin typeface="Franklin Gothic Demi" pitchFamily="34" charset="0"/>
              </a:rPr>
              <a:t>tumour</a:t>
            </a:r>
            <a:r>
              <a:rPr lang="en-US" sz="2800" i="1" dirty="0" smtClean="0">
                <a:solidFill>
                  <a:schemeClr val="accent1">
                    <a:satMod val="150000"/>
                  </a:schemeClr>
                </a:solidFill>
                <a:latin typeface="Franklin Gothic Demi" pitchFamily="34" charset="0"/>
              </a:rPr>
              <a:t>:</a:t>
            </a:r>
            <a:endParaRPr lang="en-US" sz="2800" i="1" dirty="0">
              <a:solidFill>
                <a:schemeClr val="accent1">
                  <a:satMod val="150000"/>
                </a:schemeClr>
              </a:solidFill>
              <a:latin typeface="Franklin Gothic Demi" pitchFamily="34" charset="0"/>
            </a:endParaRPr>
          </a:p>
        </p:txBody>
      </p:sp>
      <p:sp>
        <p:nvSpPr>
          <p:cNvPr id="4" name="TextBox 3"/>
          <p:cNvSpPr txBox="1"/>
          <p:nvPr/>
        </p:nvSpPr>
        <p:spPr>
          <a:xfrm>
            <a:off x="214313" y="1785938"/>
            <a:ext cx="8643937" cy="4401205"/>
          </a:xfrm>
          <a:prstGeom prst="rect">
            <a:avLst/>
          </a:prstGeom>
          <a:noFill/>
        </p:spPr>
        <p:txBody>
          <a:bodyPr>
            <a:spAutoFit/>
          </a:bodyPr>
          <a:lstStyle/>
          <a:p>
            <a:pPr algn="just" fontAlgn="auto">
              <a:spcBef>
                <a:spcPts val="0"/>
              </a:spcBef>
              <a:spcAft>
                <a:spcPts val="0"/>
              </a:spcAft>
              <a:defRPr/>
            </a:pPr>
            <a:r>
              <a:rPr lang="en-US" sz="2800" dirty="0">
                <a:latin typeface="Franklin Gothic Demi" pitchFamily="34" charset="0"/>
                <a:cs typeface="+mn-cs"/>
              </a:rPr>
              <a:t>A </a:t>
            </a:r>
            <a:r>
              <a:rPr lang="en-US" sz="2800" dirty="0" err="1">
                <a:latin typeface="Franklin Gothic Demi" pitchFamily="34" charset="0"/>
                <a:cs typeface="+mn-cs"/>
              </a:rPr>
              <a:t>tumour</a:t>
            </a:r>
            <a:r>
              <a:rPr lang="en-US" sz="2800" dirty="0">
                <a:latin typeface="Franklin Gothic Demi" pitchFamily="34" charset="0"/>
                <a:cs typeface="+mn-cs"/>
              </a:rPr>
              <a:t> shows proliferation of both glandular tissue and fibrous </a:t>
            </a:r>
            <a:r>
              <a:rPr lang="en-US" sz="2800" dirty="0" smtClean="0">
                <a:latin typeface="Franklin Gothic Demi" pitchFamily="34" charset="0"/>
                <a:cs typeface="+mn-cs"/>
              </a:rPr>
              <a:t>tissue with </a:t>
            </a:r>
            <a:r>
              <a:rPr lang="en-US" sz="2800" dirty="0" err="1" smtClean="0">
                <a:latin typeface="Franklin Gothic Demi" pitchFamily="34" charset="0"/>
                <a:cs typeface="+mn-cs"/>
              </a:rPr>
              <a:t>intracanalicular</a:t>
            </a:r>
            <a:r>
              <a:rPr lang="en-US" sz="2800" dirty="0" smtClean="0">
                <a:latin typeface="Franklin Gothic Demi" pitchFamily="34" charset="0"/>
                <a:cs typeface="+mn-cs"/>
              </a:rPr>
              <a:t> and </a:t>
            </a:r>
            <a:r>
              <a:rPr lang="en-US" sz="2800" dirty="0" err="1" smtClean="0">
                <a:latin typeface="Franklin Gothic Demi" pitchFamily="34" charset="0"/>
                <a:cs typeface="+mn-cs"/>
              </a:rPr>
              <a:t>pericanalicular</a:t>
            </a:r>
            <a:r>
              <a:rPr lang="en-US" sz="2800" dirty="0" smtClean="0">
                <a:latin typeface="Franklin Gothic Demi" pitchFamily="34" charset="0"/>
                <a:cs typeface="+mn-cs"/>
              </a:rPr>
              <a:t> fibrous and </a:t>
            </a:r>
            <a:r>
              <a:rPr lang="en-US" sz="2800" dirty="0" err="1" smtClean="0">
                <a:latin typeface="Franklin Gothic Demi" pitchFamily="34" charset="0"/>
                <a:cs typeface="+mn-cs"/>
              </a:rPr>
              <a:t>ductular</a:t>
            </a:r>
            <a:r>
              <a:rPr lang="en-US" sz="2800" dirty="0" smtClean="0">
                <a:latin typeface="Franklin Gothic Demi" pitchFamily="34" charset="0"/>
                <a:cs typeface="+mn-cs"/>
              </a:rPr>
              <a:t> tissue growth pattern .</a:t>
            </a:r>
            <a:endParaRPr lang="en-US" sz="2800" dirty="0">
              <a:latin typeface="Franklin Gothic Demi" pitchFamily="34" charset="0"/>
              <a:cs typeface="+mn-cs"/>
            </a:endParaRPr>
          </a:p>
          <a:p>
            <a:pPr marL="627063" indent="-627063" algn="just" fontAlgn="auto">
              <a:spcBef>
                <a:spcPts val="0"/>
              </a:spcBef>
              <a:spcAft>
                <a:spcPts val="0"/>
              </a:spcAft>
              <a:defRPr/>
            </a:pPr>
            <a:r>
              <a:rPr lang="en-US" sz="2800" dirty="0">
                <a:latin typeface="Franklin Gothic Demi" pitchFamily="34" charset="0"/>
                <a:cs typeface="+mn-cs"/>
              </a:rPr>
              <a:t>(a) 	Proliferation fibrous tissue is </a:t>
            </a:r>
            <a:r>
              <a:rPr lang="en-US" sz="2800" dirty="0" err="1">
                <a:latin typeface="Franklin Gothic Demi" pitchFamily="34" charset="0"/>
                <a:cs typeface="+mn-cs"/>
              </a:rPr>
              <a:t>invaginating</a:t>
            </a:r>
            <a:r>
              <a:rPr lang="en-US" sz="2800" dirty="0">
                <a:latin typeface="Franklin Gothic Demi" pitchFamily="34" charset="0"/>
                <a:cs typeface="+mn-cs"/>
              </a:rPr>
              <a:t> the ducts causing elongation, compression and distortion of the ducts which have slit-like lumen (</a:t>
            </a:r>
            <a:r>
              <a:rPr lang="en-US" sz="2800" dirty="0" err="1">
                <a:latin typeface="Franklin Gothic Demi" pitchFamily="34" charset="0"/>
                <a:cs typeface="+mn-cs"/>
              </a:rPr>
              <a:t>intracanalicular</a:t>
            </a:r>
            <a:r>
              <a:rPr lang="en-US" sz="2800" dirty="0" smtClean="0">
                <a:latin typeface="Franklin Gothic Demi" pitchFamily="34" charset="0"/>
                <a:cs typeface="+mn-cs"/>
              </a:rPr>
              <a:t>).</a:t>
            </a:r>
            <a:endParaRPr lang="en-US" sz="2800" dirty="0">
              <a:latin typeface="Franklin Gothic Demi" pitchFamily="34" charset="0"/>
              <a:cs typeface="+mn-cs"/>
            </a:endParaRPr>
          </a:p>
          <a:p>
            <a:pPr marL="627063" indent="-627063" algn="just" fontAlgn="auto">
              <a:spcBef>
                <a:spcPts val="0"/>
              </a:spcBef>
              <a:spcAft>
                <a:spcPts val="0"/>
              </a:spcAft>
              <a:defRPr/>
            </a:pPr>
            <a:r>
              <a:rPr lang="en-US" sz="2800" dirty="0">
                <a:latin typeface="Franklin Gothic Demi" pitchFamily="34" charset="0"/>
                <a:cs typeface="+mn-cs"/>
              </a:rPr>
              <a:t>(b) 	At places fibrous tissue is arranged around the ducts (</a:t>
            </a:r>
            <a:r>
              <a:rPr lang="en-US" sz="2800" dirty="0" err="1">
                <a:latin typeface="Franklin Gothic Demi" pitchFamily="34" charset="0"/>
                <a:cs typeface="+mn-cs"/>
              </a:rPr>
              <a:t>pericanalicular</a:t>
            </a:r>
            <a:r>
              <a:rPr lang="en-US" sz="2800" dirty="0">
                <a:latin typeface="Franklin Gothic Demi" pitchFamily="34" charset="0"/>
                <a:cs typeface="+mn-cs"/>
              </a:rPr>
              <a:t>) and does not </a:t>
            </a:r>
            <a:r>
              <a:rPr lang="en-US" sz="2800" dirty="0" err="1">
                <a:latin typeface="Franklin Gothic Demi" pitchFamily="34" charset="0"/>
                <a:cs typeface="+mn-cs"/>
              </a:rPr>
              <a:t>invaginate</a:t>
            </a:r>
            <a:r>
              <a:rPr lang="en-US" sz="2800" dirty="0">
                <a:latin typeface="Franklin Gothic Demi" pitchFamily="34" charset="0"/>
                <a:cs typeface="+mn-cs"/>
              </a:rPr>
              <a:t>.</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descr="prostate and seminal vesicles - posterior"/>
          <p:cNvPicPr>
            <a:picLocks noChangeArrowheads="1"/>
          </p:cNvPicPr>
          <p:nvPr/>
        </p:nvPicPr>
        <p:blipFill>
          <a:blip r:embed="rId3" cstate="print"/>
          <a:srcRect/>
          <a:stretch>
            <a:fillRect/>
          </a:stretch>
        </p:blipFill>
        <p:spPr bwMode="auto">
          <a:xfrm>
            <a:off x="0" y="571480"/>
            <a:ext cx="4786314" cy="5429288"/>
          </a:xfrm>
          <a:prstGeom prst="rect">
            <a:avLst/>
          </a:prstGeom>
          <a:noFill/>
        </p:spPr>
      </p:pic>
      <p:pic>
        <p:nvPicPr>
          <p:cNvPr id="59397" name="Picture 5" descr="prostate and seminal vesicles - sagittal"/>
          <p:cNvPicPr>
            <a:picLocks noChangeArrowheads="1"/>
          </p:cNvPicPr>
          <p:nvPr/>
        </p:nvPicPr>
        <p:blipFill>
          <a:blip r:embed="rId4" cstate="print"/>
          <a:srcRect/>
          <a:stretch>
            <a:fillRect/>
          </a:stretch>
        </p:blipFill>
        <p:spPr bwMode="auto">
          <a:xfrm>
            <a:off x="4714876" y="571480"/>
            <a:ext cx="4429124" cy="5572164"/>
          </a:xfrm>
          <a:prstGeom prst="rect">
            <a:avLst/>
          </a:prstGeom>
          <a:noFill/>
        </p:spPr>
      </p:pic>
      <p:sp>
        <p:nvSpPr>
          <p:cNvPr id="59398" name="Text Box 6"/>
          <p:cNvSpPr txBox="1">
            <a:spLocks noChangeArrowheads="1"/>
          </p:cNvSpPr>
          <p:nvPr/>
        </p:nvSpPr>
        <p:spPr bwMode="auto">
          <a:xfrm>
            <a:off x="4572000" y="0"/>
            <a:ext cx="4572000" cy="954107"/>
          </a:xfrm>
          <a:prstGeom prst="rect">
            <a:avLst/>
          </a:prstGeom>
          <a:noFill/>
          <a:ln w="9525">
            <a:noFill/>
            <a:miter lim="800000"/>
            <a:headEnd/>
            <a:tailEnd/>
          </a:ln>
          <a:effectLst/>
        </p:spPr>
        <p:txBody>
          <a:bodyPr>
            <a:spAutoFit/>
          </a:bodyPr>
          <a:lstStyle/>
          <a:p>
            <a:pPr>
              <a:spcBef>
                <a:spcPct val="50000"/>
              </a:spcBef>
              <a:buFontTx/>
              <a:buChar char="-"/>
            </a:pPr>
            <a:endParaRPr lang="en-US" sz="1400" dirty="0"/>
          </a:p>
          <a:p>
            <a:pPr>
              <a:spcBef>
                <a:spcPct val="50000"/>
              </a:spcBef>
              <a:buFontTx/>
              <a:buChar char="-"/>
            </a:pPr>
            <a:r>
              <a:rPr lang="en-US" sz="1400" dirty="0"/>
              <a:t> </a:t>
            </a:r>
          </a:p>
          <a:p>
            <a:pPr>
              <a:spcBef>
                <a:spcPct val="50000"/>
              </a:spcBef>
              <a:buFontTx/>
              <a:buChar char="-"/>
            </a:pPr>
            <a:r>
              <a:rPr lang="en-US" sz="1400" dirty="0" smtClean="0"/>
              <a:t>.</a:t>
            </a:r>
            <a:endParaRPr lang="en-US" sz="14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924944"/>
            <a:ext cx="8439912" cy="936104"/>
          </a:xfrm>
        </p:spPr>
        <p:txBody>
          <a:bodyPr>
            <a:normAutofit/>
          </a:bodyPr>
          <a:lstStyle/>
          <a:p>
            <a:pPr algn="ctr" fontAlgn="auto">
              <a:spcAft>
                <a:spcPts val="0"/>
              </a:spcAft>
              <a:defRPr/>
            </a:pPr>
            <a:r>
              <a:rPr lang="en-US" dirty="0" smtClean="0"/>
              <a:t>Carcinoma of the breast  </a:t>
            </a:r>
            <a:endParaRPr lang="en-US" dirty="0"/>
          </a:p>
        </p:txBody>
      </p:sp>
      <p:sp>
        <p:nvSpPr>
          <p:cNvPr id="4" name="Title 1"/>
          <p:cNvSpPr txBox="1">
            <a:spLocks/>
          </p:cNvSpPr>
          <p:nvPr/>
        </p:nvSpPr>
        <p:spPr>
          <a:xfrm>
            <a:off x="214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fontAlgn="auto">
              <a:spcAft>
                <a:spcPts val="0"/>
              </a:spcAft>
              <a:defRPr/>
            </a:pPr>
            <a:endParaRPr sz="44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ttp://upload.wikimedia.org/wikipedia/commons/thumb/9/94/Breast_cancer.jpg/220px-Breast_cancer.jpg">
            <a:hlinkClick r:id="rId2"/>
          </p:cNvPr>
          <p:cNvPicPr>
            <a:picLocks noChangeAspect="1" noChangeArrowheads="1"/>
          </p:cNvPicPr>
          <p:nvPr/>
        </p:nvPicPr>
        <p:blipFill>
          <a:blip r:embed="rId3" cstate="print"/>
          <a:srcRect/>
          <a:stretch>
            <a:fillRect/>
          </a:stretch>
        </p:blipFill>
        <p:spPr bwMode="auto">
          <a:xfrm>
            <a:off x="2843808" y="1484784"/>
            <a:ext cx="3031604" cy="2592288"/>
          </a:xfrm>
          <a:prstGeom prst="rect">
            <a:avLst/>
          </a:prstGeom>
          <a:noFill/>
        </p:spPr>
      </p:pic>
      <p:sp>
        <p:nvSpPr>
          <p:cNvPr id="3" name="Rectangle 2"/>
          <p:cNvSpPr/>
          <p:nvPr/>
        </p:nvSpPr>
        <p:spPr>
          <a:xfrm>
            <a:off x="2286000" y="4221087"/>
            <a:ext cx="4878288" cy="923330"/>
          </a:xfrm>
          <a:prstGeom prst="rect">
            <a:avLst/>
          </a:prstGeom>
        </p:spPr>
        <p:txBody>
          <a:bodyPr wrap="square">
            <a:spAutoFit/>
          </a:bodyPr>
          <a:lstStyle/>
          <a:p>
            <a:endParaRPr lang="en-US" dirty="0" smtClean="0"/>
          </a:p>
          <a:p>
            <a:r>
              <a:rPr lang="en-US" dirty="0" smtClean="0"/>
              <a:t>Breast cancer showing an inverted nipple, </a:t>
            </a:r>
            <a:r>
              <a:rPr lang="en-US" dirty="0" smtClean="0"/>
              <a:t>with underlying lump (breast mass)  and </a:t>
            </a:r>
            <a:r>
              <a:rPr lang="en-US" dirty="0" smtClean="0"/>
              <a:t>skin dimpling</a:t>
            </a:r>
            <a:endParaRPr lang="en-US" dirty="0"/>
          </a:p>
        </p:txBody>
      </p:sp>
      <p:sp>
        <p:nvSpPr>
          <p:cNvPr id="4" name="Rectangle 3"/>
          <p:cNvSpPr/>
          <p:nvPr/>
        </p:nvSpPr>
        <p:spPr>
          <a:xfrm>
            <a:off x="1043608" y="188640"/>
            <a:ext cx="4824536" cy="1077218"/>
          </a:xfrm>
          <a:prstGeom prst="rect">
            <a:avLst/>
          </a:prstGeom>
        </p:spPr>
        <p:txBody>
          <a:bodyPr wrap="square">
            <a:spAutoFit/>
          </a:bodyPr>
          <a:lstStyle/>
          <a:p>
            <a:r>
              <a:rPr lang="en-US" sz="3200" dirty="0" smtClean="0">
                <a:latin typeface="Franklin Gothic Demi" pitchFamily="34" charset="0"/>
              </a:rPr>
              <a:t>                  CARCINOMA </a:t>
            </a:r>
            <a:br>
              <a:rPr lang="en-US" sz="3200" dirty="0" smtClean="0">
                <a:latin typeface="Franklin Gothic Demi" pitchFamily="34" charset="0"/>
              </a:rPr>
            </a:br>
            <a:r>
              <a:rPr lang="en-US" sz="3200" dirty="0" smtClean="0">
                <a:latin typeface="Franklin Gothic Demi" pitchFamily="34" charset="0"/>
              </a:rPr>
              <a:t>               OF THE BREAST</a:t>
            </a:r>
            <a:endParaRPr lang="en-US" sz="32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www.hsc.stonybrook.edu/breast-atlas/images/XXVII-38.jpg"/>
          <p:cNvPicPr>
            <a:picLocks noChangeAspect="1" noChangeArrowheads="1"/>
          </p:cNvPicPr>
          <p:nvPr/>
        </p:nvPicPr>
        <p:blipFill>
          <a:blip r:embed="rId3" cstate="print"/>
          <a:srcRect/>
          <a:stretch>
            <a:fillRect/>
          </a:stretch>
        </p:blipFill>
        <p:spPr bwMode="auto">
          <a:xfrm>
            <a:off x="971600" y="0"/>
            <a:ext cx="6912768" cy="5795419"/>
          </a:xfrm>
          <a:prstGeom prst="rect">
            <a:avLst/>
          </a:prstGeom>
          <a:noFill/>
        </p:spPr>
      </p:pic>
      <p:sp>
        <p:nvSpPr>
          <p:cNvPr id="3" name="Rectangle 2"/>
          <p:cNvSpPr/>
          <p:nvPr/>
        </p:nvSpPr>
        <p:spPr>
          <a:xfrm>
            <a:off x="755576" y="5877272"/>
            <a:ext cx="7704856" cy="830997"/>
          </a:xfrm>
          <a:prstGeom prst="rect">
            <a:avLst/>
          </a:prstGeom>
        </p:spPr>
        <p:txBody>
          <a:bodyPr wrap="square">
            <a:spAutoFit/>
          </a:bodyPr>
          <a:lstStyle/>
          <a:p>
            <a:r>
              <a:rPr lang="en-US" sz="2400" dirty="0" smtClean="0"/>
              <a:t>Ill-defined pale and firm nodule with overlying retracted nipple and surrounding skin .</a:t>
            </a:r>
            <a:endParaRPr lang="en-US" sz="24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251062"/>
          </a:xfrm>
        </p:spPr>
        <p:txBody>
          <a:bodyPr/>
          <a:lstStyle/>
          <a:p>
            <a:pPr marL="361950" indent="-361950" algn="ctr" fontAlgn="auto">
              <a:spcAft>
                <a:spcPts val="0"/>
              </a:spcAft>
              <a:defRPr/>
            </a:pPr>
            <a:r>
              <a:rPr lang="en-US" sz="3600" dirty="0" smtClean="0">
                <a:latin typeface="Franklin Gothic Demi" pitchFamily="34" charset="0"/>
              </a:rPr>
              <a:t> INTRADUCTAL CARCINOMA </a:t>
            </a:r>
            <a:br>
              <a:rPr lang="en-US" sz="3600" dirty="0" smtClean="0">
                <a:latin typeface="Franklin Gothic Demi" pitchFamily="34" charset="0"/>
              </a:rPr>
            </a:br>
            <a:r>
              <a:rPr lang="en-US" sz="3600" dirty="0" smtClean="0">
                <a:latin typeface="Franklin Gothic Demi" pitchFamily="34" charset="0"/>
              </a:rPr>
              <a:t>OF THE BREAST</a:t>
            </a:r>
            <a:endParaRPr lang="en-US" sz="3600" dirty="0">
              <a:latin typeface="Franklin Gothic Demi" pitchFamily="34" charset="0"/>
            </a:endParaRPr>
          </a:p>
        </p:txBody>
      </p:sp>
      <p:pic>
        <p:nvPicPr>
          <p:cNvPr id="4" name="Picture 4"/>
          <p:cNvPicPr>
            <a:picLocks noChangeAspect="1" noChangeArrowheads="1"/>
          </p:cNvPicPr>
          <p:nvPr/>
        </p:nvPicPr>
        <p:blipFill>
          <a:blip r:embed="rId3" cstate="print"/>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marL="266700" indent="-266700" algn="ctr" fontAlgn="auto">
              <a:spcAft>
                <a:spcPts val="0"/>
              </a:spcAft>
              <a:defRPr/>
            </a:pPr>
            <a:r>
              <a:rPr lang="en-US" sz="3600" dirty="0" smtClean="0">
                <a:solidFill>
                  <a:schemeClr val="accent1">
                    <a:satMod val="150000"/>
                  </a:schemeClr>
                </a:solidFill>
                <a:latin typeface="Franklin Gothic Demi" pitchFamily="34" charset="0"/>
              </a:rPr>
              <a:t> </a:t>
            </a:r>
            <a:r>
              <a:rPr lang="en-US" sz="3600" dirty="0" smtClean="0">
                <a:latin typeface="Franklin Gothic Demi" pitchFamily="34" charset="0"/>
              </a:rPr>
              <a:t>INTRADUCTAL CARCINOMA </a:t>
            </a:r>
            <a:br>
              <a:rPr lang="en-US" sz="3600" dirty="0" smtClean="0">
                <a:latin typeface="Franklin Gothic Demi" pitchFamily="34" charset="0"/>
              </a:rPr>
            </a:br>
            <a:r>
              <a:rPr lang="en-US" sz="3600" dirty="0" smtClean="0">
                <a:latin typeface="Franklin Gothic Demi" pitchFamily="34" charset="0"/>
              </a:rPr>
              <a:t>OF THE BREAST</a:t>
            </a:r>
            <a:endParaRPr lang="en-US" sz="3600" dirty="0">
              <a:latin typeface="Franklin Gothic Demi" pitchFamily="34" charset="0"/>
            </a:endParaRPr>
          </a:p>
        </p:txBody>
      </p:sp>
      <p:pic>
        <p:nvPicPr>
          <p:cNvPr id="3" name="Picture 4"/>
          <p:cNvPicPr>
            <a:picLocks noChangeAspect="1" noChangeArrowheads="1"/>
          </p:cNvPicPr>
          <p:nvPr/>
        </p:nvPicPr>
        <p:blipFill>
          <a:blip r:embed="rId3" cstate="print"/>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Intraductal carcinoma of the breast:</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breast tumour shows:</a:t>
            </a:r>
            <a:endParaRPr lang="en-US" sz="3600" i="1" dirty="0">
              <a:solidFill>
                <a:schemeClr val="accent1">
                  <a:satMod val="150000"/>
                </a:schemeClr>
              </a:solidFill>
              <a:latin typeface="Franklin Gothic Demi" pitchFamily="34" charset="0"/>
            </a:endParaRPr>
          </a:p>
        </p:txBody>
      </p:sp>
      <p:sp>
        <p:nvSpPr>
          <p:cNvPr id="72707" name="TextBox 2"/>
          <p:cNvSpPr txBox="1">
            <a:spLocks noChangeArrowheads="1"/>
          </p:cNvSpPr>
          <p:nvPr/>
        </p:nvSpPr>
        <p:spPr bwMode="auto">
          <a:xfrm>
            <a:off x="285750" y="1668463"/>
            <a:ext cx="8501063" cy="4832350"/>
          </a:xfrm>
          <a:prstGeom prst="rect">
            <a:avLst/>
          </a:prstGeom>
          <a:noFill/>
          <a:ln w="9525">
            <a:noFill/>
            <a:miter lim="800000"/>
            <a:headEnd/>
            <a:tailEnd/>
          </a:ln>
        </p:spPr>
        <p:txBody>
          <a:bodyPr>
            <a:spAutoFit/>
          </a:bodyPr>
          <a:lstStyle/>
          <a:p>
            <a:r>
              <a:rPr lang="en-US" sz="2800">
                <a:latin typeface="Franklin Gothic Demi" pitchFamily="34" charset="0"/>
              </a:rPr>
              <a:t>Large ducts are distended by neoplastic epithelial cells which are pleomorphic with large  hyperchromatic nuclei and mitosis.</a:t>
            </a:r>
          </a:p>
          <a:p>
            <a:endParaRPr lang="en-US" sz="2800">
              <a:latin typeface="Franklin Gothic Demi" pitchFamily="34" charset="0"/>
            </a:endParaRPr>
          </a:p>
          <a:p>
            <a:r>
              <a:rPr lang="en-US" sz="2800">
                <a:latin typeface="Franklin Gothic Demi" pitchFamily="34" charset="0"/>
              </a:rPr>
              <a:t>Cells are forming imperfect acini and shows a cribriform pattern.</a:t>
            </a:r>
          </a:p>
          <a:p>
            <a:endParaRPr lang="en-US" sz="2800">
              <a:latin typeface="Franklin Gothic Demi" pitchFamily="34" charset="0"/>
            </a:endParaRPr>
          </a:p>
          <a:p>
            <a:r>
              <a:rPr lang="en-US" sz="2800">
                <a:latin typeface="Franklin Gothic Demi" pitchFamily="34" charset="0"/>
              </a:rPr>
              <a:t>Small groups of cells in the center of many ducts are necrotic. </a:t>
            </a:r>
          </a:p>
          <a:p>
            <a:endParaRPr lang="en-US" sz="2800">
              <a:latin typeface="Franklin Gothic Demi" pitchFamily="34" charset="0"/>
            </a:endParaRPr>
          </a:p>
          <a:p>
            <a:r>
              <a:rPr lang="en-US" sz="2800">
                <a:latin typeface="Franklin Gothic Demi" pitchFamily="34" charset="0"/>
              </a:rPr>
              <a:t>No invasion of basement membrane of the ducts.</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a:t>
            </a:r>
            <a:r>
              <a:rPr lang="en-US" sz="3600" dirty="0" smtClean="0">
                <a:latin typeface="Franklin Gothic Demi" pitchFamily="34" charset="0"/>
              </a:rPr>
              <a:t>INVASIVE DUCTAL CARCINOMA</a:t>
            </a:r>
            <a:endParaRPr lang="en-US" sz="3600" dirty="0">
              <a:latin typeface="Franklin Gothic Demi" pitchFamily="34" charset="0"/>
            </a:endParaRPr>
          </a:p>
        </p:txBody>
      </p:sp>
      <p:pic>
        <p:nvPicPr>
          <p:cNvPr id="3" name="Picture 4"/>
          <p:cNvPicPr>
            <a:picLocks noChangeAspect="1" noChangeArrowheads="1"/>
          </p:cNvPicPr>
          <p:nvPr/>
        </p:nvPicPr>
        <p:blipFill>
          <a:blip r:embed="rId3" cstate="print">
            <a:lum bright="20000" contrast="2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2"/>
          </p:nvPr>
        </p:nvSpPr>
        <p:spPr/>
        <p:txBody>
          <a:bodyPr/>
          <a:lstStyle/>
          <a:p>
            <a:r>
              <a:rPr lang="en-US"/>
              <a:t>W.B. Saunders Company items and derived items Copyright (c) 1999 by W.B. Saunders Company</a:t>
            </a:r>
            <a:endParaRPr lang="en-US" sz="2400"/>
          </a:p>
        </p:txBody>
      </p:sp>
      <p:pic>
        <p:nvPicPr>
          <p:cNvPr id="100354" name="Picture 1026" descr="H:\Cotran\Images\CH25\F025021.jpg"/>
          <p:cNvPicPr>
            <a:picLocks noChangeAspect="1" noChangeArrowheads="1"/>
          </p:cNvPicPr>
          <p:nvPr/>
        </p:nvPicPr>
        <p:blipFill>
          <a:blip r:embed="rId2" cstate="print"/>
          <a:srcRect/>
          <a:stretch>
            <a:fillRect/>
          </a:stretch>
        </p:blipFill>
        <p:spPr bwMode="auto">
          <a:xfrm>
            <a:off x="683568" y="1052736"/>
            <a:ext cx="7467600" cy="5500687"/>
          </a:xfrm>
          <a:prstGeom prst="rect">
            <a:avLst/>
          </a:prstGeom>
          <a:noFill/>
        </p:spPr>
      </p:pic>
      <p:sp>
        <p:nvSpPr>
          <p:cNvPr id="100355" name="Text Box 1027"/>
          <p:cNvSpPr txBox="1">
            <a:spLocks noChangeArrowheads="1"/>
          </p:cNvSpPr>
          <p:nvPr/>
        </p:nvSpPr>
        <p:spPr bwMode="auto">
          <a:xfrm>
            <a:off x="0" y="6583363"/>
            <a:ext cx="1381125"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Slide 25.23</a:t>
            </a:r>
            <a:endParaRPr lang="en-US" sz="1200"/>
          </a:p>
        </p:txBody>
      </p:sp>
      <p:sp>
        <p:nvSpPr>
          <p:cNvPr id="6" name="Rectangle 5"/>
          <p:cNvSpPr/>
          <p:nvPr/>
        </p:nvSpPr>
        <p:spPr>
          <a:xfrm>
            <a:off x="1475656" y="404664"/>
            <a:ext cx="6120680" cy="584775"/>
          </a:xfrm>
          <a:prstGeom prst="rect">
            <a:avLst/>
          </a:prstGeom>
        </p:spPr>
        <p:txBody>
          <a:bodyPr wrap="square">
            <a:spAutoFit/>
          </a:bodyPr>
          <a:lstStyle/>
          <a:p>
            <a:r>
              <a:rPr lang="en-US" sz="3200" dirty="0" smtClean="0">
                <a:solidFill>
                  <a:schemeClr val="accent1">
                    <a:satMod val="150000"/>
                  </a:schemeClr>
                </a:solidFill>
                <a:latin typeface="Franklin Gothic Demi" pitchFamily="34" charset="0"/>
              </a:rPr>
              <a:t> </a:t>
            </a:r>
            <a:r>
              <a:rPr lang="en-US" sz="3200" dirty="0" smtClean="0">
                <a:latin typeface="Franklin Gothic Demi" pitchFamily="34" charset="0"/>
              </a:rPr>
              <a:t>INVASIVE DUCTAL CARCINOMA</a:t>
            </a:r>
            <a:endParaRPr lang="en-US" sz="32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File:Invasive Ductal Carcinoma 40x.jpg">
            <a:hlinkClick r:id="rId2"/>
          </p:cNvPr>
          <p:cNvPicPr>
            <a:picLocks noChangeAspect="1" noChangeArrowheads="1"/>
          </p:cNvPicPr>
          <p:nvPr/>
        </p:nvPicPr>
        <p:blipFill>
          <a:blip r:embed="rId3" cstate="print"/>
          <a:srcRect/>
          <a:stretch>
            <a:fillRect/>
          </a:stretch>
        </p:blipFill>
        <p:spPr bwMode="auto">
          <a:xfrm>
            <a:off x="1547664" y="188640"/>
            <a:ext cx="5904656" cy="4635896"/>
          </a:xfrm>
          <a:prstGeom prst="rect">
            <a:avLst/>
          </a:prstGeom>
          <a:noFill/>
        </p:spPr>
      </p:pic>
      <p:sp>
        <p:nvSpPr>
          <p:cNvPr id="4" name="Rectangle 3"/>
          <p:cNvSpPr/>
          <p:nvPr/>
        </p:nvSpPr>
        <p:spPr>
          <a:xfrm>
            <a:off x="899592" y="4869160"/>
            <a:ext cx="7848872" cy="1384995"/>
          </a:xfrm>
          <a:prstGeom prst="rect">
            <a:avLst/>
          </a:prstGeom>
        </p:spPr>
        <p:txBody>
          <a:bodyPr wrap="square">
            <a:spAutoFit/>
          </a:bodyPr>
          <a:lstStyle/>
          <a:p>
            <a:r>
              <a:rPr lang="en-US" sz="2800" dirty="0" smtClean="0"/>
              <a:t>High grade invasive </a:t>
            </a:r>
            <a:r>
              <a:rPr lang="en-US" sz="2800" dirty="0" err="1" smtClean="0"/>
              <a:t>ductal</a:t>
            </a:r>
            <a:r>
              <a:rPr lang="en-US" sz="2800" dirty="0" smtClean="0"/>
              <a:t> carcinoma, with minimal tubule formation, marked pleomorphism, and prominent mitoses, 40x field.</a:t>
            </a:r>
            <a:endParaRPr lang="en-US" sz="28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Invasive ducts carcinoma of the breast:</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breast tumour shows:</a:t>
            </a:r>
            <a:endParaRPr lang="en-US" sz="2800" i="1" dirty="0">
              <a:solidFill>
                <a:schemeClr val="accent1">
                  <a:satMod val="150000"/>
                </a:schemeClr>
              </a:solidFill>
              <a:latin typeface="Franklin Gothic Demi" pitchFamily="34" charset="0"/>
            </a:endParaRPr>
          </a:p>
        </p:txBody>
      </p:sp>
      <p:sp>
        <p:nvSpPr>
          <p:cNvPr id="75779" name="TextBox 3"/>
          <p:cNvSpPr txBox="1">
            <a:spLocks noChangeArrowheads="1"/>
          </p:cNvSpPr>
          <p:nvPr/>
        </p:nvSpPr>
        <p:spPr bwMode="auto">
          <a:xfrm>
            <a:off x="214313" y="1762125"/>
            <a:ext cx="8643937" cy="4524375"/>
          </a:xfrm>
          <a:prstGeom prst="rect">
            <a:avLst/>
          </a:prstGeom>
          <a:noFill/>
          <a:ln w="9525">
            <a:noFill/>
            <a:miter lim="800000"/>
            <a:headEnd/>
            <a:tailEnd/>
          </a:ln>
        </p:spPr>
        <p:txBody>
          <a:bodyPr>
            <a:spAutoFit/>
          </a:bodyPr>
          <a:lstStyle/>
          <a:p>
            <a:pPr marL="361950" indent="-361950" algn="just">
              <a:buFontTx/>
              <a:buBlip>
                <a:blip r:embed="rId3"/>
              </a:buBlip>
            </a:pPr>
            <a:r>
              <a:rPr lang="en-US" sz="2800" dirty="0">
                <a:latin typeface="Franklin Gothic Demi" pitchFamily="34" charset="0"/>
              </a:rPr>
              <a:t>Cord, sheets and nests of </a:t>
            </a:r>
            <a:r>
              <a:rPr lang="en-US" sz="2800" dirty="0" err="1">
                <a:latin typeface="Franklin Gothic Demi" pitchFamily="34" charset="0"/>
              </a:rPr>
              <a:t>tumour</a:t>
            </a:r>
            <a:r>
              <a:rPr lang="en-US" sz="2800" dirty="0">
                <a:latin typeface="Franklin Gothic Demi" pitchFamily="34" charset="0"/>
              </a:rPr>
              <a:t> cells surrounded by dense fibrous tissue  </a:t>
            </a:r>
            <a:r>
              <a:rPr lang="en-US" sz="2800" dirty="0" err="1">
                <a:latin typeface="Franklin Gothic Demi" pitchFamily="34" charset="0"/>
              </a:rPr>
              <a:t>stroma</a:t>
            </a:r>
            <a:r>
              <a:rPr lang="en-US" sz="2800" dirty="0">
                <a:latin typeface="Franklin Gothic Demi" pitchFamily="34" charset="0"/>
              </a:rPr>
              <a:t> containing scattered lymphocytes.</a:t>
            </a:r>
          </a:p>
          <a:p>
            <a:pPr marL="361950" indent="-361950" algn="just"/>
            <a:endParaRPr lang="en-US" sz="1600" dirty="0">
              <a:latin typeface="Franklin Gothic Demi" pitchFamily="34" charset="0"/>
            </a:endParaRPr>
          </a:p>
          <a:p>
            <a:pPr marL="361950" indent="-361950" algn="just">
              <a:buFontTx/>
              <a:buBlip>
                <a:blip r:embed="rId3"/>
              </a:buBlip>
            </a:pPr>
            <a:r>
              <a:rPr lang="en-US" sz="2800" dirty="0" err="1">
                <a:latin typeface="Franklin Gothic Demi" pitchFamily="34" charset="0"/>
              </a:rPr>
              <a:t>Tumour</a:t>
            </a:r>
            <a:r>
              <a:rPr lang="en-US" sz="2800" dirty="0">
                <a:latin typeface="Franklin Gothic Demi" pitchFamily="34" charset="0"/>
              </a:rPr>
              <a:t> cells are around to polygonal with deeply stained nuclei and occasional mitoses.</a:t>
            </a:r>
          </a:p>
          <a:p>
            <a:pPr marL="361950" indent="-361950" algn="just">
              <a:buFontTx/>
              <a:buBlip>
                <a:blip r:embed="rId3"/>
              </a:buBlip>
            </a:pPr>
            <a:endParaRPr lang="en-US" sz="1600" dirty="0">
              <a:latin typeface="Franklin Gothic Demi" pitchFamily="34" charset="0"/>
            </a:endParaRPr>
          </a:p>
          <a:p>
            <a:pPr marL="361950" indent="-361950" algn="just">
              <a:buFontTx/>
              <a:buBlip>
                <a:blip r:embed="rId3"/>
              </a:buBlip>
            </a:pPr>
            <a:r>
              <a:rPr lang="en-US" sz="2800" dirty="0">
                <a:latin typeface="Franklin Gothic Demi" pitchFamily="34" charset="0"/>
              </a:rPr>
              <a:t>Focal </a:t>
            </a:r>
            <a:r>
              <a:rPr lang="en-US" sz="2800" dirty="0" err="1">
                <a:latin typeface="Franklin Gothic Demi" pitchFamily="34" charset="0"/>
              </a:rPr>
              <a:t>tumour</a:t>
            </a:r>
            <a:r>
              <a:rPr lang="en-US" sz="2800" dirty="0">
                <a:latin typeface="Franklin Gothic Demi" pitchFamily="34" charset="0"/>
              </a:rPr>
              <a:t> cell necrosis.</a:t>
            </a:r>
          </a:p>
          <a:p>
            <a:pPr marL="361950" indent="-361950" algn="just">
              <a:buFontTx/>
              <a:buBlip>
                <a:blip r:embed="rId3"/>
              </a:buBlip>
            </a:pPr>
            <a:endParaRPr lang="en-US" sz="1600" dirty="0">
              <a:latin typeface="Franklin Gothic Demi" pitchFamily="34" charset="0"/>
            </a:endParaRPr>
          </a:p>
          <a:p>
            <a:pPr marL="361950" indent="-361950" algn="just">
              <a:buFontTx/>
              <a:buBlip>
                <a:blip r:embed="rId3"/>
              </a:buBlip>
            </a:pPr>
            <a:r>
              <a:rPr lang="en-US" sz="2800" dirty="0" err="1">
                <a:latin typeface="Franklin Gothic Demi" pitchFamily="34" charset="0"/>
              </a:rPr>
              <a:t>Tumour</a:t>
            </a:r>
            <a:r>
              <a:rPr lang="en-US" sz="2800" dirty="0">
                <a:latin typeface="Franklin Gothic Demi" pitchFamily="34" charset="0"/>
              </a:rPr>
              <a:t> cells are invading breast adipose tissue.</a:t>
            </a:r>
          </a:p>
          <a:p>
            <a:pPr marL="361950" indent="-361950" algn="just">
              <a:buFontTx/>
              <a:buBlip>
                <a:blip r:embed="rId3"/>
              </a:buBlip>
            </a:pPr>
            <a:endParaRPr lang="en-US" sz="1600" dirty="0">
              <a:latin typeface="Franklin Gothic Demi" pitchFamily="34" charset="0"/>
            </a:endParaRPr>
          </a:p>
          <a:p>
            <a:pPr marL="361950" indent="-361950" algn="just">
              <a:buFontTx/>
              <a:buBlip>
                <a:blip r:embed="rId3"/>
              </a:buBlip>
            </a:pPr>
            <a:r>
              <a:rPr lang="en-US" sz="2800" dirty="0">
                <a:latin typeface="Franklin Gothic Demi" pitchFamily="34" charset="0"/>
              </a:rPr>
              <a:t>Few </a:t>
            </a:r>
            <a:r>
              <a:rPr lang="en-US" sz="2800" dirty="0" err="1">
                <a:latin typeface="Franklin Gothic Demi" pitchFamily="34" charset="0"/>
              </a:rPr>
              <a:t>tumour</a:t>
            </a:r>
            <a:r>
              <a:rPr lang="en-US" sz="2800" dirty="0">
                <a:latin typeface="Franklin Gothic Demi" pitchFamily="34" charset="0"/>
              </a:rPr>
              <a:t> cells </a:t>
            </a:r>
            <a:r>
              <a:rPr lang="en-US" sz="2800" dirty="0" smtClean="0">
                <a:latin typeface="Franklin Gothic Demi" pitchFamily="34" charset="0"/>
              </a:rPr>
              <a:t>form </a:t>
            </a:r>
            <a:r>
              <a:rPr lang="en-US" sz="2800" dirty="0">
                <a:latin typeface="Franklin Gothic Demi" pitchFamily="34" charset="0"/>
              </a:rPr>
              <a:t>duct-like structures.</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9" name="Picture 5" descr="L1320 - prostatic epithelium"/>
          <p:cNvPicPr>
            <a:picLocks noChangeArrowheads="1"/>
          </p:cNvPicPr>
          <p:nvPr/>
        </p:nvPicPr>
        <p:blipFill>
          <a:blip r:embed="rId2" cstate="print"/>
          <a:srcRect/>
          <a:stretch>
            <a:fillRect/>
          </a:stretch>
        </p:blipFill>
        <p:spPr bwMode="auto">
          <a:xfrm>
            <a:off x="6402388" y="3430588"/>
            <a:ext cx="2741612" cy="3427412"/>
          </a:xfrm>
          <a:prstGeom prst="rect">
            <a:avLst/>
          </a:prstGeom>
          <a:noFill/>
        </p:spPr>
      </p:pic>
      <p:pic>
        <p:nvPicPr>
          <p:cNvPr id="57350" name="Picture 6" descr="L1319 - prostate gland"/>
          <p:cNvPicPr>
            <a:picLocks noChangeArrowheads="1"/>
          </p:cNvPicPr>
          <p:nvPr/>
        </p:nvPicPr>
        <p:blipFill>
          <a:blip r:embed="rId3" cstate="print"/>
          <a:srcRect/>
          <a:stretch>
            <a:fillRect/>
          </a:stretch>
        </p:blipFill>
        <p:spPr bwMode="auto">
          <a:xfrm>
            <a:off x="3657600" y="3430588"/>
            <a:ext cx="2741613" cy="3427412"/>
          </a:xfrm>
          <a:prstGeom prst="rect">
            <a:avLst/>
          </a:prstGeom>
          <a:noFill/>
        </p:spPr>
      </p:pic>
      <p:sp>
        <p:nvSpPr>
          <p:cNvPr id="57351" name="Text Box 7"/>
          <p:cNvSpPr txBox="1">
            <a:spLocks noChangeArrowheads="1"/>
          </p:cNvSpPr>
          <p:nvPr/>
        </p:nvSpPr>
        <p:spPr bwMode="auto">
          <a:xfrm>
            <a:off x="0" y="3429000"/>
            <a:ext cx="3657600" cy="3282950"/>
          </a:xfrm>
          <a:prstGeom prst="rect">
            <a:avLst/>
          </a:prstGeom>
          <a:noFill/>
          <a:ln w="9525">
            <a:noFill/>
            <a:miter lim="800000"/>
            <a:headEnd/>
            <a:tailEnd/>
          </a:ln>
          <a:effectLst/>
        </p:spPr>
        <p:txBody>
          <a:bodyPr>
            <a:spAutoFit/>
          </a:bodyPr>
          <a:lstStyle/>
          <a:p>
            <a:pPr>
              <a:spcBef>
                <a:spcPct val="50000"/>
              </a:spcBef>
              <a:buFontTx/>
              <a:buChar char="-"/>
            </a:pPr>
            <a:r>
              <a:rPr lang="en-US" sz="1400"/>
              <a:t> The </a:t>
            </a:r>
            <a:r>
              <a:rPr lang="en-US" sz="1400" b="1"/>
              <a:t>prostate gland</a:t>
            </a:r>
            <a:r>
              <a:rPr lang="en-US" sz="1400"/>
              <a:t> is shown to the right. The secretory glands, lined with simple columnar epithelium, differ somewhat in morphology as they move progressively from the urethra toward the gland periphery.</a:t>
            </a:r>
          </a:p>
          <a:p>
            <a:pPr>
              <a:spcBef>
                <a:spcPct val="50000"/>
              </a:spcBef>
              <a:buFontTx/>
              <a:buChar char="-"/>
            </a:pPr>
            <a:r>
              <a:rPr lang="en-US" sz="1400"/>
              <a:t> The glands near the urethra tend to enlarge with age and restrict the urethra, known as benign hypertrophy. Glands near the periphery are subject to carcinomatous change.</a:t>
            </a:r>
          </a:p>
          <a:p>
            <a:pPr>
              <a:spcBef>
                <a:spcPct val="50000"/>
              </a:spcBef>
              <a:buFontTx/>
              <a:buChar char="-"/>
            </a:pPr>
            <a:r>
              <a:rPr lang="en-US" sz="1400"/>
              <a:t> The glands have a characteristic folded appearance. There may also be distinct </a:t>
            </a:r>
            <a:r>
              <a:rPr lang="en-US" sz="1400" b="1"/>
              <a:t>concretions</a:t>
            </a:r>
            <a:r>
              <a:rPr lang="en-US" sz="1400"/>
              <a:t> that are spherical or oval concentrations of glycoprotein.</a:t>
            </a:r>
          </a:p>
        </p:txBody>
      </p:sp>
      <p:sp>
        <p:nvSpPr>
          <p:cNvPr id="57352" name="Text Box 8"/>
          <p:cNvSpPr txBox="1">
            <a:spLocks noChangeArrowheads="1"/>
          </p:cNvSpPr>
          <p:nvPr/>
        </p:nvSpPr>
        <p:spPr bwMode="auto">
          <a:xfrm>
            <a:off x="4632325" y="4227513"/>
            <a:ext cx="1352550" cy="366712"/>
          </a:xfrm>
          <a:prstGeom prst="rect">
            <a:avLst/>
          </a:prstGeom>
          <a:noFill/>
          <a:ln w="9525">
            <a:noFill/>
            <a:miter lim="800000"/>
            <a:headEnd/>
            <a:tailEnd/>
          </a:ln>
          <a:effectLst/>
        </p:spPr>
        <p:txBody>
          <a:bodyPr wrap="none">
            <a:spAutoFit/>
          </a:bodyPr>
          <a:lstStyle/>
          <a:p>
            <a:r>
              <a:rPr lang="en-US" b="1"/>
              <a:t>concretion</a:t>
            </a:r>
          </a:p>
        </p:txBody>
      </p:sp>
      <p:sp>
        <p:nvSpPr>
          <p:cNvPr id="57353" name="Line 9"/>
          <p:cNvSpPr>
            <a:spLocks noChangeShapeType="1"/>
          </p:cNvSpPr>
          <p:nvPr/>
        </p:nvSpPr>
        <p:spPr bwMode="auto">
          <a:xfrm flipV="1">
            <a:off x="5334000" y="4572000"/>
            <a:ext cx="0" cy="685800"/>
          </a:xfrm>
          <a:prstGeom prst="line">
            <a:avLst/>
          </a:prstGeom>
          <a:noFill/>
          <a:ln w="9525">
            <a:solidFill>
              <a:schemeClr val="tx1"/>
            </a:solidFill>
            <a:round/>
            <a:headEnd/>
            <a:tailEnd/>
          </a:ln>
          <a:effectLst/>
        </p:spPr>
        <p:txBody>
          <a:bodyPr/>
          <a:lstStyle/>
          <a:p>
            <a:endParaRPr lang="en-US"/>
          </a:p>
        </p:txBody>
      </p:sp>
      <p:pic>
        <p:nvPicPr>
          <p:cNvPr id="7" name="Picture 6" descr="L1319 - prostate gland"/>
          <p:cNvPicPr>
            <a:picLocks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http://www.vashishtsurgicalservices.co.uk/images/pics/pagett1.gif"/>
          <p:cNvPicPr>
            <a:picLocks noChangeAspect="1" noChangeArrowheads="1"/>
          </p:cNvPicPr>
          <p:nvPr/>
        </p:nvPicPr>
        <p:blipFill>
          <a:blip r:embed="rId2" cstate="print"/>
          <a:srcRect/>
          <a:stretch>
            <a:fillRect/>
          </a:stretch>
        </p:blipFill>
        <p:spPr bwMode="auto">
          <a:xfrm>
            <a:off x="1619672" y="833456"/>
            <a:ext cx="4680520" cy="4794679"/>
          </a:xfrm>
          <a:prstGeom prst="rect">
            <a:avLst/>
          </a:prstGeom>
          <a:noFill/>
        </p:spPr>
      </p:pic>
      <p:sp>
        <p:nvSpPr>
          <p:cNvPr id="4" name="Rectangle 3"/>
          <p:cNvSpPr/>
          <p:nvPr/>
        </p:nvSpPr>
        <p:spPr>
          <a:xfrm>
            <a:off x="1475656" y="246667"/>
            <a:ext cx="5472608" cy="584775"/>
          </a:xfrm>
          <a:prstGeom prst="rect">
            <a:avLst/>
          </a:prstGeom>
        </p:spPr>
        <p:txBody>
          <a:bodyPr wrap="square">
            <a:spAutoFit/>
          </a:bodyPr>
          <a:lstStyle/>
          <a:p>
            <a:r>
              <a:rPr lang="en-US" sz="3200" b="1" dirty="0" smtClean="0"/>
              <a:t>Paget's disease of the nipple</a:t>
            </a:r>
            <a:endParaRPr lang="en-US" sz="3200" dirty="0"/>
          </a:p>
        </p:txBody>
      </p:sp>
      <p:sp>
        <p:nvSpPr>
          <p:cNvPr id="2" name="TextBox 1"/>
          <p:cNvSpPr txBox="1"/>
          <p:nvPr/>
        </p:nvSpPr>
        <p:spPr>
          <a:xfrm>
            <a:off x="1619672" y="5842337"/>
            <a:ext cx="5760640" cy="707886"/>
          </a:xfrm>
          <a:prstGeom prst="rect">
            <a:avLst/>
          </a:prstGeom>
          <a:noFill/>
        </p:spPr>
        <p:txBody>
          <a:bodyPr wrap="square" rtlCol="0">
            <a:spAutoFit/>
          </a:bodyPr>
          <a:lstStyle/>
          <a:p>
            <a:r>
              <a:rPr lang="en-US" sz="2000" b="1" dirty="0" smtClean="0"/>
              <a:t>The skin shows erythematous and scaly/crusted lesion resembling dermatitis (eczema) </a:t>
            </a:r>
            <a:endParaRPr lang="en-US" sz="2000" b="1"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http://www.scielo.br/img/revistas/abd/v85n3/en_a11fig02.gif"/>
          <p:cNvPicPr>
            <a:picLocks noChangeAspect="1" noChangeArrowheads="1"/>
          </p:cNvPicPr>
          <p:nvPr/>
        </p:nvPicPr>
        <p:blipFill>
          <a:blip r:embed="rId2" cstate="print"/>
          <a:srcRect/>
          <a:stretch>
            <a:fillRect/>
          </a:stretch>
        </p:blipFill>
        <p:spPr bwMode="auto">
          <a:xfrm>
            <a:off x="1259632" y="764704"/>
            <a:ext cx="6643079" cy="5547680"/>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Paget's disease of the nipple"/>
          <p:cNvPicPr>
            <a:picLocks noChangeAspect="1" noChangeArrowheads="1"/>
          </p:cNvPicPr>
          <p:nvPr/>
        </p:nvPicPr>
        <p:blipFill>
          <a:blip r:embed="rId2" cstate="print"/>
          <a:srcRect/>
          <a:stretch>
            <a:fillRect/>
          </a:stretch>
        </p:blipFill>
        <p:spPr bwMode="auto">
          <a:xfrm>
            <a:off x="395536" y="260648"/>
            <a:ext cx="8280920" cy="5400600"/>
          </a:xfrm>
          <a:prstGeom prst="rect">
            <a:avLst/>
          </a:prstGeom>
          <a:noFill/>
        </p:spPr>
      </p:pic>
      <p:sp>
        <p:nvSpPr>
          <p:cNvPr id="4" name="Rectangle 3"/>
          <p:cNvSpPr/>
          <p:nvPr/>
        </p:nvSpPr>
        <p:spPr>
          <a:xfrm>
            <a:off x="2051720" y="6021288"/>
            <a:ext cx="4896543" cy="584775"/>
          </a:xfrm>
          <a:prstGeom prst="rect">
            <a:avLst/>
          </a:prstGeom>
        </p:spPr>
        <p:txBody>
          <a:bodyPr wrap="square">
            <a:spAutoFit/>
          </a:bodyPr>
          <a:lstStyle/>
          <a:p>
            <a:r>
              <a:rPr lang="en-US" sz="3200" dirty="0" smtClean="0"/>
              <a:t>Paget's disease of the nipple</a:t>
            </a:r>
            <a:endParaRPr lang="en-US" sz="32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http://www.webpathology.com/slides/slides/ExtGenitalia_Pagets2.jpg"/>
          <p:cNvPicPr>
            <a:picLocks noChangeAspect="1" noChangeArrowheads="1"/>
          </p:cNvPicPr>
          <p:nvPr/>
        </p:nvPicPr>
        <p:blipFill>
          <a:blip r:embed="rId2" cstate="print"/>
          <a:srcRect/>
          <a:stretch>
            <a:fillRect/>
          </a:stretch>
        </p:blipFill>
        <p:spPr bwMode="auto">
          <a:xfrm>
            <a:off x="395536" y="332656"/>
            <a:ext cx="8328856" cy="6246643"/>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Paget’s disease of the breast:</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breast and skin shows:</a:t>
            </a:r>
            <a:endParaRPr lang="en-US" sz="2800" i="1" dirty="0">
              <a:solidFill>
                <a:schemeClr val="accent1">
                  <a:satMod val="150000"/>
                </a:schemeClr>
              </a:solidFill>
              <a:latin typeface="Franklin Gothic Demi" pitchFamily="34" charset="0"/>
            </a:endParaRPr>
          </a:p>
        </p:txBody>
      </p:sp>
      <p:sp>
        <p:nvSpPr>
          <p:cNvPr id="77827" name="TextBox 2"/>
          <p:cNvSpPr txBox="1">
            <a:spLocks noChangeArrowheads="1"/>
          </p:cNvSpPr>
          <p:nvPr/>
        </p:nvSpPr>
        <p:spPr bwMode="auto">
          <a:xfrm>
            <a:off x="285750" y="1268760"/>
            <a:ext cx="8501063" cy="6001643"/>
          </a:xfrm>
          <a:prstGeom prst="rect">
            <a:avLst/>
          </a:prstGeom>
          <a:noFill/>
          <a:ln w="9525">
            <a:noFill/>
            <a:miter lim="800000"/>
            <a:headEnd/>
            <a:tailEnd/>
          </a:ln>
        </p:spPr>
        <p:txBody>
          <a:bodyPr>
            <a:spAutoFit/>
          </a:bodyPr>
          <a:lstStyle/>
          <a:p>
            <a:pPr marL="533400" indent="-533400" algn="just">
              <a:buFontTx/>
              <a:buBlip>
                <a:blip r:embed="rId3"/>
              </a:buBlip>
            </a:pPr>
            <a:r>
              <a:rPr lang="en-US" sz="2400" dirty="0">
                <a:latin typeface="Franklin Gothic Demi" pitchFamily="34" charset="0"/>
              </a:rPr>
              <a:t>I</a:t>
            </a:r>
            <a:r>
              <a:rPr lang="en-US" sz="2400" dirty="0" smtClean="0">
                <a:latin typeface="Franklin Gothic Demi" pitchFamily="34" charset="0"/>
              </a:rPr>
              <a:t>nvasion </a:t>
            </a:r>
            <a:r>
              <a:rPr lang="en-US" sz="2400" dirty="0">
                <a:latin typeface="Franklin Gothic Demi" pitchFamily="34" charset="0"/>
              </a:rPr>
              <a:t>of epidermis by ductal carcinoma cells (Paget cells), </a:t>
            </a:r>
            <a:r>
              <a:rPr lang="en-US" sz="2400" dirty="0" smtClean="0">
                <a:latin typeface="Franklin Gothic Demi" pitchFamily="34" charset="0"/>
              </a:rPr>
              <a:t>which are present </a:t>
            </a:r>
            <a:r>
              <a:rPr lang="en-US" sz="2400" dirty="0">
                <a:latin typeface="Franklin Gothic Demi" pitchFamily="34" charset="0"/>
              </a:rPr>
              <a:t>between  </a:t>
            </a:r>
            <a:r>
              <a:rPr lang="en-US" sz="2400" dirty="0" smtClean="0">
                <a:latin typeface="Franklin Gothic Demi" pitchFamily="34" charset="0"/>
              </a:rPr>
              <a:t>the epidermal squamous cells</a:t>
            </a:r>
            <a:endParaRPr lang="en-US" sz="2400" dirty="0">
              <a:latin typeface="Franklin Gothic Demi" pitchFamily="34" charset="0"/>
            </a:endParaRPr>
          </a:p>
          <a:p>
            <a:pPr marL="533400" indent="-533400" algn="just">
              <a:buFontTx/>
              <a:buBlip>
                <a:blip r:embed="rId3"/>
              </a:buBlip>
            </a:pPr>
            <a:endParaRPr lang="en-US" sz="2400" dirty="0">
              <a:latin typeface="Franklin Gothic Demi" pitchFamily="34" charset="0"/>
            </a:endParaRPr>
          </a:p>
          <a:p>
            <a:pPr marL="533400" indent="-533400" algn="just">
              <a:buFontTx/>
              <a:buBlip>
                <a:blip r:embed="rId3"/>
              </a:buBlip>
            </a:pPr>
            <a:r>
              <a:rPr lang="en-US" sz="2400" dirty="0">
                <a:latin typeface="Franklin Gothic Demi" pitchFamily="34" charset="0"/>
              </a:rPr>
              <a:t>Paget cells are large, </a:t>
            </a:r>
            <a:r>
              <a:rPr lang="en-US" sz="2400" dirty="0" err="1">
                <a:latin typeface="Franklin Gothic Demi" pitchFamily="34" charset="0"/>
              </a:rPr>
              <a:t>anaplastic</a:t>
            </a:r>
            <a:r>
              <a:rPr lang="en-US" sz="2400" dirty="0">
                <a:latin typeface="Franklin Gothic Demi" pitchFamily="34" charset="0"/>
              </a:rPr>
              <a:t> cells having pale cytoplasm, </a:t>
            </a:r>
            <a:r>
              <a:rPr lang="en-US" sz="2400" dirty="0" err="1">
                <a:latin typeface="Franklin Gothic Demi" pitchFamily="34" charset="0"/>
              </a:rPr>
              <a:t>hyperchromatic</a:t>
            </a:r>
            <a:r>
              <a:rPr lang="en-US" sz="2400" dirty="0">
                <a:latin typeface="Franklin Gothic Demi" pitchFamily="34" charset="0"/>
              </a:rPr>
              <a:t> nuclei with occasional mitoses.</a:t>
            </a:r>
          </a:p>
          <a:p>
            <a:pPr marL="533400" indent="-533400" algn="just">
              <a:buFontTx/>
              <a:buBlip>
                <a:blip r:embed="rId3"/>
              </a:buBlip>
            </a:pPr>
            <a:endParaRPr lang="en-US" sz="2400" dirty="0">
              <a:latin typeface="Franklin Gothic Demi" pitchFamily="34" charset="0"/>
            </a:endParaRPr>
          </a:p>
          <a:p>
            <a:pPr marL="533400" indent="-533400" algn="just">
              <a:buFontTx/>
              <a:buBlip>
                <a:blip r:embed="rId3"/>
              </a:buBlip>
            </a:pPr>
            <a:r>
              <a:rPr lang="en-US" sz="2400" dirty="0">
                <a:latin typeface="Franklin Gothic Demi" pitchFamily="34" charset="0"/>
              </a:rPr>
              <a:t>Paget cells are </a:t>
            </a:r>
            <a:r>
              <a:rPr lang="en-US" sz="2400" dirty="0" smtClean="0">
                <a:latin typeface="Franklin Gothic Demi" pitchFamily="34" charset="0"/>
              </a:rPr>
              <a:t>present </a:t>
            </a:r>
            <a:r>
              <a:rPr lang="en-US" sz="2400" dirty="0">
                <a:latin typeface="Franklin Gothic Demi" pitchFamily="34" charset="0"/>
              </a:rPr>
              <a:t>either singly or in small groups of two or three </a:t>
            </a:r>
            <a:r>
              <a:rPr lang="en-US" sz="2400" dirty="0" smtClean="0">
                <a:latin typeface="Franklin Gothic Demi" pitchFamily="34" charset="0"/>
              </a:rPr>
              <a:t>cells surrounded </a:t>
            </a:r>
            <a:r>
              <a:rPr lang="en-US" sz="2400" dirty="0">
                <a:latin typeface="Franklin Gothic Demi" pitchFamily="34" charset="0"/>
              </a:rPr>
              <a:t>by a clear zone or halo</a:t>
            </a:r>
            <a:r>
              <a:rPr lang="en-US" sz="2400" dirty="0" smtClean="0">
                <a:latin typeface="Franklin Gothic Demi" pitchFamily="34" charset="0"/>
              </a:rPr>
              <a:t>.</a:t>
            </a:r>
          </a:p>
          <a:p>
            <a:pPr marL="533400" indent="-533400" algn="just">
              <a:buFontTx/>
              <a:buBlip>
                <a:blip r:embed="rId3"/>
              </a:buBlip>
            </a:pPr>
            <a:endParaRPr lang="en-US" sz="2400" dirty="0">
              <a:latin typeface="Franklin Gothic Demi" pitchFamily="34" charset="0"/>
            </a:endParaRPr>
          </a:p>
          <a:p>
            <a:pPr marL="533400" indent="-533400" algn="just">
              <a:buFontTx/>
              <a:buBlip>
                <a:blip r:embed="rId3"/>
              </a:buBlip>
            </a:pPr>
            <a:r>
              <a:rPr lang="en-US" sz="2400" dirty="0" smtClean="0">
                <a:latin typeface="Franklin Gothic Demi" pitchFamily="34" charset="0"/>
              </a:rPr>
              <a:t>Familial cases of breast cancer are associated with mutations in BRCA 1 and BRCA 2 genes and affected patients are also prone to develop ovarian carcinoma</a:t>
            </a:r>
            <a:endParaRPr lang="en-US" sz="2400" dirty="0">
              <a:latin typeface="Franklin Gothic Demi" pitchFamily="34" charset="0"/>
            </a:endParaRPr>
          </a:p>
          <a:p>
            <a:pPr marL="533400" indent="-533400" algn="just">
              <a:buFontTx/>
              <a:buBlip>
                <a:blip r:embed="rId3"/>
              </a:buBlip>
            </a:pPr>
            <a:endParaRPr lang="en-US" sz="2400" dirty="0">
              <a:latin typeface="Franklin Gothic Demi" pitchFamily="34" charset="0"/>
            </a:endParaRPr>
          </a:p>
          <a:p>
            <a:pPr marL="533400" indent="-533400" algn="just"/>
            <a:endParaRPr lang="en-US" sz="2400" dirty="0">
              <a:latin typeface="Franklin Gothic Demi" pitchFamily="34"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Gross and histopathology</a:t>
            </a:r>
            <a:endParaRPr lang="en-US" sz="4000" dirty="0"/>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786058"/>
            <a:ext cx="8439912" cy="1000132"/>
          </a:xfrm>
        </p:spPr>
        <p:txBody>
          <a:bodyPr/>
          <a:lstStyle/>
          <a:p>
            <a:pPr fontAlgn="auto">
              <a:spcAft>
                <a:spcPts val="0"/>
              </a:spcAft>
              <a:defRPr/>
            </a:pPr>
            <a:r>
              <a:rPr lang="en-US" dirty="0" smtClean="0"/>
              <a:t>         1-Prostatic  hyperplasia </a:t>
            </a:r>
            <a:endParaRPr lang="en-US" dirty="0"/>
          </a:p>
        </p:txBody>
      </p:sp>
      <p:sp>
        <p:nvSpPr>
          <p:cNvPr id="4" name="Title 1"/>
          <p:cNvSpPr txBox="1">
            <a:spLocks/>
          </p:cNvSpPr>
          <p:nvPr/>
        </p:nvSpPr>
        <p:spPr>
          <a:xfrm>
            <a:off x="214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fontAlgn="auto">
              <a:spcAft>
                <a:spcPts val="0"/>
              </a:spcAft>
              <a:defRPr/>
            </a:pPr>
            <a:endParaRPr sz="4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BLAD062"/>
          <p:cNvPicPr>
            <a:picLocks noChangeAspect="1" noChangeArrowheads="1"/>
          </p:cNvPicPr>
          <p:nvPr/>
        </p:nvPicPr>
        <p:blipFill>
          <a:blip r:embed="rId3" cstate="print"/>
          <a:srcRect/>
          <a:stretch>
            <a:fillRect/>
          </a:stretch>
        </p:blipFill>
        <p:spPr bwMode="auto">
          <a:xfrm>
            <a:off x="2590800" y="1268760"/>
            <a:ext cx="4225925" cy="5589240"/>
          </a:xfrm>
          <a:prstGeom prst="rect">
            <a:avLst/>
          </a:prstGeom>
          <a:noFill/>
        </p:spPr>
      </p:pic>
      <p:sp>
        <p:nvSpPr>
          <p:cNvPr id="8" name="Title 7"/>
          <p:cNvSpPr>
            <a:spLocks noGrp="1"/>
          </p:cNvSpPr>
          <p:nvPr>
            <p:ph type="title" idx="4294967295"/>
          </p:nvPr>
        </p:nvSpPr>
        <p:spPr>
          <a:xfrm>
            <a:off x="0" y="274638"/>
            <a:ext cx="8229600" cy="1143000"/>
          </a:xfrm>
        </p:spPr>
        <p:txBody>
          <a:bodyPr/>
          <a:lstStyle/>
          <a:p>
            <a:r>
              <a:rPr lang="en-US" dirty="0" smtClean="0"/>
              <a:t>Prostatic  hyperplasia </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932</TotalTime>
  <Words>1238</Words>
  <Application>Microsoft Office PowerPoint</Application>
  <PresentationFormat>On-screen Show (4:3)</PresentationFormat>
  <Paragraphs>176</Paragraphs>
  <Slides>64</Slides>
  <Notes>40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66" baseType="lpstr">
      <vt:lpstr>Office Theme</vt:lpstr>
      <vt:lpstr>Bitmap Image</vt:lpstr>
      <vt:lpstr>Reproductive practical block</vt:lpstr>
      <vt:lpstr>Male genital system</vt:lpstr>
      <vt:lpstr>PowerPoint Presentation</vt:lpstr>
      <vt:lpstr>PowerPoint Presentation</vt:lpstr>
      <vt:lpstr>PowerPoint Presentation</vt:lpstr>
      <vt:lpstr>PowerPoint Presentation</vt:lpstr>
      <vt:lpstr>Gross and histopathology</vt:lpstr>
      <vt:lpstr>         1-Prostatic  hyperplasia </vt:lpstr>
      <vt:lpstr>Prostatic  hyperplasia </vt:lpstr>
      <vt:lpstr>PowerPoint Presentation</vt:lpstr>
      <vt:lpstr>PowerPoint Presentation</vt:lpstr>
      <vt:lpstr>PowerPoint Presentation</vt:lpstr>
      <vt:lpstr>PowerPoint Presentation</vt:lpstr>
      <vt:lpstr>Hyperplasia of the prostate: Section of prostate shows:</vt:lpstr>
      <vt:lpstr>       2-Seminoma of the testis </vt:lpstr>
      <vt:lpstr>Testicular mass</vt:lpstr>
      <vt:lpstr>PowerPoint Presentation</vt:lpstr>
      <vt:lpstr>PowerPoint Presentation</vt:lpstr>
      <vt:lpstr>PowerPoint Presentation</vt:lpstr>
      <vt:lpstr> SEMINOMA OF THE TESTIS</vt:lpstr>
      <vt:lpstr>PowerPoint Presentation</vt:lpstr>
      <vt:lpstr>Seminoma of the testis:  Section of the testis shows: </vt:lpstr>
      <vt:lpstr>Female genital system </vt:lpstr>
      <vt:lpstr>PowerPoint Presentation</vt:lpstr>
      <vt:lpstr>PowerPoint Presentation</vt:lpstr>
      <vt:lpstr>Female genital system</vt:lpstr>
      <vt:lpstr>1-Multiple leiomyoma </vt:lpstr>
      <vt:lpstr>Multiple leiomyoma </vt:lpstr>
      <vt:lpstr>PowerPoint Presentation</vt:lpstr>
      <vt:lpstr>PowerPoint Presentation</vt:lpstr>
      <vt:lpstr>PowerPoint Presentation</vt:lpstr>
      <vt:lpstr>Leiomyoma: Section of tumour shows:</vt:lpstr>
      <vt:lpstr>2-Dermoid cyst of the ovary </vt:lpstr>
      <vt:lpstr>PowerPoint Presentation</vt:lpstr>
      <vt:lpstr>PowerPoint Presentation</vt:lpstr>
      <vt:lpstr>PowerPoint Presentation</vt:lpstr>
      <vt:lpstr> DERMOID CYST OF THE OVARY (BENIGN CYSTIC TERATOMA OF THE OVARY)</vt:lpstr>
      <vt:lpstr>Dermoid cyst of the ovary: section of the cyst wall shows:</vt:lpstr>
      <vt:lpstr>Breast</vt:lpstr>
      <vt:lpstr>PowerPoint Presentation</vt:lpstr>
      <vt:lpstr>PowerPoint Presentation</vt:lpstr>
      <vt:lpstr>PowerPoint Presentation</vt:lpstr>
      <vt:lpstr>PowerPoint Presentation</vt:lpstr>
      <vt:lpstr>GROSS AND HISTOPATHOLOGY</vt:lpstr>
      <vt:lpstr>      1-Fibroadenoma </vt:lpstr>
      <vt:lpstr>PowerPoint Presentation</vt:lpstr>
      <vt:lpstr>FIBROADENOMA OF THE BREAST</vt:lpstr>
      <vt:lpstr> FIBROADENOMA OF THE BREAST</vt:lpstr>
      <vt:lpstr>Fibroadenoma of the Breast: Section shows breast tumour:</vt:lpstr>
      <vt:lpstr>Carcinoma of the breast  </vt:lpstr>
      <vt:lpstr>PowerPoint Presentation</vt:lpstr>
      <vt:lpstr>PowerPoint Presentation</vt:lpstr>
      <vt:lpstr> INTRADUCTAL CARCINOMA  OF THE BREAST</vt:lpstr>
      <vt:lpstr> INTRADUCTAL CARCINOMA  OF THE BREAST</vt:lpstr>
      <vt:lpstr>Intraductal carcinoma of the breast: Section of breast tumour shows:</vt:lpstr>
      <vt:lpstr> INVASIVE DUCTAL CARCINOMA</vt:lpstr>
      <vt:lpstr>PowerPoint Presentation</vt:lpstr>
      <vt:lpstr>PowerPoint Presentation</vt:lpstr>
      <vt:lpstr>Invasive ducts carcinoma of the breast: Section of breast tumour shows:</vt:lpstr>
      <vt:lpstr>PowerPoint Presentation</vt:lpstr>
      <vt:lpstr>PowerPoint Presentation</vt:lpstr>
      <vt:lpstr>PowerPoint Presentation</vt:lpstr>
      <vt:lpstr>PowerPoint Presentation</vt:lpstr>
      <vt:lpstr>Paget’s disease of the breast: Section of breast and skin shows:</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Reproductive practical block</dc:title>
  <dc:creator>Mr. Amer Shafie</dc:creator>
  <cp:lastModifiedBy>Dr. Riqabi</cp:lastModifiedBy>
  <cp:revision>63</cp:revision>
  <dcterms:created xsi:type="dcterms:W3CDTF">2010-04-12T07:10:38Z</dcterms:created>
  <dcterms:modified xsi:type="dcterms:W3CDTF">2014-02-19T12:18:35Z</dcterms:modified>
</cp:coreProperties>
</file>