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3" r:id="rId2"/>
    <p:sldId id="333" r:id="rId3"/>
    <p:sldId id="348" r:id="rId4"/>
    <p:sldId id="349" r:id="rId5"/>
    <p:sldId id="344" r:id="rId6"/>
    <p:sldId id="293" r:id="rId7"/>
    <p:sldId id="275" r:id="rId8"/>
    <p:sldId id="320" r:id="rId9"/>
    <p:sldId id="295" r:id="rId10"/>
    <p:sldId id="345" r:id="rId11"/>
    <p:sldId id="346" r:id="rId12"/>
    <p:sldId id="323" r:id="rId13"/>
    <p:sldId id="337" r:id="rId14"/>
    <p:sldId id="328" r:id="rId15"/>
    <p:sldId id="327" r:id="rId16"/>
    <p:sldId id="336" r:id="rId17"/>
    <p:sldId id="325" r:id="rId18"/>
    <p:sldId id="338" r:id="rId19"/>
    <p:sldId id="326" r:id="rId20"/>
    <p:sldId id="341" r:id="rId21"/>
    <p:sldId id="283" r:id="rId22"/>
    <p:sldId id="334" r:id="rId2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FFFF"/>
    <a:srgbClr val="EBFFB3"/>
    <a:srgbClr val="3101FF"/>
    <a:srgbClr val="0000FF"/>
    <a:srgbClr val="FF33CC"/>
    <a:srgbClr val="FF00FF"/>
    <a:srgbClr val="E7FFFF"/>
    <a:srgbClr val="CDFFF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70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C0D4D6E-95EB-4BCC-BDBB-A5D6B6FB35B2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9D41416-D7D6-4A82-A138-A99A06653B14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201237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3C044F-F362-483A-918B-44400F105E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856712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10536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960163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03419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938426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48462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43627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3668468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93255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4131802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241881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0099"/>
            </a:gs>
            <a:gs pos="21000">
              <a:srgbClr val="0066FF"/>
            </a:gs>
            <a:gs pos="31000">
              <a:srgbClr val="00FFFF">
                <a:alpha val="22000"/>
              </a:srgbClr>
            </a:gs>
            <a:gs pos="53000">
              <a:srgbClr val="E1F4FF">
                <a:alpha val="60000"/>
              </a:srgbClr>
            </a:gs>
            <a:gs pos="54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0A401-BF32-4AEA-BF29-E1D5CCF33233}" type="datetimeFigureOut">
              <a:rPr lang="ar-EG" smtClean="0"/>
              <a:pPr/>
              <a:t>03/06/1435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C5745-8351-4480-A0F9-45A4E7AE8CF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1442311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imgres?imgurl=http://image.shutterstock.com/display_pic_with_logo/467689/467689,1280897058,1/stock-photo-human-sperm-cells-trying-to-reach-an-human-ovum-58415755.jpg&amp;imgrefurl=http://www.shutterstock.com/pic-58415755/stock-photo-human-sperm-cells-trying-to-reach-an-human-ovum.html&amp;usg=__tVMkHUUrhK1_86-3sgWgAzjAmps=&amp;h=320&amp;w=450&amp;sz=43&amp;hl=en&amp;start=192&amp;zoom=1&amp;itbs=1&amp;tbnid=prXcasqQZwHWTM:&amp;tbnh=90&amp;tbnw=127&amp;prev=/images?q=sperm+cells&amp;start=180&amp;hl=en&amp;safe=active&amp;sa=N&amp;gbv=2&amp;ndsp=20&amp;tbs=isch:1&amp;ei=CC9aTcbBEJGYOs6C7Zs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55271" y="231872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70884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29376" y="364123"/>
            <a:ext cx="285687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cting Drugs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" y="1066800"/>
            <a:ext cx="90678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itchFamily="34" charset="0"/>
              </a:rPr>
              <a:t>DA&gt;</a:t>
            </a:r>
            <a:r>
              <a:rPr lang="en-US" sz="2000" b="1" dirty="0" smtClean="0">
                <a:latin typeface="Arial Narrow" pitchFamily="34" charset="0"/>
              </a:rPr>
              <a:t>NE</a:t>
            </a:r>
            <a:r>
              <a:rPr lang="en-US" sz="2400" b="1" dirty="0" smtClean="0">
                <a:latin typeface="Arial Narrow" pitchFamily="34" charset="0"/>
              </a:rPr>
              <a:t> promote arousal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/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5HT action on 5HT</a:t>
            </a:r>
            <a:r>
              <a:rPr lang="en-US" sz="2400" b="1" baseline="-25000" dirty="0">
                <a:latin typeface="Arial Narrow" pitchFamily="34" charset="0"/>
              </a:rPr>
              <a:t>2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DA </a:t>
            </a:r>
            <a:r>
              <a:rPr lang="en-US" sz="2400" b="1" dirty="0" smtClean="0">
                <a:latin typeface="Arial Narrow" pitchFamily="34" charset="0"/>
              </a:rPr>
              <a:t>release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dirty="0" smtClean="0">
                <a:latin typeface="Bernard MT Condensed" panose="02050806060905020404" pitchFamily="18" charset="0"/>
                <a:sym typeface="Wingdings"/>
              </a:rPr>
              <a:t>arousal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1676400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Most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ADD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  <a:sym typeface="Wingdings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5HT uptake; 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</a:t>
            </a:r>
            <a:r>
              <a:rPr lang="en-US" sz="2400" b="1" dirty="0" smtClean="0">
                <a:latin typeface="Arial Narrow" pitchFamily="34" charset="0"/>
              </a:rPr>
              <a:t>	non-selectively as TCAs</a:t>
            </a:r>
          </a:p>
          <a:p>
            <a:pPr algn="l" rtl="0"/>
            <a:r>
              <a:rPr lang="en-US" sz="2400" b="1" dirty="0">
                <a:latin typeface="Arial Narrow" pitchFamily="34" charset="0"/>
              </a:rPr>
              <a:t>		</a:t>
            </a:r>
            <a:r>
              <a:rPr lang="en-US" sz="2400" b="1" dirty="0" smtClean="0">
                <a:latin typeface="Arial Narrow" pitchFamily="34" charset="0"/>
              </a:rPr>
              <a:t>selectively as SSRIs</a:t>
            </a:r>
            <a:endParaRPr lang="en-US" sz="2400" b="1" dirty="0">
              <a:latin typeface="Arial Narrow" panose="020B0606020202030204" pitchFamily="34" charset="0"/>
              <a:sym typeface="Wingding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05400" y="1705666"/>
            <a:ext cx="2743200" cy="1113734"/>
            <a:chOff x="5105400" y="1806928"/>
            <a:chExt cx="2743200" cy="1113734"/>
          </a:xfrm>
        </p:grpSpPr>
        <p:sp>
          <p:nvSpPr>
            <p:cNvPr id="11" name="Rectangle 10"/>
            <p:cNvSpPr/>
            <p:nvPr/>
          </p:nvSpPr>
          <p:spPr>
            <a:xfrm>
              <a:off x="5105400" y="2089665"/>
              <a:ext cx="243840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 5HT in synapse act on 5HT</a:t>
              </a:r>
              <a:r>
                <a:rPr lang="en-US" sz="2400" b="1" baseline="-25000" dirty="0" smtClean="0">
                  <a:latin typeface="Arial Narrow" panose="020B0606020202030204" pitchFamily="34" charset="0"/>
                  <a:sym typeface="Wingdings"/>
                </a:rPr>
                <a:t>2</a:t>
              </a:r>
              <a:endParaRPr lang="en-US" sz="2400" b="1" baseline="-25000" dirty="0">
                <a:latin typeface="Arial Narrow" panose="020B0606020202030204" pitchFamily="34" charset="0"/>
                <a:sym typeface="Wingdings"/>
              </a:endParaRPr>
            </a:p>
          </p:txBody>
        </p:sp>
        <p:sp>
          <p:nvSpPr>
            <p:cNvPr id="12" name="Up Arrow 11"/>
            <p:cNvSpPr/>
            <p:nvPr/>
          </p:nvSpPr>
          <p:spPr>
            <a:xfrm>
              <a:off x="5715000" y="1806928"/>
              <a:ext cx="2133600" cy="299189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6200" y="2967146"/>
            <a:ext cx="753414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Peripherally; </a:t>
            </a:r>
            <a:r>
              <a:rPr lang="en-US" sz="2400" b="1" dirty="0">
                <a:latin typeface="Arial Narrow" panose="020B0606020202030204" pitchFamily="34" charset="0"/>
              </a:rPr>
              <a:t>antagonize NO actions </a:t>
            </a:r>
            <a:r>
              <a:rPr lang="en-US" sz="2400" b="1" dirty="0" smtClean="0">
                <a:latin typeface="Arial Narrow" panose="020B0606020202030204" pitchFamily="34" charset="0"/>
              </a:rPr>
              <a:t>/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genital sensation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93720" y="2419529"/>
            <a:ext cx="1905000" cy="562857"/>
            <a:chOff x="3093720" y="2648129"/>
            <a:chExt cx="1905000" cy="562857"/>
          </a:xfrm>
        </p:grpSpPr>
        <p:sp>
          <p:nvSpPr>
            <p:cNvPr id="15" name="Up Arrow 14"/>
            <p:cNvSpPr/>
            <p:nvPr/>
          </p:nvSpPr>
          <p:spPr>
            <a:xfrm flipV="1">
              <a:off x="3093720" y="3061392"/>
              <a:ext cx="1905000" cy="149594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657600" y="2648129"/>
              <a:ext cx="762000" cy="4572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14300" y="4191000"/>
            <a:ext cx="8382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Anti-psychotic drugs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DA </a:t>
            </a:r>
            <a:r>
              <a:rPr lang="en-US" sz="2400" b="1" dirty="0" smtClean="0">
                <a:latin typeface="Arial Narrow" panose="020B0606020202030204" pitchFamily="34" charset="0"/>
              </a:rPr>
              <a:t>antagonist +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" y="4572000"/>
            <a:ext cx="8382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Anti-epileptic drugs </a:t>
            </a:r>
            <a:r>
              <a:rPr lang="en-US" sz="2400" b="1" dirty="0" smtClean="0">
                <a:latin typeface="Arial Narrow" panose="020B0606020202030204" pitchFamily="34" charset="0"/>
              </a:rPr>
              <a:t>(phenytoin)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have </a:t>
            </a:r>
            <a:r>
              <a:rPr lang="en-US" sz="2400" b="1" dirty="0" smtClean="0">
                <a:latin typeface="Arial Narrow" panose="020B0606020202030204" pitchFamily="34" charset="0"/>
              </a:rPr>
              <a:t>GABA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effect antagonize Exc. 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a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.a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. 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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sedation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arousal.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54240" y="2797719"/>
            <a:ext cx="15320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en-US" sz="2200" dirty="0" smtClean="0">
                <a:latin typeface="Bernard MT Condensed" panose="02050806060905020404" pitchFamily="18" charset="0"/>
                <a:sym typeface="Wingdings"/>
              </a:rPr>
              <a:t>Delay  ejaculation</a:t>
            </a:r>
            <a:endParaRPr lang="en-US" sz="2200" dirty="0">
              <a:latin typeface="Bernard MT Condensed" panose="02050806060905020404" pitchFamily="18" charset="0"/>
              <a:sym typeface="Wingding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105400" y="3540275"/>
            <a:ext cx="4419600" cy="624412"/>
            <a:chOff x="5105400" y="3540275"/>
            <a:chExt cx="4419600" cy="624412"/>
          </a:xfrm>
        </p:grpSpPr>
        <p:sp>
          <p:nvSpPr>
            <p:cNvPr id="23" name="Up Arrow 22"/>
            <p:cNvSpPr/>
            <p:nvPr/>
          </p:nvSpPr>
          <p:spPr>
            <a:xfrm flipV="1">
              <a:off x="7067744" y="3540275"/>
              <a:ext cx="1905000" cy="149594"/>
            </a:xfrm>
            <a:prstGeom prst="upArrow">
              <a:avLst/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05400" y="3733800"/>
              <a:ext cx="4419600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0"/>
              <a:r>
                <a:rPr lang="en-US" sz="2200" dirty="0" smtClean="0">
                  <a:latin typeface="Bernard MT Condensed" panose="02050806060905020404" pitchFamily="18" charset="0"/>
                  <a:sym typeface="Wingdings"/>
                </a:rPr>
                <a:t>Treat Premature Ejaculation</a:t>
              </a:r>
              <a:endParaRPr lang="en-US" sz="2200" dirty="0">
                <a:latin typeface="Bernard MT Condensed" panose="02050806060905020404" pitchFamily="18" charset="0"/>
                <a:sym typeface="Wingdings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52400" y="5950803"/>
            <a:ext cx="8805104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Methyl 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dopa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, Reserpine </a:t>
            </a:r>
            <a:r>
              <a:rPr lang="en-US" sz="2400" b="1" dirty="0" smtClean="0">
                <a:latin typeface="Arial Narrow" panose="020B0606020202030204" pitchFamily="34" charset="0"/>
              </a:rPr>
              <a:t>!!!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</a:t>
            </a:r>
            <a:r>
              <a:rPr lang="en-US" sz="2400" b="1" dirty="0">
                <a:latin typeface="Arial Narrow" panose="020B0606020202030204" pitchFamily="34" charset="0"/>
              </a:rPr>
              <a:t> arousal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Clonidine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 centrally / Vasoconstriction peripherally !!!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10100" y="5534681"/>
            <a:ext cx="4312399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Centrally acting anti-</a:t>
            </a: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1" name="Right Brace 20"/>
          <p:cNvSpPr/>
          <p:nvPr/>
        </p:nvSpPr>
        <p:spPr>
          <a:xfrm>
            <a:off x="4937760" y="2179320"/>
            <a:ext cx="228600" cy="685800"/>
          </a:xfrm>
          <a:prstGeom prst="rightBrac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xmlns="" val="59139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2" grpId="0"/>
      <p:bldP spid="18" grpId="0"/>
      <p:bldP spid="26" grpId="0"/>
      <p:bldP spid="2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86368" y="4953000"/>
            <a:ext cx="8363272" cy="1600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Cigarette smoking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vasoconstriction + penile venous leakage</a:t>
            </a:r>
            <a:endParaRPr lang="en-US" sz="2400" b="1" baseline="30000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Alcohol </a:t>
            </a:r>
            <a:r>
              <a:rPr lang="en-US" sz="2400" b="1" dirty="0" smtClean="0">
                <a:latin typeface="Arial Narrow" panose="020B0606020202030204" pitchFamily="34" charset="0"/>
              </a:rPr>
              <a:t>[small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desire + anxiety +</a:t>
            </a:r>
            <a:r>
              <a:rPr lang="en-US" sz="2400" b="1" dirty="0" smtClean="0">
                <a:latin typeface="Arial Narrow" panose="020B0606020202030204" pitchFamily="34" charset="0"/>
              </a:rPr>
              <a:t> vasodilatation 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Alcohol [big amounts]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 sedation+  desire</a:t>
            </a:r>
          </a:p>
          <a:p>
            <a:pPr algn="l" rtl="0">
              <a:spcBef>
                <a:spcPts val="0"/>
              </a:spcBef>
              <a:buFont typeface="Arial" panose="020B0604020202020204" pitchFamily="34" charset="0"/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Chronic alcoholism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+ polyneuropathy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77000" y="4460855"/>
            <a:ext cx="2476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Habituating Agents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1343" y="228600"/>
            <a:ext cx="3137397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Other anti-</a:t>
            </a:r>
            <a:r>
              <a:rPr lang="en-US" sz="2400" dirty="0" err="1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hypertensives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0648" y="735985"/>
            <a:ext cx="8957632" cy="8001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b="1" dirty="0" smtClean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blockers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-</a:t>
            </a:r>
            <a:r>
              <a:rPr lang="en-US" sz="2400" b="1" dirty="0" err="1" smtClean="0">
                <a:latin typeface="Arial Narrow" panose="020B0606020202030204" pitchFamily="34" charset="0"/>
              </a:rPr>
              <a:t>ve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err="1">
                <a:latin typeface="Arial Narrow" panose="020B0606020202030204" pitchFamily="34" charset="0"/>
              </a:rPr>
              <a:t>v</a:t>
            </a:r>
            <a:r>
              <a:rPr lang="en-US" sz="2400" b="1" dirty="0" err="1" smtClean="0">
                <a:latin typeface="Arial Narrow" panose="020B0606020202030204" pitchFamily="34" charset="0"/>
              </a:rPr>
              <a:t>asodilating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Symbol" panose="05050102010706020507" pitchFamily="18" charset="2"/>
              </a:rPr>
              <a:t>b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b="1" dirty="0" smtClean="0">
                <a:latin typeface="Arial Narrow" panose="020B0606020202030204" pitchFamily="34" charset="0"/>
              </a:rPr>
              <a:t> + potentiate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400" b="1" dirty="0" smtClean="0">
                <a:latin typeface="Arial Narrow" panose="020B0606020202030204" pitchFamily="34" charset="0"/>
              </a:rPr>
              <a:t> effect</a:t>
            </a:r>
          </a:p>
          <a:p>
            <a:pPr algn="l" rtl="0">
              <a:spcBef>
                <a:spcPts val="0"/>
              </a:spcBef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Thiazide diuretics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 </a:t>
            </a:r>
            <a:r>
              <a:rPr lang="en-US" sz="2400" b="1" dirty="0">
                <a:latin typeface="Arial Narrow" panose="020B0606020202030204" pitchFamily="34" charset="0"/>
              </a:rPr>
              <a:t>spinal reflex controlling erection +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 </a:t>
            </a:r>
            <a:r>
              <a:rPr lang="en-US" sz="2400" b="1" dirty="0" smtClean="0">
                <a:latin typeface="Arial Narrow" panose="020B0606020202030204" pitchFamily="34" charset="0"/>
              </a:rPr>
              <a:t>arousal</a:t>
            </a:r>
          </a:p>
        </p:txBody>
      </p:sp>
      <p:sp>
        <p:nvSpPr>
          <p:cNvPr id="8" name="Rectangle 7"/>
          <p:cNvSpPr/>
          <p:nvPr/>
        </p:nvSpPr>
        <p:spPr>
          <a:xfrm>
            <a:off x="6858000" y="1567875"/>
            <a:ext cx="209550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squar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Anti-androgens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168" y="2404408"/>
            <a:ext cx="911392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Finasteride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  <a:sym typeface="Wingdings"/>
              </a:rPr>
              <a:t>a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reductase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inhibitor  </a:t>
            </a:r>
            <a:r>
              <a:rPr lang="en-US" sz="2400" u="heavy" dirty="0">
                <a:uFill>
                  <a:solidFill>
                    <a:srgbClr val="FF33CC"/>
                  </a:solidFill>
                </a:uFill>
                <a:latin typeface="Bernard MT Condensed" panose="02050806060905020404" pitchFamily="18" charset="0"/>
              </a:rPr>
              <a:t>irreversible erectile dysfunction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 err="1">
                <a:solidFill>
                  <a:srgbClr val="0000FF"/>
                </a:solidFill>
                <a:latin typeface="Bernard MT Condensed" panose="02050806060905020404" pitchFamily="18" charset="0"/>
              </a:rPr>
              <a:t>Cyproterone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 acetate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</a:rPr>
              <a:t>synthetic </a:t>
            </a:r>
            <a:r>
              <a:rPr lang="en-US" sz="2400" b="1" dirty="0">
                <a:latin typeface="Arial Narrow" panose="020B0606020202030204" pitchFamily="34" charset="0"/>
              </a:rPr>
              <a:t>steroidal </a:t>
            </a:r>
            <a:r>
              <a:rPr lang="en-US" sz="2400" b="1" dirty="0" err="1">
                <a:latin typeface="Arial Narrow" panose="020B0606020202030204" pitchFamily="34" charset="0"/>
              </a:rPr>
              <a:t>antiandrogen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Cimetidine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(high </a:t>
            </a:r>
            <a:r>
              <a:rPr lang="en-US" sz="2400" b="1" dirty="0">
                <a:latin typeface="Arial Narrow" panose="020B0606020202030204" pitchFamily="34" charset="0"/>
              </a:rPr>
              <a:t>doses) /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Ketoconazol</a:t>
            </a:r>
            <a:r>
              <a:rPr lang="en-US" sz="2400" b="1" dirty="0">
                <a:latin typeface="Arial Narrow" panose="020B0606020202030204" pitchFamily="34" charset="0"/>
              </a:rPr>
              <a:t>e  /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Spironolactone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hyper-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prolactinemia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gynecomastia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Estrogen-containing medications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4527737" y="1506915"/>
            <a:ext cx="2177863" cy="718125"/>
            <a:chOff x="4527737" y="1506915"/>
            <a:chExt cx="2177863" cy="718125"/>
          </a:xfrm>
        </p:grpSpPr>
        <p:sp>
          <p:nvSpPr>
            <p:cNvPr id="3" name="Chevron 2"/>
            <p:cNvSpPr/>
            <p:nvPr/>
          </p:nvSpPr>
          <p:spPr>
            <a:xfrm flipH="1">
              <a:off x="5831343" y="1506915"/>
              <a:ext cx="874257" cy="718125"/>
            </a:xfrm>
            <a:prstGeom prst="chevron">
              <a:avLst>
                <a:gd name="adj" fmla="val 64855"/>
              </a:avLst>
            </a:prstGeom>
            <a:solidFill>
              <a:srgbClr val="3101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27737" y="1618001"/>
              <a:ext cx="13740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 </a:t>
              </a:r>
              <a:r>
                <a:rPr lang="en-US" sz="2400" dirty="0" smtClean="0">
                  <a:latin typeface="Bernard MT Condensed" panose="02050806060905020404" pitchFamily="18" charset="0"/>
                  <a:sym typeface="Wingdings"/>
                </a:rPr>
                <a:t>Desire</a:t>
              </a:r>
              <a:r>
                <a:rPr lang="en-US" sz="2400" b="1" dirty="0" smtClean="0">
                  <a:latin typeface="Arial Narrow" panose="020B0606020202030204" pitchFamily="34" charset="0"/>
                  <a:sym typeface="Wingdings"/>
                </a:rPr>
                <a:t> </a:t>
              </a:r>
              <a:endParaRPr lang="ar-EG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953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54379" y="177225"/>
            <a:ext cx="3261021" cy="58477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3101FF"/>
                </a:solidFill>
                <a:latin typeface="Bernard MT Condensed" pitchFamily="18" charset="0"/>
              </a:rPr>
              <a:t>DRUGS TREATING ED</a:t>
            </a:r>
            <a:endParaRPr lang="ar-EG" sz="32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pic>
        <p:nvPicPr>
          <p:cNvPr id="5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-76200" y="-76200"/>
            <a:ext cx="2133600" cy="21336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81000" y="76200"/>
            <a:ext cx="912686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Desire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950" y="986135"/>
            <a:ext cx="1063368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Arousal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57400" y="762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Androgens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4040" y="99060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71850" y="457200"/>
            <a:ext cx="1824730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CENTRALLY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95800" y="1257300"/>
            <a:ext cx="2464329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9966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3200" dirty="0" smtClean="0">
                <a:solidFill>
                  <a:srgbClr val="FF00FF"/>
                </a:solidFill>
                <a:latin typeface="Bernard MT Condensed" pitchFamily="18" charset="0"/>
              </a:rPr>
              <a:t>PERIPHERALLY</a:t>
            </a:r>
            <a:endParaRPr lang="ar-EG" sz="3200" dirty="0">
              <a:solidFill>
                <a:srgbClr val="FF00FF"/>
              </a:solidFill>
              <a:latin typeface="Bernard MT Condense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181600" y="762000"/>
            <a:ext cx="381000" cy="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8800" y="838200"/>
            <a:ext cx="0" cy="381000"/>
          </a:xfrm>
          <a:prstGeom prst="straightConnector1">
            <a:avLst/>
          </a:prstGeom>
          <a:ln w="57150">
            <a:solidFill>
              <a:srgbClr val="3101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1369886" y="304800"/>
            <a:ext cx="687514" cy="2128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1425318" y="1255068"/>
            <a:ext cx="483110" cy="22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1524000" y="2590800"/>
            <a:ext cx="5943600" cy="3967163"/>
            <a:chOff x="609600" y="2514600"/>
            <a:chExt cx="5943600" cy="3967163"/>
          </a:xfrm>
        </p:grpSpPr>
        <p:pic>
          <p:nvPicPr>
            <p:cNvPr id="1026" name="Picture 2" descr="C:\Documents and Settings\DR.OMNIA\My Documents\My Pictures\ED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BFFFF"/>
                </a:clrFrom>
                <a:clrTo>
                  <a:srgbClr val="FBFFFF">
                    <a:alpha val="0"/>
                  </a:srgbClr>
                </a:clrTo>
              </a:clrChange>
            </a:blip>
            <a:srcRect l="8206" r="2286"/>
            <a:stretch>
              <a:fillRect/>
            </a:stretch>
          </p:blipFill>
          <p:spPr bwMode="auto">
            <a:xfrm>
              <a:off x="609600" y="2514600"/>
              <a:ext cx="5943600" cy="3967163"/>
            </a:xfrm>
            <a:prstGeom prst="rect">
              <a:avLst/>
            </a:prstGeom>
            <a:noFill/>
          </p:spPr>
        </p:pic>
        <p:sp>
          <p:nvSpPr>
            <p:cNvPr id="27" name="TextBox 26"/>
            <p:cNvSpPr txBox="1"/>
            <p:nvPr/>
          </p:nvSpPr>
          <p:spPr>
            <a:xfrm>
              <a:off x="2057400" y="508635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CC0000"/>
                  </a:solidFill>
                  <a:latin typeface="Bernard MT Condensed" pitchFamily="18" charset="0"/>
                </a:rPr>
                <a:t>cGMP</a:t>
              </a:r>
              <a:endParaRPr lang="en-US" sz="20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90900" y="5029200"/>
              <a:ext cx="762000" cy="40011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000" dirty="0" err="1" smtClean="0">
                  <a:solidFill>
                    <a:srgbClr val="00B050"/>
                  </a:solidFill>
                  <a:latin typeface="Bernard MT Condensed" pitchFamily="18" charset="0"/>
                </a:rPr>
                <a:t>cAMP</a:t>
              </a:r>
              <a:endParaRPr lang="en-US" sz="2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495800" y="6076950"/>
              <a:ext cx="762000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1600" dirty="0" smtClean="0">
                  <a:latin typeface="Arial Rounded MT Bold" pitchFamily="34" charset="0"/>
                </a:rPr>
                <a:t>AMP</a:t>
              </a:r>
              <a:endParaRPr lang="en-US" sz="1600" dirty="0">
                <a:latin typeface="Arial Rounded MT Bold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4286250" y="5562600"/>
              <a:ext cx="304800" cy="533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343400" y="5562600"/>
              <a:ext cx="9906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B05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2,3,4</a:t>
              </a:r>
              <a:endParaRPr lang="en-US" sz="2200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19200" y="5394811"/>
              <a:ext cx="762000" cy="4308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C00000"/>
                  </a:solidFill>
                  <a:latin typeface="Bernard MT Condensed" pitchFamily="18" charset="0"/>
                </a:rPr>
                <a:t>PDE</a:t>
              </a:r>
              <a:r>
                <a:rPr lang="en-US" sz="2200" baseline="-25000" dirty="0" smtClean="0">
                  <a:solidFill>
                    <a:srgbClr val="C00000"/>
                  </a:solidFill>
                  <a:latin typeface="Bernard MT Condensed" pitchFamily="18" charset="0"/>
                </a:rPr>
                <a:t>5</a:t>
              </a:r>
              <a:endParaRPr lang="en-US" sz="2200" baseline="-25000" dirty="0">
                <a:solidFill>
                  <a:srgbClr val="C00000"/>
                </a:solidFill>
                <a:latin typeface="Bernard MT Condensed" pitchFamily="18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312744" y="4018013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Nitrates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913120" y="39433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Prostaglandin Analogues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4267200"/>
            <a:ext cx="1905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200" dirty="0" err="1" smtClean="0">
                <a:solidFill>
                  <a:srgbClr val="0070C0"/>
                </a:solidFill>
                <a:latin typeface="Bernard MT Condensed" pitchFamily="18" charset="0"/>
              </a:rPr>
              <a:t>Salbutamol</a:t>
            </a:r>
            <a:r>
              <a:rPr lang="en-US" sz="2200" dirty="0" smtClean="0">
                <a:solidFill>
                  <a:srgbClr val="0070C0"/>
                </a:solidFill>
                <a:latin typeface="Bernard MT Condensed" pitchFamily="18" charset="0"/>
              </a:rPr>
              <a:t> !!!</a:t>
            </a:r>
            <a:endParaRPr lang="en-US" sz="2200" dirty="0">
              <a:solidFill>
                <a:srgbClr val="0070C0"/>
              </a:solidFill>
              <a:latin typeface="Bernard MT Condensed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10400" y="5486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200" y="4800600"/>
            <a:ext cx="213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buFont typeface="Arial" charset="0"/>
              <a:buChar char="•"/>
            </a:pP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33600" y="20574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67200" y="2057401"/>
            <a:ext cx="1981200" cy="468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629400" y="206460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72764" y="4041230"/>
            <a:ext cx="704850" cy="400050"/>
            <a:chOff x="819150" y="2590800"/>
            <a:chExt cx="704850" cy="400050"/>
          </a:xfrm>
        </p:grpSpPr>
        <p:cxnSp>
          <p:nvCxnSpPr>
            <p:cNvPr id="49" name="Straight Connector 48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6400800" y="4267200"/>
            <a:ext cx="704850" cy="400050"/>
            <a:chOff x="819150" y="2590800"/>
            <a:chExt cx="704850" cy="400050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838200" y="259080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819150" y="2609850"/>
              <a:ext cx="685800" cy="381000"/>
            </a:xfrm>
            <a:prstGeom prst="line">
              <a:avLst/>
            </a:prstGeom>
            <a:ln w="76200">
              <a:solidFill>
                <a:srgbClr val="CC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TextBox 58"/>
          <p:cNvSpPr txBox="1"/>
          <p:nvPr/>
        </p:nvSpPr>
        <p:spPr>
          <a:xfrm>
            <a:off x="7543800" y="6184622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endParaRPr lang="en-US" sz="20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858000" y="5943600"/>
            <a:ext cx="508076" cy="387286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61" name="Oval 60"/>
          <p:cNvSpPr/>
          <p:nvPr/>
        </p:nvSpPr>
        <p:spPr>
          <a:xfrm>
            <a:off x="5638800" y="3962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239000" y="6248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5638800" y="4282966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545080" y="408432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+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828800" y="5528438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6096000" y="5486400"/>
            <a:ext cx="3048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Bernard MT Condensed" pitchFamily="18" charset="0"/>
              </a:rPr>
              <a:t>-</a:t>
            </a:r>
            <a:endParaRPr lang="en-US" b="1" dirty="0">
              <a:solidFill>
                <a:schemeClr val="tx1"/>
              </a:solidFill>
              <a:latin typeface="Bernard MT Condense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" y="2319011"/>
            <a:ext cx="1371600" cy="2405389"/>
            <a:chOff x="762000" y="2319011"/>
            <a:chExt cx="1371600" cy="2405389"/>
          </a:xfrm>
        </p:grpSpPr>
        <p:cxnSp>
          <p:nvCxnSpPr>
            <p:cNvPr id="68" name="Straight Connector 67"/>
            <p:cNvCxnSpPr/>
            <p:nvPr/>
          </p:nvCxnSpPr>
          <p:spPr>
            <a:xfrm flipV="1">
              <a:off x="762000" y="2590800"/>
              <a:ext cx="0" cy="21336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>
              <a:endCxn id="41" idx="1"/>
            </p:cNvCxnSpPr>
            <p:nvPr/>
          </p:nvCxnSpPr>
          <p:spPr>
            <a:xfrm flipV="1">
              <a:off x="762000" y="2319011"/>
              <a:ext cx="1371600" cy="2717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8579594" y="2971800"/>
            <a:ext cx="457200" cy="914400"/>
            <a:chOff x="8503394" y="2971800"/>
            <a:chExt cx="457200" cy="914400"/>
          </a:xfrm>
        </p:grpSpPr>
        <p:cxnSp>
          <p:nvCxnSpPr>
            <p:cNvPr id="72" name="Straight Connector 71"/>
            <p:cNvCxnSpPr/>
            <p:nvPr/>
          </p:nvCxnSpPr>
          <p:spPr>
            <a:xfrm flipV="1">
              <a:off x="8942427" y="2971800"/>
              <a:ext cx="4505" cy="381000"/>
            </a:xfrm>
            <a:prstGeom prst="line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/>
            <p:cNvCxnSpPr/>
            <p:nvPr/>
          </p:nvCxnSpPr>
          <p:spPr>
            <a:xfrm flipV="1">
              <a:off x="8503394" y="3352800"/>
              <a:ext cx="457200" cy="533400"/>
            </a:xfrm>
            <a:prstGeom prst="straightConnector1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Arrow Connector 75"/>
          <p:cNvCxnSpPr/>
          <p:nvPr/>
        </p:nvCxnSpPr>
        <p:spPr>
          <a:xfrm flipV="1">
            <a:off x="8478202" y="5029200"/>
            <a:ext cx="558592" cy="533400"/>
          </a:xfrm>
          <a:prstGeom prst="straightConnector1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6324600" y="2362200"/>
            <a:ext cx="1143000" cy="1447800"/>
            <a:chOff x="6324600" y="2362200"/>
            <a:chExt cx="1143000" cy="1447800"/>
          </a:xfrm>
        </p:grpSpPr>
        <p:cxnSp>
          <p:nvCxnSpPr>
            <p:cNvPr id="79" name="Straight Connector 78"/>
            <p:cNvCxnSpPr/>
            <p:nvPr/>
          </p:nvCxnSpPr>
          <p:spPr>
            <a:xfrm flipV="1">
              <a:off x="7467600" y="2667000"/>
              <a:ext cx="0" cy="114300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 flipH="1" flipV="1">
              <a:off x="6324600" y="2362200"/>
              <a:ext cx="1143000" cy="304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Arrow Connector 84"/>
          <p:cNvCxnSpPr/>
          <p:nvPr/>
        </p:nvCxnSpPr>
        <p:spPr>
          <a:xfrm>
            <a:off x="1600200" y="5562600"/>
            <a:ext cx="3048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 flipH="1">
            <a:off x="6479630" y="5594132"/>
            <a:ext cx="533400" cy="76200"/>
          </a:xfrm>
          <a:prstGeom prst="straightConnector1">
            <a:avLst/>
          </a:prstGeom>
          <a:ln w="762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048000" y="5670332"/>
            <a:ext cx="3962400" cy="1053510"/>
            <a:chOff x="3825240" y="5638800"/>
            <a:chExt cx="3185160" cy="1085042"/>
          </a:xfrm>
        </p:grpSpPr>
        <p:cxnSp>
          <p:nvCxnSpPr>
            <p:cNvPr id="9" name="Straight Connector 8"/>
            <p:cNvCxnSpPr>
              <a:stCxn id="39" idx="1"/>
            </p:cNvCxnSpPr>
            <p:nvPr/>
          </p:nvCxnSpPr>
          <p:spPr>
            <a:xfrm flipH="1">
              <a:off x="5971366" y="5686455"/>
              <a:ext cx="1039034" cy="866745"/>
            </a:xfrm>
            <a:prstGeom prst="line">
              <a:avLst/>
            </a:prstGeom>
            <a:ln w="38100">
              <a:solidFill>
                <a:srgbClr val="3101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13"/>
            <p:cNvSpPr/>
            <p:nvPr/>
          </p:nvSpPr>
          <p:spPr>
            <a:xfrm>
              <a:off x="3825240" y="5638800"/>
              <a:ext cx="2118360" cy="1085042"/>
            </a:xfrm>
            <a:custGeom>
              <a:avLst/>
              <a:gdLst>
                <a:gd name="connsiteX0" fmla="*/ 2118360 w 2118360"/>
                <a:gd name="connsiteY0" fmla="*/ 929640 h 1085042"/>
                <a:gd name="connsiteX1" fmla="*/ 1813560 w 2118360"/>
                <a:gd name="connsiteY1" fmla="*/ 1082040 h 1085042"/>
                <a:gd name="connsiteX2" fmla="*/ 1463040 w 2118360"/>
                <a:gd name="connsiteY2" fmla="*/ 807720 h 1085042"/>
                <a:gd name="connsiteX3" fmla="*/ 1112520 w 2118360"/>
                <a:gd name="connsiteY3" fmla="*/ 289560 h 1085042"/>
                <a:gd name="connsiteX4" fmla="*/ 0 w 2118360"/>
                <a:gd name="connsiteY4" fmla="*/ 0 h 1085042"/>
                <a:gd name="connsiteX5" fmla="*/ 0 w 2118360"/>
                <a:gd name="connsiteY5" fmla="*/ 0 h 1085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18360" h="1085042">
                  <a:moveTo>
                    <a:pt x="2118360" y="929640"/>
                  </a:moveTo>
                  <a:cubicBezTo>
                    <a:pt x="2020570" y="1016000"/>
                    <a:pt x="1922780" y="1102360"/>
                    <a:pt x="1813560" y="1082040"/>
                  </a:cubicBezTo>
                  <a:cubicBezTo>
                    <a:pt x="1704340" y="1061720"/>
                    <a:pt x="1579880" y="939800"/>
                    <a:pt x="1463040" y="807720"/>
                  </a:cubicBezTo>
                  <a:cubicBezTo>
                    <a:pt x="1346200" y="675640"/>
                    <a:pt x="1356360" y="424180"/>
                    <a:pt x="1112520" y="289560"/>
                  </a:cubicBezTo>
                  <a:cubicBezTo>
                    <a:pt x="868680" y="154940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3101FF"/>
              </a:solidFill>
              <a:prstDash val="sysDash"/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8534400" y="3352800"/>
            <a:ext cx="488732" cy="2819400"/>
            <a:chOff x="8458200" y="3352800"/>
            <a:chExt cx="488732" cy="2819400"/>
          </a:xfrm>
        </p:grpSpPr>
        <p:cxnSp>
          <p:nvCxnSpPr>
            <p:cNvPr id="83" name="Straight Arrow Connector 82"/>
            <p:cNvCxnSpPr/>
            <p:nvPr/>
          </p:nvCxnSpPr>
          <p:spPr>
            <a:xfrm flipV="1">
              <a:off x="8458200" y="5029200"/>
              <a:ext cx="488732" cy="1143000"/>
            </a:xfrm>
            <a:prstGeom prst="straightConnector1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8935402" y="3352800"/>
              <a:ext cx="11530" cy="16764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8" presetClass="entr" presetSubtype="3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/>
      <p:bldP spid="12" grpId="0" animBg="1"/>
      <p:bldP spid="13" grpId="0" animBg="1"/>
      <p:bldP spid="36" grpId="0"/>
      <p:bldP spid="36" grpId="1"/>
      <p:bldP spid="37" grpId="0"/>
      <p:bldP spid="38" grpId="0"/>
      <p:bldP spid="38" grpId="1"/>
      <p:bldP spid="39" grpId="0"/>
      <p:bldP spid="40" grpId="0"/>
      <p:bldP spid="41" grpId="0"/>
      <p:bldP spid="42" grpId="0"/>
      <p:bldP spid="43" grpId="0"/>
      <p:bldP spid="59" grpId="0"/>
      <p:bldP spid="61" grpId="0" animBg="1"/>
      <p:bldP spid="62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FF00FF"/>
                </a:solidFill>
                <a:latin typeface="Bernard MT Condensed" pitchFamily="18" charset="0"/>
              </a:rPr>
              <a:t>SELECTIVE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PDE</a:t>
            </a:r>
            <a:r>
              <a:rPr lang="en-US" sz="2400" baseline="-25000" dirty="0" smtClean="0">
                <a:solidFill>
                  <a:srgbClr val="3101FF"/>
                </a:solidFill>
                <a:latin typeface="Bernard MT Condensed" pitchFamily="18" charset="0"/>
              </a:rPr>
              <a:t>5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Inhibitors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20" y="638066"/>
            <a:ext cx="59436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Inhibit PDE</a:t>
            </a:r>
            <a:r>
              <a:rPr lang="en-US" sz="2400" b="1" baseline="-25000" dirty="0" smtClean="0">
                <a:latin typeface="Arial Narrow" pitchFamily="34" charset="0"/>
              </a:rPr>
              <a:t>5 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prevent breakdown of  cGMP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</a:rPr>
              <a:t>pertain </a:t>
            </a:r>
            <a:r>
              <a:rPr lang="en-US" sz="2400" dirty="0" smtClean="0">
                <a:latin typeface="Bernard MT Condensed" panose="02050806060905020404" pitchFamily="18" charset="0"/>
              </a:rPr>
              <a:t>vasodilatation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dirty="0">
                <a:latin typeface="Bernard MT Condensed" panose="02050806060905020404" pitchFamily="18" charset="0"/>
                <a:sym typeface="Wingdings 3"/>
              </a:rPr>
              <a:t>erection</a:t>
            </a:r>
            <a:r>
              <a:rPr lang="en-US" sz="2400" dirty="0">
                <a:latin typeface="Bernard MT Condensed" panose="02050806060905020404" pitchFamily="18" charset="0"/>
              </a:rPr>
              <a:t>. </a:t>
            </a:r>
          </a:p>
        </p:txBody>
      </p:sp>
      <p:sp>
        <p:nvSpPr>
          <p:cNvPr id="9" name="Rectangle 8"/>
          <p:cNvSpPr/>
          <p:nvPr/>
        </p:nvSpPr>
        <p:spPr>
          <a:xfrm>
            <a:off x="3124200" y="1400066"/>
            <a:ext cx="6248400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They do not affect the libido, </a:t>
            </a:r>
            <a:r>
              <a:rPr lang="en-US" sz="2400" dirty="0" smtClean="0">
                <a:latin typeface="Bernard MT Condensed" panose="02050806060905020404" pitchFamily="18" charset="0"/>
              </a:rPr>
              <a:t>so sexual stimulation is essential to a successful </a:t>
            </a:r>
            <a:endParaRPr lang="en-US" sz="2400" dirty="0">
              <a:latin typeface="Bernard MT Condensed" panose="02050806060905020404" pitchFamily="18" charset="0"/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2971800" y="714266"/>
            <a:ext cx="304800" cy="1371600"/>
          </a:xfrm>
          <a:prstGeom prst="rightBrac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92580" y="664066"/>
            <a:ext cx="1684020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Sildenafil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Vardenafil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Tadalafil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  <a:p>
            <a:pPr algn="l" rtl="0">
              <a:lnSpc>
                <a:spcPts val="2400"/>
              </a:lnSpc>
              <a:spcBef>
                <a:spcPts val="300"/>
              </a:spcBef>
              <a:buFont typeface="Arial" charset="0"/>
              <a:buChar char="•"/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Avanafil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" y="1981200"/>
            <a:ext cx="8763000" cy="2055472"/>
            <a:chOff x="76200" y="1981200"/>
            <a:chExt cx="8763000" cy="2055472"/>
          </a:xfrm>
        </p:grpSpPr>
        <p:sp>
          <p:nvSpPr>
            <p:cNvPr id="24" name="Rectangle 23"/>
            <p:cNvSpPr/>
            <p:nvPr/>
          </p:nvSpPr>
          <p:spPr>
            <a:xfrm>
              <a:off x="304800" y="2209800"/>
              <a:ext cx="6781800" cy="45720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3" name="Down Arrow 2052"/>
            <p:cNvSpPr/>
            <p:nvPr/>
          </p:nvSpPr>
          <p:spPr>
            <a:xfrm>
              <a:off x="76200" y="1981200"/>
              <a:ext cx="1203960" cy="212244"/>
            </a:xfrm>
            <a:prstGeom prst="downArrow">
              <a:avLst/>
            </a:prstGeom>
            <a:solidFill>
              <a:srgbClr val="FF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04800" y="2264392"/>
              <a:ext cx="8534400" cy="17722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400" b="1" dirty="0" err="1" smtClean="0">
                  <a:latin typeface="Arial Narrow" panose="020B0606020202030204" pitchFamily="34" charset="0"/>
                </a:rPr>
                <a:t>Pharmacodynamic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action relevant to  PDE</a:t>
              </a:r>
              <a:r>
                <a:rPr lang="en-US" sz="2400" b="1" baseline="-25000" dirty="0" smtClean="0">
                  <a:latin typeface="Arial Narrow" panose="020B0606020202030204" pitchFamily="34" charset="0"/>
                </a:rPr>
                <a:t>5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inhibition </a:t>
              </a:r>
              <a:r>
                <a:rPr lang="en-US" sz="2400" b="1" dirty="0" smtClean="0">
                  <a:latin typeface="Arial Narrow"/>
                </a:rPr>
                <a:t>►</a:t>
              </a: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spcBef>
                  <a:spcPts val="600"/>
                </a:spcBef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VSMCs of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Tissue of  Penis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>
                  <a:latin typeface="Arial Narrow" panose="020B0606020202030204" pitchFamily="34" charset="0"/>
                </a:rPr>
                <a:t>Other 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VSMCs (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lung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brain….) / </a:t>
              </a: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heart</a:t>
              </a:r>
              <a:endParaRPr lang="en-US" sz="2400" b="1" dirty="0">
                <a:solidFill>
                  <a:srgbClr val="0000FF"/>
                </a:solidFill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Other non-VSMCs </a:t>
              </a:r>
              <a:r>
                <a:rPr lang="en-US" sz="2400" b="1" dirty="0">
                  <a:latin typeface="Arial Narrow" panose="020B0606020202030204" pitchFamily="34" charset="0"/>
                </a:rPr>
                <a:t>(</a:t>
              </a:r>
              <a:r>
                <a:rPr lang="en-US" sz="2400" b="1" dirty="0">
                  <a:solidFill>
                    <a:srgbClr val="0000FF"/>
                  </a:solidFill>
                  <a:latin typeface="Arial Narrow" panose="020B0606020202030204" pitchFamily="34" charset="0"/>
                </a:rPr>
                <a:t>prostate, bladder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, </a:t>
              </a:r>
              <a:r>
                <a:rPr lang="en-US" sz="2400" b="1" dirty="0">
                  <a:solidFill>
                    <a:srgbClr val="3101FF"/>
                  </a:solidFill>
                  <a:latin typeface="Arial Narrow" panose="020B0606020202030204" pitchFamily="34" charset="0"/>
                </a:rPr>
                <a:t>seminal </a:t>
              </a:r>
              <a:r>
                <a:rPr lang="en-US" sz="2400" b="1" dirty="0" smtClean="0">
                  <a:solidFill>
                    <a:srgbClr val="3101FF"/>
                  </a:solidFill>
                  <a:latin typeface="Arial Narrow" panose="020B0606020202030204" pitchFamily="34" charset="0"/>
                </a:rPr>
                <a:t>vesicle, GIT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….) </a:t>
              </a:r>
              <a:endParaRPr lang="en-US" sz="2400" b="1" dirty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Platelets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28560" y="2193444"/>
            <a:ext cx="153924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Indication</a:t>
            </a:r>
          </a:p>
          <a:p>
            <a:pPr algn="l" rtl="0"/>
            <a:r>
              <a:rPr lang="en-US" sz="2200" dirty="0" smtClean="0">
                <a:latin typeface="Bernard MT Condensed" panose="02050806060905020404" pitchFamily="18" charset="0"/>
              </a:rPr>
              <a:t>Side effects</a:t>
            </a:r>
            <a:endParaRPr lang="ar-EG" sz="22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4369713"/>
            <a:ext cx="8839200" cy="2196217"/>
            <a:chOff x="152400" y="4369713"/>
            <a:chExt cx="8839200" cy="2196217"/>
          </a:xfrm>
        </p:grpSpPr>
        <p:sp>
          <p:nvSpPr>
            <p:cNvPr id="17" name="Rectangle 16"/>
            <p:cNvSpPr/>
            <p:nvPr/>
          </p:nvSpPr>
          <p:spPr>
            <a:xfrm>
              <a:off x="152400" y="4369713"/>
              <a:ext cx="1377300" cy="430887"/>
            </a:xfrm>
            <a:prstGeom prst="rect">
              <a:avLst/>
            </a:prstGeom>
            <a:solidFill>
              <a:srgbClr val="CCFFFF"/>
            </a:solidFill>
            <a:ln w="28575">
              <a:solidFill>
                <a:srgbClr val="FF00FF"/>
              </a:solidFill>
            </a:ln>
          </p:spPr>
          <p:txBody>
            <a:bodyPr wrap="none">
              <a:spAutoFit/>
            </a:bodyPr>
            <a:lstStyle/>
            <a:p>
              <a:pPr algn="l" rtl="0"/>
              <a:r>
                <a:rPr lang="en-US" sz="22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Indications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57200" y="4724400"/>
              <a:ext cx="8534400" cy="18415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marL="342900" indent="-342900" algn="l" rtl="0"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Erectile dysfunction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; 1</a:t>
              </a:r>
              <a:r>
                <a:rPr lang="en-US" sz="2400" b="1" baseline="30000" dirty="0" smtClean="0">
                  <a:latin typeface="Arial Narrow" panose="020B0606020202030204" pitchFamily="34" charset="0"/>
                </a:rPr>
                <a:t>st</a:t>
              </a:r>
              <a:r>
                <a:rPr lang="en-US" sz="2400" b="1" dirty="0" smtClean="0">
                  <a:latin typeface="Arial Narrow" panose="020B0606020202030204" pitchFamily="34" charset="0"/>
                </a:rPr>
                <a:t> line therapy. All types have similar efficacy</a:t>
              </a: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buBlip>
                  <a:blip r:embed="rId2"/>
                </a:buBlip>
              </a:pPr>
              <a:endParaRPr lang="en-US" sz="2400" b="1" dirty="0" smtClean="0">
                <a:latin typeface="Arial Narrow" panose="020B0606020202030204" pitchFamily="34" charset="0"/>
              </a:endParaRP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solidFill>
                    <a:srgbClr val="0000FF"/>
                  </a:solidFill>
                  <a:latin typeface="Arial Narrow" panose="020B0606020202030204" pitchFamily="34" charset="0"/>
                </a:rPr>
                <a:t>Pulmonary hypertension</a:t>
              </a:r>
            </a:p>
            <a:p>
              <a:pPr marL="342900" indent="-342900" algn="l" rtl="0">
                <a:lnSpc>
                  <a:spcPts val="2500"/>
                </a:lnSpc>
                <a:buBlip>
                  <a:blip r:embed="rId2"/>
                </a:buBlip>
              </a:pPr>
              <a:r>
                <a:rPr lang="en-US" sz="2400" b="1" dirty="0" smtClean="0">
                  <a:latin typeface="Arial Narrow" panose="020B0606020202030204" pitchFamily="34" charset="0"/>
                </a:rPr>
                <a:t>BPH </a:t>
              </a:r>
            </a:p>
          </p:txBody>
        </p:sp>
      </p:grpSp>
      <p:sp>
        <p:nvSpPr>
          <p:cNvPr id="23" name="Rectangle 22"/>
          <p:cNvSpPr/>
          <p:nvPr/>
        </p:nvSpPr>
        <p:spPr>
          <a:xfrm>
            <a:off x="3352800" y="152400"/>
            <a:ext cx="136928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Mechanism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895600" y="517364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% Efficacy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74-84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73-83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72-81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445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2050"/>
          <p:cNvSpPr txBox="1"/>
          <p:nvPr/>
        </p:nvSpPr>
        <p:spPr>
          <a:xfrm>
            <a:off x="7594052" y="3241656"/>
            <a:ext cx="17145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Altered VISION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696200" y="5257800"/>
            <a:ext cx="1135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Back Pain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63572" y="2674935"/>
            <a:ext cx="18090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Headache/Flush nasal congestion</a:t>
            </a:r>
            <a:endParaRPr lang="ar-EG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7640" y="5920026"/>
            <a:ext cx="3214918" cy="861774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1">
            <a:spAutoFit/>
          </a:bodyPr>
          <a:lstStyle/>
          <a:p>
            <a:pPr algn="l" rtl="0">
              <a:lnSpc>
                <a:spcPts val="2000"/>
              </a:lnSpc>
            </a:pPr>
            <a:r>
              <a:rPr lang="en-US" sz="2000" b="1" dirty="0" smtClean="0">
                <a:latin typeface="Arial Narrow" panose="020B0606020202030204" pitchFamily="34" charset="0"/>
              </a:rPr>
              <a:t>Sildenafil   10-fold selective</a:t>
            </a: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latin typeface="Arial Narrow" panose="020B0606020202030204" pitchFamily="34" charset="0"/>
              </a:rPr>
              <a:t> 16-fold </a:t>
            </a:r>
            <a:r>
              <a:rPr lang="en-US" sz="2000" b="1" dirty="0">
                <a:latin typeface="Arial Narrow" panose="020B0606020202030204" pitchFamily="34" charset="0"/>
              </a:rPr>
              <a:t>selective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algn="l" rtl="0">
              <a:lnSpc>
                <a:spcPts val="2000"/>
              </a:lnSpc>
            </a:pPr>
            <a:r>
              <a:rPr lang="en-US" sz="2000" b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000" b="1" dirty="0" smtClean="0">
                <a:latin typeface="Arial Narrow" panose="020B0606020202030204" pitchFamily="34" charset="0"/>
              </a:rPr>
              <a:t>  &gt;200-fold selective</a:t>
            </a:r>
            <a:endParaRPr lang="ar-EG" sz="2000" b="1" dirty="0">
              <a:latin typeface="Arial Narrow" panose="020B0606020202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639772" y="1124369"/>
            <a:ext cx="1313728" cy="902409"/>
            <a:chOff x="7639772" y="1124369"/>
            <a:chExt cx="1313728" cy="902409"/>
          </a:xfrm>
        </p:grpSpPr>
        <p:sp>
          <p:nvSpPr>
            <p:cNvPr id="54" name="TextBox 53"/>
            <p:cNvSpPr txBox="1"/>
            <p:nvPr/>
          </p:nvSpPr>
          <p:spPr>
            <a:xfrm>
              <a:off x="7818120" y="1339091"/>
              <a:ext cx="1135380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/>
              <a:r>
                <a:rPr lang="en-US" sz="2000" dirty="0" smtClean="0">
                  <a:solidFill>
                    <a:srgbClr val="0000FF"/>
                  </a:solidFill>
                  <a:latin typeface="Bernard MT Condensed" panose="02050806060905020404" pitchFamily="18" charset="0"/>
                </a:rPr>
                <a:t>IHD / AMI</a:t>
              </a:r>
              <a:endParaRPr lang="ar-EG" sz="2000" dirty="0">
                <a:solidFill>
                  <a:srgbClr val="0000FF"/>
                </a:solidFill>
                <a:latin typeface="Bernard MT Condensed" panose="02050806060905020404" pitchFamily="18" charset="0"/>
              </a:endParaRPr>
            </a:p>
          </p:txBody>
        </p:sp>
        <p:sp>
          <p:nvSpPr>
            <p:cNvPr id="56" name="Right Brace 55"/>
            <p:cNvSpPr/>
            <p:nvPr/>
          </p:nvSpPr>
          <p:spPr>
            <a:xfrm>
              <a:off x="7639772" y="1124369"/>
              <a:ext cx="208828" cy="902409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4" name="Rectangle 2053"/>
          <p:cNvSpPr/>
          <p:nvPr/>
        </p:nvSpPr>
        <p:spPr>
          <a:xfrm>
            <a:off x="3600450" y="6203930"/>
            <a:ext cx="2370842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000" dirty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Narrow" panose="020B0606020202030204" pitchFamily="34" charset="0"/>
              </a:rPr>
              <a:t>Give variability in ADRs</a:t>
            </a:r>
            <a:endParaRPr lang="ar-EG" sz="2000" dirty="0">
              <a:solidFill>
                <a:srgbClr val="3101FF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83030" y="1066800"/>
            <a:ext cx="6313170" cy="4795099"/>
            <a:chOff x="1383030" y="1066800"/>
            <a:chExt cx="6313170" cy="4795099"/>
          </a:xfrm>
        </p:grpSpPr>
        <p:grpSp>
          <p:nvGrpSpPr>
            <p:cNvPr id="2049" name="Group 2048"/>
            <p:cNvGrpSpPr/>
            <p:nvPr/>
          </p:nvGrpSpPr>
          <p:grpSpPr>
            <a:xfrm>
              <a:off x="1383030" y="1066800"/>
              <a:ext cx="6313170" cy="4795099"/>
              <a:chOff x="-228600" y="2286000"/>
              <a:chExt cx="5570220" cy="4436287"/>
            </a:xfrm>
          </p:grpSpPr>
          <p:pic>
            <p:nvPicPr>
              <p:cNvPr id="14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9485" r="82659" b="31639"/>
              <a:stretch/>
            </p:blipFill>
            <p:spPr bwMode="auto">
              <a:xfrm>
                <a:off x="114301" y="2293403"/>
                <a:ext cx="1463040" cy="3136388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-228600" y="228600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1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72619" r="82659" b="13600"/>
              <a:stretch/>
            </p:blipFill>
            <p:spPr bwMode="auto">
              <a:xfrm>
                <a:off x="114300" y="5429790"/>
                <a:ext cx="1463041" cy="734167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-228600" y="249820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-228600" y="2954818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-228600" y="3411430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-228600" y="3868043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-228600" y="432465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-228600" y="4565645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-228600" y="4984206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-228600" y="5440819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-228600" y="5897431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pic>
            <p:nvPicPr>
              <p:cNvPr id="26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9485" b="31639"/>
              <a:stretch/>
            </p:blipFill>
            <p:spPr bwMode="auto">
              <a:xfrm>
                <a:off x="1120140" y="2289191"/>
                <a:ext cx="4218392" cy="313638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72619" b="13452"/>
              <a:stretch/>
            </p:blipFill>
            <p:spPr bwMode="auto">
              <a:xfrm>
                <a:off x="1120140" y="5421962"/>
                <a:ext cx="4218392" cy="741995"/>
              </a:xfrm>
              <a:prstGeom prst="rect">
                <a:avLst/>
              </a:prstGeom>
              <a:noFill/>
            </p:spPr>
          </p:pic>
          <p:sp>
            <p:nvSpPr>
              <p:cNvPr id="28" name="5-Point Star 27"/>
              <p:cNvSpPr/>
              <p:nvPr/>
            </p:nvSpPr>
            <p:spPr>
              <a:xfrm>
                <a:off x="967740" y="3883620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29" name="5-Point Star 28"/>
              <p:cNvSpPr/>
              <p:nvPr/>
            </p:nvSpPr>
            <p:spPr>
              <a:xfrm>
                <a:off x="967740" y="4324824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0" name="5-Point Star 29"/>
              <p:cNvSpPr/>
              <p:nvPr/>
            </p:nvSpPr>
            <p:spPr>
              <a:xfrm>
                <a:off x="967740" y="2293403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1" name="5-Point Star 30"/>
              <p:cNvSpPr/>
              <p:nvPr/>
            </p:nvSpPr>
            <p:spPr>
              <a:xfrm>
                <a:off x="967740" y="2534392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2" name="5-Point Star 31"/>
              <p:cNvSpPr/>
              <p:nvPr/>
            </p:nvSpPr>
            <p:spPr>
              <a:xfrm>
                <a:off x="967740" y="4578497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3" name="5-Point Star 32"/>
              <p:cNvSpPr/>
              <p:nvPr/>
            </p:nvSpPr>
            <p:spPr>
              <a:xfrm>
                <a:off x="967740" y="496871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4" name="5-Point Star 33"/>
              <p:cNvSpPr/>
              <p:nvPr/>
            </p:nvSpPr>
            <p:spPr>
              <a:xfrm>
                <a:off x="967740" y="5466355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5" name="5-Point Star 34"/>
              <p:cNvSpPr/>
              <p:nvPr/>
            </p:nvSpPr>
            <p:spPr>
              <a:xfrm>
                <a:off x="967740" y="2980354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6" name="5-Point Star 35"/>
              <p:cNvSpPr/>
              <p:nvPr/>
            </p:nvSpPr>
            <p:spPr>
              <a:xfrm>
                <a:off x="967740" y="3413631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7" name="5-Point Star 36"/>
              <p:cNvSpPr/>
              <p:nvPr/>
            </p:nvSpPr>
            <p:spPr>
              <a:xfrm>
                <a:off x="967740" y="5905428"/>
                <a:ext cx="228600" cy="253674"/>
              </a:xfrm>
              <a:prstGeom prst="star5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3733800" y="5196310"/>
                <a:ext cx="1524000" cy="33855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b="1" dirty="0">
                    <a:cs typeface="+mj-cs"/>
                  </a:rPr>
                  <a:t>l</a:t>
                </a:r>
                <a:r>
                  <a:rPr lang="en-US" b="1" dirty="0" smtClean="0">
                    <a:cs typeface="+mj-cs"/>
                  </a:rPr>
                  <a:t>ymphocyte</a:t>
                </a:r>
                <a:endParaRPr lang="ar-EG" b="1" dirty="0">
                  <a:cs typeface="+mj-cs"/>
                </a:endParaRPr>
              </a:p>
            </p:txBody>
          </p:sp>
          <p:pic>
            <p:nvPicPr>
              <p:cNvPr id="39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t="89779" r="82659"/>
              <a:stretch/>
            </p:blipFill>
            <p:spPr bwMode="auto">
              <a:xfrm>
                <a:off x="114299" y="6171785"/>
                <a:ext cx="1463041" cy="544482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patentimages.storage.googleapis.com/WO2010062366A1/imgf000025_0001.png"/>
              <p:cNvPicPr>
                <a:picLocks noChangeAspect="1" noChangeArrowheads="1"/>
              </p:cNvPicPr>
              <p:nvPr/>
            </p:nvPicPr>
            <p:blipFill rotWithShape="1">
              <a:blip r:embed="rId2" cstate="print"/>
              <a:srcRect l="50000" t="89377"/>
              <a:stretch/>
            </p:blipFill>
            <p:spPr bwMode="auto">
              <a:xfrm>
                <a:off x="1123228" y="6156377"/>
                <a:ext cx="4218392" cy="565910"/>
              </a:xfrm>
              <a:prstGeom prst="rect">
                <a:avLst/>
              </a:prstGeom>
              <a:noFill/>
            </p:spPr>
          </p:pic>
          <p:sp>
            <p:nvSpPr>
              <p:cNvPr id="41" name="TextBox 40"/>
              <p:cNvSpPr txBox="1"/>
              <p:nvPr/>
            </p:nvSpPr>
            <p:spPr>
              <a:xfrm>
                <a:off x="-228600" y="6179197"/>
                <a:ext cx="1066800" cy="30777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en-US" sz="1400" b="1" dirty="0" smtClean="0">
                    <a:latin typeface="Arial Rounded MT Bold" panose="020F0704030504030204" pitchFamily="34" charset="0"/>
                  </a:rPr>
                  <a:t>PDE </a:t>
                </a:r>
                <a:endParaRPr lang="ar-EG" sz="1400" b="1" dirty="0">
                  <a:latin typeface="Arial Rounded MT Bold" panose="020F0704030504030204" pitchFamily="34" charset="0"/>
                </a:endParaRPr>
              </a:p>
            </p:txBody>
          </p:sp>
          <p:sp>
            <p:nvSpPr>
              <p:cNvPr id="42" name="5-Point Star 41"/>
              <p:cNvSpPr/>
              <p:nvPr/>
            </p:nvSpPr>
            <p:spPr>
              <a:xfrm>
                <a:off x="967740" y="6202008"/>
                <a:ext cx="228600" cy="253674"/>
              </a:xfrm>
              <a:prstGeom prst="star5">
                <a:avLst/>
              </a:prstGeom>
              <a:solidFill>
                <a:srgbClr val="CC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EG" sz="1600"/>
              </a:p>
            </p:txBody>
          </p:sp>
        </p:grpSp>
        <p:sp>
          <p:nvSpPr>
            <p:cNvPr id="2052" name="Rectangle 2051"/>
            <p:cNvSpPr/>
            <p:nvPr/>
          </p:nvSpPr>
          <p:spPr>
            <a:xfrm>
              <a:off x="1771667" y="2787866"/>
              <a:ext cx="5829533" cy="456612"/>
            </a:xfrm>
            <a:prstGeom prst="rect">
              <a:avLst/>
            </a:prstGeom>
            <a:solidFill>
              <a:srgbClr val="FFFF00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2055" name="Rectangle 2054"/>
            <p:cNvSpPr/>
            <p:nvPr/>
          </p:nvSpPr>
          <p:spPr>
            <a:xfrm>
              <a:off x="1771667" y="3245066"/>
              <a:ext cx="5829533" cy="269759"/>
            </a:xfrm>
            <a:prstGeom prst="rect">
              <a:avLst/>
            </a:prstGeom>
            <a:solidFill>
              <a:srgbClr val="FF00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776350" y="5292841"/>
              <a:ext cx="5829533" cy="498359"/>
            </a:xfrm>
            <a:prstGeom prst="rect">
              <a:avLst/>
            </a:prstGeom>
            <a:solidFill>
              <a:srgbClr val="00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8200" y="2787866"/>
            <a:ext cx="915222" cy="3152076"/>
            <a:chOff x="838200" y="2787866"/>
            <a:chExt cx="915222" cy="3152076"/>
          </a:xfrm>
        </p:grpSpPr>
        <p:sp>
          <p:nvSpPr>
            <p:cNvPr id="57" name="Right Brace 56"/>
            <p:cNvSpPr/>
            <p:nvPr/>
          </p:nvSpPr>
          <p:spPr>
            <a:xfrm flipH="1">
              <a:off x="1544594" y="2787866"/>
              <a:ext cx="208828" cy="673140"/>
            </a:xfrm>
            <a:prstGeom prst="rightBrac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59" name="Straight Arrow Connector 2058"/>
            <p:cNvCxnSpPr/>
            <p:nvPr/>
          </p:nvCxnSpPr>
          <p:spPr>
            <a:xfrm flipH="1">
              <a:off x="838200" y="3124436"/>
              <a:ext cx="729255" cy="2815506"/>
            </a:xfrm>
            <a:prstGeom prst="straightConnector1">
              <a:avLst/>
            </a:prstGeom>
            <a:ln w="38100">
              <a:solidFill>
                <a:srgbClr val="3101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1181100" y="89609"/>
            <a:ext cx="8343900" cy="977191"/>
            <a:chOff x="304800" y="0"/>
            <a:chExt cx="8343900" cy="977191"/>
          </a:xfrm>
        </p:grpSpPr>
        <p:sp>
          <p:nvSpPr>
            <p:cNvPr id="52" name="TextBox 51"/>
            <p:cNvSpPr txBox="1"/>
            <p:nvPr/>
          </p:nvSpPr>
          <p:spPr>
            <a:xfrm>
              <a:off x="304800" y="0"/>
              <a:ext cx="8343900" cy="97719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300"/>
                </a:lnSpc>
              </a:pPr>
              <a:r>
                <a:rPr lang="en-US" sz="2400" dirty="0" smtClean="0">
                  <a:latin typeface="Bernard MT Condensed" pitchFamily="18" charset="0"/>
                </a:rPr>
                <a:t>Selectivity on PDE</a:t>
              </a:r>
              <a:r>
                <a:rPr lang="en-US" sz="2400" baseline="-25000" dirty="0" smtClean="0">
                  <a:latin typeface="Bernard MT Condensed" pitchFamily="18" charset="0"/>
                </a:rPr>
                <a:t>5</a:t>
              </a:r>
              <a:r>
                <a:rPr lang="en-US" sz="2400" dirty="0" smtClean="0">
                  <a:latin typeface="Bernard MT Condensed" pitchFamily="18" charset="0"/>
                </a:rPr>
                <a:t> is not absolute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and vary with  each drug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Can partially act on PDE targeting cGMP (6, 11, 9, 1) </a:t>
              </a:r>
            </a:p>
            <a:p>
              <a:pPr marL="342900" indent="-342900" algn="l" rtl="0">
                <a:lnSpc>
                  <a:spcPts val="2300"/>
                </a:lnSpc>
                <a:buBlip>
                  <a:blip r:embed="rId3"/>
                </a:buBlip>
              </a:pPr>
              <a:r>
                <a:rPr lang="en-US" sz="2200" b="1" dirty="0" smtClean="0">
                  <a:latin typeface="Arial Narrow" panose="020B0606020202030204" pitchFamily="34" charset="0"/>
                </a:rPr>
                <a:t>In higher doses it can act on PDE </a:t>
              </a:r>
              <a:r>
                <a:rPr lang="en-US" sz="2200" b="1" dirty="0">
                  <a:latin typeface="Arial Narrow" panose="020B0606020202030204" pitchFamily="34" charset="0"/>
                </a:rPr>
                <a:t>targeting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(2,3,4, 10,…)</a:t>
              </a:r>
            </a:p>
          </p:txBody>
        </p:sp>
        <p:sp>
          <p:nvSpPr>
            <p:cNvPr id="53" name="5-Point Star 52"/>
            <p:cNvSpPr/>
            <p:nvPr/>
          </p:nvSpPr>
          <p:spPr>
            <a:xfrm>
              <a:off x="6400800" y="304800"/>
              <a:ext cx="419100" cy="324203"/>
            </a:xfrm>
            <a:prstGeom prst="star5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  <p:sp>
          <p:nvSpPr>
            <p:cNvPr id="58" name="5-Point Star 57"/>
            <p:cNvSpPr/>
            <p:nvPr/>
          </p:nvSpPr>
          <p:spPr>
            <a:xfrm>
              <a:off x="7467600" y="609600"/>
              <a:ext cx="419100" cy="324203"/>
            </a:xfrm>
            <a:prstGeom prst="star5">
              <a:avLst/>
            </a:prstGeom>
            <a:solidFill>
              <a:srgbClr val="00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 sz="1600"/>
            </a:p>
          </p:txBody>
        </p:sp>
      </p:grpSp>
      <p:sp>
        <p:nvSpPr>
          <p:cNvPr id="60" name="Down Arrow 59"/>
          <p:cNvSpPr/>
          <p:nvPr/>
        </p:nvSpPr>
        <p:spPr>
          <a:xfrm>
            <a:off x="0" y="168756"/>
            <a:ext cx="1203960" cy="212244"/>
          </a:xfrm>
          <a:prstGeom prst="downArrow">
            <a:avLst/>
          </a:prstGeom>
          <a:solidFill>
            <a:srgbClr val="FF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62" name="5-Point Star 61"/>
          <p:cNvSpPr/>
          <p:nvPr/>
        </p:nvSpPr>
        <p:spPr>
          <a:xfrm>
            <a:off x="8382000" y="6096000"/>
            <a:ext cx="533400" cy="533400"/>
          </a:xfrm>
          <a:prstGeom prst="star5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0" grpId="0"/>
      <p:bldP spid="51" grpId="0"/>
      <p:bldP spid="55" grpId="1" animBg="1"/>
      <p:bldP spid="20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1518" y="5670828"/>
            <a:ext cx="1918282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rare ADRs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6073914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Ischemic Optic Neuropathy; can cause sudden loss of vision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Hearing loss</a:t>
            </a:r>
            <a:endParaRPr lang="en-US" sz="2000" b="1" dirty="0">
              <a:latin typeface="Arial Narrow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84192" y="178713"/>
            <a:ext cx="718466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28600" y="4223028"/>
            <a:ext cx="8001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IHD &amp; AMI &gt; patients on big dose or on </a:t>
            </a:r>
            <a:r>
              <a:rPr lang="en-US" sz="2000" b="1" dirty="0" err="1" smtClean="0">
                <a:latin typeface="Arial Narrow" pitchFamily="34" charset="0"/>
              </a:rPr>
              <a:t>nirates</a:t>
            </a:r>
            <a:r>
              <a:rPr lang="en-US" sz="2000" b="1" dirty="0" smtClean="0">
                <a:latin typeface="Arial Narrow" pitchFamily="34" charset="0"/>
              </a:rPr>
              <a:t> 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Hypotension  &gt; patients on </a:t>
            </a: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b="1" dirty="0" smtClean="0">
                <a:latin typeface="Arial Narrow" pitchFamily="34" charset="0"/>
              </a:rPr>
              <a:t>-blockers  than  other </a:t>
            </a:r>
            <a:r>
              <a:rPr lang="en-US" sz="2000" b="1" dirty="0" err="1" smtClean="0">
                <a:latin typeface="Arial Narrow" pitchFamily="34" charset="0"/>
              </a:rPr>
              <a:t>antihypertensives</a:t>
            </a:r>
            <a:endParaRPr lang="en-US" sz="2000" b="1" dirty="0" smtClean="0">
              <a:latin typeface="Arial Narrow" pitchFamily="34" charset="0"/>
            </a:endParaRP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Bleeding; </a:t>
            </a:r>
            <a:r>
              <a:rPr lang="en-US" sz="2000" b="1" dirty="0" err="1" smtClean="0">
                <a:latin typeface="Arial Narrow" pitchFamily="34" charset="0"/>
              </a:rPr>
              <a:t>epistaxsis</a:t>
            </a:r>
            <a:r>
              <a:rPr lang="en-US" sz="2000" b="1" dirty="0" smtClean="0">
                <a:latin typeface="Arial Narrow" pitchFamily="34" charset="0"/>
              </a:rPr>
              <a:t>…..etc.</a:t>
            </a:r>
          </a:p>
          <a:p>
            <a:pPr marL="342900" indent="-342900" algn="l" rtl="0">
              <a:buAutoNum type="arabicPeriod"/>
            </a:pPr>
            <a:r>
              <a:rPr lang="en-US" sz="2000" b="1" dirty="0" smtClean="0">
                <a:latin typeface="Arial Narrow" pitchFamily="34" charset="0"/>
              </a:rPr>
              <a:t>Priapism; if erection lasts longer than 4 hours 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 emergency situation</a:t>
            </a:r>
            <a:endParaRPr lang="en-US" sz="2000" dirty="0"/>
          </a:p>
        </p:txBody>
      </p:sp>
      <p:sp>
        <p:nvSpPr>
          <p:cNvPr id="32" name="Rectangle 31"/>
          <p:cNvSpPr/>
          <p:nvPr/>
        </p:nvSpPr>
        <p:spPr>
          <a:xfrm>
            <a:off x="228600" y="3773788"/>
            <a:ext cx="2848857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Major less common ADRs</a:t>
            </a: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304800" y="223520"/>
          <a:ext cx="7696200" cy="34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248"/>
                <a:gridCol w="1458628"/>
                <a:gridCol w="1471961"/>
                <a:gridCol w="1532363"/>
              </a:tblGrid>
              <a:tr h="370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Headache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Flushing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12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Nasal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Rhinitis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Narrow" pitchFamily="34" charset="0"/>
                        </a:rPr>
                        <a:t>Congestion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Dyspepsia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7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Abnormal vision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&gt; 4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&lt; 2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err="1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Myalgia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&amp; Back pain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%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 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Sperm functions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 Rounded MT Bold" pitchFamily="34" charset="0"/>
                          <a:sym typeface="Wingdings 3"/>
                        </a:rPr>
                        <a:t>?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Q-T prolongation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  <a:sym typeface="Wingdings 3"/>
                        </a:rPr>
                        <a:t></a:t>
                      </a:r>
                      <a:endParaRPr lang="en-US" sz="18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6" name="Oval 15"/>
          <p:cNvSpPr/>
          <p:nvPr/>
        </p:nvSpPr>
        <p:spPr>
          <a:xfrm>
            <a:off x="3962400" y="21590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947848" y="2416792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934200" y="28956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478440" y="3340100"/>
            <a:ext cx="533400" cy="457200"/>
          </a:xfrm>
          <a:prstGeom prst="ellipse">
            <a:avLst/>
          </a:prstGeom>
          <a:noFill/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61664" y="247936"/>
            <a:ext cx="1720343" cy="430887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Common ADRs</a:t>
            </a:r>
          </a:p>
        </p:txBody>
      </p:sp>
    </p:spTree>
    <p:extLst>
      <p:ext uri="{BB962C8B-B14F-4D97-AF65-F5344CB8AC3E}">
        <p14:creationId xmlns:p14="http://schemas.microsoft.com/office/powerpoint/2010/main" xmlns="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1" grpId="0"/>
      <p:bldP spid="32" grpId="0" animBg="1"/>
      <p:bldP spid="16" grpId="0" animBg="1"/>
      <p:bldP spid="36" grpId="0" animBg="1"/>
      <p:bldP spid="37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" y="184404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Metabolism</a:t>
            </a:r>
            <a:r>
              <a:rPr lang="en-US" sz="2400" b="1" dirty="0" smtClean="0">
                <a:latin typeface="Arial Narrow" pitchFamily="34" charset="0"/>
              </a:rPr>
              <a:t>; All by hepatic CYT3A4</a:t>
            </a:r>
            <a:r>
              <a:rPr lang="en-US" sz="2400" b="1" dirty="0">
                <a:latin typeface="Arial Narrow" pitchFamily="34" charset="0"/>
              </a:rPr>
              <a:t>;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&gt; the rest thus;</a:t>
            </a:r>
          </a:p>
          <a:p>
            <a:pPr marL="0" lvl="1"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</a:t>
            </a:r>
            <a:r>
              <a:rPr lang="en-US" sz="2400" b="1" dirty="0" smtClean="0">
                <a:latin typeface="Arial Narrow" pitchFamily="34" charset="0"/>
              </a:rPr>
              <a:t>ADRs with enzyme inhibitors; </a:t>
            </a:r>
            <a:r>
              <a:rPr lang="en-US" sz="2400" b="1" dirty="0" err="1" smtClean="0">
                <a:latin typeface="Arial Narrow" pitchFamily="34" charset="0"/>
              </a:rPr>
              <a:t>erythro</a:t>
            </a:r>
            <a:r>
              <a:rPr lang="en-US" sz="2400" b="1" dirty="0" smtClean="0">
                <a:latin typeface="Arial Narrow" pitchFamily="34" charset="0"/>
              </a:rPr>
              <a:t> &amp; clarithromycin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ketoconazole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cimetidine, </a:t>
            </a:r>
            <a:r>
              <a:rPr lang="en-US" sz="2400" b="1" dirty="0" err="1" smtClean="0">
                <a:latin typeface="Arial Narrow" pitchFamily="34" charset="0"/>
              </a:rPr>
              <a:t>tacrolimus</a:t>
            </a:r>
            <a:r>
              <a:rPr lang="en-US" sz="2400" b="1" dirty="0">
                <a:latin typeface="Arial Narrow" pitchFamily="34" charset="0"/>
              </a:rPr>
              <a:t>, </a:t>
            </a:r>
            <a:r>
              <a:rPr lang="en-US" sz="2400" b="1" dirty="0" smtClean="0">
                <a:latin typeface="Arial Narrow" pitchFamily="34" charset="0"/>
              </a:rPr>
              <a:t>fluvoxamine</a:t>
            </a:r>
            <a:r>
              <a:rPr lang="en-US" sz="2400" b="1" dirty="0">
                <a:latin typeface="Arial Narrow" pitchFamily="34" charset="0"/>
              </a:rPr>
              <a:t>,  </a:t>
            </a:r>
            <a:r>
              <a:rPr lang="en-US" sz="2400" b="1" dirty="0" err="1" smtClean="0">
                <a:latin typeface="Arial Narrow" pitchFamily="34" charset="0"/>
              </a:rPr>
              <a:t>amiodarone</a:t>
            </a:r>
            <a:r>
              <a:rPr lang="en-US" sz="2400" b="1" dirty="0" smtClean="0">
                <a:latin typeface="Arial Narrow" pitchFamily="34" charset="0"/>
              </a:rPr>
              <a:t>…etc. </a:t>
            </a:r>
            <a:endParaRPr lang="en-US" sz="2400" b="1" dirty="0">
              <a:latin typeface="Arial Narrow" pitchFamily="34" charset="0"/>
            </a:endParaRPr>
          </a:p>
          <a:p>
            <a:pPr algn="l" rtl="0"/>
            <a:r>
              <a:rPr lang="en-US" sz="2400" b="1" dirty="0" smtClean="0">
                <a:latin typeface="Arial Narrow" pitchFamily="34" charset="0"/>
                <a:sym typeface="Wingdings"/>
              </a:rPr>
              <a:t>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efficacy with enzyme inducers; rifampicin, </a:t>
            </a:r>
            <a:r>
              <a:rPr lang="en-US" sz="2400" b="1" dirty="0" err="1" smtClean="0">
                <a:latin typeface="Arial Narrow" pitchFamily="34" charset="0"/>
              </a:rPr>
              <a:t>carbamazipine</a:t>
            </a:r>
            <a:r>
              <a:rPr lang="en-US" sz="2400" b="1" dirty="0" smtClean="0">
                <a:latin typeface="Arial Narrow" pitchFamily="34" charset="0"/>
              </a:rPr>
              <a:t>, phenytoin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228600"/>
            <a:ext cx="6672532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Pharmacokinetic </a:t>
            </a:r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profile difference of  </a:t>
            </a:r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PDE5 inhibitors </a:t>
            </a:r>
            <a:endParaRPr lang="ar-EG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720987"/>
            <a:ext cx="9829800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3101FF"/>
                </a:solidFill>
                <a:latin typeface="Arial Narrow" pitchFamily="34" charset="0"/>
              </a:rPr>
              <a:t>Absorption</a:t>
            </a:r>
            <a:r>
              <a:rPr lang="en-US" sz="2400" b="1" dirty="0" smtClean="0">
                <a:latin typeface="Arial Narrow" pitchFamily="34" charset="0"/>
              </a:rPr>
              <a:t>; Fatty </a:t>
            </a:r>
            <a:r>
              <a:rPr lang="en-US" sz="2400" b="1" dirty="0">
                <a:latin typeface="Arial Narrow" pitchFamily="34" charset="0"/>
              </a:rPr>
              <a:t>food interferes with </a:t>
            </a:r>
            <a:r>
              <a:rPr lang="en-US" sz="2400" b="1" dirty="0" smtClean="0">
                <a:latin typeface="Arial Narrow" pitchFamily="34" charset="0"/>
              </a:rPr>
              <a:t>Sildenafil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err="1">
                <a:latin typeface="Arial Narrow" pitchFamily="34" charset="0"/>
              </a:rPr>
              <a:t>Vardenafil</a:t>
            </a:r>
            <a:r>
              <a:rPr lang="en-US" sz="2400" b="1" dirty="0">
                <a:latin typeface="Arial Narrow" pitchFamily="34" charset="0"/>
              </a:rPr>
              <a:t> absorption 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>
              <a:lnSpc>
                <a:spcPts val="2500"/>
              </a:lnSpc>
            </a:pP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 so taken on empty stomach / at least 2 </a:t>
            </a:r>
            <a:r>
              <a:rPr lang="en-US" sz="2400" b="1" dirty="0" err="1" smtClean="0">
                <a:latin typeface="Arial Narrow" pitchFamily="34" charset="0"/>
                <a:sym typeface="Wingdings"/>
              </a:rPr>
              <a:t>hr.s</a:t>
            </a:r>
            <a:r>
              <a:rPr lang="en-US" sz="2400" b="1" dirty="0" smtClean="0">
                <a:latin typeface="Arial Narrow" pitchFamily="34" charset="0"/>
                <a:sym typeface="Wingdings"/>
              </a:rPr>
              <a:t> after food </a:t>
            </a:r>
            <a:endParaRPr lang="en-US" sz="2400" b="1" dirty="0" smtClean="0">
              <a:latin typeface="Arial Narrow" pitchFamily="34" charset="0"/>
            </a:endParaRPr>
          </a:p>
          <a:p>
            <a:pPr algn="l" rtl="0"/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                      </a:t>
            </a:r>
            <a:r>
              <a:rPr lang="en-US" sz="2400" b="1" dirty="0" err="1" smtClean="0">
                <a:latin typeface="Arial Narrow" pitchFamily="34" charset="0"/>
              </a:rPr>
              <a:t>Tadalafil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>
                <a:latin typeface="Arial Narrow" pitchFamily="34" charset="0"/>
              </a:rPr>
              <a:t>&amp; </a:t>
            </a:r>
            <a:r>
              <a:rPr lang="en-US" sz="2400" b="1" dirty="0" smtClean="0">
                <a:latin typeface="Arial Narrow" pitchFamily="34" charset="0"/>
              </a:rPr>
              <a:t>[</a:t>
            </a:r>
            <a:r>
              <a:rPr lang="en-US" sz="2400" b="1" dirty="0" err="1" smtClean="0">
                <a:latin typeface="Arial Narrow" pitchFamily="34" charset="0"/>
              </a:rPr>
              <a:t>Avanafil</a:t>
            </a:r>
            <a:r>
              <a:rPr lang="en-US" sz="2400" b="1" dirty="0" smtClean="0">
                <a:latin typeface="Arial Narrow" pitchFamily="34" charset="0"/>
              </a:rPr>
              <a:t>] </a:t>
            </a:r>
            <a:r>
              <a:rPr lang="en-US" sz="2400" b="1" dirty="0">
                <a:latin typeface="Arial Narrow" pitchFamily="34" charset="0"/>
              </a:rPr>
              <a:t>are not affected by </a:t>
            </a:r>
            <a:r>
              <a:rPr lang="en-US" sz="2400" b="1" dirty="0" smtClean="0">
                <a:latin typeface="Arial Narrow" pitchFamily="34" charset="0"/>
              </a:rPr>
              <a:t>food</a:t>
            </a:r>
            <a:endParaRPr lang="en-US" sz="2400" b="1" dirty="0">
              <a:latin typeface="Arial Narrow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3740060"/>
              </p:ext>
            </p:extLst>
          </p:nvPr>
        </p:nvGraphicFramePr>
        <p:xfrm>
          <a:off x="320040" y="3962400"/>
          <a:ext cx="7833360" cy="198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4360"/>
                <a:gridCol w="1219200"/>
                <a:gridCol w="1143000"/>
                <a:gridCol w="1066800"/>
              </a:tblGrid>
              <a:tr h="497840">
                <a:tc>
                  <a:txBody>
                    <a:bodyPr/>
                    <a:lstStyle/>
                    <a:p>
                      <a:pPr algn="l" rtl="0">
                        <a:lnSpc>
                          <a:spcPct val="150000"/>
                        </a:lnSpc>
                      </a:pPr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All</a:t>
                      </a:r>
                      <a:r>
                        <a:rPr lang="en-US" b="0" baseline="0" dirty="0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 drugs are given only once a day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Sildenafil</a:t>
                      </a:r>
                      <a:endParaRPr lang="en-US" b="0" dirty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Vardenafil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50000"/>
                        </a:lnSpc>
                      </a:pPr>
                      <a:r>
                        <a:rPr lang="en-US" sz="1800" b="0" dirty="0" err="1" smtClean="0">
                          <a:solidFill>
                            <a:schemeClr val="bg1"/>
                          </a:solidFill>
                          <a:latin typeface="Bernard MT Condensed" pitchFamily="18" charset="0"/>
                        </a:rPr>
                        <a:t>Tadalafil</a:t>
                      </a:r>
                      <a:endParaRPr lang="en-US" sz="1800" b="0" dirty="0" smtClean="0">
                        <a:solidFill>
                          <a:schemeClr val="bg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Dosage (mg)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50-100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10-20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Time of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 administration before intercourse 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1-12 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Onset of action (min)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30-60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30-60</a:t>
                      </a:r>
                      <a:endParaRPr lang="ar-EG" b="1" dirty="0" smtClean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b="1" dirty="0" smtClean="0"/>
                        <a:t>&lt;30-45</a:t>
                      </a:r>
                      <a:endParaRPr lang="ar-EG" b="1" dirty="0"/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b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Duration  of action 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  <a:latin typeface="Bernard MT Condensed" pitchFamily="18" charset="0"/>
                        </a:rPr>
                        <a:t>(hrs.)</a:t>
                      </a:r>
                      <a:endParaRPr lang="en-US" b="0" dirty="0">
                        <a:solidFill>
                          <a:schemeClr val="tx1"/>
                        </a:solidFill>
                        <a:latin typeface="Bernard MT Condensed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Arial Narrow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4-5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 Narrow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101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FFF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8600" y="3429000"/>
            <a:ext cx="1965960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>
                <a:solidFill>
                  <a:srgbClr val="0000FF"/>
                </a:solidFill>
                <a:latin typeface="Bernard MT Condensed" panose="02050806060905020404" pitchFamily="18" charset="0"/>
              </a:rPr>
              <a:t>Administration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259080" y="6074509"/>
            <a:ext cx="75378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b="1" dirty="0" smtClean="0">
                <a:solidFill>
                  <a:srgbClr val="3101FF"/>
                </a:solidFill>
                <a:latin typeface="Arial Narrow" pitchFamily="34" charset="0"/>
              </a:rPr>
              <a:t>NB</a:t>
            </a:r>
            <a:r>
              <a:rPr lang="en-US" b="1" dirty="0" smtClean="0">
                <a:latin typeface="Arial Narrow" pitchFamily="34" charset="0"/>
              </a:rPr>
              <a:t>.  </a:t>
            </a:r>
            <a:r>
              <a:rPr lang="en-US" sz="2000" b="1" dirty="0" err="1" smtClean="0">
                <a:latin typeface="Arial Narrow" pitchFamily="34" charset="0"/>
              </a:rPr>
              <a:t>Avanafil</a:t>
            </a:r>
            <a:r>
              <a:rPr lang="en-US" sz="2000" b="1" dirty="0" smtClean="0">
                <a:latin typeface="Arial Narrow" pitchFamily="34" charset="0"/>
              </a:rPr>
              <a:t> has the advantage of been given 30 min before  intercourse</a:t>
            </a:r>
          </a:p>
          <a:p>
            <a:pPr algn="l" rtl="0"/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       </a:t>
            </a:r>
            <a:r>
              <a:rPr lang="en-US" sz="2000" b="1" dirty="0" err="1" smtClean="0">
                <a:latin typeface="Arial Narrow" pitchFamily="34" charset="0"/>
              </a:rPr>
              <a:t>Tadalafil</a:t>
            </a:r>
            <a:r>
              <a:rPr lang="en-US" sz="2000" b="1" dirty="0" smtClean="0">
                <a:latin typeface="Arial Narrow" pitchFamily="34" charset="0"/>
              </a:rPr>
              <a:t>  must be  given </a:t>
            </a:r>
            <a:r>
              <a:rPr lang="en-US" sz="2000" b="1" dirty="0">
                <a:latin typeface="Arial Narrow" pitchFamily="34" charset="0"/>
              </a:rPr>
              <a:t>every 72 </a:t>
            </a:r>
            <a:r>
              <a:rPr lang="en-US" sz="2000" b="1" dirty="0" err="1">
                <a:latin typeface="Arial Narrow" pitchFamily="34" charset="0"/>
              </a:rPr>
              <a:t>hrs</a:t>
            </a:r>
            <a:r>
              <a:rPr lang="en-US" sz="2000" b="1" dirty="0">
                <a:latin typeface="Arial Narrow" pitchFamily="34" charset="0"/>
              </a:rPr>
              <a:t>  if </a:t>
            </a:r>
            <a:r>
              <a:rPr lang="en-US" sz="2000" b="1" dirty="0" smtClean="0">
                <a:latin typeface="Arial Narrow" pitchFamily="34" charset="0"/>
              </a:rPr>
              <a:t>used with enzyme inhibitors </a:t>
            </a:r>
            <a:endParaRPr lang="en-US" sz="20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228600"/>
            <a:ext cx="2239716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Contraindications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722143"/>
            <a:ext cx="8991600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Hypersensitivity to drug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Patients with history </a:t>
            </a:r>
            <a:r>
              <a:rPr lang="en-US" sz="2400" b="1" dirty="0">
                <a:latin typeface="Arial Narrow" panose="020B0606020202030204" pitchFamily="34" charset="0"/>
              </a:rPr>
              <a:t>of  AMI / stroke / </a:t>
            </a:r>
            <a:r>
              <a:rPr lang="en-US" sz="2400" b="1" dirty="0" smtClean="0">
                <a:latin typeface="Arial Narrow" panose="020B0606020202030204" pitchFamily="34" charset="0"/>
              </a:rPr>
              <a:t>fatal </a:t>
            </a:r>
            <a:r>
              <a:rPr lang="en-US" sz="2400" b="1" dirty="0">
                <a:latin typeface="Arial Narrow" panose="020B0606020202030204" pitchFamily="34" charset="0"/>
              </a:rPr>
              <a:t>arrhythmias </a:t>
            </a:r>
            <a:r>
              <a:rPr lang="en-US" sz="2400" b="1" dirty="0" smtClean="0">
                <a:latin typeface="Arial Narrow" panose="020B0606020202030204" pitchFamily="34" charset="0"/>
              </a:rPr>
              <a:t>&lt;6 </a:t>
            </a:r>
            <a:r>
              <a:rPr lang="en-US" sz="2400" b="1" dirty="0">
                <a:latin typeface="Arial Narrow" panose="020B0606020202030204" pitchFamily="34" charset="0"/>
              </a:rPr>
              <a:t>month</a:t>
            </a:r>
            <a:endParaRPr lang="ar-EG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Nitrates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total contraindication / ? </a:t>
            </a:r>
            <a:r>
              <a:rPr lang="en-US" sz="2400" b="1" dirty="0" smtClean="0">
                <a:latin typeface="Arial Narrow" panose="020B0606020202030204" pitchFamily="34" charset="0"/>
              </a:rPr>
              <a:t>PDEIs in small dose + spacing at least 24hrs (48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hrs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i="1" dirty="0" err="1" smtClean="0">
                <a:latin typeface="Arial Narrow" panose="020B0606020202030204" pitchFamily="34" charset="0"/>
              </a:rPr>
              <a:t>Tadalafil</a:t>
            </a:r>
            <a:r>
              <a:rPr lang="en-US" sz="2400" b="1" dirty="0" smtClean="0">
                <a:latin typeface="Arial Narrow" panose="020B0606020202030204" pitchFamily="34" charset="0"/>
              </a:rPr>
              <a:t>) for fear of developing IHD/AMI due to severe hypotension </a:t>
            </a:r>
            <a:r>
              <a:rPr lang="en-US" sz="2000" b="1" i="1" dirty="0" smtClean="0">
                <a:latin typeface="Arial Narrow" panose="020B0606020202030204" pitchFamily="34" charset="0"/>
              </a:rPr>
              <a:t>(see detailed mechanism in </a:t>
            </a:r>
            <a:r>
              <a:rPr lang="en-US" sz="2000" b="1" i="1" dirty="0" err="1" smtClean="0">
                <a:latin typeface="Arial Narrow" panose="020B0606020202030204" pitchFamily="34" charset="0"/>
              </a:rPr>
              <a:t>antianginal</a:t>
            </a:r>
            <a:r>
              <a:rPr lang="en-US" sz="2000" b="1" i="1" dirty="0" smtClean="0">
                <a:latin typeface="Arial Narrow" panose="020B0606020202030204" pitchFamily="34" charset="0"/>
              </a:rPr>
              <a:t> drugs)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3840" y="2725848"/>
            <a:ext cx="1667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en-US" sz="24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Precautions </a:t>
            </a:r>
            <a:endParaRPr lang="en-US" sz="2400" dirty="0">
              <a:solidFill>
                <a:srgbClr val="00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" y="3254276"/>
            <a:ext cx="8991600" cy="329320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With </a:t>
            </a:r>
            <a:r>
              <a:rPr lang="en-US" sz="2400" b="1" dirty="0" smtClean="0">
                <a:latin typeface="Symbol" panose="05050102010706020507" pitchFamily="18" charset="2"/>
              </a:rPr>
              <a:t>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blockers </a:t>
            </a:r>
            <a:r>
              <a:rPr lang="en-US" sz="2000" b="1" dirty="0">
                <a:latin typeface="Arial Narrow" panose="020B0606020202030204" pitchFamily="34" charset="0"/>
              </a:rPr>
              <a:t>[except </a:t>
            </a:r>
            <a:r>
              <a:rPr lang="en-US" sz="2000" b="1" dirty="0" err="1">
                <a:latin typeface="Arial Narrow" panose="020B0606020202030204" pitchFamily="34" charset="0"/>
              </a:rPr>
              <a:t>tamsulosin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orthostatic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hepato</a:t>
            </a:r>
            <a:r>
              <a:rPr lang="en-US" sz="2400" b="1" dirty="0">
                <a:latin typeface="Arial Narrow" panose="020B0606020202030204" pitchFamily="34" charset="0"/>
              </a:rPr>
              <a:t>/renal insufficiency 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400" b="1" dirty="0" err="1">
                <a:latin typeface="Arial Narrow" panose="020B0606020202030204" pitchFamily="34" charset="0"/>
              </a:rPr>
              <a:t>Pyronie’s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disease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bleeding tendencies </a:t>
            </a:r>
            <a:r>
              <a:rPr lang="en-US" sz="2000" b="1" dirty="0">
                <a:latin typeface="Arial Narrow" panose="020B0606020202030204" pitchFamily="34" charset="0"/>
              </a:rPr>
              <a:t>[leukemia's,  hemophilia, </a:t>
            </a:r>
            <a:r>
              <a:rPr lang="en-US" sz="2000" b="1" dirty="0" err="1">
                <a:latin typeface="Arial Narrow" panose="020B0606020202030204" pitchFamily="34" charset="0"/>
              </a:rPr>
              <a:t>Vit</a:t>
            </a:r>
            <a:r>
              <a:rPr lang="en-US" sz="2000" b="1" dirty="0">
                <a:latin typeface="Arial Narrow" panose="020B0606020202030204" pitchFamily="34" charset="0"/>
              </a:rPr>
              <a:t> K deficiency, </a:t>
            </a:r>
            <a:r>
              <a:rPr lang="en-US" sz="2000" b="1" dirty="0" err="1">
                <a:latin typeface="Arial Narrow" panose="020B0606020202030204" pitchFamily="34" charset="0"/>
              </a:rPr>
              <a:t>antiphospholipid</a:t>
            </a:r>
            <a:r>
              <a:rPr lang="en-US" sz="2000" b="1" dirty="0">
                <a:latin typeface="Arial Narrow" panose="020B0606020202030204" pitchFamily="34" charset="0"/>
              </a:rPr>
              <a:t> syndrome,…</a:t>
            </a:r>
            <a:r>
              <a:rPr lang="en-US" sz="2000" b="1" dirty="0" err="1">
                <a:latin typeface="Arial Narrow" panose="020B0606020202030204" pitchFamily="34" charset="0"/>
              </a:rPr>
              <a:t>etc</a:t>
            </a:r>
            <a:r>
              <a:rPr lang="en-US" sz="2000" b="1" dirty="0">
                <a:latin typeface="Arial Narrow" panose="020B0606020202030204" pitchFamily="34" charset="0"/>
              </a:rPr>
              <a:t>]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With </a:t>
            </a:r>
            <a:r>
              <a:rPr lang="en-US" sz="2000" b="1" i="1" dirty="0">
                <a:latin typeface="Arial Narrow" panose="020B0606020202030204" pitchFamily="34" charset="0"/>
              </a:rPr>
              <a:t>quinidine, procainamide, </a:t>
            </a:r>
            <a:r>
              <a:rPr lang="en-US" sz="2000" b="1" i="1" dirty="0" err="1">
                <a:latin typeface="Arial Narrow" panose="020B0606020202030204" pitchFamily="34" charset="0"/>
              </a:rPr>
              <a:t>amiodarone</a:t>
            </a:r>
            <a:r>
              <a:rPr lang="en-US" sz="2000" b="1" i="1" dirty="0">
                <a:latin typeface="Arial Narrow" panose="020B0606020202030204" pitchFamily="34" charset="0"/>
              </a:rPr>
              <a:t> </a:t>
            </a:r>
            <a:r>
              <a:rPr lang="en-US" sz="2000" b="1" dirty="0" smtClean="0">
                <a:latin typeface="Arial Narrow" panose="020B0606020202030204" pitchFamily="34" charset="0"/>
              </a:rPr>
              <a:t>(class I &amp; III </a:t>
            </a:r>
            <a:r>
              <a:rPr lang="en-US" sz="2000" b="1" dirty="0" err="1" smtClean="0">
                <a:latin typeface="Arial Narrow" panose="020B0606020202030204" pitchFamily="34" charset="0"/>
              </a:rPr>
              <a:t>antiarhtmics</a:t>
            </a:r>
            <a:r>
              <a:rPr lang="en-US" sz="2000" b="1" dirty="0" smtClean="0">
                <a:latin typeface="Arial Narrow" panose="020B0606020202030204" pitchFamily="34" charset="0"/>
              </a:rPr>
              <a:t>) </a:t>
            </a:r>
            <a:r>
              <a:rPr lang="en-US" sz="2000" b="1" dirty="0">
                <a:solidFill>
                  <a:srgbClr val="0000FF"/>
                </a:solidFill>
                <a:latin typeface="Arial Narrow" panose="020B0606020202030204" pitchFamily="34" charset="0"/>
              </a:rPr>
              <a:t>(</a:t>
            </a:r>
            <a:r>
              <a:rPr lang="en-US" sz="20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Vardenafil</a:t>
            </a:r>
            <a:r>
              <a:rPr lang="en-US" sz="20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)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Dose </a:t>
            </a:r>
            <a:r>
              <a:rPr lang="en-US" sz="2400" b="1" dirty="0" smtClean="0">
                <a:latin typeface="Arial Narrow" panose="020B0606020202030204" pitchFamily="34" charset="0"/>
              </a:rPr>
              <a:t>adjustment;  </a:t>
            </a:r>
            <a:r>
              <a:rPr lang="en-US" sz="2000" b="1" i="1" dirty="0">
                <a:latin typeface="Arial Narrow" panose="020B0606020202030204" pitchFamily="34" charset="0"/>
              </a:rPr>
              <a:t>when using drugs that have interaction on hepatic liver microsomal enzymes </a:t>
            </a:r>
            <a:r>
              <a:rPr lang="en-US" sz="2000" b="1" i="1" dirty="0" err="1">
                <a:latin typeface="Arial Narrow" panose="020B0606020202030204" pitchFamily="34" charset="0"/>
              </a:rPr>
              <a:t>i.e</a:t>
            </a:r>
            <a:r>
              <a:rPr lang="en-US" sz="2000" b="1" i="1" dirty="0">
                <a:latin typeface="Arial Narrow" panose="020B0606020202030204" pitchFamily="34" charset="0"/>
              </a:rPr>
              <a:t> inhibitors or </a:t>
            </a:r>
            <a:r>
              <a:rPr lang="en-US" sz="2000" b="1" i="1" dirty="0" smtClean="0">
                <a:latin typeface="Arial Narrow" panose="020B0606020202030204" pitchFamily="34" charset="0"/>
              </a:rPr>
              <a:t>inducers.</a:t>
            </a:r>
            <a:endParaRPr lang="en-US" sz="2000" b="1" i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Retinitis </a:t>
            </a:r>
            <a:r>
              <a:rPr lang="en-US" sz="2400" b="1" dirty="0" err="1">
                <a:latin typeface="Arial Narrow" panose="020B0606020202030204" pitchFamily="34" charset="0"/>
              </a:rPr>
              <a:t>pigmentosa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286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Testosterone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29600" y="9212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ORAL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548640"/>
            <a:ext cx="8991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to those with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hypogonadism</a:t>
            </a:r>
            <a:r>
              <a:rPr lang="en-US" sz="2400" b="1" dirty="0" smtClean="0">
                <a:latin typeface="Arial Narrow" panose="020B0606020202030204" pitchFamily="34" charset="0"/>
              </a:rPr>
              <a:t> or </a:t>
            </a:r>
            <a:r>
              <a:rPr lang="en-US" sz="2400" b="1" dirty="0" err="1" smtClean="0">
                <a:latin typeface="Arial Narrow" panose="020B0606020202030204" pitchFamily="34" charset="0"/>
              </a:rPr>
              <a:t>hyperprolactenemia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for promotion of desire.</a:t>
            </a:r>
            <a:endParaRPr lang="en-US" sz="2400" b="1" i="1" dirty="0" smtClean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" y="1524000"/>
            <a:ext cx="3581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lnSpc>
                <a:spcPts val="2400"/>
              </a:lnSpc>
            </a:pP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Apomorphine</a:t>
            </a:r>
            <a:endParaRPr lang="en-US" sz="2400" dirty="0" smtClean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" y="1965544"/>
            <a:ext cx="899160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dopamine agonist on D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2 </a:t>
            </a:r>
            <a:r>
              <a:rPr lang="en-US" sz="2400" b="1" dirty="0" smtClean="0">
                <a:latin typeface="Arial Narrow" panose="020B0606020202030204" pitchFamily="34" charset="0"/>
              </a:rPr>
              <a:t>receptors. </a:t>
            </a:r>
            <a:r>
              <a:rPr lang="en-US" sz="2400" b="1" i="1" dirty="0" smtClean="0">
                <a:latin typeface="Arial Narrow" panose="020B0606020202030204" pitchFamily="34" charset="0"/>
              </a:rPr>
              <a:t>(</a:t>
            </a:r>
            <a:r>
              <a:rPr lang="en-US" sz="2400" i="1" dirty="0" smtClean="0">
                <a:latin typeface="Arial Narrow" panose="020B0606020202030204" pitchFamily="34" charset="0"/>
              </a:rPr>
              <a:t>n. </a:t>
            </a:r>
            <a:r>
              <a:rPr lang="en-US" sz="2400" i="1" dirty="0" err="1" smtClean="0">
                <a:latin typeface="Arial Narrow" panose="020B0606020202030204" pitchFamily="34" charset="0"/>
              </a:rPr>
              <a:t>paraventricularis</a:t>
            </a:r>
            <a:r>
              <a:rPr lang="en-US" sz="2400" i="1" dirty="0" smtClean="0">
                <a:latin typeface="Arial Narrow" panose="020B0606020202030204" pitchFamily="34" charset="0"/>
              </a:rPr>
              <a:t>) </a:t>
            </a:r>
            <a:endParaRPr lang="en-US" sz="2400" b="1" i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Activates arousal centrally; </a:t>
            </a:r>
            <a:r>
              <a:rPr lang="en-US" sz="2400" b="1" dirty="0" err="1">
                <a:latin typeface="Arial Narrow" panose="020B0606020202030204" pitchFamily="34" charset="0"/>
              </a:rPr>
              <a:t>E</a:t>
            </a:r>
            <a:r>
              <a:rPr lang="en-US" sz="2400" b="1" dirty="0" err="1" smtClean="0">
                <a:latin typeface="Arial Narrow" panose="020B0606020202030204" pitchFamily="34" charset="0"/>
              </a:rPr>
              <a:t>rectogenic</a:t>
            </a:r>
            <a:r>
              <a:rPr lang="en-US" sz="2400" b="1" dirty="0" smtClean="0">
                <a:latin typeface="Arial Narrow" panose="020B0606020202030204" pitchFamily="34" charset="0"/>
              </a:rPr>
              <a:t> +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Little promotion of desire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Given </a:t>
            </a:r>
            <a:r>
              <a:rPr lang="en-US" sz="2400" b="1" dirty="0" smtClean="0">
                <a:latin typeface="Arial Narrow" panose="020B0606020202030204" pitchFamily="34" charset="0"/>
              </a:rPr>
              <a:t>sublingual 	/ Acts quickly. </a:t>
            </a:r>
            <a:endParaRPr lang="en-US" sz="2400" b="1" dirty="0">
              <a:latin typeface="Arial Narrow" panose="020B0606020202030204" pitchFamily="34" charset="0"/>
            </a:endParaRP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>
                <a:latin typeface="Arial Narrow" panose="020B0606020202030204" pitchFamily="34" charset="0"/>
              </a:rPr>
              <a:t>Not FDA approved </a:t>
            </a:r>
            <a:r>
              <a:rPr lang="en-US" sz="2400" b="1" dirty="0" smtClean="0">
                <a:latin typeface="Arial Narrow" panose="020B0606020202030204" pitchFamily="34" charset="0"/>
              </a:rPr>
              <a:t>	/   Weaker than PDE</a:t>
            </a:r>
            <a:r>
              <a:rPr lang="en-US" sz="2400" b="1" baseline="-25000" dirty="0" smtClean="0">
                <a:latin typeface="Arial Narrow" panose="020B0606020202030204" pitchFamily="34" charset="0"/>
              </a:rPr>
              <a:t>5</a:t>
            </a:r>
            <a:r>
              <a:rPr lang="en-US" sz="2400" b="1" dirty="0" smtClean="0">
                <a:latin typeface="Arial Narrow" panose="020B0606020202030204" pitchFamily="34" charset="0"/>
              </a:rPr>
              <a:t> Is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Given in mild-moderate cases / psychogenic / </a:t>
            </a:r>
            <a:r>
              <a:rPr lang="en-US" sz="2400" b="1" dirty="0">
                <a:latin typeface="Arial Narrow" panose="020B0606020202030204" pitchFamily="34" charset="0"/>
              </a:rPr>
              <a:t>PDE</a:t>
            </a:r>
            <a:r>
              <a:rPr lang="en-US" sz="2400" b="1" baseline="-25000" dirty="0">
                <a:latin typeface="Arial Narrow" panose="020B0606020202030204" pitchFamily="34" charset="0"/>
              </a:rPr>
              <a:t>5</a:t>
            </a:r>
            <a:r>
              <a:rPr lang="en-US" sz="2400" b="1" dirty="0">
                <a:latin typeface="Arial Narrow" panose="020B0606020202030204" pitchFamily="34" charset="0"/>
              </a:rPr>
              <a:t> Is </a:t>
            </a:r>
            <a:r>
              <a:rPr lang="en-US" sz="2400" b="1" dirty="0" smtClean="0">
                <a:latin typeface="Arial Narrow" panose="020B0606020202030204" pitchFamily="34" charset="0"/>
              </a:rPr>
              <a:t>contraindication 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ADRs: nausea</a:t>
            </a:r>
            <a:r>
              <a:rPr lang="en-US" sz="2400" b="1" dirty="0">
                <a:latin typeface="Arial Narrow" panose="020B0606020202030204" pitchFamily="34" charset="0"/>
              </a:rPr>
              <a:t>, headache, and dizziness </a:t>
            </a:r>
            <a:r>
              <a:rPr lang="en-US" sz="2400" b="1" u="sng" dirty="0" smtClean="0">
                <a:uFill>
                  <a:solidFill>
                    <a:srgbClr val="FF00FF"/>
                  </a:solidFill>
                </a:uFill>
                <a:latin typeface="Arial Narrow" panose="020B0606020202030204" pitchFamily="34" charset="0"/>
              </a:rPr>
              <a:t>but safe with nitrate</a:t>
            </a:r>
            <a:endParaRPr lang="en-US" sz="2400" b="1" u="sng" dirty="0">
              <a:uFill>
                <a:solidFill>
                  <a:srgbClr val="FF00FF"/>
                </a:solidFill>
              </a:u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801100" cy="20774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spcBef>
                <a:spcPts val="600"/>
              </a:spcBef>
            </a:pP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Oral </a:t>
            </a: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Symbol" panose="05050102010706020507" pitchFamily="18" charset="2"/>
                <a:sym typeface="Wingdings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blocker </a:t>
            </a:r>
            <a:r>
              <a:rPr lang="en-US" sz="2200" b="1" dirty="0" smtClean="0">
                <a:latin typeface="Arial Narrow" panose="020B0606020202030204" pitchFamily="34" charset="0"/>
              </a:rPr>
              <a:t>/ debatable efficacy</a:t>
            </a:r>
            <a:endParaRPr lang="en-US" sz="2200" b="1" dirty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err="1">
                <a:solidFill>
                  <a:srgbClr val="3101FF"/>
                </a:solidFill>
                <a:latin typeface="Bernard MT Condensed" pitchFamily="18" charset="0"/>
              </a:rPr>
              <a:t>Yohimbine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C</a:t>
            </a:r>
            <a:r>
              <a:rPr lang="en-US" sz="2200" b="1" dirty="0" smtClean="0">
                <a:latin typeface="Arial Narrow" panose="020B0606020202030204" pitchFamily="34" charset="0"/>
              </a:rPr>
              <a:t>entral </a:t>
            </a:r>
            <a:r>
              <a:rPr lang="en-US" sz="2200" b="1" dirty="0">
                <a:latin typeface="Arial Narrow" panose="020B0606020202030204" pitchFamily="34" charset="0"/>
              </a:rPr>
              <a:t>and </a:t>
            </a:r>
            <a:r>
              <a:rPr lang="en-US" sz="2200" b="1" dirty="0" err="1" smtClean="0">
                <a:latin typeface="Arial Narrow" panose="020B0606020202030204" pitchFamily="34" charset="0"/>
              </a:rPr>
              <a:t>periphral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Symbol" panose="05050102010706020507" pitchFamily="18" charset="2"/>
              </a:rPr>
              <a:t>a</a:t>
            </a:r>
            <a:r>
              <a:rPr lang="en-US" sz="2200" b="1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200" b="1" dirty="0" smtClean="0">
                <a:latin typeface="Arial Narrow" panose="020B0606020202030204" pitchFamily="34" charset="0"/>
              </a:rPr>
              <a:t> agonist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 err="1" smtClean="0">
                <a:latin typeface="Arial Narrow" panose="020B0606020202030204" pitchFamily="34" charset="0"/>
              </a:rPr>
              <a:t>Aphrodetic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+ </a:t>
            </a:r>
            <a:r>
              <a:rPr lang="en-US" sz="2200" b="1" dirty="0" err="1" smtClean="0">
                <a:latin typeface="Arial Narrow" panose="020B0606020202030204" pitchFamily="34" charset="0"/>
              </a:rPr>
              <a:t>Erectogenic</a:t>
            </a:r>
            <a:r>
              <a:rPr lang="en-US" sz="2200" b="1" dirty="0">
                <a:latin typeface="Arial Narrow" panose="020B0606020202030204" pitchFamily="34" charset="0"/>
              </a:rPr>
              <a:t> </a:t>
            </a:r>
            <a:r>
              <a:rPr lang="en-US" sz="2200" b="1" dirty="0" smtClean="0">
                <a:latin typeface="Arial Narrow" panose="020B0606020202030204" pitchFamily="34" charset="0"/>
              </a:rPr>
              <a:t>  </a:t>
            </a:r>
            <a:br>
              <a:rPr lang="en-US" sz="2200" b="1" dirty="0" smtClean="0">
                <a:latin typeface="Arial Narrow" panose="020B0606020202030204" pitchFamily="34" charset="0"/>
              </a:rPr>
            </a:br>
            <a:r>
              <a:rPr lang="en-US" sz="2200" b="1" dirty="0" smtClean="0">
                <a:latin typeface="Arial Narrow" panose="020B0606020202030204" pitchFamily="34" charset="0"/>
              </a:rPr>
              <a:t>                       but low efficacy and many </a:t>
            </a:r>
            <a:r>
              <a:rPr lang="en-US" sz="2200" b="1" dirty="0">
                <a:latin typeface="Arial Narrow" panose="020B0606020202030204" pitchFamily="34" charset="0"/>
              </a:rPr>
              <a:t>CV side effects</a:t>
            </a:r>
          </a:p>
          <a:p>
            <a:pPr algn="l" rtl="0">
              <a:spcBef>
                <a:spcPts val="600"/>
              </a:spcBef>
            </a:pPr>
            <a:r>
              <a:rPr lang="en-US" sz="2000" dirty="0" err="1" smtClean="0">
                <a:solidFill>
                  <a:srgbClr val="3101FF"/>
                </a:solidFill>
                <a:latin typeface="Bernard MT Condensed" pitchFamily="18" charset="0"/>
              </a:rPr>
              <a:t>Trazodone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A</a:t>
            </a:r>
            <a:r>
              <a:rPr lang="en-US" sz="2200" b="1" dirty="0" smtClean="0">
                <a:latin typeface="Arial Narrow" panose="020B0606020202030204" pitchFamily="34" charset="0"/>
              </a:rPr>
              <a:t>ntidepressant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a 5HT reuptake </a:t>
            </a:r>
            <a:r>
              <a:rPr lang="en-US" sz="2200" b="1" dirty="0">
                <a:latin typeface="Arial Narrow" panose="020B0606020202030204" pitchFamily="34" charset="0"/>
              </a:rPr>
              <a:t>inhibitor </a:t>
            </a:r>
            <a:r>
              <a:rPr lang="en-US" sz="2000" dirty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priapism </a:t>
            </a:r>
            <a:endParaRPr lang="en-US" sz="2200" b="1" dirty="0" smtClean="0">
              <a:latin typeface="Arial Narrow" panose="020B0606020202030204" pitchFamily="34" charset="0"/>
            </a:endParaRPr>
          </a:p>
          <a:p>
            <a:pPr algn="l" rtl="0">
              <a:spcBef>
                <a:spcPts val="600"/>
              </a:spcBef>
            </a:pPr>
            <a:r>
              <a:rPr lang="en-US" sz="2000" dirty="0" smtClean="0">
                <a:solidFill>
                  <a:srgbClr val="3101FF"/>
                </a:solidFill>
                <a:latin typeface="Bernard MT Condensed" pitchFamily="18" charset="0"/>
              </a:rPr>
              <a:t>Korean Ginseng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  <a:sym typeface="Wingdings"/>
              </a:rPr>
              <a:t> </a:t>
            </a:r>
            <a:r>
              <a:rPr lang="en-US" sz="2200" b="1" dirty="0">
                <a:latin typeface="Arial Narrow" panose="020B0606020202030204" pitchFamily="34" charset="0"/>
                <a:sym typeface="Wingdings"/>
              </a:rPr>
              <a:t>Q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uestionable / may be a NO </a:t>
            </a:r>
            <a:r>
              <a:rPr lang="en-US" sz="2200" b="1" dirty="0" err="1" smtClean="0">
                <a:latin typeface="Arial Narrow" panose="020B0606020202030204" pitchFamily="34" charset="0"/>
                <a:sym typeface="Wingdings"/>
              </a:rPr>
              <a:t>donner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.</a:t>
            </a:r>
            <a:endParaRPr lang="ar-EG" sz="2200" b="1" dirty="0">
              <a:latin typeface="Arial Narrow" panose="020B0606020202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1379637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960" y="4480560"/>
            <a:ext cx="910590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963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52400"/>
            <a:ext cx="44196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algn="l" rtl="0"/>
            <a:r>
              <a:rPr lang="en-US" sz="2400" b="1" dirty="0">
                <a:latin typeface="Arial Narrow" panose="020B0606020202030204" pitchFamily="34" charset="0"/>
              </a:rPr>
              <a:t>S</a:t>
            </a:r>
            <a:r>
              <a:rPr lang="en-US" sz="2400" b="1" dirty="0" smtClean="0">
                <a:latin typeface="Arial Narrow" panose="020B0606020202030204" pitchFamily="34" charset="0"/>
              </a:rPr>
              <a:t>ynthetic </a:t>
            </a:r>
            <a:r>
              <a:rPr lang="en-US" sz="2400" b="1" dirty="0">
                <a:latin typeface="Arial Narrow" panose="020B0606020202030204" pitchFamily="34" charset="0"/>
              </a:rPr>
              <a:t>+ more </a:t>
            </a:r>
            <a:r>
              <a:rPr lang="en-US" sz="2400" b="1" dirty="0" smtClean="0">
                <a:latin typeface="Arial Narrow" panose="020B0606020202030204" pitchFamily="34" charset="0"/>
              </a:rPr>
              <a:t>stable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1630309"/>
            <a:ext cx="7010400" cy="11060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Low - Intermediate Efficacy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Minimal </a:t>
            </a:r>
            <a:r>
              <a:rPr lang="en-US" sz="2400" b="1" dirty="0">
                <a:latin typeface="Arial Narrow" panose="020B0606020202030204" pitchFamily="34" charset="0"/>
              </a:rPr>
              <a:t>systemic </a:t>
            </a:r>
            <a:r>
              <a:rPr lang="en-US" sz="2400" b="1" dirty="0" smtClean="0">
                <a:latin typeface="Arial Narrow" panose="020B0606020202030204" pitchFamily="34" charset="0"/>
              </a:rPr>
              <a:t>effects / Rarity </a:t>
            </a:r>
            <a:r>
              <a:rPr lang="en-US" sz="2400" b="1" dirty="0">
                <a:latin typeface="Arial Narrow" panose="020B0606020202030204" pitchFamily="34" charset="0"/>
              </a:rPr>
              <a:t>of drug interactions. 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2438400"/>
            <a:ext cx="553430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Variable penile pain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Urethral bleeding / Urethral tract infection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Vasovagal reflex / Hypotension</a:t>
            </a:r>
          </a:p>
          <a:p>
            <a:pPr marL="342900" indent="-342900" algn="l" rtl="0">
              <a:buBlip>
                <a:blip r:embed="rId2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Priapism or Fibrosis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rare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92120"/>
            <a:ext cx="2819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TRANSURETHRAL</a:t>
            </a:r>
            <a:endParaRPr lang="en-US" sz="2400" dirty="0" smtClean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54152" y="144852"/>
            <a:ext cx="1080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 Narrow" panose="020B0606020202030204" pitchFamily="34" charset="0"/>
              </a:rPr>
              <a:t>(</a:t>
            </a:r>
            <a:r>
              <a:rPr lang="en-US" sz="2400" b="1" dirty="0" smtClean="0">
                <a:latin typeface="Arial Narrow" panose="020B0606020202030204" pitchFamily="34" charset="0"/>
              </a:rPr>
              <a:t>MUSE)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858000" y="457200"/>
            <a:ext cx="2286000" cy="5334000"/>
            <a:chOff x="3916680" y="807720"/>
            <a:chExt cx="2072640" cy="4892040"/>
          </a:xfrm>
        </p:grpSpPr>
        <p:pic>
          <p:nvPicPr>
            <p:cNvPr id="14" name="Picture 2" descr="http://mydoctortells.com/wp-content/uploads/2013/08/slide41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094" t="14203" r="30601" b="18747"/>
            <a:stretch/>
          </p:blipFill>
          <p:spPr bwMode="auto">
            <a:xfrm>
              <a:off x="3916680" y="807720"/>
              <a:ext cx="2072640" cy="4892040"/>
            </a:xfrm>
            <a:prstGeom prst="rect">
              <a:avLst/>
            </a:prstGeom>
            <a:noFill/>
          </p:spPr>
        </p:pic>
        <p:cxnSp>
          <p:nvCxnSpPr>
            <p:cNvPr id="15" name="Straight Connector 14"/>
            <p:cNvCxnSpPr/>
            <p:nvPr/>
          </p:nvCxnSpPr>
          <p:spPr>
            <a:xfrm>
              <a:off x="3916680" y="1042719"/>
              <a:ext cx="0" cy="2843481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152400" y="910548"/>
            <a:ext cx="6324600" cy="10055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latin typeface="Arial Narrow" panose="020B0606020202030204" pitchFamily="34" charset="0"/>
              </a:rPr>
              <a:t>Applied by a special applicator into penile urethra &amp; acts on corpora </a:t>
            </a:r>
            <a:r>
              <a:rPr lang="en-US" sz="2400" b="1" dirty="0" err="1" smtClean="0">
                <a:latin typeface="Arial Narrow" panose="020B0606020202030204" pitchFamily="34" charset="0"/>
              </a:rPr>
              <a:t>cavernousa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Erection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2134" y="2514600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480" y="4267200"/>
            <a:ext cx="6797040" cy="0"/>
          </a:xfrm>
          <a:prstGeom prst="line">
            <a:avLst/>
          </a:prstGeom>
          <a:ln w="3810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2400" y="4038600"/>
            <a:ext cx="12518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0"/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Topical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72134" y="5943600"/>
            <a:ext cx="8871866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Low efficacy / No FDA approval</a:t>
            </a:r>
          </a:p>
          <a:p>
            <a:pPr algn="l" rtl="0"/>
            <a:r>
              <a:rPr lang="en-US" sz="2200" b="1" dirty="0" smtClean="0">
                <a:latin typeface="Arial Narrow" panose="020B0606020202030204" pitchFamily="34" charset="0"/>
              </a:rPr>
              <a:t>Female Partner can develop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200" b="1" dirty="0" smtClean="0">
                <a:latin typeface="Arial Narrow" panose="020B0606020202030204" pitchFamily="34" charset="0"/>
              </a:rPr>
              <a:t>hypotension</a:t>
            </a:r>
            <a:r>
              <a:rPr lang="en-US" sz="2200" b="1" dirty="0">
                <a:latin typeface="Arial Narrow" panose="020B0606020202030204" pitchFamily="34" charset="0"/>
              </a:rPr>
              <a:t>, </a:t>
            </a:r>
            <a:r>
              <a:rPr lang="en-US" sz="2200" b="1" dirty="0" smtClean="0">
                <a:latin typeface="Arial Narrow" panose="020B0606020202030204" pitchFamily="34" charset="0"/>
              </a:rPr>
              <a:t>headache </a:t>
            </a:r>
            <a:r>
              <a:rPr lang="en-US" sz="2200" b="1" dirty="0" smtClean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200" b="1" dirty="0" smtClean="0">
                <a:latin typeface="Arial Narrow" panose="020B0606020202030204" pitchFamily="34" charset="0"/>
              </a:rPr>
              <a:t> </a:t>
            </a:r>
            <a:r>
              <a:rPr lang="en-US" sz="2200" b="1" dirty="0">
                <a:latin typeface="Arial Narrow" panose="020B0606020202030204" pitchFamily="34" charset="0"/>
              </a:rPr>
              <a:t>vaginal absorption</a:t>
            </a:r>
            <a:r>
              <a:rPr lang="en-US" sz="2200" b="1" dirty="0" smtClean="0">
                <a:latin typeface="Arial Narrow" panose="020B0606020202030204" pitchFamily="34" charset="0"/>
              </a:rPr>
              <a:t>.</a:t>
            </a:r>
            <a:endParaRPr lang="ar-EG" sz="2200" dirty="0"/>
          </a:p>
        </p:txBody>
      </p:sp>
      <p:sp>
        <p:nvSpPr>
          <p:cNvPr id="25" name="Rectangle 24"/>
          <p:cNvSpPr/>
          <p:nvPr/>
        </p:nvSpPr>
        <p:spPr>
          <a:xfrm>
            <a:off x="-2978149" y="4696599"/>
            <a:ext cx="18473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72134" y="4664690"/>
            <a:ext cx="6149340" cy="1374735"/>
            <a:chOff x="272134" y="4664690"/>
            <a:chExt cx="6149340" cy="1374735"/>
          </a:xfrm>
        </p:grpSpPr>
        <p:sp>
          <p:nvSpPr>
            <p:cNvPr id="23" name="TextBox 22"/>
            <p:cNvSpPr txBox="1"/>
            <p:nvPr/>
          </p:nvSpPr>
          <p:spPr>
            <a:xfrm>
              <a:off x="272134" y="4664690"/>
              <a:ext cx="6149340" cy="137473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20%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Papaverine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</a:t>
              </a:r>
              <a:r>
                <a:rPr lang="en-US" sz="2200" b="1" dirty="0" err="1" smtClean="0">
                  <a:latin typeface="Arial Narrow" panose="020B0606020202030204" pitchFamily="34" charset="0"/>
                  <a:sym typeface="Wingdings"/>
                </a:rPr>
                <a:t>cAMP</a:t>
              </a:r>
              <a:r>
                <a:rPr lang="en-US" sz="2200" b="1" dirty="0" smtClean="0">
                  <a:latin typeface="Arial Narrow" panose="020B0606020202030204" pitchFamily="34" charset="0"/>
                  <a:sym typeface="Wingdings"/>
                </a:rPr>
                <a:t> + </a:t>
              </a:r>
              <a:r>
                <a:rPr lang="en-US" sz="2000" b="1" dirty="0" smtClean="0">
                  <a:latin typeface="Arial Narrow" panose="020B0606020202030204" pitchFamily="34" charset="0"/>
                  <a:sym typeface="Wingdings"/>
                </a:rPr>
                <a:t>cGMP</a:t>
              </a:r>
              <a:endParaRPr lang="en-US" sz="2000" b="1" dirty="0" smtClean="0">
                <a:latin typeface="Arial Narrow" panose="020B0606020202030204" pitchFamily="34" charset="0"/>
              </a:endParaRP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Minoxidil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; NO </a:t>
              </a:r>
              <a:r>
                <a:rPr lang="en-US" sz="2200" b="1" dirty="0" err="1" smtClean="0">
                  <a:latin typeface="Arial Narrow" panose="020B0606020202030204" pitchFamily="34" charset="0"/>
                </a:rPr>
                <a:t>donner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 + K  channel opener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 smtClean="0">
                  <a:latin typeface="Arial Narrow" panose="020B0606020202030204" pitchFamily="34" charset="0"/>
                </a:rPr>
                <a:t>2%   Nitroglycerine</a:t>
              </a:r>
            </a:p>
            <a:p>
              <a:pPr algn="l" rtl="0">
                <a:lnSpc>
                  <a:spcPts val="2500"/>
                </a:lnSpc>
              </a:pPr>
              <a:r>
                <a:rPr lang="en-US" sz="2200" b="1" dirty="0">
                  <a:latin typeface="Arial Narrow" panose="020B0606020202030204" pitchFamily="34" charset="0"/>
                </a:rPr>
                <a:t>+ a drug absorption </a:t>
              </a:r>
              <a:r>
                <a:rPr lang="en-US" sz="2200" b="1" dirty="0" smtClean="0">
                  <a:latin typeface="Arial Narrow" panose="020B0606020202030204" pitchFamily="34" charset="0"/>
                </a:rPr>
                <a:t>enhancers</a:t>
              </a:r>
              <a:endParaRPr lang="en-US" sz="2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6" name="Right Brace 25"/>
            <p:cNvSpPr/>
            <p:nvPr/>
          </p:nvSpPr>
          <p:spPr>
            <a:xfrm>
              <a:off x="5424356" y="4764404"/>
              <a:ext cx="350520" cy="914400"/>
            </a:xfrm>
            <a:prstGeom prst="rightBrace">
              <a:avLst/>
            </a:prstGeom>
            <a:ln w="28575">
              <a:solidFill>
                <a:srgbClr val="3101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1" anchor="ctr"/>
            <a:lstStyle/>
            <a:p>
              <a:pPr algn="ctr"/>
              <a:r>
                <a:rPr lang="en-US" dirty="0" smtClean="0"/>
                <a:t> </a:t>
              </a:r>
              <a:endParaRPr lang="ar-EG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209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7538" r="2186" b="7354"/>
          <a:stretch>
            <a:fillRect/>
          </a:stretch>
        </p:blipFill>
        <p:spPr bwMode="auto">
          <a:xfrm rot="3432982" flipV="1">
            <a:off x="7224133" y="-16"/>
            <a:ext cx="924168" cy="697446"/>
          </a:xfrm>
          <a:prstGeom prst="rect">
            <a:avLst/>
          </a:prstGeom>
          <a:noFill/>
        </p:spPr>
      </p:pic>
      <p:pic>
        <p:nvPicPr>
          <p:cNvPr id="11" name="Picture 10" descr="http://t0.gstatic.com/images?q=tbn:ANd9GcTVYgD8_490z4cwzbidyxy7PZtVAEwjPQtlSWffPjQisTSGz9ZRbWSGm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00FFFF">
                <a:tint val="45000"/>
                <a:satMod val="400000"/>
              </a:srgbClr>
            </a:duotone>
          </a:blip>
          <a:srcRect l="7538" r="2186" b="7354"/>
          <a:stretch>
            <a:fillRect/>
          </a:stretch>
        </p:blipFill>
        <p:spPr bwMode="auto">
          <a:xfrm flipV="1">
            <a:off x="7433099" y="2133600"/>
            <a:ext cx="1101301" cy="831123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76200" y="762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719" y="786050"/>
            <a:ext cx="7132441" cy="7379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152400" y="2514600"/>
            <a:ext cx="88924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 algn="l" rtl="0">
              <a:lnSpc>
                <a:spcPts val="3000"/>
              </a:lnSpc>
            </a:pPr>
            <a:r>
              <a:rPr lang="en-US" sz="2400" u="heavy" dirty="0" smtClean="0">
                <a:solidFill>
                  <a:srgbClr val="3101FF"/>
                </a:solidFill>
                <a:uFill>
                  <a:solidFill>
                    <a:srgbClr val="FF33CC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solidFill>
                <a:srgbClr val="3101FF"/>
              </a:solidFill>
              <a:uFill>
                <a:solidFill>
                  <a:srgbClr val="FF33CC"/>
                </a:solidFill>
              </a:uFill>
              <a:latin typeface="Bernard MT Condensed" pitchFamily="18" charset="0"/>
            </a:endParaRP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Revise the </a:t>
            </a:r>
            <a:r>
              <a:rPr lang="en-US" sz="2400" b="1" dirty="0" err="1" smtClean="0">
                <a:latin typeface="Arial Narrow" pitchFamily="34" charset="0"/>
              </a:rPr>
              <a:t>haemodynamic</a:t>
            </a:r>
            <a:r>
              <a:rPr lang="en-US" sz="2400" b="1" dirty="0" smtClean="0">
                <a:latin typeface="Arial Narrow" pitchFamily="34" charset="0"/>
              </a:rPr>
              <a:t> changes inducing normal erection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Interpret its different molecular control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Define erectile dysfunction [ED] and enumerate its varied risks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List drugs inducing ED and reflect on some underlying mechanisms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Correlate drugs used in treatment of ED to the </a:t>
            </a:r>
            <a:r>
              <a:rPr lang="en-US" sz="2400" b="1" dirty="0" err="1" smtClean="0">
                <a:latin typeface="Arial Narrow" pitchFamily="34" charset="0"/>
              </a:rPr>
              <a:t>etiopathogenesis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Classify oral 1</a:t>
            </a:r>
            <a:r>
              <a:rPr lang="en-US" sz="2400" b="1" baseline="30000" dirty="0" smtClean="0">
                <a:latin typeface="Arial Narrow" pitchFamily="34" charset="0"/>
              </a:rPr>
              <a:t>st</a:t>
            </a:r>
            <a:r>
              <a:rPr lang="en-US" sz="2400" b="1" dirty="0" smtClean="0">
                <a:latin typeface="Arial Narrow" pitchFamily="34" charset="0"/>
              </a:rPr>
              <a:t> line </a:t>
            </a:r>
            <a:r>
              <a:rPr lang="en-US" sz="2400" b="1" dirty="0">
                <a:latin typeface="Arial Narrow" pitchFamily="34" charset="0"/>
              </a:rPr>
              <a:t>therapy </a:t>
            </a:r>
            <a:r>
              <a:rPr lang="en-US" sz="2400" b="1" dirty="0" err="1" smtClean="0">
                <a:latin typeface="Arial Narrow" pitchFamily="34" charset="0"/>
              </a:rPr>
              <a:t>relevent</a:t>
            </a:r>
            <a:r>
              <a:rPr lang="en-US" sz="2400" b="1" dirty="0" smtClean="0">
                <a:latin typeface="Arial Narrow" pitchFamily="34" charset="0"/>
              </a:rPr>
              <a:t> to; Mechanism / Utility / ADRs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Compare the pharmacological difference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>
                <a:latin typeface="Arial Narrow" pitchFamily="34" charset="0"/>
              </a:rPr>
              <a:t>Study </a:t>
            </a:r>
            <a:r>
              <a:rPr lang="en-US" sz="2400" b="1" dirty="0" smtClean="0">
                <a:latin typeface="Arial Narrow" pitchFamily="34" charset="0"/>
              </a:rPr>
              <a:t>the  transurethral, </a:t>
            </a:r>
            <a:r>
              <a:rPr lang="en-US" sz="2400" b="1" dirty="0" err="1" smtClean="0">
                <a:latin typeface="Arial Narrow" pitchFamily="34" charset="0"/>
              </a:rPr>
              <a:t>intracavernous</a:t>
            </a:r>
            <a:r>
              <a:rPr lang="en-US" sz="2400" b="1" dirty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or topical 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line therapies; 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Mechanism </a:t>
            </a:r>
            <a:r>
              <a:rPr lang="en-US" sz="2400" b="1" dirty="0">
                <a:latin typeface="Arial Narrow" pitchFamily="34" charset="0"/>
              </a:rPr>
              <a:t>/ Utility / ADRs</a:t>
            </a:r>
            <a:r>
              <a:rPr lang="en-US" sz="2400" b="1" dirty="0" smtClean="0">
                <a:latin typeface="Arial Narrow" pitchFamily="34" charset="0"/>
              </a:rPr>
              <a:t>  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r>
              <a:rPr lang="en-US" sz="2400" b="1" dirty="0" smtClean="0">
                <a:latin typeface="Arial Narrow" pitchFamily="34" charset="0"/>
              </a:rPr>
              <a:t>Enumerate lines of treatment of priapism</a:t>
            </a:r>
          </a:p>
          <a:p>
            <a:pPr marL="68580" indent="-342900" algn="l" rtl="0">
              <a:lnSpc>
                <a:spcPts val="3000"/>
              </a:lnSpc>
              <a:buBlip>
                <a:blip r:embed="rId4"/>
              </a:buBlip>
            </a:pP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1676400"/>
            <a:ext cx="8322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smtClean="0">
                <a:ln>
                  <a:solidFill>
                    <a:srgbClr val="FA00FA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88000" dist="50800" dir="5040000" algn="tl">
                    <a:srgbClr val="008000"/>
                  </a:outerShdw>
                </a:effectLst>
                <a:latin typeface="Bernard MT Condensed" pitchFamily="18" charset="0"/>
              </a:rPr>
              <a:t>ILOs</a:t>
            </a:r>
            <a:endParaRPr lang="en-US" sz="3200" b="1" cap="none" spc="0" dirty="0">
              <a:ln>
                <a:solidFill>
                  <a:srgbClr val="FA00FA"/>
                </a:solidFill>
                <a:prstDash val="solid"/>
              </a:ln>
              <a:solidFill>
                <a:srgbClr val="00FFFF"/>
              </a:solidFill>
              <a:effectLst>
                <a:outerShdw blurRad="88000" dist="50800" dir="5040000" algn="tl">
                  <a:srgbClr val="008000"/>
                </a:outerShdw>
              </a:effectLst>
              <a:latin typeface="Bernard MT Condensed" pitchFamily="18" charset="0"/>
            </a:endParaRPr>
          </a:p>
        </p:txBody>
      </p:sp>
      <p:grpSp>
        <p:nvGrpSpPr>
          <p:cNvPr id="16" name="Group 24"/>
          <p:cNvGrpSpPr/>
          <p:nvPr/>
        </p:nvGrpSpPr>
        <p:grpSpPr>
          <a:xfrm rot="20861846">
            <a:off x="7104280" y="0"/>
            <a:ext cx="2745328" cy="2590800"/>
            <a:chOff x="3186862" y="3717032"/>
            <a:chExt cx="3082311" cy="2952328"/>
          </a:xfrm>
        </p:grpSpPr>
        <p:grpSp>
          <p:nvGrpSpPr>
            <p:cNvPr id="17" name="Group 19"/>
            <p:cNvGrpSpPr/>
            <p:nvPr/>
          </p:nvGrpSpPr>
          <p:grpSpPr>
            <a:xfrm>
              <a:off x="3186862" y="3717032"/>
              <a:ext cx="3065325" cy="1800200"/>
              <a:chOff x="3186862" y="3717032"/>
              <a:chExt cx="3065325" cy="1800200"/>
            </a:xfrm>
          </p:grpSpPr>
          <p:pic>
            <p:nvPicPr>
              <p:cNvPr id="22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3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4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20"/>
            <p:cNvGrpSpPr/>
            <p:nvPr/>
          </p:nvGrpSpPr>
          <p:grpSpPr>
            <a:xfrm flipV="1">
              <a:off x="3203848" y="4869160"/>
              <a:ext cx="3065325" cy="1800200"/>
              <a:chOff x="3186862" y="3717032"/>
              <a:chExt cx="3065325" cy="1800200"/>
            </a:xfrm>
          </p:grpSpPr>
          <p:pic>
            <p:nvPicPr>
              <p:cNvPr id="19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>
                <a:off x="3419872" y="3717032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0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20430899">
                <a:off x="3347864" y="4149080"/>
                <a:ext cx="2832315" cy="936104"/>
              </a:xfrm>
              <a:prstGeom prst="rect">
                <a:avLst/>
              </a:prstGeom>
              <a:noFill/>
            </p:spPr>
          </p:pic>
          <p:pic>
            <p:nvPicPr>
              <p:cNvPr id="21" name="Picture 16" descr="http://s3.envato.com/files/1287092/male%20symbol%20with%20alpha%2001%20vid%20prev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stretch>
                <a:fillRect/>
              </a:stretch>
            </p:blipFill>
            <p:spPr bwMode="auto">
              <a:xfrm rot="19286705">
                <a:off x="3186862" y="4581128"/>
                <a:ext cx="2832315" cy="936104"/>
              </a:xfrm>
              <a:prstGeom prst="rect">
                <a:avLst/>
              </a:prstGeom>
              <a:noFill/>
            </p:spPr>
          </p:pic>
        </p:grpSp>
      </p:grpSp>
    </p:spTree>
    <p:extLst>
      <p:ext uri="{BB962C8B-B14F-4D97-AF65-F5344CB8AC3E}">
        <p14:creationId xmlns:p14="http://schemas.microsoft.com/office/powerpoint/2010/main" xmlns="" val="415360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omnia\Pictures\Picture1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5520" y="228600"/>
            <a:ext cx="3276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381000"/>
            <a:ext cx="4419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endParaRPr lang="ar-EG" dirty="0"/>
          </a:p>
        </p:txBody>
      </p:sp>
      <p:sp>
        <p:nvSpPr>
          <p:cNvPr id="15" name="TextBox 14"/>
          <p:cNvSpPr txBox="1"/>
          <p:nvPr/>
        </p:nvSpPr>
        <p:spPr>
          <a:xfrm>
            <a:off x="6477000" y="150167"/>
            <a:ext cx="2514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Intracavernosal</a:t>
            </a:r>
            <a:r>
              <a:rPr lang="en-US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Inj.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152400"/>
            <a:ext cx="441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1.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Alprostadil</a:t>
            </a:r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>
                <a:latin typeface="Arial Narrow" panose="020B0606020202030204" pitchFamily="34" charset="0"/>
                <a:sym typeface="Wingdings"/>
              </a:rPr>
              <a:t>cAMP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05135"/>
            <a:ext cx="7848600" cy="138755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ts val="2500"/>
              </a:lnSpc>
            </a:pPr>
            <a:r>
              <a:rPr lang="en-US" sz="2400" b="1" dirty="0" smtClean="0">
                <a:latin typeface="Arial Narrow" panose="020B0606020202030204" pitchFamily="34" charset="0"/>
              </a:rPr>
              <a:t>Needs training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Erection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</a:t>
            </a:r>
            <a:r>
              <a:rPr lang="en-US" sz="2400" b="1" dirty="0" smtClean="0">
                <a:latin typeface="Arial Narrow" panose="020B0606020202030204" pitchFamily="34" charset="0"/>
              </a:rPr>
              <a:t> after </a:t>
            </a:r>
            <a:r>
              <a:rPr lang="en-US" sz="2400" b="1" dirty="0">
                <a:latin typeface="Arial Narrow" panose="020B0606020202030204" pitchFamily="34" charset="0"/>
              </a:rPr>
              <a:t>5-15 min 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342900" indent="-342900" algn="l">
              <a:lnSpc>
                <a:spcPts val="2500"/>
              </a:lnSpc>
              <a:buFont typeface="Wingdings" pitchFamily="2" charset="2"/>
              <a:buChar char="à"/>
            </a:pPr>
            <a:r>
              <a:rPr lang="en-US" sz="2400" b="1" dirty="0" smtClean="0">
                <a:latin typeface="Arial Narrow" panose="020B0606020202030204" pitchFamily="34" charset="0"/>
              </a:rPr>
              <a:t>lasts </a:t>
            </a:r>
            <a:r>
              <a:rPr lang="en-US" sz="2400" b="1" dirty="0">
                <a:latin typeface="Arial Narrow" panose="020B0606020202030204" pitchFamily="34" charset="0"/>
              </a:rPr>
              <a:t>according to </a:t>
            </a:r>
            <a:r>
              <a:rPr lang="en-US" sz="2400" b="1" dirty="0" smtClean="0">
                <a:latin typeface="Arial Narrow" panose="020B0606020202030204" pitchFamily="34" charset="0"/>
              </a:rPr>
              <a:t>dose injected</a:t>
            </a:r>
          </a:p>
          <a:p>
            <a:pPr algn="l" rtl="0">
              <a:lnSpc>
                <a:spcPts val="2500"/>
              </a:lnSpc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May develop fear </a:t>
            </a:r>
            <a:r>
              <a:rPr lang="en-US" altLang="ar-EG" sz="2400" b="1" dirty="0">
                <a:latin typeface="Arial Narrow" panose="020B0606020202030204" pitchFamily="34" charset="0"/>
              </a:rPr>
              <a:t>of self injury / Discontinuation </a:t>
            </a:r>
          </a:p>
          <a:p>
            <a:pPr marL="342900" indent="-342900" algn="r" rtl="0">
              <a:lnSpc>
                <a:spcPts val="2500"/>
              </a:lnSpc>
              <a:buFont typeface="Wingdings" pitchFamily="2" charset="2"/>
              <a:buChar char="à"/>
            </a:pPr>
            <a:endParaRPr 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5934" y="1659624"/>
            <a:ext cx="718466" cy="473976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pPr algn="l" rtl="0"/>
            <a:r>
              <a:rPr lang="en-US" sz="2200" dirty="0" smtClean="0">
                <a:solidFill>
                  <a:srgbClr val="0000FF"/>
                </a:solidFill>
                <a:latin typeface="Bernard MT Condensed" panose="02050806060905020404" pitchFamily="18" charset="0"/>
              </a:rPr>
              <a:t>ADRs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03573" y="1606019"/>
            <a:ext cx="6832054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Pain or bleeding at </a:t>
            </a:r>
            <a:r>
              <a:rPr lang="en-US" altLang="ar-EG" sz="2400" b="1" dirty="0">
                <a:latin typeface="Arial Narrow" panose="020B0606020202030204" pitchFamily="34" charset="0"/>
              </a:rPr>
              <a:t>injection site </a:t>
            </a:r>
            <a:endParaRPr lang="en-US" altLang="ar-EG" sz="2400" b="1" dirty="0" smtClean="0">
              <a:latin typeface="Arial Narrow" panose="020B0606020202030204" pitchFamily="34" charset="0"/>
            </a:endParaRP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err="1">
                <a:latin typeface="Arial Narrow" panose="020B0606020202030204" pitchFamily="34" charset="0"/>
              </a:rPr>
              <a:t>Cavernosal</a:t>
            </a:r>
            <a:r>
              <a:rPr lang="en-US" altLang="ar-EG" sz="2400" b="1" dirty="0">
                <a:latin typeface="Arial Narrow" panose="020B0606020202030204" pitchFamily="34" charset="0"/>
              </a:rPr>
              <a:t> fibrosis</a:t>
            </a:r>
          </a:p>
          <a:p>
            <a:pPr marL="342900" indent="-342900" algn="l" rtl="0">
              <a:lnSpc>
                <a:spcPts val="2600"/>
              </a:lnSpc>
              <a:buClr>
                <a:srgbClr val="D3911F"/>
              </a:buClr>
              <a:buBlip>
                <a:blip r:embed="rId3"/>
              </a:buBlip>
            </a:pPr>
            <a:r>
              <a:rPr lang="en-US" altLang="ar-EG" sz="2400" b="1" dirty="0" smtClean="0">
                <a:latin typeface="Arial Narrow" panose="020B0606020202030204" pitchFamily="34" charset="0"/>
              </a:rPr>
              <a:t>Priapism </a:t>
            </a:r>
            <a:endParaRPr lang="en-US" altLang="ar-EG" sz="2400" b="1" dirty="0">
              <a:latin typeface="Arial Narrow" panose="020B0606020202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5933" y="2698626"/>
            <a:ext cx="527551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2.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Papaverine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 smtClean="0">
                <a:latin typeface="Arial Narrow" panose="020B0606020202030204" pitchFamily="34" charset="0"/>
              </a:rPr>
              <a:t>PG E1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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cAMP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+ </a:t>
            </a:r>
            <a:r>
              <a:rPr lang="en-US" sz="2000" b="1" dirty="0" smtClean="0">
                <a:latin typeface="Arial Narrow" panose="020B0606020202030204" pitchFamily="34" charset="0"/>
                <a:sym typeface="Wingdings"/>
              </a:rPr>
              <a:t>cGMP</a:t>
            </a:r>
          </a:p>
          <a:p>
            <a:pPr algn="l" rtl="0"/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3. 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Phentolamine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;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blocker </a:t>
            </a:r>
            <a:endParaRPr lang="en-US" sz="2400" b="1" dirty="0" smtClean="0"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08604" y="2941320"/>
            <a:ext cx="36725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400" b="1" dirty="0" smtClean="0">
                <a:latin typeface="Arial Narrow" panose="020B0606020202030204" pitchFamily="34" charset="0"/>
              </a:rPr>
              <a:t>3 combined in severe cases</a:t>
            </a:r>
            <a:endParaRPr lang="ar-EG" sz="2400" b="1" dirty="0">
              <a:latin typeface="Arial Narrow" panose="020B060602020203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5720" y="3794760"/>
            <a:ext cx="9105900" cy="0"/>
          </a:xfrm>
          <a:prstGeom prst="line">
            <a:avLst/>
          </a:prstGeom>
          <a:ln w="57150">
            <a:solidFill>
              <a:srgbClr val="3101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9560" y="4791611"/>
            <a:ext cx="85496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 medical emergency 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smtClean="0">
                <a:latin typeface="Arial Narrow" panose="020B0606020202030204" pitchFamily="34" charset="0"/>
              </a:rPr>
              <a:t>Aspirate </a:t>
            </a:r>
            <a:r>
              <a:rPr lang="en-US" sz="2400" b="1" dirty="0">
                <a:latin typeface="Arial Narrow" panose="020B0606020202030204" pitchFamily="34" charset="0"/>
              </a:rPr>
              <a:t>blood </a:t>
            </a:r>
            <a:r>
              <a:rPr lang="en-US" sz="2400" b="1" dirty="0" smtClean="0">
                <a:latin typeface="Arial Narrow" panose="020B0606020202030204" pitchFamily="34" charset="0"/>
              </a:rPr>
              <a:t>to decrease </a:t>
            </a:r>
            <a:r>
              <a:rPr lang="en-US" sz="2400" b="1" dirty="0" err="1">
                <a:latin typeface="Arial Narrow" panose="020B0606020202030204" pitchFamily="34" charset="0"/>
              </a:rPr>
              <a:t>intracavernous</a:t>
            </a:r>
            <a:r>
              <a:rPr lang="en-US" sz="2400" b="1" dirty="0">
                <a:latin typeface="Arial Narrow" panose="020B0606020202030204" pitchFamily="34" charset="0"/>
              </a:rPr>
              <a:t> pressure</a:t>
            </a:r>
            <a:r>
              <a:rPr lang="en-US" sz="2400" b="1" dirty="0" smtClean="0">
                <a:latin typeface="Arial Narrow" panose="020B0606020202030204" pitchFamily="34" charset="0"/>
              </a:rPr>
              <a:t>.</a:t>
            </a:r>
          </a:p>
          <a:p>
            <a:pPr marL="342900" indent="-342900" algn="l" rtl="0">
              <a:buBlip>
                <a:blip r:embed="rId3"/>
              </a:buBlip>
            </a:pPr>
            <a:r>
              <a:rPr lang="en-US" sz="2400" b="1" dirty="0" err="1">
                <a:latin typeface="Arial Narrow" panose="020B0606020202030204" pitchFamily="34" charset="0"/>
              </a:rPr>
              <a:t>I</a:t>
            </a:r>
            <a:r>
              <a:rPr lang="en-US" sz="2400" b="1" dirty="0" err="1" smtClean="0">
                <a:latin typeface="Arial Narrow" panose="020B0606020202030204" pitchFamily="34" charset="0"/>
              </a:rPr>
              <a:t>ntracavernous</a:t>
            </a:r>
            <a:r>
              <a:rPr lang="en-US" sz="2400" b="1" dirty="0" smtClean="0">
                <a:latin typeface="Arial Narrow" panose="020B0606020202030204" pitchFamily="34" charset="0"/>
              </a:rPr>
              <a:t> </a:t>
            </a:r>
            <a:r>
              <a:rPr lang="en-US" sz="2400" b="1" dirty="0">
                <a:latin typeface="Arial Narrow" panose="020B0606020202030204" pitchFamily="34" charset="0"/>
              </a:rPr>
              <a:t>injection of 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Phenylephrine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 </a:t>
            </a:r>
            <a:r>
              <a:rPr lang="en-US" sz="2400" b="1" dirty="0">
                <a:latin typeface="Symbol" panose="05050102010706020507" pitchFamily="18" charset="2"/>
              </a:rPr>
              <a:t>a</a:t>
            </a:r>
            <a:r>
              <a:rPr lang="en-US" sz="2400" b="1" baseline="-25000" dirty="0">
                <a:latin typeface="Arial Narrow" panose="020B0606020202030204" pitchFamily="34" charset="0"/>
              </a:rPr>
              <a:t>1</a:t>
            </a:r>
            <a:r>
              <a:rPr lang="en-US" sz="2400" b="1" dirty="0">
                <a:latin typeface="Arial Narrow" panose="020B0606020202030204" pitchFamily="34" charset="0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</a:rPr>
              <a:t>agonist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/>
            </a:r>
            <a:br>
              <a:rPr lang="en-US" sz="2400" b="1" dirty="0" smtClean="0">
                <a:latin typeface="Arial Narrow" panose="020B0606020202030204" pitchFamily="34" charset="0"/>
                <a:sym typeface="Wingdings"/>
              </a:rPr>
            </a:b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					</a:t>
            </a:r>
            <a:r>
              <a:rPr lang="en-US" sz="2400" b="1" dirty="0">
                <a:latin typeface="Arial Narrow" panose="020B0606020202030204" pitchFamily="34" charset="0"/>
                <a:sym typeface="Wingdings"/>
              </a:rPr>
              <a:t> </a:t>
            </a:r>
            <a:r>
              <a:rPr lang="en-US" sz="2400" b="1" dirty="0" smtClean="0">
                <a:latin typeface="Arial Narrow" panose="020B0606020202030204" pitchFamily="34" charset="0"/>
                <a:sym typeface="Wingdings"/>
              </a:rPr>
              <a:t>               </a:t>
            </a:r>
            <a:r>
              <a:rPr lang="en-US" sz="2400" b="1" dirty="0" err="1" smtClean="0">
                <a:latin typeface="Arial Narrow" panose="020B0606020202030204" pitchFamily="34" charset="0"/>
                <a:sym typeface="Wingdings"/>
              </a:rPr>
              <a:t>detumescence</a:t>
            </a:r>
            <a:endParaRPr lang="ar-EG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04800" y="4144833"/>
            <a:ext cx="2842701" cy="461665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101FF"/>
                </a:solidFill>
                <a:latin typeface="Bernard MT Condensed" pitchFamily="18" charset="0"/>
              </a:rPr>
              <a:t>Treatment of </a:t>
            </a:r>
            <a:r>
              <a:rPr lang="en-US" sz="2400" dirty="0" err="1">
                <a:solidFill>
                  <a:srgbClr val="3101FF"/>
                </a:solidFill>
                <a:latin typeface="Bernard MT Condensed" pitchFamily="18" charset="0"/>
              </a:rPr>
              <a:t>P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itchFamily="18" charset="0"/>
              </a:rPr>
              <a:t>ripism</a:t>
            </a:r>
            <a:r>
              <a:rPr lang="en-US" sz="2400" dirty="0" smtClean="0">
                <a:solidFill>
                  <a:srgbClr val="3101FF"/>
                </a:solidFill>
                <a:latin typeface="Bernard MT Condensed" pitchFamily="18" charset="0"/>
              </a:rPr>
              <a:t>  </a:t>
            </a:r>
            <a:endParaRPr lang="en-US" sz="2400" dirty="0">
              <a:solidFill>
                <a:srgbClr val="3101FF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322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5334000" y="0"/>
            <a:ext cx="4515608" cy="2590800"/>
            <a:chOff x="4712789" y="3810000"/>
            <a:chExt cx="5277608" cy="2918048"/>
          </a:xfrm>
        </p:grpSpPr>
        <p:pic>
          <p:nvPicPr>
            <p:cNvPr id="27" name="Picture 26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4712789" y="5932512"/>
              <a:ext cx="853446" cy="620688"/>
            </a:xfrm>
            <a:prstGeom prst="rect">
              <a:avLst/>
            </a:prstGeom>
            <a:noFill/>
          </p:spPr>
        </p:pic>
        <p:pic>
          <p:nvPicPr>
            <p:cNvPr id="26" name="Picture 25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5422219" y="5579018"/>
              <a:ext cx="1080120" cy="785542"/>
            </a:xfrm>
            <a:prstGeom prst="rect">
              <a:avLst/>
            </a:prstGeom>
            <a:noFill/>
          </p:spPr>
        </p:pic>
        <p:grpSp>
          <p:nvGrpSpPr>
            <p:cNvPr id="2" name="Group 24"/>
            <p:cNvGrpSpPr/>
            <p:nvPr/>
          </p:nvGrpSpPr>
          <p:grpSpPr>
            <a:xfrm rot="20861846">
              <a:off x="6781800" y="3810000"/>
              <a:ext cx="3208597" cy="2918048"/>
              <a:chOff x="3186862" y="3717032"/>
              <a:chExt cx="3082311" cy="2952328"/>
            </a:xfrm>
          </p:grpSpPr>
          <p:grpSp>
            <p:nvGrpSpPr>
              <p:cNvPr id="3" name="Group 19"/>
              <p:cNvGrpSpPr/>
              <p:nvPr/>
            </p:nvGrpSpPr>
            <p:grpSpPr>
              <a:xfrm>
                <a:off x="3186862" y="3717032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1040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8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19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  <p:grpSp>
            <p:nvGrpSpPr>
              <p:cNvPr id="5" name="Group 20"/>
              <p:cNvGrpSpPr/>
              <p:nvPr/>
            </p:nvGrpSpPr>
            <p:grpSpPr>
              <a:xfrm flipV="1">
                <a:off x="3203848" y="4869160"/>
                <a:ext cx="3065325" cy="1800200"/>
                <a:chOff x="3186862" y="3717032"/>
                <a:chExt cx="3065325" cy="1800200"/>
              </a:xfrm>
            </p:grpSpPr>
            <p:pic>
              <p:nvPicPr>
                <p:cNvPr id="22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>
                  <a:off x="3419872" y="3717032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3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20430899">
                  <a:off x="3347864" y="4149080"/>
                  <a:ext cx="2832315" cy="936104"/>
                </a:xfrm>
                <a:prstGeom prst="rect">
                  <a:avLst/>
                </a:prstGeom>
                <a:noFill/>
              </p:spPr>
            </p:pic>
            <p:pic>
              <p:nvPicPr>
                <p:cNvPr id="24" name="Picture 16" descr="http://s3.envato.com/files/1287092/male%20symbol%20with%20alpha%2001%20vid%20prev.png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/>
                </a:stretch>
              </p:blipFill>
              <p:spPr bwMode="auto">
                <a:xfrm rot="19286705">
                  <a:off x="3186862" y="4581128"/>
                  <a:ext cx="2832315" cy="936104"/>
                </a:xfrm>
                <a:prstGeom prst="rect">
                  <a:avLst/>
                </a:prstGeom>
                <a:noFill/>
              </p:spPr>
            </p:pic>
          </p:grpSp>
        </p:grpSp>
        <p:pic>
          <p:nvPicPr>
            <p:cNvPr id="15" name="Picture 14" descr="http://t0.gstatic.com/images?q=tbn:ANd9GcTVYgD8_490z4cwzbidyxy7PZtVAEwjPQtlSWffPjQisTSGz9ZRbWSGmA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00FFFF">
                  <a:tint val="45000"/>
                  <a:satMod val="400000"/>
                </a:srgbClr>
              </a:duotone>
            </a:blip>
            <a:srcRect l="7538" r="2186" b="7354"/>
            <a:stretch>
              <a:fillRect/>
            </a:stretch>
          </p:blipFill>
          <p:spPr bwMode="auto">
            <a:xfrm flipV="1">
              <a:off x="6367323" y="5212432"/>
              <a:ext cx="1287143" cy="936104"/>
            </a:xfrm>
            <a:prstGeom prst="rect">
              <a:avLst/>
            </a:prstGeom>
            <a:noFill/>
          </p:spPr>
        </p:pic>
      </p:grpSp>
      <p:sp>
        <p:nvSpPr>
          <p:cNvPr id="16" name="Rectangle 15"/>
          <p:cNvSpPr/>
          <p:nvPr/>
        </p:nvSpPr>
        <p:spPr>
          <a:xfrm>
            <a:off x="304800" y="304800"/>
            <a:ext cx="58111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DRUGS AFFECTING 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 rot="417982">
            <a:off x="413288" y="2333968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pic>
        <p:nvPicPr>
          <p:cNvPr id="1032" name="Picture 8" descr="https://encrypted-tbn1.gstatic.com/images?q=tbn:ANd9GcREVpaAbNwtzGBzwri-t3ckwdRj4OpPs2c19SG5OcZrRBBmnR_Oc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867986"/>
            <a:ext cx="3733800" cy="2990015"/>
          </a:xfrm>
          <a:prstGeom prst="parallelogram">
            <a:avLst/>
          </a:prstGeom>
          <a:noFill/>
        </p:spPr>
      </p:pic>
      <p:pic>
        <p:nvPicPr>
          <p:cNvPr id="1030" name="Picture 6" descr="http://www.kingofpsd.com/wp-content/uploads/icons-vector-male-and-female-signs-30-1023-picture-330x330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5575" y="3200400"/>
            <a:ext cx="1771650" cy="177165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581399" y="5048071"/>
            <a:ext cx="519281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8000"/>
                  </a:outerShdw>
                </a:effectLst>
                <a:latin typeface="French Script MT" pitchFamily="66" charset="0"/>
              </a:rPr>
              <a:t>GOOD LUCK</a:t>
            </a:r>
            <a:endParaRPr lang="en-US" sz="7200" b="1" cap="none" spc="0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8000"/>
                </a:outerShdw>
              </a:effectLst>
              <a:latin typeface="French Script M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Proposed microvascular dysfunction hypothesis linking BPH-LUTS and erectile dysfunction."/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40000"/>
          </a:blip>
          <a:srcRect b="6197"/>
          <a:stretch/>
        </p:blipFill>
        <p:spPr bwMode="auto">
          <a:xfrm>
            <a:off x="-30480" y="762000"/>
            <a:ext cx="9144000" cy="5074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644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CA" dirty="0" err="1" smtClean="0"/>
              <a:t>Pathophysiology</a:t>
            </a:r>
            <a:r>
              <a:rPr lang="en-CA" dirty="0" smtClean="0"/>
              <a:t>: 	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CA" dirty="0" smtClean="0"/>
              <a:t>A normal erection relies on the coordination:</a:t>
            </a:r>
          </a:p>
          <a:p>
            <a:pPr lvl="1" algn="l"/>
            <a:r>
              <a:rPr lang="en-CA" dirty="0" smtClean="0"/>
              <a:t>Vascular</a:t>
            </a:r>
          </a:p>
          <a:p>
            <a:pPr lvl="1" algn="l"/>
            <a:r>
              <a:rPr lang="en-CA" dirty="0" smtClean="0"/>
              <a:t>Neurological</a:t>
            </a:r>
          </a:p>
          <a:p>
            <a:pPr lvl="1" algn="l"/>
            <a:r>
              <a:rPr lang="en-CA" dirty="0" smtClean="0"/>
              <a:t>Hormonal</a:t>
            </a:r>
          </a:p>
          <a:p>
            <a:pPr lvl="1" algn="l"/>
            <a:r>
              <a:rPr lang="en-CA" dirty="0" smtClean="0"/>
              <a:t>Psychological </a:t>
            </a:r>
          </a:p>
          <a:p>
            <a:pPr algn="l"/>
            <a:r>
              <a:rPr lang="en-CA" dirty="0" smtClean="0"/>
              <a:t>An erection can occur following direct genital stimulation or auditory or visual stimulation, aspects that contribute to the influx of blood to the penis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829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err="1" smtClean="0"/>
              <a:t>Pathophysiology</a:t>
            </a:r>
            <a:r>
              <a:rPr lang="en-CA" dirty="0" smtClean="0"/>
              <a:t>: 				Mechanism of an erection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en-CA" dirty="0" smtClean="0"/>
              <a:t>An erection occurs when the amount of blood rushing to the penis is greater than the amount of blood flowing from it</a:t>
            </a:r>
          </a:p>
          <a:p>
            <a:pPr algn="l"/>
            <a:r>
              <a:rPr lang="en-CA" dirty="0" smtClean="0"/>
              <a:t>A massive influx of blood accumulates in the sinusoidal spaces due to relaxation of smooth muscle &amp; dilatation of arteries </a:t>
            </a:r>
            <a:r>
              <a:rPr lang="en-CA" dirty="0" smtClean="0">
                <a:sym typeface="Wingdings" pitchFamily="2" charset="2"/>
              </a:rPr>
              <a:t> corpora </a:t>
            </a:r>
            <a:r>
              <a:rPr lang="en-CA" dirty="0" err="1" smtClean="0">
                <a:sym typeface="Wingdings" pitchFamily="2" charset="2"/>
              </a:rPr>
              <a:t>cavernosa</a:t>
            </a:r>
            <a:r>
              <a:rPr lang="en-CA" dirty="0" smtClean="0">
                <a:sym typeface="Wingdings" pitchFamily="2" charset="2"/>
              </a:rPr>
              <a:t> to swell (tumescence)</a:t>
            </a:r>
          </a:p>
          <a:p>
            <a:pPr algn="l"/>
            <a:r>
              <a:rPr lang="en-CA" dirty="0" smtClean="0">
                <a:sym typeface="Wingdings" pitchFamily="2" charset="2"/>
              </a:rPr>
              <a:t>Tumescence compresses the veins that normally drain the penis  prevents blood outflow &amp; maintains penile rigidity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630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2513"/>
            <a:ext cx="9144000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600" b="1" dirty="0" smtClean="0">
                <a:solidFill>
                  <a:srgbClr val="0000FF"/>
                </a:solidFill>
              </a:rPr>
              <a:t>Peripheral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HAEMODYNAMIC CHANGES </a:t>
            </a:r>
            <a:r>
              <a:rPr lang="en-US" sz="2600" b="1" dirty="0" smtClean="0">
                <a:solidFill>
                  <a:srgbClr val="0000FF"/>
                </a:solidFill>
              </a:rPr>
              <a:t>inducing 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2050" name="Picture 2" descr="C:\Users\omnia\Pictures\Picture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43387" y="457200"/>
            <a:ext cx="4519613" cy="33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2" descr="C:\Users\omnia\Pictures\Picture1.pn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34" t="4992" b="7644"/>
          <a:stretch/>
        </p:blipFill>
        <p:spPr bwMode="auto">
          <a:xfrm>
            <a:off x="152400" y="842002"/>
            <a:ext cx="4000500" cy="273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2" name="Straight Connector 61"/>
          <p:cNvCxnSpPr/>
          <p:nvPr/>
        </p:nvCxnSpPr>
        <p:spPr>
          <a:xfrm>
            <a:off x="4243387" y="533400"/>
            <a:ext cx="0" cy="5992835"/>
          </a:xfrm>
          <a:prstGeom prst="line">
            <a:avLst/>
          </a:prstGeom>
          <a:ln w="57150">
            <a:solidFill>
              <a:srgbClr val="3101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4267200" y="3581400"/>
            <a:ext cx="1519968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ERECT State</a:t>
            </a:r>
          </a:p>
        </p:txBody>
      </p:sp>
      <p:sp>
        <p:nvSpPr>
          <p:cNvPr id="2048" name="Rectangle 2047"/>
          <p:cNvSpPr/>
          <p:nvPr/>
        </p:nvSpPr>
        <p:spPr>
          <a:xfrm>
            <a:off x="42100" y="3581400"/>
            <a:ext cx="1731564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400" dirty="0">
                <a:solidFill>
                  <a:srgbClr val="3101FF"/>
                </a:solidFill>
                <a:latin typeface="Bernard MT Condensed" panose="02050806060905020404" pitchFamily="18" charset="0"/>
              </a:rPr>
              <a:t>FLACCID State</a:t>
            </a:r>
          </a:p>
        </p:txBody>
      </p:sp>
      <p:pic>
        <p:nvPicPr>
          <p:cNvPr id="52" name="Picture 2" descr="C:\Users\omnia\Pictures\mechanical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12264"/>
          <a:stretch/>
        </p:blipFill>
        <p:spPr bwMode="auto">
          <a:xfrm>
            <a:off x="914400" y="3987086"/>
            <a:ext cx="2819400" cy="279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mnia\Pictures\mechanicalaa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362" b="10118"/>
          <a:stretch/>
        </p:blipFill>
        <p:spPr bwMode="auto">
          <a:xfrm>
            <a:off x="5715000" y="3900236"/>
            <a:ext cx="3048000" cy="288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5-Point Star 9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36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09"/>
          <p:cNvSpPr txBox="1"/>
          <p:nvPr/>
        </p:nvSpPr>
        <p:spPr>
          <a:xfrm>
            <a:off x="3357750" y="4429695"/>
            <a:ext cx="2438400" cy="4514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32340">
                <a:srgbClr val="CCFFFF"/>
              </a:gs>
              <a:gs pos="63333">
                <a:srgbClr val="EBFFB3">
                  <a:alpha val="23922"/>
                </a:srgbClr>
              </a:gs>
              <a:gs pos="42000">
                <a:srgbClr val="FF99FF"/>
              </a:gs>
            </a:gsLst>
            <a:lin ang="0" scaled="1"/>
            <a:tileRect/>
          </a:gradFill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400" dirty="0" err="1" smtClean="0"/>
              <a:t>AC</a:t>
            </a:r>
            <a:r>
              <a:rPr lang="en-US" sz="2400" dirty="0" err="1" smtClean="0">
                <a:sym typeface="Wingdings"/>
              </a:rPr>
              <a:t>cAMP</a:t>
            </a:r>
            <a:r>
              <a:rPr lang="en-US" sz="2400" dirty="0" smtClean="0">
                <a:sym typeface="Wingdings"/>
              </a:rPr>
              <a:t>  PKA  </a:t>
            </a:r>
            <a:endParaRPr lang="ar-EG" sz="2400" dirty="0"/>
          </a:p>
        </p:txBody>
      </p:sp>
      <p:pic>
        <p:nvPicPr>
          <p:cNvPr id="12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98" t="27281" r="67841" b="5342"/>
          <a:stretch/>
        </p:blipFill>
        <p:spPr bwMode="auto">
          <a:xfrm flipH="1">
            <a:off x="6400800" y="2514600"/>
            <a:ext cx="2453640" cy="24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71" t="27281" r="67841" b="5342"/>
          <a:stretch/>
        </p:blipFill>
        <p:spPr bwMode="auto">
          <a:xfrm>
            <a:off x="1651581" y="1797961"/>
            <a:ext cx="2457560" cy="292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" name="Group 76"/>
          <p:cNvGrpSpPr/>
          <p:nvPr/>
        </p:nvGrpSpPr>
        <p:grpSpPr>
          <a:xfrm>
            <a:off x="4055764" y="484216"/>
            <a:ext cx="1219200" cy="1115984"/>
            <a:chOff x="4751143" y="1137875"/>
            <a:chExt cx="1219200" cy="1115984"/>
          </a:xfrm>
        </p:grpSpPr>
        <p:sp>
          <p:nvSpPr>
            <p:cNvPr id="18" name="Rectangle 17"/>
            <p:cNvSpPr/>
            <p:nvPr/>
          </p:nvSpPr>
          <p:spPr>
            <a:xfrm rot="2040000">
              <a:off x="5420820" y="1137875"/>
              <a:ext cx="518160" cy="730540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9" name="Oval 18"/>
            <p:cNvSpPr/>
            <p:nvPr/>
          </p:nvSpPr>
          <p:spPr>
            <a:xfrm rot="2040000">
              <a:off x="4751143" y="1644259"/>
              <a:ext cx="1219200" cy="609600"/>
            </a:xfrm>
            <a:prstGeom prst="ellipse">
              <a:avLst/>
            </a:pr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657600" y="1138535"/>
            <a:ext cx="609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>
                <a:solidFill>
                  <a:srgbClr val="9966FF"/>
                </a:solidFill>
                <a:latin typeface="Bernard MT Condensed" panose="02050806060905020404" pitchFamily="18" charset="0"/>
              </a:rPr>
              <a:t>Ach</a:t>
            </a:r>
            <a:endParaRPr lang="ar-EG" sz="2400" dirty="0">
              <a:solidFill>
                <a:srgbClr val="9966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192601" y="3032760"/>
            <a:ext cx="8458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err="1">
                <a:solidFill>
                  <a:srgbClr val="3101FF"/>
                </a:solidFill>
                <a:latin typeface="Bernard MT Condensed" panose="02050806060905020404" pitchFamily="18" charset="0"/>
              </a:rPr>
              <a:t>e</a:t>
            </a:r>
            <a:r>
              <a:rPr lang="en-US" sz="2400" dirty="0" err="1" smtClean="0">
                <a:solidFill>
                  <a:srgbClr val="3101FF"/>
                </a:solidFill>
                <a:latin typeface="Bernard MT Condensed" panose="02050806060905020404" pitchFamily="18" charset="0"/>
              </a:rPr>
              <a:t>NO</a:t>
            </a:r>
            <a:endParaRPr lang="ar-EG" sz="2400" dirty="0">
              <a:solidFill>
                <a:srgbClr val="3101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592205" y="3076361"/>
            <a:ext cx="1360616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>
              <a:lnSpc>
                <a:spcPts val="2300"/>
              </a:lnSpc>
            </a:pPr>
            <a:r>
              <a:rPr lang="en-US" sz="2400" dirty="0" err="1" smtClean="0">
                <a:solidFill>
                  <a:srgbClr val="FF00FF"/>
                </a:solidFill>
                <a:latin typeface="Bernard MT Condensed" panose="02050806060905020404" pitchFamily="18" charset="0"/>
              </a:rPr>
              <a:t>nNO</a:t>
            </a:r>
            <a:endParaRPr lang="ar-EG" sz="2400" dirty="0">
              <a:solidFill>
                <a:srgbClr val="FF00FF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67476" y="1740992"/>
            <a:ext cx="863752" cy="3926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 rtl="1">
              <a:lnSpc>
                <a:spcPts val="2300"/>
              </a:lnSpc>
            </a:pPr>
            <a:r>
              <a:rPr lang="en-US" sz="2800" dirty="0" smtClean="0">
                <a:solidFill>
                  <a:srgbClr val="FF00FF"/>
                </a:solidFill>
              </a:rPr>
              <a:t>NANC</a:t>
            </a:r>
            <a:endParaRPr lang="en-US" sz="2800" dirty="0">
              <a:solidFill>
                <a:srgbClr val="FF00FF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 rot="20213183">
            <a:off x="5557687" y="457192"/>
            <a:ext cx="1219200" cy="2165400"/>
            <a:chOff x="3261360" y="227280"/>
            <a:chExt cx="1219200" cy="2165400"/>
          </a:xfrm>
          <a:solidFill>
            <a:srgbClr val="00B0F0"/>
          </a:solidFill>
        </p:grpSpPr>
        <p:sp>
          <p:nvSpPr>
            <p:cNvPr id="64" name="Rectangle 63"/>
            <p:cNvSpPr/>
            <p:nvPr/>
          </p:nvSpPr>
          <p:spPr>
            <a:xfrm>
              <a:off x="3611880" y="227280"/>
              <a:ext cx="518160" cy="1677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65" name="Oval 64"/>
            <p:cNvSpPr/>
            <p:nvPr/>
          </p:nvSpPr>
          <p:spPr>
            <a:xfrm>
              <a:off x="3261360" y="1783080"/>
              <a:ext cx="1219200" cy="6096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66" name="Arc 65"/>
          <p:cNvSpPr/>
          <p:nvPr/>
        </p:nvSpPr>
        <p:spPr>
          <a:xfrm flipH="1">
            <a:off x="2962221" y="1009291"/>
            <a:ext cx="2072640" cy="1943100"/>
          </a:xfrm>
          <a:prstGeom prst="arc">
            <a:avLst>
              <a:gd name="adj1" fmla="val 16200000"/>
              <a:gd name="adj2" fmla="val 21330412"/>
            </a:avLst>
          </a:prstGeom>
          <a:ln w="57150">
            <a:solidFill>
              <a:srgbClr val="99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cxnSp>
        <p:nvCxnSpPr>
          <p:cNvPr id="68" name="Straight Arrow Connector 67"/>
          <p:cNvCxnSpPr/>
          <p:nvPr/>
        </p:nvCxnSpPr>
        <p:spPr>
          <a:xfrm flipH="1">
            <a:off x="2459301" y="2514600"/>
            <a:ext cx="304800" cy="525948"/>
          </a:xfrm>
          <a:prstGeom prst="straightConnector1">
            <a:avLst/>
          </a:prstGeom>
          <a:ln w="57150">
            <a:solidFill>
              <a:srgbClr val="99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3419423" y="1981200"/>
            <a:ext cx="847777" cy="1062328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581221" y="3447691"/>
            <a:ext cx="228600" cy="438509"/>
          </a:xfrm>
          <a:prstGeom prst="straightConnector1">
            <a:avLst/>
          </a:prstGeom>
          <a:ln w="57150">
            <a:solidFill>
              <a:srgbClr val="9966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>
            <a:off x="2901261" y="3444240"/>
            <a:ext cx="228600" cy="438509"/>
          </a:xfrm>
          <a:prstGeom prst="straightConnector1">
            <a:avLst/>
          </a:prstGeom>
          <a:ln w="5715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0520" y="4852114"/>
            <a:ext cx="2842260" cy="45140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accent1">
                  <a:tint val="44500"/>
                  <a:satMod val="160000"/>
                </a:schemeClr>
              </a:gs>
              <a:gs pos="32340">
                <a:srgbClr val="FFB0FF">
                  <a:lumMod val="82000"/>
                  <a:alpha val="31000"/>
                </a:srgbClr>
              </a:gs>
              <a:gs pos="63333">
                <a:srgbClr val="CC99FF">
                  <a:alpha val="24000"/>
                </a:srgbClr>
              </a:gs>
              <a:gs pos="42000">
                <a:srgbClr val="FF99FF"/>
              </a:gs>
            </a:gsLst>
            <a:lin ang="0" scaled="1"/>
            <a:tileRect/>
          </a:gradFill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en-US" sz="2800" dirty="0" err="1" smtClean="0"/>
              <a:t>sGC</a:t>
            </a:r>
            <a:r>
              <a:rPr lang="en-US" sz="2800" dirty="0" err="1" smtClean="0">
                <a:sym typeface="Wingdings"/>
              </a:rPr>
              <a:t></a:t>
            </a:r>
            <a:r>
              <a:rPr lang="en-US" sz="2800" dirty="0" err="1">
                <a:sym typeface="Wingdings"/>
              </a:rPr>
              <a:t>cGMP</a:t>
            </a:r>
            <a:r>
              <a:rPr lang="en-US" sz="2800" dirty="0">
                <a:sym typeface="Wingdings"/>
              </a:rPr>
              <a:t> </a:t>
            </a:r>
            <a:r>
              <a:rPr lang="en-US" sz="2800" dirty="0" smtClean="0">
                <a:sym typeface="Wingdings"/>
              </a:rPr>
              <a:t> </a:t>
            </a:r>
            <a:r>
              <a:rPr lang="en-US" sz="2800" dirty="0">
                <a:sym typeface="Wingdings"/>
              </a:rPr>
              <a:t>PKG  </a:t>
            </a:r>
            <a:endParaRPr lang="ar-EG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4227141" y="2203514"/>
            <a:ext cx="86375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VIP</a:t>
            </a:r>
            <a:endParaRPr lang="ar-EG" dirty="0"/>
          </a:p>
        </p:txBody>
      </p:sp>
      <p:sp>
        <p:nvSpPr>
          <p:cNvPr id="92" name="TextBox 91"/>
          <p:cNvSpPr txBox="1"/>
          <p:nvPr/>
        </p:nvSpPr>
        <p:spPr>
          <a:xfrm>
            <a:off x="3475935" y="3429000"/>
            <a:ext cx="109164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PE</a:t>
            </a:r>
            <a:r>
              <a:rPr lang="en-US" baseline="-25000" dirty="0" smtClean="0"/>
              <a:t>1</a:t>
            </a:r>
            <a:r>
              <a:rPr lang="en-US" dirty="0" smtClean="0"/>
              <a:t>/ PI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ar-EG" dirty="0"/>
          </a:p>
        </p:txBody>
      </p:sp>
      <p:cxnSp>
        <p:nvCxnSpPr>
          <p:cNvPr id="96" name="Straight Arrow Connector 95"/>
          <p:cNvCxnSpPr/>
          <p:nvPr/>
        </p:nvCxnSpPr>
        <p:spPr>
          <a:xfrm flipH="1">
            <a:off x="3739461" y="1516378"/>
            <a:ext cx="304800" cy="80457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769941" y="2320957"/>
            <a:ext cx="563880" cy="0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708981" y="2351437"/>
            <a:ext cx="304800" cy="106560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665364" y="2001153"/>
            <a:ext cx="0" cy="208647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4674257" y="2514600"/>
            <a:ext cx="0" cy="137646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flipH="1">
            <a:off x="4181421" y="3882749"/>
            <a:ext cx="483943" cy="1558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>
            <a:off x="4021756" y="3733800"/>
            <a:ext cx="0" cy="37471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1341119" y="5383181"/>
            <a:ext cx="2240281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 dirty="0" smtClean="0">
                <a:latin typeface="Berlin Sans FB Demi" panose="020E0802020502020306" pitchFamily="34" charset="0"/>
              </a:rPr>
              <a:t>Relaxation</a:t>
            </a:r>
          </a:p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Bernard MT Condensed" panose="02050806060905020404" pitchFamily="18" charset="0"/>
              </a:rPr>
              <a:t>ERECT State</a:t>
            </a:r>
          </a:p>
          <a:p>
            <a:pPr algn="l" rtl="0">
              <a:lnSpc>
                <a:spcPts val="2800"/>
              </a:lnSpc>
            </a:pPr>
            <a:r>
              <a:rPr lang="en-US" sz="2400" dirty="0" smtClean="0">
                <a:latin typeface="Berlin Sans FB Demi" panose="020E0802020502020306" pitchFamily="34" charset="0"/>
              </a:rPr>
              <a:t>Tumescence</a:t>
            </a:r>
            <a:endParaRPr lang="ar-EG" sz="2400" dirty="0">
              <a:latin typeface="Berlin Sans FB Demi" panose="020E0802020502020306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765648" y="2813114"/>
            <a:ext cx="86375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/>
              <a:t>NE</a:t>
            </a:r>
            <a:endParaRPr lang="ar-EG" sz="2400" dirty="0"/>
          </a:p>
        </p:txBody>
      </p:sp>
      <p:sp>
        <p:nvSpPr>
          <p:cNvPr id="119" name="TextBox 118"/>
          <p:cNvSpPr txBox="1"/>
          <p:nvPr/>
        </p:nvSpPr>
        <p:spPr>
          <a:xfrm>
            <a:off x="4410021" y="3956114"/>
            <a:ext cx="109164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b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120" name="TextBox 119"/>
          <p:cNvSpPr txBox="1"/>
          <p:nvPr/>
        </p:nvSpPr>
        <p:spPr>
          <a:xfrm>
            <a:off x="6197524" y="3429558"/>
            <a:ext cx="109164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400" dirty="0" smtClean="0">
                <a:latin typeface="Symbol" panose="05050102010706020507" pitchFamily="18" charset="2"/>
              </a:rPr>
              <a:t>a</a:t>
            </a:r>
            <a:r>
              <a:rPr lang="en-US" baseline="-25000" dirty="0"/>
              <a:t>1</a:t>
            </a:r>
            <a:r>
              <a:rPr lang="en-US" dirty="0" smtClean="0"/>
              <a:t> </a:t>
            </a:r>
            <a:endParaRPr lang="ar-EG" dirty="0"/>
          </a:p>
        </p:txBody>
      </p:sp>
      <p:sp>
        <p:nvSpPr>
          <p:cNvPr id="121" name="TextBox 120"/>
          <p:cNvSpPr txBox="1"/>
          <p:nvPr/>
        </p:nvSpPr>
        <p:spPr>
          <a:xfrm>
            <a:off x="3657600" y="106680"/>
            <a:ext cx="2842260" cy="39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400" dirty="0" smtClean="0"/>
              <a:t>Cavernous n.</a:t>
            </a:r>
            <a:endParaRPr lang="ar-EG" sz="24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3106489" y="4831080"/>
            <a:ext cx="1846511" cy="1811987"/>
            <a:chOff x="10096720" y="2022991"/>
            <a:chExt cx="1638080" cy="1593056"/>
          </a:xfrm>
        </p:grpSpPr>
        <p:sp>
          <p:nvSpPr>
            <p:cNvPr id="125" name="Oval 124"/>
            <p:cNvSpPr/>
            <p:nvPr/>
          </p:nvSpPr>
          <p:spPr>
            <a:xfrm>
              <a:off x="10096720" y="2022991"/>
              <a:ext cx="1638080" cy="1593056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4" name="Oval 123"/>
            <p:cNvSpPr/>
            <p:nvPr/>
          </p:nvSpPr>
          <p:spPr>
            <a:xfrm>
              <a:off x="10279600" y="2191977"/>
              <a:ext cx="1302800" cy="127167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6" name="Oval 125"/>
            <p:cNvSpPr/>
            <p:nvPr/>
          </p:nvSpPr>
          <p:spPr>
            <a:xfrm>
              <a:off x="10432000" y="2359617"/>
              <a:ext cx="998000" cy="947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7593220" y="5375838"/>
            <a:ext cx="1333280" cy="1212914"/>
            <a:chOff x="10249120" y="3892487"/>
            <a:chExt cx="1333280" cy="1212914"/>
          </a:xfrm>
        </p:grpSpPr>
        <p:sp>
          <p:nvSpPr>
            <p:cNvPr id="127" name="Oval 126"/>
            <p:cNvSpPr/>
            <p:nvPr/>
          </p:nvSpPr>
          <p:spPr>
            <a:xfrm>
              <a:off x="10249120" y="3892487"/>
              <a:ext cx="1333280" cy="1212914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8" name="Oval 127"/>
            <p:cNvSpPr/>
            <p:nvPr/>
          </p:nvSpPr>
          <p:spPr>
            <a:xfrm>
              <a:off x="10432000" y="3977639"/>
              <a:ext cx="952280" cy="100811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  <p:sp>
          <p:nvSpPr>
            <p:cNvPr id="129" name="Oval 128"/>
            <p:cNvSpPr/>
            <p:nvPr/>
          </p:nvSpPr>
          <p:spPr>
            <a:xfrm>
              <a:off x="10534980" y="4108514"/>
              <a:ext cx="708440" cy="740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32" name="TextBox 131"/>
          <p:cNvSpPr txBox="1"/>
          <p:nvPr/>
        </p:nvSpPr>
        <p:spPr>
          <a:xfrm>
            <a:off x="1143000" y="2043612"/>
            <a:ext cx="863752" cy="394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ECs</a:t>
            </a:r>
            <a:endParaRPr lang="ar-EG" sz="2800" dirty="0">
              <a:solidFill>
                <a:srgbClr val="0070C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37181" y="4038600"/>
            <a:ext cx="1178131" cy="3947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VSMCs</a:t>
            </a:r>
            <a:endParaRPr lang="ar-EG" sz="2800" dirty="0">
              <a:solidFill>
                <a:srgbClr val="C0000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529681" y="5257800"/>
            <a:ext cx="2240281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>
              <a:lnSpc>
                <a:spcPts val="2800"/>
              </a:lnSpc>
            </a:pPr>
            <a:r>
              <a:rPr lang="en-US" sz="2400" dirty="0" smtClean="0">
                <a:latin typeface="Berlin Sans FB Demi" panose="020E0802020502020306" pitchFamily="34" charset="0"/>
              </a:rPr>
              <a:t>Contraction</a:t>
            </a:r>
          </a:p>
          <a:p>
            <a:pPr algn="l" rtl="0">
              <a:lnSpc>
                <a:spcPts val="2800"/>
              </a:lnSpc>
              <a:spcBef>
                <a:spcPts val="600"/>
              </a:spcBef>
            </a:pPr>
            <a:r>
              <a:rPr lang="en-US" sz="2800" dirty="0" smtClean="0">
                <a:latin typeface="Bernard MT Condensed" panose="02050806060905020404" pitchFamily="18" charset="0"/>
              </a:rPr>
              <a:t>FLACCID State</a:t>
            </a:r>
          </a:p>
          <a:p>
            <a:pPr algn="l" rtl="0">
              <a:lnSpc>
                <a:spcPts val="2800"/>
              </a:lnSpc>
            </a:pPr>
            <a:r>
              <a:rPr lang="en-US" sz="2400" dirty="0" err="1" smtClean="0">
                <a:latin typeface="Berlin Sans FB Demi" panose="020E0802020502020306" pitchFamily="34" charset="0"/>
              </a:rPr>
              <a:t>Detumescence</a:t>
            </a:r>
            <a:endParaRPr lang="ar-EG" sz="2400" dirty="0">
              <a:latin typeface="Berlin Sans FB Demi" panose="020E0802020502020306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714038" y="3733800"/>
            <a:ext cx="1429961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PF2</a:t>
            </a:r>
            <a:r>
              <a:rPr lang="en-US" baseline="-25000" dirty="0" smtClean="0">
                <a:latin typeface="Symbol" panose="05050102010706020507" pitchFamily="18" charset="2"/>
              </a:rPr>
              <a:t>a</a:t>
            </a:r>
            <a:r>
              <a:rPr lang="en-US" dirty="0" smtClean="0"/>
              <a:t>/ TXA</a:t>
            </a:r>
            <a:r>
              <a:rPr lang="en-US" baseline="-25000" dirty="0" smtClean="0"/>
              <a:t>2</a:t>
            </a:r>
            <a:endParaRPr lang="ar-EG" baseline="-25000" dirty="0"/>
          </a:p>
        </p:txBody>
      </p:sp>
      <p:sp>
        <p:nvSpPr>
          <p:cNvPr id="136" name="TextBox 135"/>
          <p:cNvSpPr txBox="1"/>
          <p:nvPr/>
        </p:nvSpPr>
        <p:spPr>
          <a:xfrm>
            <a:off x="7161344" y="3444240"/>
            <a:ext cx="863752" cy="3872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l" rtl="0">
              <a:defRPr sz="2200">
                <a:latin typeface="Bernard MT Condensed" panose="02050806060905020404" pitchFamily="18" charset="0"/>
              </a:defRPr>
            </a:lvl1pPr>
          </a:lstStyle>
          <a:p>
            <a:pPr algn="ctr">
              <a:lnSpc>
                <a:spcPts val="2300"/>
              </a:lnSpc>
            </a:pPr>
            <a:r>
              <a:rPr lang="en-US" dirty="0" smtClean="0"/>
              <a:t>ET</a:t>
            </a:r>
            <a:endParaRPr lang="ar-EG" dirty="0"/>
          </a:p>
        </p:txBody>
      </p:sp>
      <p:sp>
        <p:nvSpPr>
          <p:cNvPr id="137" name="TextBox 136"/>
          <p:cNvSpPr txBox="1"/>
          <p:nvPr/>
        </p:nvSpPr>
        <p:spPr>
          <a:xfrm>
            <a:off x="4964430" y="1067739"/>
            <a:ext cx="775281" cy="39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800" dirty="0" smtClean="0"/>
              <a:t>PNS</a:t>
            </a:r>
            <a:endParaRPr lang="ar-EG" sz="2800" dirty="0"/>
          </a:p>
        </p:txBody>
      </p:sp>
      <p:sp>
        <p:nvSpPr>
          <p:cNvPr id="138" name="TextBox 137"/>
          <p:cNvSpPr txBox="1"/>
          <p:nvPr/>
        </p:nvSpPr>
        <p:spPr>
          <a:xfrm>
            <a:off x="5410200" y="1905000"/>
            <a:ext cx="791828" cy="3953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800" dirty="0"/>
              <a:t>S</a:t>
            </a:r>
            <a:r>
              <a:rPr lang="en-US" sz="2800" dirty="0" smtClean="0"/>
              <a:t>NS</a:t>
            </a:r>
            <a:endParaRPr lang="ar-EG" sz="2800" dirty="0"/>
          </a:p>
        </p:txBody>
      </p:sp>
      <p:cxnSp>
        <p:nvCxnSpPr>
          <p:cNvPr id="141" name="Straight Arrow Connector 140"/>
          <p:cNvCxnSpPr/>
          <p:nvPr/>
        </p:nvCxnSpPr>
        <p:spPr>
          <a:xfrm flipH="1">
            <a:off x="4109141" y="4149757"/>
            <a:ext cx="565116" cy="4124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 flipH="1">
            <a:off x="5045174" y="3200400"/>
            <a:ext cx="1024156" cy="760274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>
            <a:stCxn id="118" idx="2"/>
          </p:cNvCxnSpPr>
          <p:nvPr/>
        </p:nvCxnSpPr>
        <p:spPr>
          <a:xfrm>
            <a:off x="6197524" y="3200400"/>
            <a:ext cx="431876" cy="294025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TextBox 151"/>
          <p:cNvSpPr txBox="1"/>
          <p:nvPr/>
        </p:nvSpPr>
        <p:spPr>
          <a:xfrm>
            <a:off x="7010400" y="4861559"/>
            <a:ext cx="2689860" cy="394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EG"/>
            </a:defPPr>
            <a:lvl1pPr algn="ctr" rtl="0">
              <a:lnSpc>
                <a:spcPts val="2300"/>
              </a:lnSpc>
              <a:defRPr sz="2200">
                <a:latin typeface="Bernard MT Condensed" panose="02050806060905020404" pitchFamily="18" charset="0"/>
              </a:defRPr>
            </a:lvl1pPr>
          </a:lstStyle>
          <a:p>
            <a:r>
              <a:rPr lang="en-US" sz="2800" dirty="0">
                <a:sym typeface="Wingdings"/>
              </a:rPr>
              <a:t></a:t>
            </a:r>
            <a:r>
              <a:rPr lang="en-US" sz="2800" dirty="0" smtClean="0"/>
              <a:t>Ca</a:t>
            </a:r>
            <a:endParaRPr lang="ar-EG" sz="2800" dirty="0"/>
          </a:p>
        </p:txBody>
      </p:sp>
      <p:cxnSp>
        <p:nvCxnSpPr>
          <p:cNvPr id="153" name="Straight Connector 152"/>
          <p:cNvCxnSpPr/>
          <p:nvPr/>
        </p:nvCxnSpPr>
        <p:spPr>
          <a:xfrm>
            <a:off x="8131662" y="3100732"/>
            <a:ext cx="0" cy="566213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flipH="1">
            <a:off x="7593220" y="3116530"/>
            <a:ext cx="340322" cy="267308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Arrow Connector 158"/>
          <p:cNvCxnSpPr/>
          <p:nvPr/>
        </p:nvCxnSpPr>
        <p:spPr>
          <a:xfrm>
            <a:off x="6918634" y="3816286"/>
            <a:ext cx="571826" cy="46470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/>
          <p:cNvCxnSpPr/>
          <p:nvPr/>
        </p:nvCxnSpPr>
        <p:spPr>
          <a:xfrm>
            <a:off x="7572267" y="3753517"/>
            <a:ext cx="0" cy="52747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/>
          <p:cNvCxnSpPr/>
          <p:nvPr/>
        </p:nvCxnSpPr>
        <p:spPr>
          <a:xfrm flipH="1">
            <a:off x="7633228" y="4038600"/>
            <a:ext cx="300314" cy="1714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6248400" y="555248"/>
            <a:ext cx="2852711" cy="8925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MOLECULAR CONTROL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b="1" dirty="0" smtClean="0">
                <a:solidFill>
                  <a:srgbClr val="0000FF"/>
                </a:solidFill>
              </a:rPr>
              <a:t>of </a:t>
            </a:r>
            <a:r>
              <a:rPr lang="en-US" sz="2600" dirty="0" smtClean="0">
                <a:solidFill>
                  <a:srgbClr val="0000FF"/>
                </a:solidFill>
                <a:latin typeface="Bernard MT Condensed" pitchFamily="18" charset="0"/>
              </a:rPr>
              <a:t>ERECTION </a:t>
            </a:r>
            <a:endParaRPr lang="ar-EG" sz="2600" dirty="0">
              <a:solidFill>
                <a:srgbClr val="0000FF"/>
              </a:solidFill>
            </a:endParaRPr>
          </a:p>
        </p:txBody>
      </p:sp>
      <p:pic>
        <p:nvPicPr>
          <p:cNvPr id="67" name="Picture 2" descr="http://img.bhs4.com/f5/6/f56410c297638355aa78c34e18859af44d923f40_large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-152400"/>
            <a:ext cx="2133600" cy="2133600"/>
          </a:xfrm>
          <a:prstGeom prst="rect">
            <a:avLst/>
          </a:prstGeom>
          <a:noFill/>
        </p:spPr>
      </p:pic>
      <p:cxnSp>
        <p:nvCxnSpPr>
          <p:cNvPr id="75" name="Straight Connector 74"/>
          <p:cNvCxnSpPr/>
          <p:nvPr/>
        </p:nvCxnSpPr>
        <p:spPr>
          <a:xfrm>
            <a:off x="990600" y="533400"/>
            <a:ext cx="0" cy="38100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1000" y="152400"/>
            <a:ext cx="1183594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1. Desire</a:t>
            </a:r>
          </a:p>
        </p:txBody>
      </p:sp>
      <p:sp>
        <p:nvSpPr>
          <p:cNvPr id="69" name="Rectangle 68"/>
          <p:cNvSpPr/>
          <p:nvPr/>
        </p:nvSpPr>
        <p:spPr>
          <a:xfrm>
            <a:off x="361950" y="833735"/>
            <a:ext cx="1369542" cy="461665"/>
          </a:xfrm>
          <a:prstGeom prst="rect">
            <a:avLst/>
          </a:prstGeom>
          <a:solidFill>
            <a:schemeClr val="bg1"/>
          </a:solidFill>
          <a:ln w="76200">
            <a:solidFill>
              <a:srgbClr val="00FFFF"/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algn="l" rtl="0">
              <a:spcAft>
                <a:spcPts val="10200"/>
              </a:spcAft>
            </a:pPr>
            <a:r>
              <a:rPr lang="en-US" sz="2400" dirty="0" smtClean="0">
                <a:solidFill>
                  <a:srgbClr val="3101FF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ernard MT Condensed" pitchFamily="18" charset="0"/>
              </a:rPr>
              <a:t>2. Arousal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33400" y="171450"/>
            <a:ext cx="4876800" cy="990600"/>
            <a:chOff x="1295400" y="228600"/>
            <a:chExt cx="3200400" cy="742950"/>
          </a:xfrm>
        </p:grpSpPr>
        <p:sp>
          <p:nvSpPr>
            <p:cNvPr id="76" name="Arc 75"/>
            <p:cNvSpPr/>
            <p:nvPr/>
          </p:nvSpPr>
          <p:spPr>
            <a:xfrm flipV="1">
              <a:off x="1295400" y="228600"/>
              <a:ext cx="1600200" cy="685800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Arc 77"/>
            <p:cNvSpPr/>
            <p:nvPr/>
          </p:nvSpPr>
          <p:spPr>
            <a:xfrm flipH="1">
              <a:off x="2895600" y="285750"/>
              <a:ext cx="1600200" cy="685800"/>
            </a:xfrm>
            <a:prstGeom prst="arc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5-Point Star 70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7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8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5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8" presetClass="entr" presetSubtype="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500"/>
                            </p:stCondLst>
                            <p:childTnLst>
                              <p:par>
                                <p:cTn id="146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00"/>
                            </p:stCondLst>
                            <p:childTnLst>
                              <p:par>
                                <p:cTn id="154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6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59" grpId="0"/>
      <p:bldP spid="60" grpId="0"/>
      <p:bldP spid="61" grpId="0"/>
      <p:bldP spid="62" grpId="0"/>
      <p:bldP spid="66" grpId="0" animBg="1"/>
      <p:bldP spid="81" grpId="0" animBg="1"/>
      <p:bldP spid="84" grpId="0"/>
      <p:bldP spid="92" grpId="0"/>
      <p:bldP spid="117" grpId="0"/>
      <p:bldP spid="118" grpId="0"/>
      <p:bldP spid="119" grpId="0"/>
      <p:bldP spid="120" grpId="0"/>
      <p:bldP spid="134" grpId="0"/>
      <p:bldP spid="135" grpId="0"/>
      <p:bldP spid="136" grpId="0"/>
      <p:bldP spid="1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83053">
            <a:off x="184687" y="291663"/>
            <a:ext cx="7132441" cy="96655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solidFill>
                  <a:srgbClr val="3399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doni MT Black" pitchFamily="18" charset="0"/>
              </a:rPr>
              <a:t>ERECTILE DYSFUNCTION</a:t>
            </a:r>
            <a:endParaRPr lang="en-US" sz="4000" b="1" cap="none" spc="0" dirty="0">
              <a:ln w="11430"/>
              <a:solidFill>
                <a:srgbClr val="3399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doni MT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143000"/>
            <a:ext cx="876300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CA" sz="2400" b="1" dirty="0" smtClean="0">
                <a:latin typeface="Arial Narrow" pitchFamily="34" charset="0"/>
              </a:rPr>
              <a:t>Persistent or recurrent inability </a:t>
            </a:r>
            <a:r>
              <a:rPr lang="en-GB" altLang="ar-EG" sz="2400" b="1" dirty="0" smtClean="0">
                <a:latin typeface="Arial Narrow" pitchFamily="34" charset="0"/>
              </a:rPr>
              <a:t>to attain (acquire) &amp; maintain (sustain) an erection (</a:t>
            </a:r>
            <a:r>
              <a:rPr lang="en-US" altLang="ar-EG" sz="2400" b="1" dirty="0" smtClean="0">
                <a:latin typeface="Arial Narrow" pitchFamily="34" charset="0"/>
              </a:rPr>
              <a:t>rigidity)</a:t>
            </a:r>
            <a:r>
              <a:rPr lang="en-GB" altLang="ar-EG" sz="2400" b="1" dirty="0" smtClean="0">
                <a:latin typeface="Arial Narrow" pitchFamily="34" charset="0"/>
              </a:rPr>
              <a:t> sufficient for satisfactory sexual performance</a:t>
            </a:r>
          </a:p>
          <a:p>
            <a:pPr algn="l" rtl="0"/>
            <a:endParaRPr lang="en-GB" altLang="ar-EG" sz="1200" b="1" dirty="0">
              <a:latin typeface="Arial Narrow" pitchFamily="34" charset="0"/>
            </a:endParaRPr>
          </a:p>
          <a:p>
            <a:pPr algn="l" rtl="0"/>
            <a:r>
              <a:rPr lang="en-US" altLang="ar-EG" sz="2400" dirty="0" smtClean="0">
                <a:latin typeface="Bernard MT Condensed" panose="02050806060905020404" pitchFamily="18" charset="0"/>
              </a:rPr>
              <a:t>“Impotent" </a:t>
            </a:r>
            <a:r>
              <a:rPr lang="en-US" altLang="ar-EG" sz="2400" b="1" dirty="0" smtClean="0">
                <a:latin typeface="Arial Narrow" pitchFamily="34" charset="0"/>
              </a:rPr>
              <a:t>is reserved for those men who experience erectile failure during attempted intercourse more than 75 % of the time.</a:t>
            </a:r>
            <a:endParaRPr lang="ar-EG" sz="2400" b="1" dirty="0">
              <a:latin typeface="Arial Narrow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141" t="43424" r="21003" b="11482"/>
          <a:stretch>
            <a:fillRect/>
          </a:stretch>
        </p:blipFill>
        <p:spPr bwMode="auto">
          <a:xfrm>
            <a:off x="199986" y="3217507"/>
            <a:ext cx="3411893" cy="3411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www.veomed.com/files/powerpoints_images/node287253/Slide26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6874" t="20278" r="8751"/>
          <a:stretch/>
        </p:blipFill>
        <p:spPr bwMode="auto">
          <a:xfrm>
            <a:off x="4191000" y="3381209"/>
            <a:ext cx="4648200" cy="32939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9986" y="2881945"/>
            <a:ext cx="18288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Prevalence</a:t>
            </a:r>
            <a:endParaRPr lang="ar-EG" sz="24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2881945"/>
            <a:ext cx="5791200" cy="461665"/>
          </a:xfrm>
          <a:prstGeom prst="rect">
            <a:avLst/>
          </a:prstGeom>
          <a:solidFill>
            <a:srgbClr val="0099CC"/>
          </a:solidFill>
        </p:spPr>
        <p:txBody>
          <a:bodyPr wrap="square" rtlCol="1">
            <a:spAutoFit/>
          </a:bodyPr>
          <a:lstStyle/>
          <a:p>
            <a:pPr algn="l" rtl="0"/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Endothelial Dysfunction 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  <a:sym typeface="Wingdings"/>
              </a:rPr>
              <a:t> C</a:t>
            </a:r>
            <a:r>
              <a:rPr lang="en-US" sz="24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ommonest Cause </a:t>
            </a:r>
            <a:endParaRPr lang="ar-EG" sz="2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937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age.slidesharecdn.com/erectiledysfunction-120303104745-phpapp02/95/slide-25-728.jpg?cb=133079355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8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43200" y="5334000"/>
            <a:ext cx="5943600" cy="914400"/>
          </a:xfrm>
          <a:prstGeom prst="rect">
            <a:avLst/>
          </a:prstGeom>
          <a:noFill/>
          <a:ln w="7620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450080" y="6202680"/>
            <a:ext cx="91440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43200" y="2514600"/>
            <a:ext cx="5943600" cy="6858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43200" y="4038600"/>
            <a:ext cx="1706880" cy="4572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8458200" y="6248400"/>
            <a:ext cx="5334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8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66FF"/>
            </a:gs>
            <a:gs pos="10000">
              <a:srgbClr val="00FFFF">
                <a:alpha val="22000"/>
              </a:srgbClr>
            </a:gs>
            <a:gs pos="20000">
              <a:srgbClr val="E1F4FF">
                <a:alpha val="60000"/>
              </a:srgbClr>
            </a:gs>
            <a:gs pos="54000">
              <a:schemeClr val="bg1"/>
            </a:gs>
            <a:gs pos="89000">
              <a:srgbClr val="E1F4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02513"/>
            <a:ext cx="84582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800" b="1" dirty="0" smtClean="0">
                <a:latin typeface="Berlin Sans FB Demi" pitchFamily="34" charset="0"/>
              </a:rPr>
              <a:t>DRUGS ADVERSLY CAUSING ED </a:t>
            </a:r>
            <a:endParaRPr lang="ar-EG" sz="2800" b="1" dirty="0">
              <a:latin typeface="Berlin Sans FB Demi" pitchFamily="34" charset="0"/>
            </a:endParaRPr>
          </a:p>
        </p:txBody>
      </p:sp>
      <p:pic>
        <p:nvPicPr>
          <p:cNvPr id="8194" name="Picture 2" descr="http://images.alfresco.advanstar.com/alfresco_images/HealthCare/2012/10/28/e54962f9-9a26-485e-8fc8-0550f2dfe579/table1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20000" contrast="30000"/>
          </a:blip>
          <a:srcRect t="19940" b="7590"/>
          <a:stretch>
            <a:fillRect/>
          </a:stretch>
        </p:blipFill>
        <p:spPr bwMode="auto">
          <a:xfrm>
            <a:off x="457200" y="685800"/>
            <a:ext cx="7848600" cy="5638800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8610600" y="0"/>
            <a:ext cx="533400" cy="53340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963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3194</TotalTime>
  <Words>1381</Words>
  <Application>Microsoft Office PowerPoint</Application>
  <PresentationFormat>On-screen Show (4:3)</PresentationFormat>
  <Paragraphs>320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Pathophysiology:     Mechanism of an erection</vt:lpstr>
      <vt:lpstr>Pathophysiology:     Mechanism of an erection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Enjoy My Fine Releases.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DR.Ahmed Saker 2O11</dc:creator>
  <cp:lastModifiedBy>Ishfaq</cp:lastModifiedBy>
  <cp:revision>323</cp:revision>
  <dcterms:created xsi:type="dcterms:W3CDTF">2014-03-19T18:59:17Z</dcterms:created>
  <dcterms:modified xsi:type="dcterms:W3CDTF">2014-04-03T05:01:22Z</dcterms:modified>
</cp:coreProperties>
</file>