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0" r:id="rId2"/>
    <p:sldId id="268" r:id="rId3"/>
    <p:sldId id="270" r:id="rId4"/>
    <p:sldId id="318" r:id="rId5"/>
    <p:sldId id="319" r:id="rId6"/>
    <p:sldId id="273" r:id="rId7"/>
    <p:sldId id="275" r:id="rId8"/>
    <p:sldId id="321" r:id="rId9"/>
    <p:sldId id="323" r:id="rId10"/>
    <p:sldId id="274" r:id="rId11"/>
    <p:sldId id="269" r:id="rId12"/>
    <p:sldId id="310" r:id="rId13"/>
    <p:sldId id="311" r:id="rId14"/>
    <p:sldId id="312" r:id="rId15"/>
    <p:sldId id="281" r:id="rId16"/>
    <p:sldId id="302" r:id="rId17"/>
    <p:sldId id="282" r:id="rId18"/>
    <p:sldId id="279" r:id="rId19"/>
    <p:sldId id="303" r:id="rId20"/>
    <p:sldId id="288" r:id="rId21"/>
    <p:sldId id="320" r:id="rId22"/>
    <p:sldId id="32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E1F0"/>
    <a:srgbClr val="FF99CC"/>
    <a:srgbClr val="FFED81"/>
    <a:srgbClr val="FEDA02"/>
    <a:srgbClr val="FFFF99"/>
    <a:srgbClr val="36CAAE"/>
    <a:srgbClr val="00CC99"/>
    <a:srgbClr val="6600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6A851-0F6F-4A8C-8A87-35AC056B8061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B390D-D4C1-4152-8B54-D4B19BD511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5A4E9-CA4F-4504-9196-84D8CEF85A25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B3B931-8413-4603-A0FD-D8B593038869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5A4E9-CA4F-4504-9196-84D8CEF85A25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A016-4F09-4273-BBEB-EB4F7F8694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2A016-4F09-4273-BBEB-EB4F7F8694B8}" type="datetimeFigureOut">
              <a:rPr lang="en-US" smtClean="0"/>
              <a:pPr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E543-DCE8-4514-8921-B5A1013AC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b="8000"/>
          <a:stretch>
            <a:fillRect/>
          </a:stretch>
        </p:blipFill>
        <p:spPr bwMode="auto">
          <a:xfrm>
            <a:off x="228600" y="3505200"/>
            <a:ext cx="4495801" cy="310210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" y="609600"/>
            <a:ext cx="4953000" cy="685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PHARMACOLOGY OF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pic>
        <p:nvPicPr>
          <p:cNvPr id="21506" name="Picture 2" descr="http://www.psdgraphics.com/wp-content/uploads/2009/06/female-sig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137" r="26339"/>
          <a:stretch>
            <a:fillRect/>
          </a:stretch>
        </p:blipFill>
        <p:spPr bwMode="auto">
          <a:xfrm rot="19273429">
            <a:off x="212527" y="3041468"/>
            <a:ext cx="756881" cy="1368085"/>
          </a:xfrm>
          <a:prstGeom prst="rect">
            <a:avLst/>
          </a:prstGeom>
          <a:noFill/>
        </p:spPr>
      </p:pic>
      <p:pic>
        <p:nvPicPr>
          <p:cNvPr id="7" name="Picture 2" descr="http://www.psdgraphics.com/wp-content/uploads/2009/06/female-sign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137" r="26339"/>
          <a:stretch>
            <a:fillRect/>
          </a:stretch>
        </p:blipFill>
        <p:spPr bwMode="auto">
          <a:xfrm rot="1938018">
            <a:off x="4202553" y="5834113"/>
            <a:ext cx="642338" cy="116104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228393" y="1828800"/>
            <a:ext cx="5223674" cy="1143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CONTRACEPTION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26504" y="1988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8610600" y="45720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3996" y="152400"/>
            <a:ext cx="1797204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Seasonal Pills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" y="9906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Are known as  Continuous / Extended cycle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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sym typeface="Wingdings 3"/>
              </a:rPr>
              <a:t>Cover 91 days schedule</a:t>
            </a:r>
            <a:endParaRPr lang="en-US" sz="2400" b="1" dirty="0" smtClean="0">
              <a:solidFill>
                <a:srgbClr val="FFFF0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Taken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</a:rPr>
              <a:t>continuously for 84 days, break for 7 days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Has very low doses of both estrogens and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progestins</a:t>
            </a: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i="1" u="sng" dirty="0" smtClean="0">
                <a:solidFill>
                  <a:schemeClr val="bg1"/>
                </a:solidFill>
                <a:latin typeface="Arial Narrow" pitchFamily="34" charset="0"/>
              </a:rPr>
              <a:t>Benefit;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It lessens menstrual periods to 4 times a  year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 useful in those who have pre-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menestrual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or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menestrual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disorders, and in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perimenopausal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women with vasomotor symptoms on pill free days. </a:t>
            </a:r>
          </a:p>
          <a:p>
            <a:pPr>
              <a:buBlip>
                <a:blip r:embed="rId2"/>
              </a:buBlip>
            </a:pP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i="1" u="sng" dirty="0" smtClean="0">
                <a:solidFill>
                  <a:schemeClr val="bg1"/>
                </a:solidFill>
                <a:latin typeface="Arial Narrow" pitchFamily="34" charset="0"/>
              </a:rPr>
              <a:t>Disadvantages;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Higher incidence of breakthrough bleeding &amp; spotting during early use. </a:t>
            </a:r>
          </a:p>
          <a:p>
            <a:pPr>
              <a:buBlip>
                <a:blip r:embed="rId2"/>
              </a:buBlip>
            </a:pP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Blip>
                <a:blip r:embed="rId2"/>
              </a:buBlip>
            </a:pP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228600"/>
            <a:ext cx="5715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4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952" y="2750853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27432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en-US" sz="2200" dirty="0" err="1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Monophasic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(a fixed amount of estrogen &amp; progestin) </a:t>
            </a:r>
          </a:p>
          <a:p>
            <a:pPr marL="533400" indent="-27432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Biphasic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 (2 doses)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(a fixed amount of estrogen, while amount of progestin increases stepwise in the second half of the cycle) </a:t>
            </a:r>
          </a:p>
          <a:p>
            <a:pPr marL="533400" indent="-274320"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en-US" sz="2200" dirty="0" err="1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Triphasic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 (3 doses)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</a:rPr>
              <a:t>(amount of estrogen; fixed or variable &amp; amount of progestin increases stepwise in 3 phases).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1408392"/>
            <a:ext cx="6813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Currently, their formulation is improved to mimic the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natural on going changes in hormonal profile.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79952" y="2248677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Accordingly we have now the phase formulations</a:t>
            </a:r>
            <a:endParaRPr lang="en-US" sz="2400" dirty="0"/>
          </a:p>
        </p:txBody>
      </p:sp>
      <p:sp>
        <p:nvSpPr>
          <p:cNvPr id="9" name="5-Point Star 8"/>
          <p:cNvSpPr/>
          <p:nvPr/>
        </p:nvSpPr>
        <p:spPr>
          <a:xfrm>
            <a:off x="26504" y="19880"/>
            <a:ext cx="506896" cy="51352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7087" y="864513"/>
            <a:ext cx="1590906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Monthly Pills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graphicFrame>
        <p:nvGraphicFramePr>
          <p:cNvPr id="8" name="Group 2"/>
          <p:cNvGraphicFramePr>
            <a:graphicFrameLocks/>
          </p:cNvGraphicFramePr>
          <p:nvPr/>
        </p:nvGraphicFramePr>
        <p:xfrm>
          <a:off x="381000" y="579439"/>
          <a:ext cx="8458200" cy="6126161"/>
        </p:xfrm>
        <a:graphic>
          <a:graphicData uri="http://schemas.openxmlformats.org/drawingml/2006/table">
            <a:tbl>
              <a:tblPr/>
              <a:tblGrid>
                <a:gridCol w="4191000"/>
                <a:gridCol w="1371600"/>
                <a:gridCol w="609600"/>
                <a:gridCol w="1676400"/>
                <a:gridCol w="609600"/>
              </a:tblGrid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Estrogen  (mg)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Progestin   (mg)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Monophasic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 combination tablets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11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Loestrin 21 1/20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acetate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Desogen, Apri, Ortho-Cept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Desogestrel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Brevicon, Modicon, Necon 0.5/35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Demulen 1/35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Ethynodiol diacetate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Nelova 1/35 E, Ortho-Novum 1/35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914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Ovcon 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11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Demulen 1/50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Ethynodiol dlacetate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Ovcon 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Ovral-28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D,L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Norinyl 1/50, Ortho-Novum 1/50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Mestranol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ea typeface="+mn-ea"/>
                          <a:cs typeface="Times New Roman" pitchFamily="18" charset="0"/>
                        </a:rPr>
                        <a:t>Biphasic combination tablets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11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Jenest-28, Ortho-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Novum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10/11, 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Necon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10/11, 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Nelova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10/11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1—10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11—21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Norethlndrone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52400"/>
            <a:ext cx="43434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4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graphicFrame>
        <p:nvGraphicFramePr>
          <p:cNvPr id="5" name="Group 160"/>
          <p:cNvGraphicFramePr>
            <a:graphicFrameLocks noGrp="1"/>
          </p:cNvGraphicFramePr>
          <p:nvPr/>
        </p:nvGraphicFramePr>
        <p:xfrm>
          <a:off x="1371600" y="914400"/>
          <a:ext cx="6553200" cy="5270505"/>
        </p:xfrm>
        <a:graphic>
          <a:graphicData uri="http://schemas.openxmlformats.org/drawingml/2006/table">
            <a:tbl>
              <a:tblPr/>
              <a:tblGrid>
                <a:gridCol w="2819400"/>
                <a:gridCol w="1371600"/>
                <a:gridCol w="533400"/>
                <a:gridCol w="1219200"/>
                <a:gridCol w="609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Bernard MT Condensed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Estrogen  (mg)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Progestin   (mg)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ea typeface="+mn-ea"/>
                          <a:cs typeface="Times New Roman" pitchFamily="18" charset="0"/>
                        </a:rPr>
                        <a:t>Triphaslc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Bernard MT Condensed" pitchFamily="18" charset="0"/>
                          <a:ea typeface="+mn-ea"/>
                          <a:cs typeface="Times New Roman" pitchFamily="18" charset="0"/>
                        </a:rPr>
                        <a:t> combination tablets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Triphasil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Tri-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Levlen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Trivora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1—6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estradlol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7—11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12—21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-Norgestrel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0.125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Ortho-Novum 7/7/7,  Necon 7/7/7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1—7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Ethiriyl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8—14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Days 15—21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estradiol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Norethindrone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Ortho-TrI-Cyclen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Days 1—7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Norgestimate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Days 8—14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Norgestlmate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0.215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Days 15—21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Ethinyl estradiol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Norgestimate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0.25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ED81">
                            <a:alpha val="98824"/>
                          </a:srgbClr>
                        </a:gs>
                        <a:gs pos="50000">
                          <a:srgbClr val="FFE1F0"/>
                        </a:gs>
                        <a:gs pos="100000">
                          <a:schemeClr val="bg1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26504" y="19880"/>
            <a:ext cx="506896" cy="51352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05200" y="697605"/>
            <a:ext cx="5638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1. Nausea and breast tenderness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2. Headache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3.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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Skin Pigmentation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4. Impair glucose tolerance (hyperglycemia)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5.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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incidence of breast, vaginal &amp; </a:t>
            </a:r>
          </a:p>
          <a:p>
            <a:pPr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 cervical cancer??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6. Cardiovascular - major concern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   a.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Thromboembolism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   b. Hypertension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7.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 f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requency of gall bladder disease</a:t>
            </a:r>
            <a:endParaRPr lang="en-US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05200" y="42672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1. Nausea,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vomiting&amp;headache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2. Slightly higher failure rate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3. Fatigue, depression of mood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4. Menstrual irregularities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5. Weight gain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6.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Hirsutism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7.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Masculinization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Norethindrone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)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8. Ectopic pregnancy. 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33590" y="838994"/>
            <a:ext cx="2680798" cy="3961606"/>
            <a:chOff x="433590" y="838994"/>
            <a:chExt cx="2680798" cy="3961606"/>
          </a:xfrm>
        </p:grpSpPr>
        <p:sp>
          <p:nvSpPr>
            <p:cNvPr id="23" name="Rectangle 22"/>
            <p:cNvSpPr/>
            <p:nvPr/>
          </p:nvSpPr>
          <p:spPr>
            <a:xfrm>
              <a:off x="433590" y="4338935"/>
              <a:ext cx="2680798" cy="461665"/>
            </a:xfrm>
            <a:prstGeom prst="rect">
              <a:avLst/>
            </a:prstGeom>
            <a:gradFill flip="none" rotWithShape="1">
              <a:gsLst>
                <a:gs pos="0">
                  <a:srgbClr val="E2004B">
                    <a:shade val="30000"/>
                    <a:satMod val="115000"/>
                  </a:srgbClr>
                </a:gs>
                <a:gs pos="50000">
                  <a:srgbClr val="660033"/>
                </a:gs>
                <a:gs pos="100000">
                  <a:srgbClr val="E2004B"/>
                </a:gs>
              </a:gsLst>
              <a:lin ang="2700000" scaled="1"/>
              <a:tileRect/>
            </a:gradFill>
            <a:ln w="38100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3F3F3"/>
                  </a:solidFill>
                  <a:latin typeface="Bernard MT Condensed" pitchFamily="18" charset="0"/>
                </a:rPr>
                <a:t>B. Progestin Related 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rot="5400000">
              <a:off x="-1295400" y="2590800"/>
              <a:ext cx="3505200" cy="1588"/>
            </a:xfrm>
            <a:prstGeom prst="straightConnector1">
              <a:avLst/>
            </a:prstGeom>
            <a:ln w="38100">
              <a:solidFill>
                <a:srgbClr val="FFE1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761206" y="877631"/>
            <a:ext cx="2565836" cy="689471"/>
            <a:chOff x="761206" y="877631"/>
            <a:chExt cx="2565836" cy="689471"/>
          </a:xfrm>
        </p:grpSpPr>
        <p:sp>
          <p:nvSpPr>
            <p:cNvPr id="22" name="Rectangle 21"/>
            <p:cNvSpPr/>
            <p:nvPr/>
          </p:nvSpPr>
          <p:spPr>
            <a:xfrm>
              <a:off x="784102" y="1105437"/>
              <a:ext cx="2542940" cy="461665"/>
            </a:xfrm>
            <a:prstGeom prst="rect">
              <a:avLst/>
            </a:prstGeom>
            <a:gradFill flip="none" rotWithShape="1">
              <a:gsLst>
                <a:gs pos="0">
                  <a:srgbClr val="E2004B">
                    <a:shade val="30000"/>
                    <a:satMod val="115000"/>
                  </a:srgbClr>
                </a:gs>
                <a:gs pos="50000">
                  <a:srgbClr val="660033"/>
                </a:gs>
                <a:gs pos="100000">
                  <a:srgbClr val="E2004B"/>
                </a:gs>
              </a:gsLst>
              <a:lin ang="2700000" scaled="1"/>
              <a:tileRect/>
            </a:gra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3F3F3"/>
                  </a:solidFill>
                  <a:latin typeface="Bernard MT Condensed" pitchFamily="18" charset="0"/>
                </a:rPr>
                <a:t>A. Estrogen Related 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>
              <a:off x="647700" y="991137"/>
              <a:ext cx="228600" cy="1588"/>
            </a:xfrm>
            <a:prstGeom prst="straightConnector1">
              <a:avLst/>
            </a:prstGeom>
            <a:ln w="38100">
              <a:solidFill>
                <a:srgbClr val="FFE1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31442" y="381000"/>
            <a:ext cx="914400" cy="52322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38100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3F3F3"/>
                </a:solidFill>
                <a:latin typeface="Bernard MT Condensed" pitchFamily="18" charset="0"/>
              </a:rPr>
              <a:t>ADRs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57347"/>
            <a:ext cx="54102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Contraindications of estrogen containing pills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190150"/>
            <a:ext cx="8763000" cy="3685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Thrombophlebitis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/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thromboembolic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disorders 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CHF or other causes of edema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Vaginal bleeding of undiagnosed etiology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Known or suspected pregnancy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Known or suspected breast cancer, or estrogen-dependent 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neoplasms</a:t>
            </a:r>
            <a:endParaRPr lang="en-US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Impaired hepatic functions</a:t>
            </a: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Dyslipidemia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, diabetes, hypertension, migraine…..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spcBef>
                <a:spcPts val="300"/>
              </a:spcBef>
              <a:buClr>
                <a:srgbClr val="FFDED5"/>
              </a:buClr>
              <a:buSzPct val="80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Lactating mothers – </a:t>
            </a:r>
            <a:r>
              <a:rPr lang="en-US" sz="2400" b="1" u="heavy" dirty="0" smtClean="0">
                <a:solidFill>
                  <a:schemeClr val="bg1"/>
                </a:solidFill>
                <a:uFill>
                  <a:solidFill>
                    <a:srgbClr val="FFE1F0"/>
                  </a:solidFill>
                </a:uFill>
                <a:latin typeface="Arial Narrow" pitchFamily="34" charset="0"/>
              </a:rPr>
              <a:t>use progestin - only pills(mini pills)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9753600" y="4343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5417403"/>
            <a:ext cx="4572000" cy="8463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N.B. Obese </a:t>
            </a:r>
            <a:r>
              <a:rPr lang="en-US" sz="2200" dirty="0">
                <a:solidFill>
                  <a:srgbClr val="FDFCED"/>
                </a:solidFill>
                <a:latin typeface="Bernard MT Condensed" pitchFamily="18" charset="0"/>
              </a:rPr>
              <a:t>Females, </a:t>
            </a:r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smokers, </a:t>
            </a:r>
          </a:p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       Females  &gt; 35 years</a:t>
            </a:r>
            <a:endParaRPr lang="en-US" sz="2200" dirty="0">
              <a:solidFill>
                <a:srgbClr val="FDFCED"/>
              </a:solidFill>
              <a:latin typeface="Bernard MT Condensed" pitchFamily="18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26504" y="1988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96022" y="5634335"/>
            <a:ext cx="3614578" cy="4308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DFCED"/>
                </a:solidFill>
                <a:latin typeface="Bernard MT Condensed" pitchFamily="18" charset="0"/>
              </a:rPr>
              <a:t>better given progestin only pills</a:t>
            </a:r>
            <a:endParaRPr lang="en-US" sz="2200" dirty="0">
              <a:solidFill>
                <a:srgbClr val="FDFCED"/>
              </a:solidFill>
              <a:latin typeface="Bernard MT Condensed" pitchFamily="18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4648200" y="5410200"/>
            <a:ext cx="304800" cy="914400"/>
          </a:xfrm>
          <a:prstGeom prst="rightBrace">
            <a:avLst/>
          </a:prstGeom>
          <a:noFill/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1" grpId="0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04800" y="3350739"/>
            <a:ext cx="8229600" cy="1295400"/>
          </a:xfrm>
          <a:prstGeom prst="rect">
            <a:avLst/>
          </a:prstGeom>
        </p:spPr>
        <p:txBody>
          <a:bodyPr/>
          <a:lstStyle/>
          <a:p>
            <a:pPr indent="-342900">
              <a:lnSpc>
                <a:spcPts val="2400"/>
              </a:lnSpc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Antibiotics  that interfere with normal GI flora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 absorption  </a:t>
            </a:r>
            <a:b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</a:b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   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  its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bioavailability</a:t>
            </a:r>
          </a:p>
          <a:p>
            <a:pPr indent="-342900">
              <a:lnSpc>
                <a:spcPts val="2400"/>
              </a:lnSpc>
              <a:spcBef>
                <a:spcPts val="600"/>
              </a:spcBef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200" b="1" spc="-40" dirty="0" err="1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Microsomal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 Enzyme Inducers   catabolism 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</a:rPr>
              <a:t>of OC</a:t>
            </a:r>
          </a:p>
          <a:p>
            <a:pPr lvl="0" indent="-342900">
              <a:lnSpc>
                <a:spcPts val="2400"/>
              </a:lnSpc>
              <a:buClr>
                <a:srgbClr val="92D050"/>
              </a:buClr>
            </a:pPr>
            <a:r>
              <a:rPr kumimoji="0" lang="en-US" sz="2200" b="1" i="0" u="none" strike="noStrike" kern="1200" cap="none" spc="-4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     e.g.: </a:t>
            </a:r>
            <a:r>
              <a:rPr kumimoji="0" lang="en-US" sz="2200" b="1" i="0" u="none" strike="noStrike" kern="1200" cap="none" spc="-4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Phenytoin</a:t>
            </a:r>
            <a:r>
              <a:rPr kumimoji="0" lang="en-US" sz="2200" b="1" i="0" u="none" strike="noStrike" kern="1200" cap="none" spc="-4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, </a:t>
            </a:r>
            <a:r>
              <a:rPr kumimoji="0" lang="en-US" sz="2200" b="1" i="0" u="none" strike="noStrike" kern="1200" cap="none" spc="-4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Phenobarbitone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</a:rPr>
              <a:t>, </a:t>
            </a:r>
            <a:r>
              <a:rPr lang="en-US" sz="2200" b="1" spc="-40" dirty="0" err="1" smtClean="0">
                <a:solidFill>
                  <a:srgbClr val="FDFCED"/>
                </a:solidFill>
                <a:latin typeface="Arial Narrow" pitchFamily="34" charset="0"/>
              </a:rPr>
              <a:t>Rifampin</a:t>
            </a:r>
            <a:endParaRPr kumimoji="0" lang="en-US" sz="2200" b="1" i="0" u="none" strike="noStrike" kern="1200" cap="none" spc="-40" normalizeH="0" baseline="0" noProof="0" dirty="0" smtClean="0">
              <a:ln>
                <a:noFill/>
              </a:ln>
              <a:solidFill>
                <a:srgbClr val="FDFCED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284" y="2902940"/>
            <a:ext cx="5410200" cy="461665"/>
          </a:xfrm>
          <a:prstGeom prst="rect">
            <a:avLst/>
          </a:prstGeom>
          <a:solidFill>
            <a:srgbClr val="860043"/>
          </a:solidFill>
        </p:spPr>
        <p:txBody>
          <a:bodyPr wrap="square" rtlCol="0">
            <a:spAutoFit/>
          </a:bodyPr>
          <a:lstStyle/>
          <a:p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</a:rPr>
              <a:t>Medications that cause contraceptive failure </a:t>
            </a:r>
            <a:endParaRPr lang="en-US" sz="2400" u="heavy" dirty="0">
              <a:solidFill>
                <a:srgbClr val="FFDED5"/>
              </a:solidFill>
              <a:uFill>
                <a:solidFill>
                  <a:srgbClr val="92D050"/>
                </a:solidFill>
              </a:uFill>
              <a:latin typeface="Bernard MT Condense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745693"/>
            <a:ext cx="3911648" cy="461665"/>
          </a:xfrm>
          <a:prstGeom prst="rect">
            <a:avLst/>
          </a:prstGeom>
          <a:solidFill>
            <a:srgbClr val="860043"/>
          </a:solidFill>
        </p:spPr>
        <p:txBody>
          <a:bodyPr wrap="square" rtlCol="0">
            <a:spAutoFit/>
          </a:bodyPr>
          <a:lstStyle/>
          <a:p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</a:rPr>
              <a:t>Medications that </a:t>
            </a:r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  <a:sym typeface="Wingdings 3"/>
              </a:rPr>
              <a:t></a:t>
            </a:r>
            <a:r>
              <a:rPr lang="en-US" sz="2400" u="heavy" dirty="0" smtClean="0">
                <a:solidFill>
                  <a:srgbClr val="FFDED5"/>
                </a:solidFill>
                <a:uFill>
                  <a:solidFill>
                    <a:srgbClr val="92D050"/>
                  </a:solidFill>
                </a:uFill>
                <a:latin typeface="Bernard MT Condensed" pitchFamily="18" charset="0"/>
              </a:rPr>
              <a:t> COC toxicity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72921" y="5169795"/>
            <a:ext cx="8229600" cy="838200"/>
          </a:xfrm>
          <a:prstGeom prst="rect">
            <a:avLst/>
          </a:prstGeom>
        </p:spPr>
        <p:txBody>
          <a:bodyPr/>
          <a:lstStyle/>
          <a:p>
            <a:pPr indent="-342900">
              <a:lnSpc>
                <a:spcPts val="2400"/>
              </a:lnSpc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Microsomal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Enzyme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I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nhibitors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;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 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metabolism of OC </a:t>
            </a:r>
            <a:r>
              <a:rPr lang="en-US" sz="2000" b="1" spc="-40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200" b="1" spc="-40" dirty="0" smtClean="0">
                <a:solidFill>
                  <a:srgbClr val="FDFCED"/>
                </a:solidFill>
                <a:latin typeface="Arial Narrow" pitchFamily="34" charset="0"/>
                <a:sym typeface="Wingdings 3"/>
              </a:rPr>
              <a:t> toxicity e.g.: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Acetominophen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, Erythromycin</a:t>
            </a:r>
            <a:r>
              <a:rPr lang="en-US" sz="2200" b="1" dirty="0" smtClean="0">
                <a:solidFill>
                  <a:srgbClr val="FDFCED"/>
                </a:solidFill>
                <a:latin typeface="Arial Narrow" pitchFamily="34" charset="0"/>
              </a:rPr>
              <a:t>.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DFCED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635913"/>
            <a:ext cx="15240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Interactions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295400"/>
            <a:ext cx="2971800" cy="769441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Medications that cause contraceptive failure 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19500" y="1295400"/>
            <a:ext cx="2133600" cy="769441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Medications that 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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COC toxicity 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1295400"/>
            <a:ext cx="3124200" cy="769441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Medications that is altered  in clearance by COC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724" y="2117036"/>
            <a:ext cx="1524000" cy="6565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rgbClr val="FFEAD5"/>
                </a:solidFill>
                <a:latin typeface="Arial Narrow" pitchFamily="34" charset="0"/>
              </a:rPr>
              <a:t>Impairing absorption</a:t>
            </a:r>
            <a:endParaRPr lang="en-US" sz="2200" b="1" dirty="0">
              <a:solidFill>
                <a:srgbClr val="FFEAD5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2600" y="2464713"/>
            <a:ext cx="2362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EAD5"/>
                </a:solidFill>
                <a:latin typeface="Arial Narrow" pitchFamily="34" charset="0"/>
              </a:rPr>
              <a:t>CYT P450 Inducers</a:t>
            </a:r>
            <a:endParaRPr lang="en-US" sz="2200" b="1" dirty="0">
              <a:solidFill>
                <a:srgbClr val="FFEAD5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8392" y="2027584"/>
            <a:ext cx="236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EAD5"/>
                </a:solidFill>
                <a:latin typeface="Arial Narrow" pitchFamily="34" charset="0"/>
              </a:rPr>
              <a:t>CYT P450 Inhibitors</a:t>
            </a:r>
            <a:endParaRPr lang="en-US" sz="2200" b="1" dirty="0">
              <a:solidFill>
                <a:srgbClr val="FFEAD5"/>
              </a:solidFill>
              <a:latin typeface="Arial Narrow" pitchFamily="34" charset="0"/>
            </a:endParaRPr>
          </a:p>
        </p:txBody>
      </p:sp>
      <p:cxnSp>
        <p:nvCxnSpPr>
          <p:cNvPr id="16" name="Straight Arrow Connector 15"/>
          <p:cNvCxnSpPr>
            <a:stCxn id="10" idx="2"/>
          </p:cNvCxnSpPr>
          <p:nvPr/>
        </p:nvCxnSpPr>
        <p:spPr>
          <a:xfrm rot="5400000">
            <a:off x="1470571" y="2042070"/>
            <a:ext cx="297359" cy="342900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2"/>
          </p:cNvCxnSpPr>
          <p:nvPr/>
        </p:nvCxnSpPr>
        <p:spPr>
          <a:xfrm rot="16200000" flipH="1">
            <a:off x="1775371" y="2080170"/>
            <a:ext cx="449761" cy="419102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3"/>
          </p:cNvCxnSpPr>
          <p:nvPr/>
        </p:nvCxnSpPr>
        <p:spPr>
          <a:xfrm flipV="1">
            <a:off x="1828800" y="838200"/>
            <a:ext cx="5638800" cy="13157"/>
          </a:xfrm>
          <a:prstGeom prst="straightConnector1">
            <a:avLst/>
          </a:prstGeom>
          <a:ln w="38100">
            <a:solidFill>
              <a:srgbClr val="FFEAD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7239794" y="1066800"/>
            <a:ext cx="457200" cy="1588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496594" y="1066006"/>
            <a:ext cx="457200" cy="1588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753394" y="1065212"/>
            <a:ext cx="457200" cy="1588"/>
          </a:xfrm>
          <a:prstGeom prst="straightConnector1">
            <a:avLst/>
          </a:prstGeom>
          <a:ln w="38100">
            <a:solidFill>
              <a:srgbClr val="FFEAD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562600" y="152400"/>
            <a:ext cx="33528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24" name="5-Point Star 23"/>
          <p:cNvSpPr/>
          <p:nvPr/>
        </p:nvSpPr>
        <p:spPr>
          <a:xfrm>
            <a:off x="26504" y="1988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04800" y="5881353"/>
            <a:ext cx="8763000" cy="461665"/>
            <a:chOff x="304800" y="5791200"/>
            <a:chExt cx="7976316" cy="461665"/>
          </a:xfrm>
        </p:grpSpPr>
        <p:sp>
          <p:nvSpPr>
            <p:cNvPr id="28" name="TextBox 27"/>
            <p:cNvSpPr txBox="1"/>
            <p:nvPr/>
          </p:nvSpPr>
          <p:spPr>
            <a:xfrm>
              <a:off x="304800" y="5830300"/>
              <a:ext cx="5334000" cy="369332"/>
            </a:xfrm>
            <a:prstGeom prst="rect">
              <a:avLst/>
            </a:prstGeom>
            <a:solidFill>
              <a:srgbClr val="860043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6316" y="5791200"/>
              <a:ext cx="792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u="heavy" dirty="0" smtClean="0">
                  <a:solidFill>
                    <a:srgbClr val="FFDED5"/>
                  </a:solidFill>
                  <a:uFill>
                    <a:solidFill>
                      <a:srgbClr val="92D050"/>
                    </a:solidFill>
                  </a:uFill>
                  <a:latin typeface="Bernard MT Condensed" pitchFamily="18" charset="0"/>
                </a:rPr>
                <a:t>Medications altered in clearance (</a:t>
              </a:r>
              <a:r>
                <a:rPr lang="en-US" sz="2400" u="heavy" dirty="0" smtClean="0">
                  <a:solidFill>
                    <a:srgbClr val="FFDED5"/>
                  </a:solidFill>
                  <a:uFill>
                    <a:solidFill>
                      <a:srgbClr val="92D050"/>
                    </a:solidFill>
                  </a:uFill>
                  <a:latin typeface="Bernard MT Condensed" pitchFamily="18" charset="0"/>
                  <a:sym typeface="Wingdings 3"/>
                </a:rPr>
                <a:t>)</a:t>
              </a:r>
              <a:r>
                <a:rPr lang="en-US" sz="2400" u="heavy" dirty="0" smtClean="0">
                  <a:solidFill>
                    <a:srgbClr val="FFDED5"/>
                  </a:solidFill>
                  <a:uFill>
                    <a:solidFill>
                      <a:srgbClr val="92D050"/>
                    </a:solidFill>
                  </a:uFill>
                  <a:latin typeface="Bernard MT Condensed" pitchFamily="18" charset="0"/>
                </a:rPr>
                <a:t> by COC</a:t>
              </a:r>
              <a:r>
                <a:rPr lang="en-US" sz="2000" u="heavy" dirty="0" smtClean="0">
                  <a:solidFill>
                    <a:schemeClr val="bg1"/>
                  </a:solidFill>
                  <a:uFill>
                    <a:solidFill>
                      <a:srgbClr val="92D050"/>
                    </a:solidFill>
                  </a:uFill>
                  <a:latin typeface="Arial Narrow" pitchFamily="34" charset="0"/>
                </a:rPr>
                <a:t>; </a:t>
              </a:r>
              <a:r>
                <a:rPr lang="en-US" sz="2000" b="1" spc="-40" dirty="0" smtClean="0">
                  <a:solidFill>
                    <a:srgbClr val="FDFCED"/>
                  </a:solidFill>
                  <a:latin typeface="Arial Narrow" pitchFamily="34" charset="0"/>
                  <a:sym typeface="Wingdings 3"/>
                </a:rPr>
                <a:t> </a:t>
              </a:r>
              <a:r>
                <a:rPr lang="en-US" sz="2200" b="1" spc="-40" dirty="0" smtClean="0">
                  <a:solidFill>
                    <a:srgbClr val="FDFCED"/>
                  </a:solidFill>
                  <a:latin typeface="Arial Narrow" pitchFamily="34" charset="0"/>
                  <a:sym typeface="Wingdings 3"/>
                </a:rPr>
                <a:t> in their toxicity</a:t>
              </a:r>
              <a:endParaRPr lang="en-US" sz="2200" dirty="0" smtClean="0">
                <a:solidFill>
                  <a:srgbClr val="FFDED5"/>
                </a:solidFill>
                <a:latin typeface="Bernard MT Condensed" pitchFamily="18" charset="0"/>
              </a:endParaRPr>
            </a:p>
          </p:txBody>
        </p:sp>
      </p:grp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317679" y="6249474"/>
            <a:ext cx="8229600" cy="533400"/>
          </a:xfrm>
          <a:prstGeom prst="rect">
            <a:avLst/>
          </a:prstGeom>
        </p:spPr>
        <p:txBody>
          <a:bodyPr/>
          <a:lstStyle/>
          <a:p>
            <a:pPr indent="-342900">
              <a:lnSpc>
                <a:spcPts val="2400"/>
              </a:lnSpc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     WARFARIN,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Cyclosporine, 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DFCED"/>
                </a:solidFill>
                <a:effectLst/>
                <a:uLnTx/>
                <a:uFillTx/>
                <a:latin typeface="Arial Narrow" pitchFamily="34" charset="0"/>
              </a:rPr>
              <a:t>Theophyline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DFCED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590800" y="1900535"/>
            <a:ext cx="3505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Progestin-Only Pills (POP)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24339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Contains only a progestin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 as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  <a:sym typeface="Wingdings 3"/>
              </a:rPr>
              <a:t>n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orethindrone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or </a:t>
            </a:r>
            <a:r>
              <a:rPr lang="en-US" sz="2400" b="1" dirty="0" err="1" smtClean="0">
                <a:solidFill>
                  <a:schemeClr val="bg1"/>
                </a:solidFill>
                <a:latin typeface="Arial Narrow" pitchFamily="34" charset="0"/>
              </a:rPr>
              <a:t>desogestrel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….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3206518"/>
            <a:ext cx="26670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Mechanism of action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" y="228600"/>
            <a:ext cx="990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Types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838200"/>
            <a:ext cx="2514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04032" y="838200"/>
            <a:ext cx="1981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MINI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12536" y="838200"/>
            <a:ext cx="3048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2819400" y="1447800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62600" y="228600"/>
            <a:ext cx="3276600" cy="461665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ORAL CONTRACEPTIVE Pills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4243493"/>
            <a:ext cx="8382000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buClr>
                <a:srgbClr val="92D050"/>
              </a:buClr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</a:rPr>
              <a:t>The main effect is 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800"/>
              </a:lnSpc>
              <a:buClr>
                <a:srgbClr val="92D050"/>
              </a:buClr>
            </a:pP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 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increase cervical mucus, so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no sperm penetration &amp; therefore, no fertilization.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</a:b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" name="5-Point Star 14"/>
          <p:cNvSpPr/>
          <p:nvPr/>
        </p:nvSpPr>
        <p:spPr>
          <a:xfrm>
            <a:off x="26504" y="1988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6" grpId="0" animBg="1"/>
      <p:bldP spid="17" grpId="0" animBg="1"/>
      <p:bldP spid="18" grpId="0" animBg="1"/>
      <p:bldP spid="20" grpId="0" animBg="1"/>
      <p:bldP spid="21" grpId="0" animBg="1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90000">
              <a:srgbClr val="EA7500"/>
            </a:gs>
            <a:gs pos="96000">
              <a:schemeClr val="bg2">
                <a:lumMod val="90000"/>
              </a:schemeClr>
            </a:gs>
            <a:gs pos="98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13716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934200" y="152400"/>
            <a:ext cx="1981200" cy="40011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3F3F3"/>
                </a:solidFill>
                <a:latin typeface="Arial Narrow" pitchFamily="34" charset="0"/>
              </a:rPr>
              <a:t>MINI  Pills </a:t>
            </a:r>
            <a:r>
              <a:rPr lang="en-US" sz="20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990600"/>
            <a:ext cx="86106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>
              <a:buClr>
                <a:srgbClr val="92D050"/>
              </a:buClr>
              <a:buSzPct val="80000"/>
              <a:buBlip>
                <a:blip r:embed="rId2"/>
              </a:buBlip>
              <a:defRPr/>
            </a:pPr>
            <a:r>
              <a:rPr lang="en-GB" sz="2400" b="1" spc="-40" dirty="0" smtClean="0">
                <a:solidFill>
                  <a:schemeClr val="bg1"/>
                </a:solidFill>
                <a:latin typeface="Arial Narrow" pitchFamily="34" charset="0"/>
              </a:rPr>
              <a:t>Are alternative when oestrogen is contraindicated (e.g.: during breast feeding, </a:t>
            </a:r>
            <a:r>
              <a:rPr lang="en-GB" sz="2400" b="1" spc="-40" dirty="0" err="1" smtClean="0">
                <a:solidFill>
                  <a:schemeClr val="bg1"/>
                </a:solidFill>
                <a:latin typeface="Arial Narrow" pitchFamily="34" charset="0"/>
              </a:rPr>
              <a:t>hpertension</a:t>
            </a:r>
            <a:r>
              <a:rPr lang="en-GB" sz="2400" b="1" spc="-40" dirty="0" smtClean="0">
                <a:solidFill>
                  <a:schemeClr val="bg1"/>
                </a:solidFill>
                <a:latin typeface="Arial Narrow" pitchFamily="34" charset="0"/>
              </a:rPr>
              <a:t>, cancer, smokers over the age </a:t>
            </a:r>
            <a:r>
              <a:rPr lang="en-GB" sz="2400" b="1" spc="-40" smtClean="0">
                <a:solidFill>
                  <a:schemeClr val="bg1"/>
                </a:solidFill>
                <a:latin typeface="Arial Narrow" pitchFamily="34" charset="0"/>
              </a:rPr>
              <a:t>of 35).</a:t>
            </a:r>
            <a:endParaRPr lang="en-GB" sz="2400" b="1" spc="-4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>
              <a:buClr>
                <a:srgbClr val="92D050"/>
              </a:buClr>
              <a:buSzPct val="80000"/>
              <a:defRPr/>
            </a:pPr>
            <a:endParaRPr lang="en-GB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lvl="0" indent="-342900">
              <a:buClr>
                <a:srgbClr val="92D050"/>
              </a:buClr>
              <a:buSzPct val="80000"/>
              <a:defRPr/>
            </a:pPr>
            <a:endParaRPr lang="en-US" sz="2200" b="1" i="1" dirty="0">
              <a:solidFill>
                <a:srgbClr val="FDFCED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74832"/>
            <a:ext cx="5105400" cy="430887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3F3F3"/>
                </a:solidFill>
                <a:latin typeface="Bernard MT Condensed" pitchFamily="18" charset="0"/>
              </a:rPr>
              <a:t>Contraceptives containing only a progestin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45792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I.M injection e.g. </a:t>
            </a:r>
            <a:r>
              <a:rPr lang="en-US" sz="2400" b="1" dirty="0" err="1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medroxy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 progesterone acetate 150 mg every 3 months..</a:t>
            </a:r>
          </a:p>
          <a:p>
            <a:endParaRPr lang="en-US" sz="2400" dirty="0">
              <a:solidFill>
                <a:srgbClr val="FDFCED"/>
              </a:solidFill>
              <a:latin typeface="Arial Narrow" pitchFamily="34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26504" y="1988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3760552"/>
            <a:ext cx="8610600" cy="461665"/>
          </a:xfrm>
          <a:prstGeom prst="rect">
            <a:avLst/>
          </a:prstGeom>
          <a:solidFill>
            <a:srgbClr val="990033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Should be taken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every day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, the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same time</a:t>
            </a:r>
            <a:r>
              <a:rPr lang="en-US" sz="2400" b="1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400" b="1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all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year </a:t>
            </a:r>
            <a:r>
              <a:rPr lang="en-US" sz="2400" b="1" dirty="0" smtClean="0">
                <a:solidFill>
                  <a:srgbClr val="FDFCED"/>
                </a:solidFill>
                <a:latin typeface="Arial Narrow" pitchFamily="34" charset="0"/>
                <a:cs typeface="Times New Roman" pitchFamily="18" charset="0"/>
              </a:rPr>
              <a:t>round</a:t>
            </a:r>
            <a:endParaRPr lang="en-US" sz="2400" dirty="0">
              <a:solidFill>
                <a:srgbClr val="FDFCED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65520" y="1752600"/>
            <a:ext cx="2667000" cy="630942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GB" sz="2200" b="1" dirty="0" smtClean="0">
                <a:solidFill>
                  <a:srgbClr val="F3F3F3"/>
                </a:solidFill>
                <a:latin typeface="Arial Narrow" pitchFamily="34" charset="0"/>
              </a:rPr>
              <a:t>Emergency </a:t>
            </a:r>
            <a:r>
              <a:rPr lang="en-GB" sz="2200" b="1" dirty="0" smtClean="0">
                <a:solidFill>
                  <a:srgbClr val="FFFF99"/>
                </a:solidFill>
                <a:latin typeface="Arial Narrow" pitchFamily="34" charset="0"/>
              </a:rPr>
              <a:t> </a:t>
            </a:r>
            <a:r>
              <a:rPr lang="en-GB" sz="2200" b="1" dirty="0" smtClean="0">
                <a:solidFill>
                  <a:srgbClr val="F3F3F3"/>
                </a:solidFill>
                <a:latin typeface="Arial Narrow" pitchFamily="34" charset="0"/>
              </a:rPr>
              <a:t>Contraception </a:t>
            </a:r>
            <a:endParaRPr lang="en-US" sz="2200" b="1" dirty="0" smtClean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28600"/>
            <a:ext cx="990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Types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838200"/>
            <a:ext cx="2514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04032" y="838200"/>
            <a:ext cx="1981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MINI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12536" y="838200"/>
            <a:ext cx="3048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867400" y="1371600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00400" y="228600"/>
            <a:ext cx="3733800" cy="461665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ORAL CONTRACEPTIVE Pills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14800" y="1764792"/>
            <a:ext cx="1828800" cy="630942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US" sz="2200" b="1" dirty="0" smtClean="0">
                <a:solidFill>
                  <a:srgbClr val="F3F3F3"/>
                </a:solidFill>
                <a:latin typeface="Arial Narrow" pitchFamily="34" charset="0"/>
              </a:rPr>
              <a:t>Post Coital Contraception</a:t>
            </a:r>
          </a:p>
        </p:txBody>
      </p:sp>
      <p:graphicFrame>
        <p:nvGraphicFramePr>
          <p:cNvPr id="19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118940"/>
              </p:ext>
            </p:extLst>
          </p:nvPr>
        </p:nvGraphicFramePr>
        <p:xfrm>
          <a:off x="152400" y="3082861"/>
          <a:ext cx="8915401" cy="2499360"/>
        </p:xfrm>
        <a:graphic>
          <a:graphicData uri="http://schemas.openxmlformats.org/drawingml/2006/table">
            <a:tbl>
              <a:tblPr/>
              <a:tblGrid>
                <a:gridCol w="1868424"/>
                <a:gridCol w="2932177"/>
                <a:gridCol w="2590799"/>
                <a:gridCol w="1524001"/>
              </a:tblGrid>
              <a:tr h="637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nard MT Condensed" pitchFamily="18" charset="0"/>
                          <a:cs typeface="Arial" charset="0"/>
                        </a:rPr>
                        <a:t>Composition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Method of Administration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Timing of 1st dose  After Intercourse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Bernard MT Condensed" pitchFamily="18" charset="0"/>
                          <a:cs typeface="Times New Roman" pitchFamily="18" charset="0"/>
                        </a:rPr>
                        <a:t>Reported Efficacy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</a:tr>
              <a:tr h="567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Ethinyl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estadiol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Levonorgestrel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 tablets twice with 12 hrs in between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0- 72hrs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High-dose only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Ethinyl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estadiol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Twice daily for 5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0- 72hrs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75 - 85%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8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High dose only </a:t>
                      </a:r>
                      <a:r>
                        <a:rPr lang="en-US" sz="2000" b="1" dirty="0" err="1" smtClean="0">
                          <a:solidFill>
                            <a:srgbClr val="990033"/>
                          </a:solidFill>
                        </a:rPr>
                        <a:t>levonorgestrel</a:t>
                      </a:r>
                      <a:r>
                        <a:rPr lang="en-US" sz="2000" b="1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Twice daily for 5 days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0- 72hrs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70 – 75%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-104193" y="1790163"/>
            <a:ext cx="441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2400" b="1" spc="-50" dirty="0" smtClean="0">
                <a:solidFill>
                  <a:schemeClr val="bg1"/>
                </a:solidFill>
                <a:latin typeface="Arial Narrow" pitchFamily="34" charset="0"/>
              </a:rPr>
              <a:t>Contraception on instantaneous demand, 2</a:t>
            </a:r>
            <a:r>
              <a:rPr lang="en-GB" sz="2400" b="1" spc="-50" baseline="30000" dirty="0" smtClean="0">
                <a:solidFill>
                  <a:schemeClr val="bg1"/>
                </a:solidFill>
                <a:latin typeface="Arial Narrow" pitchFamily="34" charset="0"/>
              </a:rPr>
              <a:t>ndry</a:t>
            </a:r>
            <a:r>
              <a:rPr lang="en-GB" sz="2400" b="1" spc="-50" dirty="0" smtClean="0">
                <a:solidFill>
                  <a:schemeClr val="bg1"/>
                </a:solidFill>
                <a:latin typeface="Arial Narrow" pitchFamily="34" charset="0"/>
              </a:rPr>
              <a:t>  to unprotected          sexual intercourse</a:t>
            </a:r>
            <a:endParaRPr lang="en-GB" sz="2400" b="1" spc="-5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5943600" y="2548878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26504" y="1988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785982"/>
              </p:ext>
            </p:extLst>
          </p:nvPr>
        </p:nvGraphicFramePr>
        <p:xfrm>
          <a:off x="152400" y="5791200"/>
          <a:ext cx="8915401" cy="599440"/>
        </p:xfrm>
        <a:graphic>
          <a:graphicData uri="http://schemas.openxmlformats.org/drawingml/2006/table">
            <a:tbl>
              <a:tblPr/>
              <a:tblGrid>
                <a:gridCol w="1868424"/>
                <a:gridCol w="2932177"/>
                <a:gridCol w="2590799"/>
                <a:gridCol w="1524001"/>
              </a:tblGrid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Mifepristone ± Misoprostol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solidFill>
                      <a:srgbClr val="FDFC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 single dose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0- l20 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85 - 100%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 prst="artDeco"/>
                      <a:lightRig rig="flood" dir="t"/>
                    </a:cell3D>
                    <a:gradFill flip="none" rotWithShape="1">
                      <a:gsLst>
                        <a:gs pos="34000">
                          <a:schemeClr val="bg1"/>
                        </a:gs>
                        <a:gs pos="54000">
                          <a:srgbClr val="FFC000"/>
                        </a:gs>
                        <a:gs pos="73000">
                          <a:schemeClr val="accent6">
                            <a:lumMod val="75000"/>
                            <a:alpha val="71000"/>
                          </a:schemeClr>
                        </a:gs>
                        <a:gs pos="100000">
                          <a:srgbClr val="990033">
                            <a:alpha val="38000"/>
                          </a:srgbClr>
                        </a:gs>
                        <a:gs pos="100000">
                          <a:srgbClr val="660033">
                            <a:alpha val="2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20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b="8000"/>
          <a:stretch>
            <a:fillRect/>
          </a:stretch>
        </p:blipFill>
        <p:spPr bwMode="auto">
          <a:xfrm flipH="1">
            <a:off x="4750903" y="174497"/>
            <a:ext cx="4164497" cy="287350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752600" y="76200"/>
            <a:ext cx="5223674" cy="914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CONTRACEPTION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2362200"/>
            <a:ext cx="2965074" cy="685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PHARMACOLOGY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pic>
        <p:nvPicPr>
          <p:cNvPr id="20488" name="Picture 8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</a:blip>
          <a:srcRect/>
          <a:stretch>
            <a:fillRect/>
          </a:stretch>
        </p:blipFill>
        <p:spPr bwMode="auto">
          <a:xfrm rot="1483755">
            <a:off x="4516562" y="2535363"/>
            <a:ext cx="593725" cy="593725"/>
          </a:xfrm>
          <a:prstGeom prst="rect">
            <a:avLst/>
          </a:prstGeom>
          <a:noFill/>
        </p:spPr>
      </p:pic>
      <p:pic>
        <p:nvPicPr>
          <p:cNvPr id="9" name="Picture 8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>
            <a:lum bright="-20000" contrast="20000"/>
          </a:blip>
          <a:srcRect/>
          <a:stretch>
            <a:fillRect/>
          </a:stretch>
        </p:blipFill>
        <p:spPr bwMode="auto">
          <a:xfrm rot="1598765">
            <a:off x="8448667" y="101608"/>
            <a:ext cx="593725" cy="593725"/>
          </a:xfrm>
          <a:prstGeom prst="rect">
            <a:avLst/>
          </a:prstGeom>
          <a:noFill/>
        </p:spPr>
      </p:pic>
      <p:pic>
        <p:nvPicPr>
          <p:cNvPr id="10" name="Picture 8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4" cstate="print">
            <a:lum bright="-20000" contrast="20000"/>
          </a:blip>
          <a:srcRect/>
          <a:stretch>
            <a:fillRect/>
          </a:stretch>
        </p:blipFill>
        <p:spPr bwMode="auto">
          <a:xfrm rot="1483755">
            <a:off x="5785062" y="1746462"/>
            <a:ext cx="429004" cy="429004"/>
          </a:xfrm>
          <a:prstGeom prst="rect">
            <a:avLst/>
          </a:prstGeom>
          <a:noFill/>
        </p:spPr>
      </p:pic>
      <p:pic>
        <p:nvPicPr>
          <p:cNvPr id="11" name="Picture 10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5" cstate="print">
            <a:lum bright="-20000" contrast="20000"/>
          </a:blip>
          <a:srcRect/>
          <a:stretch>
            <a:fillRect/>
          </a:stretch>
        </p:blipFill>
        <p:spPr bwMode="auto">
          <a:xfrm rot="20448841">
            <a:off x="6763334" y="1657934"/>
            <a:ext cx="422818" cy="422818"/>
          </a:xfrm>
          <a:prstGeom prst="rect">
            <a:avLst/>
          </a:prstGeom>
          <a:noFill/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04800" y="3581400"/>
            <a:ext cx="8686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274320">
              <a:lnSpc>
                <a:spcPts val="3000"/>
              </a:lnSpc>
            </a:pPr>
            <a:r>
              <a:rPr lang="en-US" sz="2400" u="heavy" dirty="0" smtClean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Bernard MT Condensed" pitchFamily="18" charset="0"/>
              </a:rPr>
              <a:t>By the end of this lecture you will be able to:</a:t>
            </a:r>
            <a:endParaRPr lang="en-US" sz="2400" u="heavy" dirty="0">
              <a:solidFill>
                <a:schemeClr val="bg1"/>
              </a:solidFill>
              <a:uFill>
                <a:solidFill>
                  <a:srgbClr val="FFC000"/>
                </a:solidFill>
              </a:uFill>
              <a:latin typeface="Bernard MT Condensed" pitchFamily="18" charset="0"/>
            </a:endParaRP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Perceive the different contraceptive utilities available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Classify them according to their site and  mechanism of action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Justify the existing hormonal contraceptives present 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Compare between the types of oral contraceptives pills with respect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to mechanism of action, formulations, indications, adverse effects, </a:t>
            </a:r>
            <a:b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contraindications and possible interactions</a:t>
            </a:r>
          </a:p>
          <a:p>
            <a:pPr indent="-274320">
              <a:lnSpc>
                <a:spcPts val="3000"/>
              </a:lnSpc>
              <a:buBlip>
                <a:blip r:embed="rId6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Hint on characteristics &amp; efficacies of other hormonal modalities 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2819400"/>
            <a:ext cx="910827" cy="64633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3600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gradFill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lin ang="5400000" scaled="0"/>
                </a:gradFill>
                <a:effectLst>
                  <a:outerShdw blurRad="88900" dist="38100" dir="2700000" algn="tl" rotWithShape="0">
                    <a:schemeClr val="tx1"/>
                  </a:outerShdw>
                </a:effectLst>
                <a:latin typeface="Bernard MT Condensed" pitchFamily="18" charset="0"/>
              </a:rPr>
              <a:t>ILOs</a:t>
            </a:r>
            <a:endParaRPr lang="en-US" sz="3600" cap="none" spc="0" dirty="0">
              <a:ln w="900" cmpd="sng">
                <a:solidFill>
                  <a:sysClr val="windowText" lastClr="000000">
                    <a:alpha val="55000"/>
                  </a:sysClr>
                </a:solidFill>
                <a:prstDash val="solid"/>
              </a:ln>
              <a:gradFill>
                <a:gsLst>
                  <a:gs pos="0">
                    <a:srgbClr val="FC9FCB"/>
                  </a:gs>
                  <a:gs pos="13000">
                    <a:srgbClr val="F8B049"/>
                  </a:gs>
                  <a:gs pos="21001">
                    <a:srgbClr val="F8B049"/>
                  </a:gs>
                  <a:gs pos="63000">
                    <a:srgbClr val="FEE7F2"/>
                  </a:gs>
                  <a:gs pos="67000">
                    <a:srgbClr val="F952A0"/>
                  </a:gs>
                  <a:gs pos="69000">
                    <a:srgbClr val="C50849"/>
                  </a:gs>
                  <a:gs pos="82001">
                    <a:srgbClr val="B43E85"/>
                  </a:gs>
                  <a:gs pos="100000">
                    <a:srgbClr val="F8B049"/>
                  </a:gs>
                </a:gsLst>
                <a:lin ang="5400000" scaled="0"/>
              </a:gradFill>
              <a:effectLst>
                <a:outerShdw blurRad="88900" dist="38100" dir="2700000" algn="tl" rotWithShape="0">
                  <a:schemeClr val="tx1"/>
                </a:outerShdw>
              </a:effectLst>
              <a:latin typeface="Bernard MT Condensed" pitchFamily="18" charset="0"/>
            </a:endParaRPr>
          </a:p>
        </p:txBody>
      </p:sp>
      <p:pic>
        <p:nvPicPr>
          <p:cNvPr id="14" name="Picture 13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5" cstate="print">
            <a:lum bright="-20000" contrast="20000"/>
          </a:blip>
          <a:srcRect/>
          <a:stretch>
            <a:fillRect/>
          </a:stretch>
        </p:blipFill>
        <p:spPr bwMode="auto">
          <a:xfrm rot="18061090">
            <a:off x="7393911" y="1145510"/>
            <a:ext cx="422818" cy="4228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514600" y="152400"/>
            <a:ext cx="43434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 </a:t>
            </a:r>
            <a:r>
              <a:rPr lang="en-US" sz="24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838200"/>
            <a:ext cx="18288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/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3F3F3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1524000"/>
            <a:ext cx="88392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600"/>
              </a:lnSpc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When desirability for avoiding pregnancy is obvious :</a:t>
            </a:r>
          </a:p>
          <a:p>
            <a:pPr>
              <a:lnSpc>
                <a:spcPts val="2600"/>
              </a:lnSpc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     Unsuccessful withdrawal before ejaculation</a:t>
            </a:r>
          </a:p>
          <a:p>
            <a:pPr marL="365760" lvl="1">
              <a:lnSpc>
                <a:spcPts val="2600"/>
              </a:lnSpc>
              <a:buSzPct val="75000"/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Torn, leaking condom</a:t>
            </a:r>
          </a:p>
          <a:p>
            <a:pPr marL="365760" lvl="1">
              <a:lnSpc>
                <a:spcPts val="2600"/>
              </a:lnSpc>
              <a:buSzPct val="75000"/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Missed pills</a:t>
            </a:r>
          </a:p>
          <a:p>
            <a:pPr marL="365760" lvl="1">
              <a:lnSpc>
                <a:spcPts val="2600"/>
              </a:lnSpc>
              <a:buSzPct val="75000"/>
            </a:pP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  Exposure to </a:t>
            </a:r>
            <a:r>
              <a:rPr lang="en-GB" sz="2400" b="1" dirty="0" err="1" smtClean="0">
                <a:solidFill>
                  <a:schemeClr val="bg1"/>
                </a:solidFill>
                <a:latin typeface="Arial Narrow" pitchFamily="34" charset="0"/>
              </a:rPr>
              <a:t>teratogen</a:t>
            </a: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</a:rPr>
              <a:t> e.g. Live vaccine</a:t>
            </a:r>
          </a:p>
          <a:p>
            <a:pPr lvl="0">
              <a:lnSpc>
                <a:spcPts val="2600"/>
              </a:lnSpc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     Rape</a:t>
            </a:r>
          </a:p>
        </p:txBody>
      </p:sp>
      <p:sp>
        <p:nvSpPr>
          <p:cNvPr id="16" name="5-Point Star 15"/>
          <p:cNvSpPr/>
          <p:nvPr/>
        </p:nvSpPr>
        <p:spPr>
          <a:xfrm>
            <a:off x="0" y="6628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5836" y="685800"/>
            <a:ext cx="8627164" cy="5715000"/>
            <a:chOff x="135836" y="685800"/>
            <a:chExt cx="8627164" cy="5715000"/>
          </a:xfrm>
        </p:grpSpPr>
        <p:pic>
          <p:nvPicPr>
            <p:cNvPr id="2" name="Picture 2" descr="http://fremontfamilyplanning.com/yahoo_site_admin/assets/images/birth_control.8190703.jpg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30000"/>
            </a:blip>
            <a:srcRect t="10008" b="12232"/>
            <a:stretch>
              <a:fillRect/>
            </a:stretch>
          </p:blipFill>
          <p:spPr bwMode="auto">
            <a:xfrm>
              <a:off x="135836" y="685800"/>
              <a:ext cx="8627164" cy="5715000"/>
            </a:xfrm>
            <a:prstGeom prst="rect">
              <a:avLst/>
            </a:prstGeom>
            <a:noFill/>
          </p:spPr>
        </p:pic>
        <p:pic>
          <p:nvPicPr>
            <p:cNvPr id="3" name="Picture 2" descr="http://fremontfamilyplanning.com/yahoo_site_admin/assets/images/birth_control.8190703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lum bright="10000" contrast="30000"/>
            </a:blip>
            <a:srcRect l="60328" t="78371" r="32681" b="16599"/>
            <a:stretch/>
          </p:blipFill>
          <p:spPr bwMode="auto">
            <a:xfrm>
              <a:off x="7086600" y="5867400"/>
              <a:ext cx="603116" cy="36965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remontfamilyplanning.com/yahoo_site_admin/assets/images/birth_control.8190703.jpg"/>
          <p:cNvPicPr>
            <a:picLocks noChangeAspect="1" noChangeArrowheads="1"/>
          </p:cNvPicPr>
          <p:nvPr/>
        </p:nvPicPr>
        <p:blipFill rotWithShape="1">
          <a:blip r:embed="rId2" cstate="print">
            <a:lum bright="10000" contrast="30000"/>
          </a:blip>
          <a:srcRect l="60328" t="78371" r="32681" b="16599"/>
          <a:stretch/>
        </p:blipFill>
        <p:spPr bwMode="auto">
          <a:xfrm>
            <a:off x="5340485" y="4990289"/>
            <a:ext cx="603116" cy="369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98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67400" y="290691"/>
            <a:ext cx="480060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G</a:t>
            </a:r>
          </a:p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  O</a:t>
            </a:r>
          </a:p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    O</a:t>
            </a:r>
          </a:p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      D</a:t>
            </a:r>
          </a:p>
          <a:p>
            <a:endParaRPr lang="en-US" sz="1200" dirty="0" smtClean="0">
              <a:ln w="18415" cmpd="sng">
                <a:solidFill>
                  <a:srgbClr val="6666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itchFamily="82" charset="0"/>
            </a:endParaRPr>
          </a:p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        L</a:t>
            </a:r>
          </a:p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          U</a:t>
            </a:r>
          </a:p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            C</a:t>
            </a:r>
          </a:p>
          <a:p>
            <a:r>
              <a:rPr lang="en-US" sz="4800" dirty="0" smtClean="0">
                <a:ln w="18415" cmpd="sng">
                  <a:solidFill>
                    <a:srgbClr val="66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oadway" pitchFamily="82" charset="0"/>
              </a:rPr>
              <a:t>              K</a:t>
            </a:r>
            <a:endParaRPr lang="en-US" sz="4800" dirty="0">
              <a:ln w="18415" cmpd="sng">
                <a:solidFill>
                  <a:srgbClr val="6666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oadway" pitchFamily="8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81000" y="457200"/>
            <a:ext cx="5029200" cy="3352800"/>
            <a:chOff x="533400" y="304800"/>
            <a:chExt cx="5433612" cy="3657600"/>
          </a:xfrm>
        </p:grpSpPr>
        <p:pic>
          <p:nvPicPr>
            <p:cNvPr id="15" name="Picture 6" descr="http://thecommuner.com/wp-content/uploads/2010/10/sperm_cell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85074" y="609600"/>
              <a:ext cx="5358526" cy="3352800"/>
            </a:xfrm>
            <a:prstGeom prst="rect">
              <a:avLst/>
            </a:prstGeom>
            <a:noFill/>
          </p:spPr>
        </p:pic>
        <p:sp>
          <p:nvSpPr>
            <p:cNvPr id="16" name="Rectangle 15"/>
            <p:cNvSpPr/>
            <p:nvPr/>
          </p:nvSpPr>
          <p:spPr>
            <a:xfrm>
              <a:off x="590938" y="304800"/>
              <a:ext cx="5376074" cy="6096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DeflateBottom">
                <a:avLst/>
              </a:prstTxWarp>
              <a:spAutoFit/>
            </a:bodyPr>
            <a:lstStyle/>
            <a:p>
              <a:pPr algn="ctr"/>
              <a:r>
                <a:rPr lang="en-US" sz="5400" b="1" cap="none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CONTRACEPTION</a:t>
              </a:r>
              <a:endParaRPr lang="en-US" sz="5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3400" y="2209800"/>
              <a:ext cx="5410200" cy="16002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DeflateTop">
                <a:avLst/>
              </a:prstTxWarp>
              <a:spAutoFit/>
            </a:bodyPr>
            <a:lstStyle/>
            <a:p>
              <a:pPr algn="ctr"/>
              <a:r>
                <a:rPr lang="en-US" sz="5400" b="1" cap="none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  <a:reflection blurRad="6350" stA="55000" endA="50" endPos="85000" dist="60007" dir="5400000" sy="-100000" algn="bl" rotWithShape="0"/>
                  </a:effectLst>
                </a:rPr>
                <a:t>CONTRACEPTION</a:t>
              </a:r>
              <a:endParaRPr lang="en-US" sz="54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st="60007" dir="5400000" sy="-100000" algn="bl" rotWithShape="0"/>
                </a:effectLst>
              </a:endParaRPr>
            </a:p>
          </p:txBody>
        </p:sp>
      </p:grpSp>
      <p:pic>
        <p:nvPicPr>
          <p:cNvPr id="22" name="Picture 21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48841">
            <a:off x="2678004" y="1757471"/>
            <a:ext cx="593725" cy="593725"/>
          </a:xfrm>
          <a:prstGeom prst="rect">
            <a:avLst/>
          </a:prstGeom>
          <a:noFill/>
        </p:spPr>
      </p:pic>
      <p:pic>
        <p:nvPicPr>
          <p:cNvPr id="23" name="Picture 22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22879">
            <a:off x="3320842" y="2101641"/>
            <a:ext cx="593725" cy="593725"/>
          </a:xfrm>
          <a:prstGeom prst="rect">
            <a:avLst/>
          </a:prstGeom>
          <a:noFill/>
        </p:spPr>
      </p:pic>
      <p:pic>
        <p:nvPicPr>
          <p:cNvPr id="24" name="Picture 23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482715">
            <a:off x="1945749" y="2021947"/>
            <a:ext cx="593725" cy="593725"/>
          </a:xfrm>
          <a:prstGeom prst="rect">
            <a:avLst/>
          </a:prstGeom>
          <a:noFill/>
        </p:spPr>
      </p:pic>
      <p:pic>
        <p:nvPicPr>
          <p:cNvPr id="25" name="Picture 24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66144">
            <a:off x="3182470" y="1125071"/>
            <a:ext cx="593725" cy="593725"/>
          </a:xfrm>
          <a:prstGeom prst="rect">
            <a:avLst/>
          </a:prstGeom>
          <a:noFill/>
        </p:spPr>
      </p:pic>
      <p:pic>
        <p:nvPicPr>
          <p:cNvPr id="26" name="Picture 25" descr="http://www.clker.com/cliparts/5/c/e/4/1194989576980627796stop_sign_01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08702">
            <a:off x="2269699" y="1202900"/>
            <a:ext cx="593725" cy="593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1488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IN CONCEPTION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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there is  fusion of the sperm &amp; ovum to produce a new organism.</a:t>
            </a:r>
            <a:endParaRPr lang="en-US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l="48837" b="34884"/>
          <a:stretch>
            <a:fillRect/>
          </a:stretch>
        </p:blipFill>
        <p:spPr bwMode="auto">
          <a:xfrm>
            <a:off x="6858000" y="762000"/>
            <a:ext cx="1995714" cy="1905000"/>
          </a:xfrm>
          <a:prstGeom prst="rect">
            <a:avLst/>
          </a:prstGeom>
          <a:noFill/>
        </p:spPr>
      </p:pic>
      <p:pic>
        <p:nvPicPr>
          <p:cNvPr id="5" name="Picture 4" descr="http://us.123rf.com/400wm/400/400/Andreus/andreus0703/andreus070300079/830502-sperm-cell-trying-to-reach-a-female-ovum-digital-illustration.jpg"/>
          <p:cNvPicPr>
            <a:picLocks noChangeAspect="1" noChangeArrowheads="1"/>
          </p:cNvPicPr>
          <p:nvPr/>
        </p:nvPicPr>
        <p:blipFill>
          <a:blip r:embed="rId2" cstate="print"/>
          <a:srcRect t="25581" r="49418" b="9302"/>
          <a:stretch>
            <a:fillRect/>
          </a:stretch>
        </p:blipFill>
        <p:spPr bwMode="auto">
          <a:xfrm>
            <a:off x="2514600" y="762000"/>
            <a:ext cx="1981200" cy="191288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2630556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IN CONTRACEPTION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sym typeface="Wingdings 3"/>
              </a:rPr>
              <a:t> 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we are preventing this fusion to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occur</a:t>
            </a:r>
          </a:p>
        </p:txBody>
      </p:sp>
      <p:sp>
        <p:nvSpPr>
          <p:cNvPr id="8" name="Rectangle 7"/>
          <p:cNvSpPr/>
          <p:nvPr/>
        </p:nvSpPr>
        <p:spPr>
          <a:xfrm>
            <a:off x="5085095" y="762000"/>
            <a:ext cx="131570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9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mbria" pitchFamily="18" charset="0"/>
              </a:rPr>
              <a:t>?</a:t>
            </a:r>
            <a:endParaRPr lang="en-US" sz="9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12579" y="3433464"/>
            <a:ext cx="4145122" cy="1055133"/>
            <a:chOff x="312579" y="3433464"/>
            <a:chExt cx="4145122" cy="1055133"/>
          </a:xfrm>
        </p:grpSpPr>
        <p:sp>
          <p:nvSpPr>
            <p:cNvPr id="9" name="Rectangle 8"/>
            <p:cNvSpPr/>
            <p:nvPr/>
          </p:nvSpPr>
          <p:spPr>
            <a:xfrm>
              <a:off x="312579" y="3657600"/>
              <a:ext cx="2133600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Normal process of ovulation</a:t>
              </a:r>
              <a:endParaRPr lang="en-US" sz="2400" b="1" dirty="0">
                <a:solidFill>
                  <a:srgbClr val="F3F3F3"/>
                </a:solidFill>
                <a:latin typeface="Arial Narrow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34" idx="2"/>
            </p:cNvCxnSpPr>
            <p:nvPr/>
          </p:nvCxnSpPr>
          <p:spPr>
            <a:xfrm rot="5400000">
              <a:off x="3297883" y="2497782"/>
              <a:ext cx="224135" cy="2095500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200400" y="3428999"/>
            <a:ext cx="1790700" cy="838201"/>
            <a:chOff x="3200400" y="3428999"/>
            <a:chExt cx="1790700" cy="838201"/>
          </a:xfrm>
        </p:grpSpPr>
        <p:sp>
          <p:nvSpPr>
            <p:cNvPr id="10" name="Rectangle 9"/>
            <p:cNvSpPr/>
            <p:nvPr/>
          </p:nvSpPr>
          <p:spPr>
            <a:xfrm>
              <a:off x="3200400" y="3805535"/>
              <a:ext cx="1790700" cy="461665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Implantation</a:t>
              </a:r>
              <a:endParaRPr lang="en-US" sz="2400" b="1" dirty="0">
                <a:solidFill>
                  <a:srgbClr val="F3F3F3"/>
                </a:solidFill>
                <a:latin typeface="Arial Narrow" pitchFamily="34" charset="0"/>
              </a:endParaRPr>
            </a:p>
          </p:txBody>
        </p:sp>
        <p:cxnSp>
          <p:nvCxnSpPr>
            <p:cNvPr id="19" name="Straight Arrow Connector 18"/>
            <p:cNvCxnSpPr>
              <a:endCxn id="10" idx="0"/>
            </p:cNvCxnSpPr>
            <p:nvPr/>
          </p:nvCxnSpPr>
          <p:spPr>
            <a:xfrm rot="5400000">
              <a:off x="4087630" y="3437120"/>
              <a:ext cx="376535" cy="360294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4456044" y="3429000"/>
            <a:ext cx="4002155" cy="974066"/>
            <a:chOff x="4456044" y="3429000"/>
            <a:chExt cx="3407007" cy="974066"/>
          </a:xfrm>
        </p:grpSpPr>
        <p:sp>
          <p:nvSpPr>
            <p:cNvPr id="11" name="Rectangle 10"/>
            <p:cNvSpPr/>
            <p:nvPr/>
          </p:nvSpPr>
          <p:spPr>
            <a:xfrm>
              <a:off x="5138573" y="3572069"/>
              <a:ext cx="2724478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Preventing sperm </a:t>
              </a:r>
              <a:r>
                <a:rPr lang="en-US" sz="2400" b="1" dirty="0">
                  <a:solidFill>
                    <a:srgbClr val="F3F3F3"/>
                  </a:solidFill>
                  <a:latin typeface="Arial Narrow" pitchFamily="34" charset="0"/>
                </a:rPr>
                <a:t>from </a:t>
              </a:r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fertilizing the ovum</a:t>
              </a:r>
              <a:endParaRPr lang="en-US" sz="2400" b="1" dirty="0">
                <a:solidFill>
                  <a:srgbClr val="F3F3F3"/>
                </a:solidFill>
                <a:latin typeface="Arial Narrow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456044" y="3429000"/>
              <a:ext cx="2438400" cy="143069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228600" y="4918045"/>
            <a:ext cx="2971800" cy="150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Oral </a:t>
            </a: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Contraceptiv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pills</a:t>
            </a:r>
            <a:r>
              <a:rPr lang="ar-SA" sz="2200" b="1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endParaRPr lang="en-US" sz="22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Contraceptive Patches</a:t>
            </a:r>
          </a:p>
          <a:p>
            <a:pPr>
              <a:lnSpc>
                <a:spcPts val="2200"/>
              </a:lnSpc>
            </a:pPr>
            <a:r>
              <a:rPr lang="en-US" sz="2200" b="1" dirty="0">
                <a:solidFill>
                  <a:schemeClr val="bg1"/>
                </a:solidFill>
                <a:latin typeface="Arial Narrow" pitchFamily="34" charset="0"/>
              </a:rPr>
              <a:t>Vaginal rings</a:t>
            </a:r>
          </a:p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Injectable  </a:t>
            </a:r>
          </a:p>
          <a:p>
            <a:pPr>
              <a:lnSpc>
                <a:spcPts val="22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IUD (with hormone)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24200" y="4267200"/>
            <a:ext cx="175260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en-US" sz="24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IUD</a:t>
            </a: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 </a:t>
            </a: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(</a:t>
            </a:r>
            <a:r>
              <a:rPr lang="en-US" sz="2000" b="1" i="1" dirty="0" smtClean="0">
                <a:solidFill>
                  <a:schemeClr val="bg1"/>
                </a:solidFill>
                <a:latin typeface="Arial Narrow" pitchFamily="34" charset="0"/>
              </a:rPr>
              <a:t>copper T) </a:t>
            </a:r>
            <a:endParaRPr lang="en-US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27166" y="5410200"/>
            <a:ext cx="1559772" cy="1054135"/>
          </a:xfrm>
          <a:prstGeom prst="rect">
            <a:avLst/>
          </a:prstGeom>
          <a:solidFill>
            <a:srgbClr val="632523">
              <a:alpha val="45098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Spermicidals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Jells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Foams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181599" y="4371393"/>
            <a:ext cx="3733801" cy="1068352"/>
            <a:chOff x="5181599" y="4371393"/>
            <a:chExt cx="3733801" cy="1068352"/>
          </a:xfrm>
        </p:grpSpPr>
        <p:sp>
          <p:nvSpPr>
            <p:cNvPr id="13" name="Rectangle 12"/>
            <p:cNvSpPr/>
            <p:nvPr/>
          </p:nvSpPr>
          <p:spPr>
            <a:xfrm>
              <a:off x="5181599" y="4590662"/>
              <a:ext cx="1399593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3F3F3"/>
                  </a:solidFill>
                  <a:latin typeface="Arial Narrow" pitchFamily="34" charset="0"/>
                </a:rPr>
                <a:t>Killing the sperm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62800" y="4608748"/>
              <a:ext cx="1752600" cy="830997"/>
            </a:xfrm>
            <a:prstGeom prst="rect">
              <a:avLst/>
            </a:prstGeom>
            <a:solidFill>
              <a:srgbClr val="660033"/>
            </a:solidFill>
            <a:ln w="28575">
              <a:solidFill>
                <a:srgbClr val="FFDED5"/>
              </a:solidFill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Interruption </a:t>
              </a:r>
              <a:r>
                <a:rPr lang="en-US" sz="2400" b="1" dirty="0">
                  <a:solidFill>
                    <a:srgbClr val="F3F3F3"/>
                  </a:solidFill>
                  <a:latin typeface="Arial Narrow" pitchFamily="34" charset="0"/>
                </a:rPr>
                <a:t>by a barrier</a:t>
              </a: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6528312" y="4371393"/>
              <a:ext cx="732454" cy="258144"/>
              <a:chOff x="6658946" y="4449144"/>
              <a:chExt cx="609599" cy="152400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 rot="10800000" flipV="1">
                <a:off x="6658946" y="4449144"/>
                <a:ext cx="304800" cy="152400"/>
              </a:xfrm>
              <a:prstGeom prst="straightConnector1">
                <a:avLst/>
              </a:prstGeom>
              <a:ln w="57150">
                <a:solidFill>
                  <a:srgbClr val="FFDED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6963745" y="4449144"/>
                <a:ext cx="304800" cy="152400"/>
              </a:xfrm>
              <a:prstGeom prst="straightConnector1">
                <a:avLst/>
              </a:prstGeom>
              <a:ln w="57150">
                <a:solidFill>
                  <a:srgbClr val="FFDED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TextBox 32"/>
          <p:cNvSpPr txBox="1"/>
          <p:nvPr/>
        </p:nvSpPr>
        <p:spPr>
          <a:xfrm>
            <a:off x="7183014" y="5439745"/>
            <a:ext cx="1752600" cy="1374735"/>
          </a:xfrm>
          <a:prstGeom prst="rect">
            <a:avLst/>
          </a:prstGeom>
          <a:solidFill>
            <a:srgbClr val="632523">
              <a:alpha val="45098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Condoms </a:t>
            </a:r>
          </a:p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Cervical caps Diaphragms</a:t>
            </a:r>
          </a:p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Thin films</a:t>
            </a:r>
            <a:endParaRPr lang="en-US" sz="2200" dirty="0">
              <a:solidFill>
                <a:srgbClr val="FFDED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2159" y="4545559"/>
            <a:ext cx="24757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HORMONAL  THERAPY</a:t>
            </a:r>
            <a:endParaRPr lang="en-US" sz="2200" dirty="0">
              <a:solidFill>
                <a:srgbClr val="FFDED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nard MT Condensed" pitchFamily="18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28600" y="2971800"/>
            <a:ext cx="8458200" cy="461665"/>
            <a:chOff x="228600" y="2971800"/>
            <a:chExt cx="8458200" cy="461665"/>
          </a:xfrm>
        </p:grpSpPr>
        <p:sp>
          <p:nvSpPr>
            <p:cNvPr id="34" name="Rectangle 33"/>
            <p:cNvSpPr/>
            <p:nvPr/>
          </p:nvSpPr>
          <p:spPr>
            <a:xfrm>
              <a:off x="228600" y="2971800"/>
              <a:ext cx="8458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Arial Narrow" pitchFamily="34" charset="0"/>
                </a:rPr>
                <a:t>This achieved by </a:t>
              </a:r>
              <a:r>
                <a:rPr lang="en-US" sz="2400" b="1" dirty="0" smtClean="0">
                  <a:solidFill>
                    <a:srgbClr val="F3F3F3"/>
                  </a:solidFill>
                  <a:latin typeface="Arial Narrow" pitchFamily="34" charset="0"/>
                </a:rPr>
                <a:t>interfering with</a:t>
              </a:r>
              <a:endParaRPr lang="en-US" sz="24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cxnSp>
          <p:nvCxnSpPr>
            <p:cNvPr id="46" name="Straight Arrow Connector 45"/>
            <p:cNvCxnSpPr>
              <a:endCxn id="34" idx="2"/>
            </p:cNvCxnSpPr>
            <p:nvPr/>
          </p:nvCxnSpPr>
          <p:spPr>
            <a:xfrm>
              <a:off x="4267200" y="3276600"/>
              <a:ext cx="190500" cy="156865"/>
            </a:xfrm>
            <a:prstGeom prst="straightConnector1">
              <a:avLst/>
            </a:prstGeom>
            <a:ln w="38100">
              <a:solidFill>
                <a:srgbClr val="FFDED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16281E-7 L -0.125 4.16281E-7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2.11841E-6 L 0.13334 2.11841E-6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4 4.53284E-7 L 6.66667E-6 4.53284E-7 " pathEditMode="relative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 4.16281E-7 L -2.22222E-6 4.16281E-7 " pathEditMode="relative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5" grpId="0"/>
      <p:bldP spid="26" grpId="0"/>
      <p:bldP spid="27" grpId="0" animBg="1"/>
      <p:bldP spid="33" grpId="0" animBg="1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352800" y="8382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HYPOTHALAMUS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971800" y="23622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ANTERIOR PITUITARY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038600" y="40386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OVARY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09800" y="5181600"/>
            <a:ext cx="464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ESTROGENS (</a:t>
            </a:r>
            <a:r>
              <a:rPr lang="el-GR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-ESTRADIOL)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PROGESTERONE</a:t>
            </a:r>
            <a:endParaRPr lang="el-GR" sz="24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648200" y="1219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648200" y="440690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81200" y="33528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FSH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400800" y="3352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LH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800600" y="15240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GnRH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rot="2700000">
            <a:off x="3054350" y="273685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rot="-3300000">
            <a:off x="6394450" y="281305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rot="13500000" flipV="1">
            <a:off x="5692775" y="3373438"/>
            <a:ext cx="479425" cy="1093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rot="6600000" flipV="1">
            <a:off x="3495675" y="332898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7239000" y="8382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7467600" y="10668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7239000" y="22860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7467600" y="25146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rot="5400000">
            <a:off x="8345488" y="801687"/>
            <a:ext cx="0" cy="53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rot="5400000">
            <a:off x="8342313" y="2249487"/>
            <a:ext cx="0" cy="53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8610600" y="1066800"/>
            <a:ext cx="0" cy="464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7391400" y="5715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AutoShape 23"/>
          <p:cNvSpPr>
            <a:spLocks/>
          </p:cNvSpPr>
          <p:nvPr/>
        </p:nvSpPr>
        <p:spPr bwMode="auto">
          <a:xfrm>
            <a:off x="6858000" y="5181600"/>
            <a:ext cx="228600" cy="1143000"/>
          </a:xfrm>
          <a:prstGeom prst="rightBracket">
            <a:avLst>
              <a:gd name="adj" fmla="val 41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US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0000">
            <a:off x="609600" y="115888"/>
            <a:ext cx="4421188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5562600" y="914400"/>
            <a:ext cx="3505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5000"/>
              </a:lnSpc>
              <a:spcBef>
                <a:spcPct val="20000"/>
              </a:spcBef>
            </a:pPr>
            <a:r>
              <a:rPr lang="en-US" sz="2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Plasma concentrations of the gonadotropins &amp; ovarian hormones during the normal female sexual cycle</a:t>
            </a:r>
            <a:r>
              <a:rPr lang="en-US" sz="2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0000">
            <a:off x="541338" y="3208338"/>
            <a:ext cx="7231062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0" y="3621024"/>
            <a:ext cx="9144000" cy="461665"/>
            <a:chOff x="0" y="3621024"/>
            <a:chExt cx="9144000" cy="461665"/>
          </a:xfrm>
        </p:grpSpPr>
        <p:sp>
          <p:nvSpPr>
            <p:cNvPr id="20" name="Rectangle 19"/>
            <p:cNvSpPr/>
            <p:nvPr/>
          </p:nvSpPr>
          <p:spPr>
            <a:xfrm>
              <a:off x="0" y="3621024"/>
              <a:ext cx="9129198" cy="461665"/>
            </a:xfrm>
            <a:prstGeom prst="rect">
              <a:avLst/>
            </a:prstGeom>
            <a:solidFill>
              <a:srgbClr val="990033"/>
            </a:solidFill>
          </p:spPr>
          <p:txBody>
            <a:bodyPr wrap="square">
              <a:spAutoFit/>
            </a:bodyPr>
            <a:lstStyle/>
            <a:p>
              <a:r>
                <a:rPr lang="en-US" sz="2400" b="1" spc="-50" dirty="0" smtClean="0">
                  <a:solidFill>
                    <a:schemeClr val="bg1"/>
                  </a:solidFill>
                  <a:latin typeface="Arial Narrow" pitchFamily="34" charset="0"/>
                </a:rPr>
                <a:t> Currently  concentration used now is very low to minimize estrogen hazards</a:t>
              </a:r>
              <a:endParaRPr lang="en-US" sz="2400" spc="-50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0" y="4075044"/>
              <a:ext cx="9144000" cy="1588"/>
            </a:xfrm>
            <a:prstGeom prst="line">
              <a:avLst/>
            </a:prstGeom>
            <a:ln w="28575">
              <a:solidFill>
                <a:srgbClr val="FFFF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228600" y="228600"/>
            <a:ext cx="9906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Types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1295400"/>
            <a:ext cx="27432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spc="-50" dirty="0" smtClean="0">
                <a:solidFill>
                  <a:srgbClr val="F3F3F3"/>
                </a:solidFill>
                <a:latin typeface="Arial Narrow" pitchFamily="34" charset="0"/>
              </a:rPr>
              <a:t>COMBINED Pills(COC)</a:t>
            </a:r>
            <a:endParaRPr lang="en-US" sz="2400" b="1" spc="-50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43788" y="1295400"/>
            <a:ext cx="2106168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MINI Pills(POP)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12536" y="1295400"/>
            <a:ext cx="30480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MORNING-AFTER  Pills</a:t>
            </a:r>
            <a:endParaRPr lang="en-US" sz="2400" b="1" dirty="0">
              <a:solidFill>
                <a:srgbClr val="F3F3F3"/>
              </a:solidFill>
              <a:latin typeface="Arial Narrow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34512" y="1822704"/>
            <a:ext cx="2380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 only a progestin(</a:t>
            </a:r>
            <a:r>
              <a:rPr lang="en-US" sz="16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97%effective</a:t>
            </a:r>
            <a:r>
              <a:rPr lang="en-US" sz="20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)</a:t>
            </a:r>
            <a:r>
              <a:rPr lang="en-US" sz="16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en-US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8600" y="1799512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 estrogen &amp;  progestin(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100% effective)</a:t>
            </a:r>
            <a:endParaRPr lang="en-US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" y="4473289"/>
            <a:ext cx="381000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Norethindrone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Levonorgestrel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200" i="1" dirty="0" smtClean="0">
                <a:solidFill>
                  <a:srgbClr val="FDFCED"/>
                </a:solidFill>
              </a:rPr>
              <a:t>(</a:t>
            </a:r>
            <a:r>
              <a:rPr lang="en-US" sz="2200" i="1" dirty="0" err="1" smtClean="0">
                <a:solidFill>
                  <a:srgbClr val="FDFCED"/>
                </a:solidFill>
              </a:rPr>
              <a:t>Norgestrel</a:t>
            </a:r>
            <a:r>
              <a:rPr lang="en-US" sz="2200" i="1" dirty="0" smtClean="0">
                <a:solidFill>
                  <a:srgbClr val="FDFCED"/>
                </a:solidFill>
              </a:rPr>
              <a:t>)</a:t>
            </a:r>
            <a:endParaRPr lang="en-US" sz="2200" b="1" i="1" dirty="0" smtClean="0">
              <a:solidFill>
                <a:srgbClr val="FDFCED"/>
              </a:solidFill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Medroxyprogesterone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 acetate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38600" y="4462908"/>
            <a:ext cx="4724400" cy="682238"/>
          </a:xfrm>
          <a:prstGeom prst="rect">
            <a:avLst/>
          </a:prstGeom>
          <a:solidFill>
            <a:srgbClr val="86004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Has systemic androgenic effect; acne, </a:t>
            </a:r>
            <a:r>
              <a:rPr lang="en-US" sz="2200" b="1" dirty="0" err="1" smtClean="0">
                <a:solidFill>
                  <a:schemeClr val="bg1"/>
                </a:solidFill>
                <a:latin typeface="Arial Narrow" pitchFamily="34" charset="0"/>
              </a:rPr>
              <a:t>hirsutism</a:t>
            </a: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, weight gain. 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38600" y="5876189"/>
            <a:ext cx="4724400" cy="387286"/>
          </a:xfrm>
          <a:prstGeom prst="rect">
            <a:avLst/>
          </a:prstGeom>
          <a:solidFill>
            <a:srgbClr val="86004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solidFill>
                  <a:schemeClr val="bg1"/>
                </a:solidFill>
                <a:latin typeface="Arial Narrow" pitchFamily="34" charset="0"/>
              </a:rPr>
              <a:t>Has no systemic androgenic effect</a:t>
            </a:r>
            <a:endParaRPr lang="en-US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3632" y="762000"/>
            <a:ext cx="906780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According to composition &amp; intent of use; OC are  divided into three types</a:t>
            </a:r>
            <a:endParaRPr lang="en-US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28600" y="4113681"/>
            <a:ext cx="1524000" cy="430887"/>
            <a:chOff x="228600" y="4113681"/>
            <a:chExt cx="1524000" cy="430887"/>
          </a:xfrm>
        </p:grpSpPr>
        <p:sp>
          <p:nvSpPr>
            <p:cNvPr id="33" name="Rectangle 32"/>
            <p:cNvSpPr/>
            <p:nvPr/>
          </p:nvSpPr>
          <p:spPr>
            <a:xfrm>
              <a:off x="228600" y="4114800"/>
              <a:ext cx="1524000" cy="3810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8600" y="4113681"/>
              <a:ext cx="152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DED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ernard MT Condensed" pitchFamily="18" charset="0"/>
                </a:rPr>
                <a:t>PROGESTINS</a:t>
              </a:r>
              <a:endParaRPr lang="en-US" sz="2200" dirty="0">
                <a:solidFill>
                  <a:srgbClr val="FFDED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715000" y="1824817"/>
            <a:ext cx="3429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Contain both  hormones or </a:t>
            </a:r>
          </a:p>
          <a:p>
            <a:r>
              <a:rPr lang="en-US" sz="2200" b="1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Each one alone (high dose) or </a:t>
            </a:r>
            <a:r>
              <a:rPr lang="en-US" sz="2200" b="1" spc="-5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Mifepristone</a:t>
            </a:r>
            <a:r>
              <a:rPr lang="en-US" sz="2400" b="1" dirty="0" smtClean="0"/>
              <a:t> </a:t>
            </a:r>
            <a:r>
              <a:rPr lang="en-US" sz="2200" b="1" u="sng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+</a:t>
            </a:r>
            <a:r>
              <a:rPr lang="en-US" sz="2200" b="1" spc="-5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 spc="-50" dirty="0" err="1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Misoprostol</a:t>
            </a:r>
            <a:endParaRPr lang="en-US" sz="2200" spc="-5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76200" y="2630424"/>
            <a:ext cx="2971800" cy="304800"/>
          </a:xfrm>
          <a:prstGeom prst="downArrow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D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5789612"/>
            <a:ext cx="9144000" cy="1588"/>
          </a:xfrm>
          <a:prstGeom prst="line">
            <a:avLst/>
          </a:prstGeom>
          <a:ln w="28575">
            <a:solidFill>
              <a:srgbClr val="FFFFD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0" y="6780212"/>
            <a:ext cx="9144000" cy="1588"/>
          </a:xfrm>
          <a:prstGeom prst="line">
            <a:avLst/>
          </a:prstGeom>
          <a:ln w="28575">
            <a:solidFill>
              <a:srgbClr val="FFFF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590800" y="5446644"/>
            <a:ext cx="2743200" cy="1588"/>
          </a:xfrm>
          <a:prstGeom prst="line">
            <a:avLst/>
          </a:prstGeom>
          <a:ln w="28575">
            <a:solidFill>
              <a:srgbClr val="FFFFD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971800" y="228600"/>
            <a:ext cx="3429000" cy="461665"/>
          </a:xfrm>
          <a:prstGeom prst="rect">
            <a:avLst/>
          </a:prstGeom>
          <a:solidFill>
            <a:srgbClr val="860043"/>
          </a:soli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ORAL CONTRACEPTIVE Pills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42" name="5-Point Star 41"/>
          <p:cNvSpPr/>
          <p:nvPr/>
        </p:nvSpPr>
        <p:spPr>
          <a:xfrm>
            <a:off x="26504" y="19880"/>
            <a:ext cx="381000" cy="38100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228600" y="2971800"/>
            <a:ext cx="8915400" cy="735687"/>
            <a:chOff x="228600" y="2971800"/>
            <a:chExt cx="8915400" cy="735687"/>
          </a:xfrm>
        </p:grpSpPr>
        <p:sp>
          <p:nvSpPr>
            <p:cNvPr id="29" name="Rectangle 28"/>
            <p:cNvSpPr/>
            <p:nvPr/>
          </p:nvSpPr>
          <p:spPr>
            <a:xfrm>
              <a:off x="228600" y="2971800"/>
              <a:ext cx="1371600" cy="3810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524000" y="2971800"/>
              <a:ext cx="7620000" cy="1588"/>
            </a:xfrm>
            <a:prstGeom prst="line">
              <a:avLst/>
            </a:prstGeom>
            <a:ln w="28575">
              <a:solidFill>
                <a:srgbClr val="FFFFD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/>
            <p:cNvGrpSpPr/>
            <p:nvPr/>
          </p:nvGrpSpPr>
          <p:grpSpPr>
            <a:xfrm>
              <a:off x="228600" y="2971800"/>
              <a:ext cx="8686800" cy="735687"/>
              <a:chOff x="228600" y="2971800"/>
              <a:chExt cx="8686800" cy="735687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228600" y="2971800"/>
                <a:ext cx="17526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solidFill>
                      <a:srgbClr val="FFDED5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ernard MT Condensed" pitchFamily="18" charset="0"/>
                  </a:rPr>
                  <a:t>ESTROGENS</a:t>
                </a:r>
                <a:endParaRPr lang="en-US" sz="2200" dirty="0">
                  <a:solidFill>
                    <a:srgbClr val="FFDED5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Bernard MT Condensed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28600" y="3276600"/>
                <a:ext cx="8686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err="1" smtClean="0">
                    <a:solidFill>
                      <a:schemeClr val="bg1"/>
                    </a:solidFill>
                    <a:latin typeface="Arial Narrow" pitchFamily="34" charset="0"/>
                  </a:rPr>
                  <a:t>Ethinyl</a:t>
                </a:r>
                <a:r>
                  <a:rPr lang="en-US" sz="22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 </a:t>
                </a:r>
                <a:r>
                  <a:rPr lang="en-US" sz="2200" b="1" dirty="0" err="1" smtClean="0">
                    <a:solidFill>
                      <a:schemeClr val="bg1"/>
                    </a:solidFill>
                    <a:latin typeface="Arial Narrow" pitchFamily="34" charset="0"/>
                  </a:rPr>
                  <a:t>estradiol</a:t>
                </a:r>
                <a:r>
                  <a:rPr lang="en-US" sz="22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 or </a:t>
                </a:r>
                <a:r>
                  <a:rPr lang="en-US" sz="2200" b="1" dirty="0" err="1" smtClean="0">
                    <a:solidFill>
                      <a:schemeClr val="bg1"/>
                    </a:solidFill>
                    <a:latin typeface="Arial Narrow" pitchFamily="34" charset="0"/>
                  </a:rPr>
                  <a:t>mestranol</a:t>
                </a:r>
                <a:r>
                  <a:rPr lang="en-US" sz="2200" b="1" dirty="0" smtClean="0">
                    <a:solidFill>
                      <a:schemeClr val="bg1"/>
                    </a:solidFill>
                    <a:latin typeface="Arial Narrow" pitchFamily="34" charset="0"/>
                  </a:rPr>
                  <a:t> 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[a “</a:t>
                </a:r>
                <a:r>
                  <a:rPr lang="en-US" sz="2200" b="1" i="1" dirty="0" err="1" smtClean="0">
                    <a:solidFill>
                      <a:srgbClr val="FFFFDD"/>
                    </a:solidFill>
                    <a:latin typeface="Arial Narrow" pitchFamily="34" charset="0"/>
                  </a:rPr>
                  <a:t>prodrug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” converted to </a:t>
                </a:r>
                <a:r>
                  <a:rPr lang="en-US" sz="2200" b="1" i="1" dirty="0" err="1" smtClean="0">
                    <a:solidFill>
                      <a:srgbClr val="FFFFDD"/>
                    </a:solidFill>
                    <a:latin typeface="Arial Narrow" pitchFamily="34" charset="0"/>
                  </a:rPr>
                  <a:t>ethinyl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 </a:t>
                </a:r>
                <a:r>
                  <a:rPr lang="en-US" sz="2200" b="1" i="1" dirty="0" err="1" smtClean="0">
                    <a:solidFill>
                      <a:srgbClr val="FFFFDD"/>
                    </a:solidFill>
                    <a:latin typeface="Arial Narrow" pitchFamily="34" charset="0"/>
                  </a:rPr>
                  <a:t>estradiol</a:t>
                </a:r>
                <a:r>
                  <a:rPr lang="en-US" sz="2200" b="1" i="1" dirty="0" smtClean="0">
                    <a:solidFill>
                      <a:srgbClr val="FFFFDD"/>
                    </a:solidFill>
                    <a:latin typeface="Arial Narrow" pitchFamily="34" charset="0"/>
                  </a:rPr>
                  <a:t>]</a:t>
                </a:r>
                <a:endParaRPr lang="en-US" sz="2200" b="1" i="1" dirty="0">
                  <a:solidFill>
                    <a:srgbClr val="FFFFDD"/>
                  </a:solidFill>
                  <a:latin typeface="Arial Narrow" pitchFamily="34" charset="0"/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185532" y="5791200"/>
            <a:ext cx="3624468" cy="990600"/>
            <a:chOff x="185532" y="5791200"/>
            <a:chExt cx="3624468" cy="990600"/>
          </a:xfrm>
        </p:grpSpPr>
        <p:sp>
          <p:nvSpPr>
            <p:cNvPr id="36" name="TextBox 35"/>
            <p:cNvSpPr txBox="1"/>
            <p:nvPr/>
          </p:nvSpPr>
          <p:spPr>
            <a:xfrm>
              <a:off x="1391653" y="5804609"/>
              <a:ext cx="2418347" cy="977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300"/>
                </a:lnSpc>
                <a:buBlip>
                  <a:blip r:embed="rId2"/>
                </a:buBlip>
              </a:pPr>
              <a:r>
                <a:rPr lang="en-US" sz="2200" b="1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Norgestimate</a:t>
              </a:r>
              <a:endParaRPr lang="en-US" sz="22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pPr>
                <a:lnSpc>
                  <a:spcPts val="2300"/>
                </a:lnSpc>
                <a:buBlip>
                  <a:blip r:embed="rId2"/>
                </a:buBlip>
              </a:pPr>
              <a:r>
                <a:rPr lang="en-US" sz="2200" b="1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Desogestrel</a:t>
              </a:r>
              <a:endParaRPr lang="en-US" sz="2200" b="1" dirty="0" smtClean="0">
                <a:solidFill>
                  <a:schemeClr val="bg1"/>
                </a:solidFill>
                <a:latin typeface="Arial Narrow" pitchFamily="34" charset="0"/>
              </a:endParaRPr>
            </a:p>
            <a:p>
              <a:pPr>
                <a:lnSpc>
                  <a:spcPts val="2300"/>
                </a:lnSpc>
                <a:buBlip>
                  <a:blip r:embed="rId2"/>
                </a:buBlip>
              </a:pPr>
              <a:r>
                <a:rPr lang="en-US" sz="2200" b="1" dirty="0" smtClean="0">
                  <a:solidFill>
                    <a:schemeClr val="bg1"/>
                  </a:solidFill>
                  <a:latin typeface="Arial Narrow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 Narrow" pitchFamily="34" charset="0"/>
                </a:rPr>
                <a:t>Drospirenone</a:t>
              </a:r>
              <a:endParaRPr lang="en-US" sz="22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85532" y="5791200"/>
              <a:ext cx="13131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spc="-50" dirty="0" smtClean="0">
                  <a:solidFill>
                    <a:schemeClr val="bg1"/>
                  </a:solidFill>
                  <a:latin typeface="Arial Narrow" pitchFamily="34" charset="0"/>
                </a:rPr>
                <a:t>Currently </a:t>
              </a:r>
              <a:endParaRPr lang="en-US" sz="2400" dirty="0"/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6" grpId="0" animBg="1"/>
      <p:bldP spid="23" grpId="0" animBg="1"/>
      <p:bldP spid="23" grpId="1" animBg="1"/>
      <p:bldP spid="24" grpId="0" animBg="1"/>
      <p:bldP spid="24" grpId="1" animBg="1"/>
      <p:bldP spid="28" grpId="0"/>
      <p:bldP spid="28" grpId="1"/>
      <p:bldP spid="30" grpId="0"/>
      <p:bldP spid="32" grpId="0"/>
      <p:bldP spid="34" grpId="0" animBg="1"/>
      <p:bldP spid="35" grpId="0" animBg="1"/>
      <p:bldP spid="38" grpId="0"/>
      <p:bldP spid="38" grpId="1"/>
      <p:bldP spid="17" grpId="0"/>
      <p:bldP spid="17" grpId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447800"/>
            <a:ext cx="8839200" cy="1054135"/>
          </a:xfrm>
          <a:prstGeom prst="rect">
            <a:avLst/>
          </a:prstGeom>
          <a:solidFill>
            <a:srgbClr val="660033">
              <a:alpha val="54902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INHIBIT OVULATION 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by </a:t>
            </a:r>
            <a:r>
              <a:rPr lang="en-US" sz="2100" b="1" dirty="0" smtClean="0">
                <a:solidFill>
                  <a:srgbClr val="FFFFDD"/>
                </a:solidFill>
                <a:latin typeface="Arial Narrow" pitchFamily="34" charset="0"/>
              </a:rPr>
              <a:t>SUPPRESSING THE RELEASE OF GONADOTROPHINS(FSH &amp; LH) 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 no action on the ovary</a:t>
            </a:r>
            <a:r>
              <a:rPr lang="en-US" sz="24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 ovulation is prevented.</a:t>
            </a:r>
          </a:p>
          <a:p>
            <a:pPr>
              <a:lnSpc>
                <a:spcPts val="2500"/>
              </a:lnSpc>
            </a:pPr>
            <a:endParaRPr lang="en-US" sz="2200" b="1" dirty="0">
              <a:solidFill>
                <a:srgbClr val="FFFFDD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400" y="2362199"/>
            <a:ext cx="8839200" cy="2015936"/>
          </a:xfrm>
          <a:prstGeom prst="rect">
            <a:avLst/>
          </a:prstGeom>
          <a:solidFill>
            <a:srgbClr val="660033">
              <a:alpha val="54902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Inhibit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 </a:t>
            </a: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IMPLANTATION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by causing abnormal contraction of the fallopian tubes &amp; uterine </a:t>
            </a:r>
            <a:r>
              <a:rPr lang="en-US" sz="2200" b="1" dirty="0" err="1" smtClean="0">
                <a:solidFill>
                  <a:srgbClr val="FFFFDD"/>
                </a:solidFill>
                <a:latin typeface="Arial Narrow" pitchFamily="34" charset="0"/>
              </a:rPr>
              <a:t>musculature</a:t>
            </a:r>
            <a:r>
              <a:rPr lang="en-US" sz="2200" b="1" dirty="0" err="1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ovum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 will be expelled rather than implanted.</a:t>
            </a:r>
          </a:p>
          <a:p>
            <a:pPr>
              <a:lnSpc>
                <a:spcPts val="2500"/>
              </a:lnSpc>
              <a:buBlip>
                <a:blip r:embed="rId2"/>
              </a:buBlip>
            </a:pPr>
            <a:endParaRPr lang="en-US" sz="2200" b="1" dirty="0" smtClean="0">
              <a:solidFill>
                <a:srgbClr val="FFFFDD"/>
              </a:solidFill>
              <a:latin typeface="Arial Narrow" pitchFamily="34" charset="0"/>
            </a:endParaRPr>
          </a:p>
          <a:p>
            <a:pPr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Increase viscosity of the cervical mucus making it so viscous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</a:rPr>
              <a:t> </a:t>
            </a:r>
            <a:r>
              <a:rPr lang="en-US" sz="2200" b="1" dirty="0" smtClean="0">
                <a:solidFill>
                  <a:srgbClr val="FFFFDD"/>
                </a:solidFill>
                <a:latin typeface="Arial Narrow" pitchFamily="34" charset="0"/>
                <a:sym typeface="Wingdings 3"/>
              </a:rPr>
              <a:t> no sperm pass </a:t>
            </a:r>
          </a:p>
          <a:p>
            <a:pPr>
              <a:lnSpc>
                <a:spcPts val="2500"/>
              </a:lnSpc>
            </a:pPr>
            <a:endParaRPr lang="en-US" sz="2200" dirty="0" smtClean="0">
              <a:solidFill>
                <a:srgbClr val="FFDED5"/>
              </a:solidFill>
              <a:latin typeface="Bernard MT Condensed" pitchFamily="18" charset="0"/>
            </a:endParaRPr>
          </a:p>
          <a:p>
            <a:pPr>
              <a:lnSpc>
                <a:spcPts val="2500"/>
              </a:lnSpc>
              <a:buBlip>
                <a:blip r:embed="rId2"/>
              </a:buBlip>
            </a:pPr>
            <a:r>
              <a:rPr lang="en-US" sz="2200" dirty="0" smtClean="0">
                <a:solidFill>
                  <a:srgbClr val="FFDED5"/>
                </a:solidFill>
                <a:latin typeface="Bernard MT Condensed" pitchFamily="18" charset="0"/>
              </a:rPr>
              <a:t> Abnormal transport time through the fallopian tubes .</a:t>
            </a:r>
            <a:endParaRPr lang="en-US" sz="2200" b="1" dirty="0">
              <a:solidFill>
                <a:srgbClr val="FFFFDD"/>
              </a:solidFill>
              <a:latin typeface="Arial Narrow" pitchFamily="34" charset="0"/>
            </a:endParaRPr>
          </a:p>
        </p:txBody>
      </p:sp>
      <p:sp>
        <p:nvSpPr>
          <p:cNvPr id="22" name="Down Arrow 21"/>
          <p:cNvSpPr/>
          <p:nvPr/>
        </p:nvSpPr>
        <p:spPr>
          <a:xfrm flipV="1">
            <a:off x="5855208" y="4648200"/>
            <a:ext cx="228600" cy="228600"/>
          </a:xfrm>
          <a:prstGeom prst="downArrow">
            <a:avLst/>
          </a:prstGeom>
          <a:solidFill>
            <a:srgbClr val="FFDED5"/>
          </a:solidFill>
          <a:ln>
            <a:solidFill>
              <a:srgbClr val="E20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flipV="1">
            <a:off x="8415132" y="4648200"/>
            <a:ext cx="228600" cy="228600"/>
          </a:xfrm>
          <a:prstGeom prst="downArrow">
            <a:avLst/>
          </a:prstGeom>
          <a:solidFill>
            <a:srgbClr val="FFDED5"/>
          </a:solidFill>
          <a:ln>
            <a:solidFill>
              <a:srgbClr val="E20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26504" y="-18757"/>
            <a:ext cx="430696" cy="513520"/>
          </a:xfrm>
          <a:prstGeom prst="star5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143000" y="762000"/>
            <a:ext cx="6934200" cy="523220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660033"/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3F3F3"/>
                </a:solidFill>
                <a:latin typeface="Bernard MT Condensed" pitchFamily="18" charset="0"/>
              </a:rPr>
              <a:t>MECHANISM OF ACTION  OF COC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 animBg="1"/>
      <p:bldP spid="22" grpId="0" animBg="1"/>
      <p:bldP spid="26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352800" y="8382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HYPOTHALAMUS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971800" y="23622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ANTERIOR PITUITARY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038600" y="40386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OVARY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09800" y="5181600"/>
            <a:ext cx="464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ESTROGENS (</a:t>
            </a:r>
            <a:r>
              <a:rPr lang="el-GR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-ESTRADIOL)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PROGESTERONE</a:t>
            </a:r>
            <a:endParaRPr lang="el-GR" sz="24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648200" y="1219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648200" y="440690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81200" y="33528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FSH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400800" y="3352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LH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800600" y="15240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GnRH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rot="2700000">
            <a:off x="3054350" y="273685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rot="-3300000">
            <a:off x="6394450" y="2813050"/>
            <a:ext cx="0" cy="62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rot="13500000" flipV="1">
            <a:off x="5692775" y="3373438"/>
            <a:ext cx="479425" cy="1093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rot="6600000" flipV="1">
            <a:off x="3495675" y="332898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7239000" y="8382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7467600" y="10668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7239000" y="22860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7467600" y="25146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rot="5400000">
            <a:off x="8345488" y="801687"/>
            <a:ext cx="0" cy="53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rot="5400000">
            <a:off x="8342313" y="2249487"/>
            <a:ext cx="0" cy="53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8610600" y="1066800"/>
            <a:ext cx="0" cy="464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7391400" y="57150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AutoShape 23"/>
          <p:cNvSpPr>
            <a:spLocks/>
          </p:cNvSpPr>
          <p:nvPr/>
        </p:nvSpPr>
        <p:spPr bwMode="auto">
          <a:xfrm>
            <a:off x="6858000" y="5181600"/>
            <a:ext cx="228600" cy="1143000"/>
          </a:xfrm>
          <a:prstGeom prst="rightBracket">
            <a:avLst>
              <a:gd name="adj" fmla="val 41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A1B1A"/>
            </a:gs>
            <a:gs pos="15000">
              <a:srgbClr val="760000"/>
            </a:gs>
            <a:gs pos="78000">
              <a:srgbClr val="BD0762"/>
            </a:gs>
            <a:gs pos="82000">
              <a:srgbClr val="EA7500"/>
            </a:gs>
            <a:gs pos="94000">
              <a:schemeClr val="bg2">
                <a:lumMod val="90000"/>
              </a:schemeClr>
            </a:gs>
            <a:gs pos="94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52400"/>
            <a:ext cx="4343400" cy="461665"/>
          </a:xfrm>
          <a:prstGeom prst="rect">
            <a:avLst/>
          </a:prstGeom>
          <a:gradFill flip="none" rotWithShape="1">
            <a:gsLst>
              <a:gs pos="0">
                <a:srgbClr val="E2004B">
                  <a:shade val="30000"/>
                  <a:satMod val="115000"/>
                </a:srgbClr>
              </a:gs>
              <a:gs pos="50000">
                <a:srgbClr val="E2004B">
                  <a:shade val="67500"/>
                  <a:satMod val="115000"/>
                </a:srgbClr>
              </a:gs>
              <a:gs pos="100000">
                <a:srgbClr val="E2004B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FFDED5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3F3F3"/>
                </a:solidFill>
                <a:latin typeface="Arial Narrow" pitchFamily="34" charset="0"/>
              </a:rPr>
              <a:t>COMBINED Pills [COC] </a:t>
            </a:r>
            <a:r>
              <a:rPr lang="en-US" sz="2400" b="1" i="1" dirty="0" smtClean="0">
                <a:solidFill>
                  <a:srgbClr val="F3F3F3"/>
                </a:solidFill>
                <a:latin typeface="Freestyle Script" pitchFamily="66" charset="0"/>
              </a:rPr>
              <a:t>Continued</a:t>
            </a:r>
            <a:endParaRPr lang="en-US" sz="2400" b="1" i="1" dirty="0">
              <a:solidFill>
                <a:srgbClr val="F3F3F3"/>
              </a:solidFill>
              <a:latin typeface="Freestyle Script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57469"/>
            <a:ext cx="6781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Pills are better taken same time of day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For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21 days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; </a:t>
            </a:r>
            <a:r>
              <a:rPr lang="en-US" sz="2400" b="1" u="sng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starting on day 5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/   </a:t>
            </a:r>
            <a:r>
              <a:rPr lang="en-US" sz="2400" b="1" u="sng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ending at day 26.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This is </a:t>
            </a:r>
            <a:r>
              <a:rPr lang="en-GB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followed by a </a:t>
            </a:r>
            <a:r>
              <a:rPr lang="en-GB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7 day pill free period</a:t>
            </a:r>
            <a:endParaRPr lang="en-US" sz="2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048000"/>
            <a:ext cx="6781800" cy="1354217"/>
          </a:xfrm>
          <a:prstGeom prst="rect">
            <a:avLst/>
          </a:prstGeom>
          <a:solidFill>
            <a:srgbClr val="86004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2400" b="1" i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TO </a:t>
            </a:r>
            <a:r>
              <a:rPr lang="en-US" sz="2400" b="1" i="1" u="sng" dirty="0" smtClean="0">
                <a:solidFill>
                  <a:srgbClr val="FFE1F0"/>
                </a:solidFill>
                <a:latin typeface="Arial Narrow" pitchFamily="34" charset="0"/>
                <a:cs typeface="Times New Roman" pitchFamily="18" charset="0"/>
              </a:rPr>
              <a:t>IMPROVE COMPLIANCE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; a formulation of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28 pills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* The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first 21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pills are of </a:t>
            </a:r>
            <a:r>
              <a:rPr lang="en-US" sz="2400" b="1" dirty="0" err="1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multiphasic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 formulation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    * Followed by the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last 7 pills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are </a:t>
            </a:r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actually placebo</a:t>
            </a:r>
            <a:endParaRPr lang="en-US" sz="2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316" y="1066800"/>
            <a:ext cx="6324600" cy="430887"/>
          </a:xfrm>
          <a:prstGeom prst="rect">
            <a:avLst/>
          </a:prstGeom>
          <a:noFill/>
          <a:ln w="28575"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2200" u="heavy" dirty="0" smtClean="0">
                <a:solidFill>
                  <a:srgbClr val="F3F3F3"/>
                </a:solidFill>
                <a:uFill>
                  <a:solidFill>
                    <a:srgbClr val="FFFF00"/>
                  </a:solidFill>
                </a:uFill>
                <a:latin typeface="Bernard MT Condensed" pitchFamily="18" charset="0"/>
              </a:rPr>
              <a:t>Methods of administration of monthly pills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528404" y="4259425"/>
            <a:ext cx="2438400" cy="2362200"/>
            <a:chOff x="304800" y="990600"/>
            <a:chExt cx="2857500" cy="3124200"/>
          </a:xfrm>
        </p:grpSpPr>
        <p:sp>
          <p:nvSpPr>
            <p:cNvPr id="10" name="Oval 9"/>
            <p:cNvSpPr/>
            <p:nvPr/>
          </p:nvSpPr>
          <p:spPr>
            <a:xfrm>
              <a:off x="304800" y="1066800"/>
              <a:ext cx="2819400" cy="30480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0000">
                  <a:srgbClr val="EAEAEA">
                    <a:shade val="67500"/>
                    <a:satMod val="115000"/>
                  </a:srgbClr>
                </a:gs>
                <a:gs pos="100000">
                  <a:srgbClr val="FFFF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" descr="http://turbo.inquisitr.com/wp-content/2010/03/pill-may-affect-lifespan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4F2F3"/>
                </a:clrFrom>
                <a:clrTo>
                  <a:srgbClr val="F4F2F3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4800" y="990600"/>
              <a:ext cx="2857500" cy="28575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555522076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3069</TotalTime>
  <Words>1298</Words>
  <Application>Microsoft Office PowerPoint</Application>
  <PresentationFormat>On-screen Show (4:3)</PresentationFormat>
  <Paragraphs>333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Alhumayyd</cp:lastModifiedBy>
  <cp:revision>212</cp:revision>
  <dcterms:created xsi:type="dcterms:W3CDTF">2011-01-15T15:39:52Z</dcterms:created>
  <dcterms:modified xsi:type="dcterms:W3CDTF">2014-04-14T05:42:06Z</dcterms:modified>
</cp:coreProperties>
</file>