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3" r:id="rId3"/>
    <p:sldId id="262" r:id="rId4"/>
    <p:sldId id="265" r:id="rId5"/>
    <p:sldId id="269" r:id="rId6"/>
    <p:sldId id="268" r:id="rId7"/>
    <p:sldId id="266" r:id="rId8"/>
    <p:sldId id="285" r:id="rId9"/>
    <p:sldId id="270" r:id="rId10"/>
    <p:sldId id="288" r:id="rId11"/>
    <p:sldId id="273" r:id="rId12"/>
    <p:sldId id="291" r:id="rId13"/>
    <p:sldId id="286" r:id="rId14"/>
    <p:sldId id="287" r:id="rId15"/>
    <p:sldId id="293" r:id="rId16"/>
    <p:sldId id="299" r:id="rId17"/>
    <p:sldId id="295" r:id="rId18"/>
    <p:sldId id="296" r:id="rId19"/>
    <p:sldId id="301" r:id="rId20"/>
    <p:sldId id="298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0000"/>
    <a:srgbClr val="FBFBAF"/>
    <a:srgbClr val="F5F3B5"/>
    <a:srgbClr val="EEEC84"/>
    <a:srgbClr val="D9FFFF"/>
    <a:srgbClr val="FFFFCC"/>
    <a:srgbClr val="FF00FF"/>
    <a:srgbClr val="0000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67" autoAdjust="0"/>
  </p:normalViewPr>
  <p:slideViewPr>
    <p:cSldViewPr>
      <p:cViewPr varScale="1">
        <p:scale>
          <a:sx n="107" d="100"/>
          <a:sy n="107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9AA-107B-4E4F-A0C6-2AAEEB0E1E8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D2B-2096-4A09-9919-523CD45E0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101-999C-4B82-B473-4D30A3DD81F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1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3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1" y="381000"/>
            <a:ext cx="4876800" cy="3751470"/>
            <a:chOff x="1600201" y="1811130"/>
            <a:chExt cx="4876800" cy="3751470"/>
          </a:xfrm>
        </p:grpSpPr>
        <p:pic>
          <p:nvPicPr>
            <p:cNvPr id="9" name="Picture 2" descr="http://www.vectorstock.com/assets/preview/28772/christmas-female-vector.jpg"/>
            <p:cNvPicPr>
              <a:picLocks noChangeAspect="1" noChangeArrowheads="1"/>
            </p:cNvPicPr>
            <p:nvPr/>
          </p:nvPicPr>
          <p:blipFill>
            <a:blip r:embed="rId2" cstate="print"/>
            <a:srcRect t="15556" r="31000" b="48889"/>
            <a:stretch>
              <a:fillRect/>
            </a:stretch>
          </p:blipFill>
          <p:spPr bwMode="auto">
            <a:xfrm>
              <a:off x="1600201" y="1811130"/>
              <a:ext cx="4876800" cy="3675270"/>
            </a:xfrm>
            <a:prstGeom prst="rect">
              <a:avLst/>
            </a:prstGeom>
            <a:noFill/>
          </p:spPr>
        </p:pic>
        <p:pic>
          <p:nvPicPr>
            <p:cNvPr id="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2514600" y="2018792"/>
              <a:ext cx="2827506" cy="3543808"/>
            </a:xfrm>
            <a:prstGeom prst="ellipse">
              <a:avLst/>
            </a:prstGeom>
            <a:noFill/>
          </p:spPr>
        </p:pic>
      </p:grpSp>
      <p:grpSp>
        <p:nvGrpSpPr>
          <p:cNvPr id="2" name="Group 4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6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814097" y="4191000"/>
            <a:ext cx="71013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HORMONE REPLACEMENT 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THERAPY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Dr.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Ishfaq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Bukhari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87462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912123"/>
            <a:ext cx="80010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CVS;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enhance vasodilatation  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 production, &amp;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HDL &amp;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LDL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therosclerosis &amp; ischemic insults (HRT started at the beginning of menopause will prevent CVS problems)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HRT increases CVs problems (long term)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Improves insulin resistance &amp;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glycaemic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 control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in diabetics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 cognitive 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expression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ER in brain &amp;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amyloid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deposition thus preventing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Alzehimer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‘s.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Delays parkinsonism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DA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system in midbrain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35871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Contraception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Primary ovarian failure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caused by excess androgens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96200" y="3200400"/>
            <a:ext cx="1143000" cy="1298291"/>
            <a:chOff x="2" y="73309"/>
            <a:chExt cx="1716208" cy="1907891"/>
          </a:xfrm>
        </p:grpSpPr>
        <p:pic>
          <p:nvPicPr>
            <p:cNvPr id="1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8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507794" y="4032069"/>
            <a:ext cx="756881" cy="1368085"/>
          </a:xfrm>
          <a:prstGeom prst="rect">
            <a:avLst/>
          </a:prstGeom>
          <a:noFill/>
        </p:spPr>
      </p:pic>
      <p:sp>
        <p:nvSpPr>
          <p:cNvPr id="19" name="5-Point Star 18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08212" y="3950228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4636" y="3958815"/>
            <a:ext cx="54864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Irregular vaginal </a:t>
            </a:r>
            <a:r>
              <a:rPr lang="en-US" sz="2400" b="1" dirty="0" smtClean="0">
                <a:solidFill>
                  <a:schemeClr val="bg1"/>
                </a:solidFill>
              </a:rPr>
              <a:t>bleeding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HRT).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Nausea.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Vaginal discharge.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Fluid retention. Weight gain.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Breast </a:t>
            </a:r>
            <a:r>
              <a:rPr lang="en-US" sz="2400" b="1" dirty="0" smtClean="0">
                <a:solidFill>
                  <a:schemeClr val="bg1"/>
                </a:solidFill>
              </a:rPr>
              <a:t>tenderness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patients </a:t>
            </a:r>
            <a:r>
              <a:rPr lang="en-US" sz="2400" b="1" dirty="0" smtClean="0">
                <a:solidFill>
                  <a:srgbClr val="FF0000"/>
                </a:solidFill>
              </a:rPr>
              <a:t>discontinue HRT</a:t>
            </a:r>
            <a:r>
              <a:rPr lang="en-US" sz="2400" b="1" dirty="0" smtClean="0">
                <a:solidFill>
                  <a:schemeClr val="bg1"/>
                </a:solidFill>
              </a:rPr>
              <a:t>)..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Spotting or darkening of skin (on face)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57213" y="1066800"/>
            <a:ext cx="8586787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Oral: -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Conjugated equine estrogen (CEE);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lang="en-US" sz="2000" b="1" i="1" dirty="0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(</a:t>
            </a:r>
            <a:r>
              <a:rPr lang="en-US" sz="2000" b="1" i="1" dirty="0" err="1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Estrone</a:t>
            </a:r>
            <a:r>
              <a:rPr lang="en-US" sz="2000" b="1" i="1" dirty="0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Sulphate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+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equilin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sulphate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 +17 d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dihydro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equilin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 from female horse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D9FFFF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valerate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succinate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Transdermal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Patches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 twice weekly.</a:t>
            </a:r>
          </a:p>
          <a:p>
            <a:pPr marL="0" lvl="1">
              <a:lnSpc>
                <a:spcPts val="22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Gel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hours daily.</a:t>
            </a:r>
          </a:p>
          <a:p>
            <a:pPr lvl="0">
              <a:lnSpc>
                <a:spcPts val="2200"/>
              </a:lnSpc>
              <a:buBlip>
                <a:blip r:embed="rId5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Subcutaneous implant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6 monthly.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Vaginal cream as such or as rings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pessaries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663766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7" name="Group 14"/>
          <p:cNvGrpSpPr/>
          <p:nvPr/>
        </p:nvGrpSpPr>
        <p:grpSpPr>
          <a:xfrm flipH="1">
            <a:off x="7543800" y="3962400"/>
            <a:ext cx="1143000" cy="1298291"/>
            <a:chOff x="2" y="73309"/>
            <a:chExt cx="1716208" cy="1907891"/>
          </a:xfrm>
        </p:grpSpPr>
        <p:pic>
          <p:nvPicPr>
            <p:cNvPr id="18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9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5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794069"/>
            <a:ext cx="756881" cy="1368085"/>
          </a:xfrm>
          <a:prstGeom prst="rect">
            <a:avLst/>
          </a:prstGeom>
          <a:noFill/>
        </p:spPr>
      </p:pic>
      <p:sp>
        <p:nvSpPr>
          <p:cNvPr id="20" name="5-Point Star 19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14033"/>
            <a:ext cx="845820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Absolute;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Undiagnosed vaginal bleeding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Severe liver disease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manifestations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Cancer; endometrial, breast (hormone sensitive), ovarian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350576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Contraindications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67200"/>
            <a:ext cx="24342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Interactions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06" y="4594412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NB. 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given with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SERMs additive side effects for both drugs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Aromatase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inhibitors  efficacy 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Corticosteroids  side effects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flipH="1">
            <a:off x="7543800" y="4114800"/>
            <a:ext cx="1143000" cy="1298291"/>
            <a:chOff x="2" y="73309"/>
            <a:chExt cx="1716208" cy="1907891"/>
          </a:xfrm>
        </p:grpSpPr>
        <p:pic>
          <p:nvPicPr>
            <p:cNvPr id="15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946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1648" y="13411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4459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200px-Cholesterol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5703"/>
            <a:ext cx="1916440" cy="11519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8" name="Picture 6" descr="220px-Pregneno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40" y="1141221"/>
            <a:ext cx="1905000" cy="1160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0" name="Picture 8" descr="200px-Progesterone-2D-skelet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240" y="1116568"/>
            <a:ext cx="1905000" cy="1181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3642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237" y="7620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124200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8788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2616912"/>
            <a:ext cx="861060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precursor to estrogens, androgens,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adrenocortical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steroids.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22976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Cholesterol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2047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FF"/>
                </a:solidFill>
                <a:latin typeface="Bernard MT Condensed" pitchFamily="18" charset="0"/>
              </a:rPr>
              <a:t>Pregnenolone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60459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Progesterone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581400"/>
            <a:ext cx="8610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Progesterone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destructed in GIT, so can be given only parentally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synthetic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have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similar to progesterone but are not degraded by GIT.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Progestin preparations; as in contraceptive pills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676400" y="675375"/>
            <a:ext cx="74676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Produced by; Adrenal glands, Gonads, Brain, Placenta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25" y="1295400"/>
            <a:ext cx="182880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Synthesis;</a:t>
            </a:r>
          </a:p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Induced by LH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385" y="5575265"/>
            <a:ext cx="84514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     Two types of progesterone receptors [PR]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PR-A &amp; PR-B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could exist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cytoplasmic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mediating genomic long term effects  or  membranous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mediating non-genomic rapid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58406"/>
            <a:ext cx="3748142" cy="387798"/>
          </a:xfrm>
          <a:prstGeom prst="rect">
            <a:avLst/>
          </a:prstGeom>
          <a:gradFill flip="none" rotWithShape="1">
            <a:gsLst>
              <a:gs pos="21000">
                <a:schemeClr val="tx1"/>
              </a:gs>
              <a:gs pos="64000">
                <a:srgbClr val="0000FF"/>
              </a:gs>
              <a:gs pos="94000">
                <a:srgbClr val="3333CC">
                  <a:alpha val="69000"/>
                </a:srgbClr>
              </a:gs>
              <a:gs pos="99000">
                <a:srgbClr val="B2CCEC"/>
              </a:gs>
              <a:gs pos="100000">
                <a:srgbClr val="FF00FF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progesterone 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513466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96194" y="5716190"/>
            <a:ext cx="304006" cy="794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305800" y="31242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23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57213" y="1242169"/>
            <a:ext cx="858678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153" y="829235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3" y="304800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96" y="1832135"/>
            <a:ext cx="8686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against possibility of estrogen induced endometrial cancer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Estrogen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 cell growth. If unopposed endometrial cell lining can show (atypical hyperplasia)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Progesterone beneficially matures endometrial cell lining  ( become differentiated) &amp;  apoptosis of atypical cells by activation of p53.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Progesterone (natural) protects against breast cancer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development by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anti-inflammatory &amp; apoptotic mechanisms, but this effect is not as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clear with synthetic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Mamography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recommended every 6ms.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813672"/>
            <a:ext cx="6477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As HRT, usually given in combination with estrogen Some use it alone in risk of cancer but does not 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all menopausal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896" y="466550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Confers </a:t>
            </a:r>
            <a:r>
              <a:rPr lang="en-US" sz="2400" b="1" u="heavy" spc="-50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neuroprotection</a:t>
            </a: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, mild effect</a:t>
            </a:r>
            <a:endParaRPr lang="en-US" sz="2400" b="1" u="heavy" spc="-30" dirty="0" smtClean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Controls insomnia &amp; depression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little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ffect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Counteract  osteoporosis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directly +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5064" y="17722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2954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52" y="762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404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87884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Contraception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Menpauasal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symptoms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given together)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2133335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569242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Oral; Micronized  progesterone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IUS;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Levonorgestrel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Progestasert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Vaginal - natural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progesterone gel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pessary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Transdermal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-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sequential / continuous patch.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4822369"/>
            <a:ext cx="7620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Mood changes, as anxiety, irritability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Headache, dizziness or drowsiness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Nausea, vomiting,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abdominal pain or bloating (distention). 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masculinization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(Not with new preparations)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4365169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 flipH="1">
            <a:off x="7543800" y="3352800"/>
            <a:ext cx="1143000" cy="1298291"/>
            <a:chOff x="2" y="73309"/>
            <a:chExt cx="1716208" cy="1907891"/>
          </a:xfrm>
        </p:grpSpPr>
        <p:pic>
          <p:nvPicPr>
            <p:cNvPr id="14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184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Benefits and Risks of HRT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benefits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Symptoms of menopause (vasomotor, genitourinary)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Osteoporosis (Definite increase in bone mineral density; probable decrease in risk of fractures)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risks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Endometrial cancer (estrogen only)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Venous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thromboembolism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(long term)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Breast cancer (long term 5 yrs)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Uncertain benefits 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Cognitive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functions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Note: the risk of CVS </a:t>
            </a:r>
            <a:r>
              <a:rPr lang="en-US" sz="2800" dirty="0" err="1" smtClean="0">
                <a:solidFill>
                  <a:srgbClr val="FF0000"/>
                </a:solidFill>
              </a:rPr>
              <a:t>broblems</a:t>
            </a:r>
            <a:r>
              <a:rPr lang="en-US" sz="2800" dirty="0" smtClean="0">
                <a:solidFill>
                  <a:srgbClr val="FF0000"/>
                </a:solidFill>
              </a:rPr>
              <a:t> and breast cancer with HRT is more than their benefits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56" y="297954"/>
            <a:ext cx="2740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Gungsuh" pitchFamily="18" charset="-127"/>
              </a:rPr>
              <a:t>SERMs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3.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76071"/>
            <a:ext cx="53895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Raloxifene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(oral and non-hormonal)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914400"/>
            <a:ext cx="8229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Raloxifen</a:t>
            </a:r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and uterus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agonist in bone 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 and partial agonist in bone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2362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An ideal SERM for use as HRT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should  be agonistic in brain, bone, CV system (not necessarily the liver), vagina &amp; urinary system but antagonistic in breast &amp;  uterus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4200" y="3200400"/>
          <a:ext cx="5638801" cy="1657350"/>
        </p:xfrm>
        <a:graphic>
          <a:graphicData uri="http://schemas.openxmlformats.org/drawingml/2006/table">
            <a:tbl>
              <a:tblPr/>
              <a:tblGrid>
                <a:gridCol w="1143001"/>
                <a:gridCol w="762000"/>
                <a:gridCol w="838200"/>
                <a:gridCol w="838200"/>
                <a:gridCol w="68580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Ideal </a:t>
                      </a:r>
                      <a:r>
                        <a:rPr lang="en-US" sz="1600" b="1" u="heavy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SER</a:t>
                      </a:r>
                      <a:r>
                        <a:rPr lang="en-US" sz="1600" b="1" u="heavy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Tamoxifen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81000" y="4876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risk of venous thrombosis &amp; tends to precipitate vaginal atrophy &amp;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hot flushes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6388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Raloxifene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has no effect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flushes,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increases hot flushes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very effective preventing vertebral bone fracture and CVs problems less comp to Estrogen) for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osteoprosis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use of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bisphosphonate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is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bettere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than SERMs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4343400"/>
            <a:ext cx="1143000" cy="533400"/>
            <a:chOff x="1981200" y="4495800"/>
            <a:chExt cx="1143000" cy="533400"/>
          </a:xfrm>
        </p:grpSpPr>
        <p:sp>
          <p:nvSpPr>
            <p:cNvPr id="36" name="Left Brace 35"/>
            <p:cNvSpPr/>
            <p:nvPr/>
          </p:nvSpPr>
          <p:spPr>
            <a:xfrm>
              <a:off x="2971800" y="4495800"/>
              <a:ext cx="152400" cy="533400"/>
            </a:xfrm>
            <a:prstGeom prst="lef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4572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Not Ideal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2" name="TextBox 21"/>
          <p:cNvSpPr txBox="1"/>
          <p:nvPr/>
        </p:nvSpPr>
        <p:spPr>
          <a:xfrm>
            <a:off x="12954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 = agonist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= antagonist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2" grpId="1" build="allAtOnce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3959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PHYTOESTROGENS 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5.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7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8849"/>
            <a:ext cx="380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ANDROGENS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67194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6.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350520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42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05200"/>
            <a:ext cx="5867400" cy="1588"/>
          </a:xfrm>
          <a:prstGeom prst="line">
            <a:avLst/>
          </a:prstGeom>
          <a:ln w="28575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322064"/>
            <a:ext cx="8305800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D9FFFF"/>
                </a:solidFill>
                <a:latin typeface="Bernard MT Condensed" pitchFamily="18" charset="0"/>
              </a:rPr>
              <a:t> Testosterone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is responsible for sexual arousal in females. It is </a:t>
            </a:r>
            <a:r>
              <a:rPr lang="en-US" sz="23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as the sole therapy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menopausal women in whom their menopausal symptoms are focused on </a:t>
            </a:r>
            <a:r>
              <a:rPr lang="en-US" sz="2300" spc="-30" dirty="0" smtClean="0">
                <a:solidFill>
                  <a:srgbClr val="FF0000"/>
                </a:solidFill>
                <a:latin typeface="Arial Narrow" pitchFamily="34" charset="0"/>
              </a:rPr>
              <a:t>lack of sexual arousal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. It is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as adjuvant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combined estrogen &amp; progestin if all other menopausal symptom exist.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dirty="0" smtClean="0">
                <a:solidFill>
                  <a:srgbClr val="D9FFFF"/>
                </a:solidFill>
                <a:latin typeface="Arial Narrow" pitchFamily="34" charset="0"/>
              </a:rPr>
              <a:t>N.B. </a:t>
            </a:r>
            <a:r>
              <a:rPr lang="en-US" sz="2300" b="1" i="1" dirty="0" err="1" smtClean="0">
                <a:solidFill>
                  <a:srgbClr val="D9FFFF"/>
                </a:solidFill>
                <a:latin typeface="Arial Narrow" pitchFamily="34" charset="0"/>
              </a:rPr>
              <a:t>Tibolone</a:t>
            </a:r>
            <a:r>
              <a:rPr lang="en-US" sz="2300" b="1" i="1" dirty="0" smtClean="0">
                <a:solidFill>
                  <a:srgbClr val="D9FFFF"/>
                </a:solidFill>
                <a:latin typeface="Arial Narrow" pitchFamily="34" charset="0"/>
              </a:rPr>
              <a:t>,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 can be effective in some women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has some androgen agonistic properties. (androgens use is not approved by FDA in women)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893064"/>
            <a:ext cx="8305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supplements from plants; 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isoflavones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(soya beans, flaxseeds)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lignans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(whole grains). Avoid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esterogen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dependent breast cancer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mimic action of estrogen on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alleviate symptoms related to hot flushes, mood swings, cognitive functions &amp; possess CVS protective actions. (data limited on their efficacy)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block actions mediated by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some target tissues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risks of developing endometrial &amp; breast cancer.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16888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Women’s Health Initiative (WHI) and HRT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b="1" dirty="0" smtClean="0"/>
              <a:t>Menopausal Hormone Therapy</a:t>
            </a:r>
          </a:p>
          <a:p>
            <a:pPr fontAlgn="base"/>
            <a:r>
              <a:rPr lang="en-US" dirty="0" smtClean="0"/>
              <a:t>For decades, hormone therapy was a widely used in menopausal symptoms.</a:t>
            </a:r>
          </a:p>
          <a:p>
            <a:pPr fontAlgn="base"/>
            <a:r>
              <a:rPr lang="en-US" dirty="0" smtClean="0"/>
              <a:t> </a:t>
            </a:r>
            <a:r>
              <a:rPr lang="en-US" b="1" dirty="0" smtClean="0"/>
              <a:t>Estrogen</a:t>
            </a:r>
            <a:r>
              <a:rPr lang="en-US" dirty="0" smtClean="0"/>
              <a:t> has been used alone in  menopausal women who </a:t>
            </a:r>
            <a:r>
              <a:rPr lang="en-US" dirty="0" smtClean="0">
                <a:solidFill>
                  <a:srgbClr val="FF0000"/>
                </a:solidFill>
              </a:rPr>
              <a:t>have had their uterus removed</a:t>
            </a:r>
            <a:r>
              <a:rPr lang="en-US" dirty="0" smtClean="0"/>
              <a:t>.</a:t>
            </a:r>
          </a:p>
          <a:p>
            <a:pPr fontAlgn="base"/>
            <a:endParaRPr lang="en-US" b="1" dirty="0" smtClean="0"/>
          </a:p>
          <a:p>
            <a:pPr fontAlgn="base"/>
            <a:r>
              <a:rPr lang="en-US" b="1" dirty="0" smtClean="0"/>
              <a:t>Progestin</a:t>
            </a:r>
            <a:r>
              <a:rPr lang="en-US" dirty="0" smtClean="0"/>
              <a:t>, the synthetic form of an estrogen-related hormone called progesterone, is combined with estrogen in menopausal women </a:t>
            </a:r>
            <a:r>
              <a:rPr lang="en-US" dirty="0" smtClean="0">
                <a:solidFill>
                  <a:srgbClr val="FF0000"/>
                </a:solidFill>
              </a:rPr>
              <a:t>who still have their uterus</a:t>
            </a:r>
            <a:r>
              <a:rPr lang="en-US" dirty="0" smtClean="0"/>
              <a:t>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Women’s Health Initiative (WHI), a 15-year research program launched in 1991, addressed the most common causes of death, disability, and poor quality of life in postmenopausal women.</a:t>
            </a:r>
          </a:p>
          <a:p>
            <a:pPr fontAlgn="base"/>
            <a:r>
              <a:rPr lang="en-US" dirty="0" smtClean="0"/>
              <a:t> The research program examined the effectiveness of hormone replacement therapy in women. In 2002, findings from two WHI clinical trials examined: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use of estrogen plus progestin in women with a uterus</a:t>
            </a:r>
          </a:p>
          <a:p>
            <a:pPr fontAlgn="base"/>
            <a:r>
              <a:rPr lang="en-US" dirty="0" smtClean="0"/>
              <a:t>The use of estrogen only in women without a uterus.</a:t>
            </a:r>
          </a:p>
          <a:p>
            <a:pPr fontAlgn="base"/>
            <a:r>
              <a:rPr lang="en-US" dirty="0" smtClean="0"/>
              <a:t>In both studies, women were randomly assigned to receive either the hormone medication or placebo.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In both studies, when compared with placebo, the hormone medication (whether estrogen plus progestin or estrogen only) resulted </a:t>
            </a:r>
            <a:r>
              <a:rPr lang="en-US" dirty="0" smtClean="0">
                <a:solidFill>
                  <a:srgbClr val="FF0000"/>
                </a:solidFill>
              </a:rPr>
              <a:t>in an increased risk of </a:t>
            </a:r>
            <a:r>
              <a:rPr lang="en-US" b="1" dirty="0" smtClean="0">
                <a:solidFill>
                  <a:srgbClr val="FF0000"/>
                </a:solidFill>
              </a:rPr>
              <a:t>stroke and blood clots</a:t>
            </a:r>
            <a:r>
              <a:rPr lang="en-US" dirty="0" smtClean="0"/>
              <a:t>. In addition, the estrogen plus progestin medication resulted in an increased risk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heart attack and breast cancer</a:t>
            </a:r>
            <a:r>
              <a:rPr lang="en-US" dirty="0" smtClean="0"/>
              <a:t>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 These concerns are one reason that many women are turning to mind and body practices and natural products to help with menopausal symptoms.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ircres.ahajournals.org/content/vol103/issue1/images/medium/coverfig.gif"/>
          <p:cNvPicPr>
            <a:picLocks noChangeAspect="1" noChangeArrowheads="1"/>
          </p:cNvPicPr>
          <p:nvPr/>
        </p:nvPicPr>
        <p:blipFill>
          <a:blip r:embed="rId2" cstate="print"/>
          <a:srcRect l="3636" t="3604" r="3636" b="42342"/>
          <a:stretch>
            <a:fillRect/>
          </a:stretch>
        </p:blipFill>
        <p:spPr bwMode="auto">
          <a:xfrm>
            <a:off x="1371600" y="6019800"/>
            <a:ext cx="3886200" cy="8382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4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farm2.static.flickr.com/1350/1437269439_31d78358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94445"/>
            <a:ext cx="2971800" cy="2977755"/>
          </a:xfrm>
          <a:prstGeom prst="rect">
            <a:avLst/>
          </a:prstGeom>
          <a:noFill/>
        </p:spPr>
      </p:pic>
      <p:pic>
        <p:nvPicPr>
          <p:cNvPr id="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31442" y="887984"/>
            <a:ext cx="2209800" cy="2769616"/>
          </a:xfrm>
          <a:prstGeom prst="ellipse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338822"/>
            <a:ext cx="6705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FBFBAF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FBFBAF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Recognize menopausal symptoms &amp; consequences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Classify drugs used to alleviate such symptoms that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are used as Hormonal Replacement Therapy [HRT]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preparations, side effects &amp; contraindications of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such agents. </a:t>
            </a:r>
            <a:endParaRPr lang="en-US" sz="2400" b="1" dirty="0">
              <a:solidFill>
                <a:srgbClr val="FBFBA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62830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Non-hormonal agents used in management of menopausal symptoms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Fuoxetins</a:t>
            </a:r>
            <a:r>
              <a:rPr lang="en-US" dirty="0" smtClean="0">
                <a:solidFill>
                  <a:schemeClr val="accent5"/>
                </a:solidFill>
              </a:rPr>
              <a:t> (SSRI)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Clonidine</a:t>
            </a:r>
            <a:r>
              <a:rPr lang="en-US" dirty="0" smtClean="0">
                <a:solidFill>
                  <a:schemeClr val="accent5"/>
                </a:solidFill>
              </a:rPr>
              <a:t> (centrally acting antihypertensive)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Gabapentin</a:t>
            </a:r>
            <a:r>
              <a:rPr lang="en-US" dirty="0" smtClean="0">
                <a:solidFill>
                  <a:schemeClr val="accent5"/>
                </a:solidFill>
              </a:rPr>
              <a:t> (anti-convulsant)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Physical activity: exercise, smoking cessation and relaxation of mind will improve symptoms of </a:t>
            </a:r>
            <a:r>
              <a:rPr lang="en-US" dirty="0" err="1" smtClean="0">
                <a:solidFill>
                  <a:schemeClr val="accent5"/>
                </a:solidFill>
              </a:rPr>
              <a:t>menopuase</a:t>
            </a:r>
            <a:r>
              <a:rPr lang="en-US" dirty="0" smtClean="0">
                <a:solidFill>
                  <a:schemeClr val="accent5"/>
                </a:solidFill>
              </a:rPr>
              <a:t> (</a:t>
            </a:r>
            <a:r>
              <a:rPr lang="en-US" dirty="0" err="1" smtClean="0">
                <a:solidFill>
                  <a:schemeClr val="accent5"/>
                </a:solidFill>
              </a:rPr>
              <a:t>e.g</a:t>
            </a:r>
            <a:r>
              <a:rPr lang="en-US" dirty="0" smtClean="0">
                <a:solidFill>
                  <a:schemeClr val="accent5"/>
                </a:solidFill>
              </a:rPr>
              <a:t> hot flushes) and fall preventing strategies prevents chances of fracture.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1613" t="2481" r="3226" b="5707"/>
          <a:stretch>
            <a:fillRect/>
          </a:stretch>
        </p:blipFill>
        <p:spPr bwMode="auto">
          <a:xfrm>
            <a:off x="2667000" y="3810000"/>
            <a:ext cx="449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28600" y="533400"/>
            <a:ext cx="4953000" cy="4883239"/>
          </a:xfrm>
          <a:prstGeom prst="ellipse">
            <a:avLst/>
          </a:prstGeom>
          <a:noFill/>
        </p:spPr>
      </p:pic>
      <p:pic>
        <p:nvPicPr>
          <p:cNvPr id="3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457200" y="1447800"/>
            <a:ext cx="2514600" cy="3151632"/>
          </a:xfrm>
          <a:prstGeom prst="ellipse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228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rgbClr val="D9FFFF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rgbClr val="D9FFFF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38600" y="1940004"/>
            <a:ext cx="45993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44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2173793" y="5115445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85" t="22522" r="4478" b="4167"/>
          <a:stretch>
            <a:fillRect/>
          </a:stretch>
        </p:blipFill>
        <p:spPr bwMode="auto">
          <a:xfrm>
            <a:off x="74052" y="914400"/>
            <a:ext cx="3490686" cy="1981200"/>
          </a:xfrm>
          <a:prstGeom prst="rect">
            <a:avLst/>
          </a:prstGeom>
          <a:noFill/>
        </p:spPr>
      </p:pic>
      <p:pic>
        <p:nvPicPr>
          <p:cNvPr id="16386" name="Picture 2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" y="73308"/>
            <a:ext cx="2285999" cy="2746091"/>
          </a:xfrm>
          <a:prstGeom prst="ellipse">
            <a:avLst/>
          </a:prstGeom>
          <a:noFill/>
        </p:spPr>
      </p:pic>
      <p:pic>
        <p:nvPicPr>
          <p:cNvPr id="16388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149431" y="178158"/>
            <a:ext cx="1945532" cy="2438400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9116" y="216795"/>
            <a:ext cx="525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 system of medical treatment that is designed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artificially boost female hormones,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hope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alleviate symptoms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caused by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 in their circulating levels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205" y="174079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PERI &amp;  POSTMENOPAUSE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0"/>
            <a:ext cx="228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1408176"/>
            <a:ext cx="114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4093" y="2163823"/>
            <a:ext cx="3496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D9FFFF"/>
                </a:solidFill>
                <a:latin typeface="Bernard MT Condensed" pitchFamily="18" charset="0"/>
              </a:rPr>
              <a:t>Natural, Pathological, Induced</a:t>
            </a:r>
            <a:endParaRPr lang="en-US" sz="22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0" y="1512195"/>
            <a:ext cx="1295400" cy="228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2286000"/>
            <a:ext cx="163830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8BBC"/>
                  </a:solidFill>
                </a:uFill>
                <a:latin typeface="Bernard MT Condensed" pitchFamily="18" charset="0"/>
              </a:rPr>
              <a:t>MENOPAUSE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2731395"/>
            <a:ext cx="9144000" cy="762000"/>
            <a:chOff x="0" y="2705637"/>
            <a:chExt cx="9144000" cy="762000"/>
          </a:xfrm>
        </p:grpSpPr>
        <p:sp>
          <p:nvSpPr>
            <p:cNvPr id="23" name="Rectangle 22"/>
            <p:cNvSpPr/>
            <p:nvPr/>
          </p:nvSpPr>
          <p:spPr>
            <a:xfrm>
              <a:off x="0" y="2705637"/>
              <a:ext cx="9144000" cy="762000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alpha val="73000"/>
                  </a:schemeClr>
                </a:gs>
                <a:gs pos="50000">
                  <a:srgbClr val="3333CC"/>
                </a:gs>
                <a:gs pos="62000">
                  <a:srgbClr val="007DBC"/>
                </a:gs>
                <a:gs pos="79000">
                  <a:srgbClr val="FF3399">
                    <a:alpha val="6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732469"/>
              <a:ext cx="84582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physiological change that occurs at the time when the last period ends generally as women age and loss fertility (age late 40s)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68341" y="3505200"/>
            <a:ext cx="2956259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Estrogen </a:t>
            </a:r>
            <a:r>
              <a:rPr lang="en-US" sz="2000" b="1" dirty="0" smtClean="0">
                <a:latin typeface="Arial Narrow" pitchFamily="34" charset="0"/>
              </a:rPr>
              <a:t>&amp; Progesterone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 Androgens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  </a:t>
            </a:r>
            <a:r>
              <a:rPr lang="en-US" sz="2000" b="1" dirty="0" smtClean="0">
                <a:latin typeface="Arial Narrow" pitchFamily="34" charset="0"/>
              </a:rPr>
              <a:t>FSH &amp; LH</a:t>
            </a:r>
          </a:p>
          <a:p>
            <a:pPr>
              <a:lnSpc>
                <a:spcPts val="2000"/>
              </a:lnSpc>
              <a:buFont typeface="Wingdings 3" pitchFamily="18" charset="2"/>
              <a:buChar char="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Insulin Resistance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85698" y="3484880"/>
            <a:ext cx="2455672" cy="68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200" b="1" i="1" dirty="0"/>
              <a:t>' </a:t>
            </a:r>
            <a:r>
              <a:rPr lang="en-US" sz="2200" b="1" i="1" dirty="0" err="1"/>
              <a:t>menos</a:t>
            </a:r>
            <a:r>
              <a:rPr lang="en-US" sz="2200" b="1" i="1" dirty="0"/>
              <a:t>'( month) </a:t>
            </a:r>
            <a:endParaRPr lang="en-US" sz="2200" b="1" i="1" dirty="0" smtClean="0"/>
          </a:p>
          <a:p>
            <a:pPr algn="r">
              <a:lnSpc>
                <a:spcPts val="2300"/>
              </a:lnSpc>
            </a:pPr>
            <a:r>
              <a:rPr lang="en-US" sz="2200" b="1" i="1" dirty="0" smtClean="0"/>
              <a:t> </a:t>
            </a:r>
            <a:r>
              <a:rPr lang="en-US" sz="2200" b="1" i="1" dirty="0"/>
              <a:t>'</a:t>
            </a:r>
            <a:r>
              <a:rPr lang="en-US" sz="2200" b="1" i="1" dirty="0" err="1"/>
              <a:t>pausis</a:t>
            </a:r>
            <a:r>
              <a:rPr lang="en-US" sz="2200" b="1" i="1" dirty="0"/>
              <a:t>'(cessation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pic>
        <p:nvPicPr>
          <p:cNvPr id="21506" name="Picture 2" descr="http://accessmedicine.com/loadBinary.aspx?name=harr&amp;filename=harr_c348f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3429000" cy="2743200"/>
          </a:xfrm>
          <a:prstGeom prst="rect">
            <a:avLst/>
          </a:prstGeom>
          <a:noFill/>
        </p:spPr>
      </p:pic>
      <p:pic>
        <p:nvPicPr>
          <p:cNvPr id="23554" name="Picture 2" descr="http://embryology.med.unsw.edu.au/wwwhuman/MCycle/images/Mcyc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495800"/>
            <a:ext cx="4724400" cy="23622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562600" y="4038600"/>
            <a:ext cx="3316869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Normal </a:t>
            </a:r>
            <a:r>
              <a:rPr lang="en-US" sz="2000" b="1" spc="-30" dirty="0" err="1" smtClean="0">
                <a:solidFill>
                  <a:schemeClr val="lt1"/>
                </a:solidFill>
                <a:latin typeface="Arial Narrow" pitchFamily="34" charset="0"/>
              </a:rPr>
              <a:t>menstraution</a:t>
            </a:r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  </a:t>
            </a:r>
            <a:endParaRPr lang="en-US" sz="2000" b="1" spc="-30" dirty="0">
              <a:solidFill>
                <a:schemeClr val="lt1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1600200"/>
            <a:ext cx="3352800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1/3 </a:t>
            </a:r>
            <a:r>
              <a:rPr lang="en-US" sz="2000" b="1" spc="-30" baseline="30000" dirty="0">
                <a:solidFill>
                  <a:schemeClr val="lt1"/>
                </a:solidFill>
                <a:latin typeface="Arial Narrow" pitchFamily="34" charset="0"/>
              </a:rPr>
              <a:t>rd</a:t>
            </a:r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 of total female population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  <p:bldP spid="33" grpId="0" animBg="1"/>
      <p:bldP spid="32" grpId="0"/>
      <p:bldP spid="41" grpId="0"/>
      <p:bldP spid="2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104106" y="2665669"/>
            <a:ext cx="26670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sympto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16216"/>
          <a:stretch>
            <a:fillRect/>
          </a:stretch>
        </p:blipFill>
        <p:spPr>
          <a:xfrm>
            <a:off x="4813479" y="932329"/>
            <a:ext cx="3911958" cy="2514600"/>
          </a:xfrm>
          <a:prstGeom prst="rect">
            <a:avLst/>
          </a:prstGeom>
          <a:solidFill>
            <a:srgbClr val="E7EFF9"/>
          </a:solidFill>
          <a:ln/>
        </p:spPr>
      </p:pic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6096000" y="0"/>
            <a:ext cx="3048000" cy="1859692"/>
          </a:xfrm>
          <a:prstGeom prst="halfFrame">
            <a:avLst>
              <a:gd name="adj1" fmla="val 39566"/>
              <a:gd name="adj2" fmla="val 37487"/>
            </a:avLst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01674" y="3498445"/>
            <a:ext cx="3962400" cy="528350"/>
          </a:xfrm>
          <a:prstGeom prst="rect">
            <a:avLst/>
          </a:prstGeom>
          <a:solidFill>
            <a:srgbClr val="E7EFF9"/>
          </a:solidFill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latin typeface="Arial Narrow" pitchFamily="34" charset="0"/>
                <a:sym typeface="Wingdings 3"/>
              </a:rPr>
              <a:t>20% no symptoms, 60% some symptoms, 20% severe </a:t>
            </a:r>
            <a:r>
              <a:rPr lang="en-US" b="1" dirty="0" smtClean="0">
                <a:latin typeface="Arial Narrow" pitchFamily="34" charset="0"/>
                <a:sym typeface="Wingdings 3"/>
              </a:rPr>
              <a:t>symptoms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373" y="685800"/>
            <a:ext cx="3810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Immediate</a:t>
            </a:r>
          </a:p>
          <a:p>
            <a:pPr lvl="2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Intermediate</a:t>
            </a:r>
          </a:p>
          <a:p>
            <a:pPr lvl="4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Long Term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SYMPTOMS &amp; CONSEQUENCES of MENOPAUSE</a:t>
            </a:r>
            <a:endParaRPr lang="en-US" sz="24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43400"/>
            <a:ext cx="4876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Dyspareunia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vaginal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dryness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Urethral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syndrome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dysuria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urgency &amp; frequency)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Incontinence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difficulty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voiding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bruising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aches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0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4761963" y="4126895"/>
            <a:ext cx="3848637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Osteoporosis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CVS Risks;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LDL/HDL ratio,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CHD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stroke,..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 N S deficits; Alzheimer's,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dementia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180026" y="1333500"/>
            <a:ext cx="6858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352006" y="1626752"/>
            <a:ext cx="1474352" cy="2667000"/>
            <a:chOff x="3352006" y="1626752"/>
            <a:chExt cx="1474352" cy="26670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378558" y="4267200"/>
              <a:ext cx="1447800" cy="1588"/>
            </a:xfrm>
            <a:prstGeom prst="straightConnector1">
              <a:avLst/>
            </a:prstGeom>
            <a:ln w="57150">
              <a:solidFill>
                <a:srgbClr val="D9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019300" y="2959458"/>
              <a:ext cx="2667000" cy="1588"/>
            </a:xfrm>
            <a:prstGeom prst="line">
              <a:avLst/>
            </a:prstGeom>
            <a:ln w="57150">
              <a:solidFill>
                <a:srgbClr val="D9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126" y="1873460"/>
            <a:ext cx="4572000" cy="2092881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/ Night Sweats (vasomotor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symtoms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Insomnia, Anxiety, Irritability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Mood Disturbances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Reduction In Sexuality &amp; Libido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Poor Concentration / Memory Loss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55971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1681022"/>
            <a:ext cx="8229600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Estrogen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Some undesirable side effects</a:t>
            </a:r>
          </a:p>
          <a:p>
            <a:pPr algn="just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	</a:t>
            </a:r>
          </a:p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but not if there is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hystrectomy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Selective ER-Modulators [SERMs]</a:t>
            </a: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Phytoestrogens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Androgens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responsible for sexual arousal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given only if </a:t>
            </a:r>
            <a:b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there is  loss of libido &amp; orgasm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4751" y="204256"/>
            <a:ext cx="5069849" cy="862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Menopausal Symptoms </a:t>
            </a:r>
          </a:p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</a:t>
            </a: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Estrogen</a:t>
            </a:r>
            <a:endParaRPr lang="en-US" sz="32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048" y="988975"/>
            <a:ext cx="18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Alleviate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solidFill>
                <a:srgbClr val="66FFFF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989526"/>
            <a:ext cx="4334776" cy="858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Replace the Estrogen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</a:t>
            </a:r>
          </a:p>
        </p:txBody>
      </p:sp>
      <p:sp>
        <p:nvSpPr>
          <p:cNvPr id="16" name="Up Arrow 15"/>
          <p:cNvSpPr/>
          <p:nvPr/>
        </p:nvSpPr>
        <p:spPr>
          <a:xfrm>
            <a:off x="5867400" y="661116"/>
            <a:ext cx="457200" cy="304800"/>
          </a:xfrm>
          <a:prstGeom prst="upArrow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693384"/>
            <a:ext cx="7598542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Given for short term; never exceed 5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years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control </a:t>
            </a:r>
            <a:r>
              <a:rPr lang="en-US" sz="2400" b="1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meno-pausal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 symptoms without allowing ample time for malignant transition that might be induced by estrogen </a:t>
            </a:r>
            <a:endParaRPr lang="en-US" sz="2400" b="1" dirty="0">
              <a:ln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cap="none" spc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Long-term administration was only indicated in osteoporosis &amp; CVS protection but now  better drugs are available</a:t>
            </a:r>
            <a:endParaRPr lang="en-US" sz="2400" b="1" cap="none" spc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1446326" y="5817834"/>
            <a:ext cx="1066800" cy="22860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68" y="5640274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66FFFF"/>
                  </a:solidFill>
                  <a:prstDash val="solid"/>
                </a:ln>
                <a:solidFill>
                  <a:srgbClr val="D9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No more preferred</a:t>
            </a:r>
            <a:endParaRPr lang="en-US" sz="2400" dirty="0">
              <a:ln>
                <a:solidFill>
                  <a:srgbClr val="66FFFF"/>
                </a:solidFill>
                <a:prstDash val="solid"/>
              </a:ln>
              <a:solidFill>
                <a:srgbClr val="D9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-2937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81000" y="4532786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200" y="157151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51606" y="1295400"/>
            <a:ext cx="8687594" cy="2743200"/>
            <a:chOff x="151606" y="990600"/>
            <a:chExt cx="8687594" cy="3048000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3328116"/>
              <a:ext cx="32004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in pre-menopause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3415903" y="2709862"/>
              <a:ext cx="1994297" cy="1296988"/>
              <a:chOff x="771" y="2304"/>
              <a:chExt cx="1005" cy="817"/>
            </a:xfrm>
          </p:grpSpPr>
          <p:pic>
            <p:nvPicPr>
              <p:cNvPr id="45" name="Picture 9" descr="200px-Estradiol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2304"/>
                <a:ext cx="960" cy="5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771" y="2888"/>
                <a:ext cx="6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Estradiol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3429793" y="1066801"/>
              <a:ext cx="1619250" cy="1220788"/>
              <a:chOff x="970" y="3264"/>
              <a:chExt cx="816" cy="769"/>
            </a:xfrm>
          </p:grpSpPr>
          <p:pic>
            <p:nvPicPr>
              <p:cNvPr id="43" name="Picture 14" descr="200px-Estron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0" y="3264"/>
                <a:ext cx="816" cy="52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065" y="38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Estrone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171450" y="2709862"/>
              <a:ext cx="1964531" cy="1328738"/>
              <a:chOff x="3840" y="3312"/>
              <a:chExt cx="990" cy="837"/>
            </a:xfrm>
          </p:grpSpPr>
          <p:pic>
            <p:nvPicPr>
              <p:cNvPr id="41" name="Picture 17" descr="250px-Testosterone_structu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88" y="3312"/>
                <a:ext cx="942" cy="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916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66FFFF"/>
                    </a:solidFill>
                    <a:latin typeface="Bernard MT Condensed" pitchFamily="18" charset="0"/>
                  </a:rPr>
                  <a:t>Testosterone</a:t>
                </a: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83820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17195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248437" y="1499317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209800" y="3167062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93345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26720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51606" y="990602"/>
              <a:ext cx="5659438" cy="2139951"/>
              <a:chOff x="950" y="2352"/>
              <a:chExt cx="2852" cy="134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950" y="2352"/>
                <a:ext cx="1152" cy="840"/>
                <a:chOff x="2438" y="2832"/>
                <a:chExt cx="1152" cy="840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8" y="3439"/>
                  <a:ext cx="115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solidFill>
                        <a:srgbClr val="66FFFF"/>
                      </a:solidFill>
                      <a:latin typeface="Bernard MT Condensed" pitchFamily="18" charset="0"/>
                    </a:rPr>
                    <a:t>Androstenedione</a:t>
                  </a:r>
                  <a:endParaRPr lang="en-US" dirty="0">
                    <a:solidFill>
                      <a:srgbClr val="66FFFF"/>
                    </a:solidFill>
                    <a:latin typeface="Bernard MT Condensed" pitchFamily="18" charset="0"/>
                  </a:endParaRPr>
                </a:p>
              </p:txBody>
            </p:sp>
            <p:pic>
              <p:nvPicPr>
                <p:cNvPr id="31" name="Picture 16" descr="220px-Androstendion_sv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96" y="2832"/>
                  <a:ext cx="900" cy="61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</p:pic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06" y="2428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463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024" y="3189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D9FFFF"/>
                    </a:solidFill>
                    <a:latin typeface="Bernard MT Condensed" pitchFamily="18" charset="0"/>
                  </a:rPr>
                  <a:t>Dehydrogenase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029200" y="990600"/>
              <a:ext cx="3810000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&amp; adrenals pre-menopausal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Adrenals in menopause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237" y="838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800" y="4186535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>
          <a:xfrm>
            <a:off x="228600" y="4724400"/>
            <a:ext cx="8915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lnSpc>
                <a:spcPts val="2500"/>
              </a:lnSpc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;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Oral bioavailability is low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due to its rapid oxidation in the liver so used only in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transdermal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 patch,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intradermal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implant, ….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Conjugated estrogens</a:t>
            </a:r>
            <a:r>
              <a:rPr lang="en-US" sz="2400" dirty="0" smtClean="0">
                <a:solidFill>
                  <a:srgbClr val="66FFFF"/>
                </a:solidFill>
                <a:latin typeface="Arial Narrow" pitchFamily="34" charset="0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mixture  of Na salts of sulfate esters of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estrone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equilin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Esterified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estrogens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-64008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ature.com/clpt/journal/v89/n1/images/clpt2010226f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30723" y="1340223"/>
            <a:ext cx="4202337" cy="5220237"/>
          </a:xfrm>
          <a:prstGeom prst="rect">
            <a:avLst/>
          </a:prstGeom>
          <a:solidFill>
            <a:srgbClr val="E7EFF9"/>
          </a:solidFill>
        </p:spPr>
      </p:pic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873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4470" y="1371600"/>
            <a:ext cx="4648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Types of Estrogen Receptors [ER]</a:t>
            </a: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ER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female hormonal functions</a:t>
            </a:r>
          </a:p>
          <a:p>
            <a:pPr indent="-342900"/>
            <a:r>
              <a:rPr lang="en-US" altLang="ko-KR" b="1" i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breast, ovaries, hypothalamus,… 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>
                <a:solidFill>
                  <a:srgbClr val="D9FFFF"/>
                </a:solidFill>
                <a:latin typeface="Arial Narrow" pitchFamily="34" charset="0"/>
              </a:rPr>
              <a:t>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  <a:sym typeface="Wingdings 3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other hormonal functions</a:t>
            </a:r>
          </a:p>
          <a:p>
            <a:pPr marL="0" lvl="1"/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brain, bone, heart, lungs, kidney, bladder, intestinal mucosa, endothelial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cells,….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228600"/>
            <a:ext cx="45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?</a:t>
            </a:r>
            <a:endParaRPr lang="en-US" sz="4400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33400"/>
            <a:ext cx="29770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estrogen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521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It 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Distribution of ER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9306" y="4419600"/>
            <a:ext cx="4953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400"/>
              </a:lnSpc>
            </a:pP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5506" y="518358"/>
            <a:ext cx="8637494" cy="2246769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76000"/>
                </a:schemeClr>
              </a:gs>
              <a:gs pos="64000">
                <a:srgbClr val="0000FF"/>
              </a:gs>
              <a:gs pos="94000">
                <a:srgbClr val="3333CC">
                  <a:alpha val="49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Estrogens bind to ER (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that exist either;  </a:t>
            </a: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err="1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Cytoplasmic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genomic actions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hrs–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time scale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 development,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endocrines,  metabolism</a:t>
            </a:r>
            <a:endParaRPr lang="en-US" sz="2200" b="1" dirty="0" smtClean="0">
              <a:solidFill>
                <a:srgbClr val="D9FFFF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Membranous; 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</a:rPr>
              <a:t>GPER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2</a:t>
            </a:r>
            <a:r>
              <a:rPr lang="en-US" sz="2200" b="1" spc="-40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nd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messenger   Ca or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or   MAP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Kinase</a:t>
            </a:r>
            <a:endParaRPr lang="en-US" sz="22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&gt;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non-genomic</a:t>
            </a:r>
            <a:r>
              <a:rPr lang="en-US" sz="2200" u="heavy" dirty="0" smtClean="0">
                <a:solidFill>
                  <a:srgbClr val="00CC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actions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sec – min. time scale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on NO,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transmitters,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endometrium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, ….. </a:t>
            </a:r>
            <a:endParaRPr lang="en-US" sz="2200" dirty="0">
              <a:solidFill>
                <a:srgbClr val="D9FFFF"/>
              </a:solidFill>
            </a:endParaRPr>
          </a:p>
        </p:txBody>
      </p: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pic>
        <p:nvPicPr>
          <p:cNvPr id="8" name="Picture 2" descr="Estrogen Receptors Trigger Gene Activation"/>
          <p:cNvPicPr>
            <a:picLocks noChangeAspect="1" noChangeArrowheads="1"/>
          </p:cNvPicPr>
          <p:nvPr/>
        </p:nvPicPr>
        <p:blipFill>
          <a:blip r:embed="rId4" cstate="print"/>
          <a:srcRect l="3922" t="18237" r="7843" b="3606"/>
          <a:stretch>
            <a:fillRect/>
          </a:stretch>
        </p:blipFill>
        <p:spPr bwMode="auto">
          <a:xfrm>
            <a:off x="3581400" y="3048000"/>
            <a:ext cx="5334000" cy="355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3570802"/>
            <a:ext cx="2209800" cy="41293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Genomic effects 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159188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GPER; G protein ER</a:t>
            </a:r>
          </a:p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MAP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activated  protein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that  activate transcription factors to promote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mitogenesis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905000"/>
            <a:ext cx="85344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hot flushes &amp;  night sweats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Controls sleep disturbance &amp; mood swings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NE, DA &amp; 5HT at reticular formation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urethral &amp; urinary symptoms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 at urethra &amp; NE transmission that contract sphincters &amp; relax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detrusal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muscles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vaginal dryness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(topical and systemic estrogens prep are effective)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Increases bone density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calcitonin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release from thyroid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synergestic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blocking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cortico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 steroid induced 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(Decrease incidence of hip fracture)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99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796635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Not given unless presence of symptoms; alone only after hysterectomy or with progestin as HRT</a:t>
            </a:r>
          </a:p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(never exceed 5 yrs administration)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7109</TotalTime>
  <Words>1568</Words>
  <Application>Microsoft Office PowerPoint</Application>
  <PresentationFormat>On-screen Show (4:3)</PresentationFormat>
  <Paragraphs>295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Benefits and Risks of HRT</vt:lpstr>
      <vt:lpstr>Slide 17</vt:lpstr>
      <vt:lpstr>Slide 18</vt:lpstr>
      <vt:lpstr>The Women’s Health Initiative (WHI) and HRT</vt:lpstr>
      <vt:lpstr>Non-hormonal agents used in management of menopausal symptoms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Ishfaq</cp:lastModifiedBy>
  <cp:revision>174</cp:revision>
  <dcterms:created xsi:type="dcterms:W3CDTF">2011-02-07T15:12:23Z</dcterms:created>
  <dcterms:modified xsi:type="dcterms:W3CDTF">2014-04-15T05:34:40Z</dcterms:modified>
</cp:coreProperties>
</file>