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70" r:id="rId6"/>
    <p:sldId id="262" r:id="rId7"/>
    <p:sldId id="275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BA99E-8BE1-4421-9808-FB796C685123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C63E-96CF-49CB-A1BA-A8D6A7DF4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Californian FB" pitchFamily="18" charset="0"/>
              </a:rPr>
              <a:t>Drugs affecting lactation and Breast milk</a:t>
            </a:r>
            <a:endParaRPr lang="en-US" b="1" dirty="0">
              <a:solidFill>
                <a:srgbClr val="C00000"/>
              </a:solidFill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Dr.Abdullatif</a:t>
            </a:r>
            <a:r>
              <a:rPr lang="en-US" dirty="0" smtClean="0"/>
              <a:t> Mahesar</a:t>
            </a:r>
          </a:p>
          <a:p>
            <a:r>
              <a:rPr lang="en-US" dirty="0" smtClean="0"/>
              <a:t>College of medicine 2014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9906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sz="3600" b="1" u="sng" smtClean="0">
                <a:solidFill>
                  <a:srgbClr val="0000FF"/>
                </a:solidFill>
              </a:rPr>
              <a:t>General consideration to minimize the amount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 lvl="1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Choose medications with the </a:t>
            </a:r>
          </a:p>
          <a:p>
            <a:pPr lvl="1"/>
            <a:r>
              <a:rPr lang="en-US" sz="3200" b="1" dirty="0"/>
              <a:t>S</a:t>
            </a:r>
            <a:r>
              <a:rPr lang="en-US" sz="3200" b="1" dirty="0" smtClean="0"/>
              <a:t>hortest half-life and highest protein-binding ability.</a:t>
            </a:r>
          </a:p>
          <a:p>
            <a:pPr lvl="1"/>
            <a:r>
              <a:rPr lang="en-US" sz="3200" b="1" dirty="0" smtClean="0"/>
              <a:t> </a:t>
            </a:r>
            <a:r>
              <a:rPr lang="en-US" sz="3200" b="1" dirty="0"/>
              <a:t>W</a:t>
            </a:r>
            <a:r>
              <a:rPr lang="en-US" sz="3200" b="1" dirty="0" smtClean="0"/>
              <a:t>ith the poorest oral/systemic  absorption.</a:t>
            </a:r>
          </a:p>
          <a:p>
            <a:pPr lvl="1"/>
            <a:r>
              <a:rPr lang="en-US" sz="3200" b="1" dirty="0" smtClean="0"/>
              <a:t> Medications with lowest lipid solubility.</a:t>
            </a:r>
          </a:p>
        </p:txBody>
      </p:sp>
    </p:spTree>
  </p:cSld>
  <p:clrMapOvr>
    <a:masterClrMapping/>
  </p:clrMapOvr>
  <p:transition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Cytotoxic</a:t>
            </a:r>
            <a:r>
              <a:rPr lang="en-US" dirty="0"/>
              <a:t> drugs that may interfere with cellular metabolism of the nursing infant, cause possible immune suppression, effect on growth, </a:t>
            </a:r>
            <a:r>
              <a:rPr lang="en-US" dirty="0" err="1"/>
              <a:t>neutropenia</a:t>
            </a:r>
            <a:r>
              <a:rPr lang="en-US" dirty="0"/>
              <a:t>  and association with </a:t>
            </a:r>
            <a:r>
              <a:rPr lang="en-US" dirty="0" smtClean="0"/>
              <a:t>carcinogenesis  e.g. </a:t>
            </a:r>
            <a:r>
              <a:rPr lang="en-US" dirty="0" err="1"/>
              <a:t>cyclophosphamide</a:t>
            </a:r>
            <a:r>
              <a:rPr lang="en-US" dirty="0"/>
              <a:t>, cyclosporine, doxorubicin, </a:t>
            </a:r>
            <a:r>
              <a:rPr lang="en-US" dirty="0" err="1"/>
              <a:t>methotrexate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Drugs of abuse </a:t>
            </a:r>
            <a:r>
              <a:rPr lang="en-US" dirty="0"/>
              <a:t>for which adverse effects on infant during breast feeding have been reported.eg. </a:t>
            </a:r>
            <a:r>
              <a:rPr lang="en-US" dirty="0" smtClean="0"/>
              <a:t>Amphetamine</a:t>
            </a:r>
            <a:r>
              <a:rPr lang="en-US" dirty="0"/>
              <a:t>, cocaine, heroin, marijuana ,phencyclidine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rgbClr val="C00000"/>
                </a:solidFill>
              </a:rPr>
              <a:t>DRUG CATEGORIES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from hazardous to safer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 DRUG CATEGORIES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Radioactive compounds</a:t>
            </a:r>
            <a:r>
              <a:rPr lang="en-US" dirty="0" smtClean="0"/>
              <a:t>, that </a:t>
            </a:r>
            <a:r>
              <a:rPr lang="en-US" dirty="0"/>
              <a:t>require temporary cessation of breast </a:t>
            </a:r>
            <a:r>
              <a:rPr lang="en-US" dirty="0" smtClean="0"/>
              <a:t>feeding </a:t>
            </a:r>
            <a:r>
              <a:rPr lang="en-US" dirty="0" err="1" smtClean="0"/>
              <a:t>eg</a:t>
            </a:r>
            <a:r>
              <a:rPr lang="en-US" dirty="0"/>
              <a:t>. Iodine </a:t>
            </a:r>
            <a:r>
              <a:rPr lang="en-US" baseline="30000" dirty="0"/>
              <a:t>131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Drugs</a:t>
            </a:r>
            <a:r>
              <a:rPr lang="en-US" dirty="0"/>
              <a:t> for which the effects on nursing infants is unknown but may </a:t>
            </a:r>
            <a:r>
              <a:rPr lang="en-US" dirty="0" smtClean="0"/>
              <a:t>be of </a:t>
            </a:r>
            <a:r>
              <a:rPr lang="en-US" dirty="0"/>
              <a:t>concern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Drugs </a:t>
            </a:r>
            <a:r>
              <a:rPr lang="en-US" dirty="0"/>
              <a:t>that have been associated with significant effects on some nursing infants and </a:t>
            </a:r>
            <a:r>
              <a:rPr lang="en-US" dirty="0" smtClean="0"/>
              <a:t>should </a:t>
            </a:r>
            <a:r>
              <a:rPr lang="en-US" dirty="0"/>
              <a:t>be given with nursing mothers with caution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Maternal medication </a:t>
            </a:r>
            <a:r>
              <a:rPr lang="en-US" dirty="0"/>
              <a:t>usually compatible with breast </a:t>
            </a:r>
            <a:r>
              <a:rPr lang="en-US" dirty="0" smtClean="0"/>
              <a:t>feeding</a:t>
            </a:r>
            <a:endParaRPr lang="en-US" dirty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PRECAUTIONS DURING BREAST FEEDING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Drugs with no safety data should be avoided or lactation should be discontinued.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Lactating mother should take medication just after nursing and 3-4 hours before the next feeding.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b="1" i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to allow time for drug to be cleared from the mother’s blood – drug concentration in milk will be low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382000" cy="62484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AUGMENTATION OF LACTATION                              </a:t>
            </a:r>
          </a:p>
          <a:p>
            <a:pPr marL="533400" indent="-533400">
              <a:buFontTx/>
              <a:buNone/>
            </a:pPr>
            <a:endParaRPr lang="en-US" sz="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Persistent and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active suckling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release both 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prolactin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oxytocin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stimulate milk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Secretion.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Dopamine antagonists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stimulate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prolactin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secretion as</a:t>
            </a:r>
          </a:p>
          <a:p>
            <a:pPr marL="533400" indent="-533400">
              <a:lnSpc>
                <a:spcPct val="85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Metoclopramide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Phenothiazines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Haloperidol</a:t>
            </a:r>
          </a:p>
          <a:p>
            <a:pPr marL="533400" indent="-533400">
              <a:lnSpc>
                <a:spcPct val="85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Methyl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dopa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Theophylline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382000" cy="62484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SUPPRESSION OF LACTATION</a:t>
            </a:r>
          </a:p>
          <a:p>
            <a:pPr marL="533400" indent="-533400">
              <a:buFontTx/>
              <a:buNone/>
            </a:pPr>
            <a:endParaRPr lang="en-US" sz="1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L-dopa</a:t>
            </a: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Dopamine</a:t>
            </a: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Bromocriptine</a:t>
            </a: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Ergot derivatives</a:t>
            </a: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Androgens</a:t>
            </a:r>
          </a:p>
          <a:p>
            <a:pPr marL="533400" indent="-5334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Estrogen, oral contraceptives that contain high-dose estrogen and a progestin.</a:t>
            </a:r>
          </a:p>
          <a:p>
            <a:pPr marL="533400" indent="-533400"/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382000" cy="6248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SUPPRESSION OF LACTATION</a:t>
            </a:r>
          </a:p>
          <a:p>
            <a:pPr marL="609600" indent="-609600">
              <a:buFontTx/>
              <a:buNone/>
            </a:pPr>
            <a:endParaRPr lang="en-US" sz="36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Thiazide diuretics</a:t>
            </a:r>
          </a:p>
          <a:p>
            <a:pPr marL="609600" indent="-6096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Pyridoxine</a:t>
            </a:r>
          </a:p>
          <a:p>
            <a:pPr marL="609600" indent="-609600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MAO inhibitors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763000" cy="6477000"/>
          </a:xfrm>
        </p:spPr>
        <p:txBody>
          <a:bodyPr>
            <a:normAutofit lnSpcReduction="10000"/>
          </a:bodyPr>
          <a:lstStyle/>
          <a:p>
            <a:pPr marL="457200" indent="-457200" algn="ctr"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DRUGS CONTRAINDICATED DURING LACTATION</a:t>
            </a:r>
          </a:p>
          <a:p>
            <a:pPr marL="457200" indent="-457200">
              <a:buFontTx/>
              <a:buNone/>
            </a:pPr>
            <a:endParaRPr lang="en-US" sz="9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Radioactive drugs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eg.radioactive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iodine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Anticancer drugs </a:t>
            </a:r>
          </a:p>
          <a:p>
            <a:pPr marL="838200" lvl="1" indent="-381000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Doxorubicin</a:t>
            </a:r>
          </a:p>
          <a:p>
            <a:pPr marL="838200" lvl="1" indent="-381000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Cyclophosphamide</a:t>
            </a:r>
            <a:endParaRPr lang="en-US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838200" lvl="1" indent="-381000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Methotrexate</a:t>
            </a:r>
            <a:endParaRPr lang="en-US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CNS acting drugs/drugs of abuse</a:t>
            </a:r>
          </a:p>
          <a:p>
            <a:pPr marL="838200" lvl="1" indent="-381000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Amphetamine</a:t>
            </a:r>
          </a:p>
          <a:p>
            <a:pPr marL="838200" lvl="1" indent="-381000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Heroin</a:t>
            </a:r>
          </a:p>
          <a:p>
            <a:pPr marL="838200" lvl="1" indent="-381000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Cocaine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Ergot derivatives: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eg.ergotamine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 Lithium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 Some antibiotics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eg.chloramphenicol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001000" cy="838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Drugs to be avoided during lactation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620000" cy="472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Barbiturates</a:t>
            </a:r>
            <a:r>
              <a:rPr lang="en-US" dirty="0" smtClean="0"/>
              <a:t>: </a:t>
            </a:r>
            <a:r>
              <a:rPr lang="en-US" dirty="0" err="1" smtClean="0"/>
              <a:t>Phenobarbitone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Benzodiazepine</a:t>
            </a:r>
            <a:r>
              <a:rPr lang="en-US" dirty="0" err="1" smtClean="0"/>
              <a:t>s:diazepam</a:t>
            </a:r>
            <a:endParaRPr lang="en-US" dirty="0" smtClean="0"/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Antithyroid</a:t>
            </a:r>
            <a:r>
              <a:rPr lang="en-US" dirty="0" smtClean="0"/>
              <a:t> drugs: </a:t>
            </a:r>
            <a:r>
              <a:rPr lang="en-US" dirty="0" err="1" smtClean="0"/>
              <a:t>carbamizole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Hormonal</a:t>
            </a:r>
            <a:r>
              <a:rPr lang="en-US" dirty="0" smtClean="0"/>
              <a:t> contraceptives: estrogen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Analgesics</a:t>
            </a:r>
            <a:r>
              <a:rPr lang="en-US" dirty="0" smtClean="0"/>
              <a:t> :Aspirin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Antibiotics</a:t>
            </a:r>
            <a:r>
              <a:rPr lang="en-US" dirty="0" smtClean="0"/>
              <a:t>: </a:t>
            </a:r>
            <a:r>
              <a:rPr lang="en-US" dirty="0" err="1" smtClean="0"/>
              <a:t>Tetracyclines</a:t>
            </a:r>
            <a:r>
              <a:rPr lang="en-US" dirty="0" smtClean="0"/>
              <a:t>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lifornian FB" pitchFamily="18" charset="0"/>
              </a:rPr>
              <a:t>Intended learning issues</a:t>
            </a:r>
            <a:endParaRPr lang="en-US" dirty="0">
              <a:solidFill>
                <a:srgbClr val="C00000"/>
              </a:solidFill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New Century Schoolbook" pitchFamily="18" charset="0"/>
              </a:rPr>
              <a:t>Relation of drugs and lactation</a:t>
            </a:r>
          </a:p>
          <a:p>
            <a:r>
              <a:rPr lang="en-US" dirty="0">
                <a:latin typeface="New Century Schoolbook" pitchFamily="18" charset="0"/>
              </a:rPr>
              <a:t> F</a:t>
            </a:r>
            <a:r>
              <a:rPr lang="en-US" dirty="0" smtClean="0">
                <a:latin typeface="New Century Schoolbook" pitchFamily="18" charset="0"/>
              </a:rPr>
              <a:t>actors modifying passage of drugs in milk</a:t>
            </a:r>
          </a:p>
          <a:p>
            <a:r>
              <a:rPr lang="en-US" dirty="0">
                <a:latin typeface="New Century Schoolbook" pitchFamily="18" charset="0"/>
              </a:rPr>
              <a:t>E</a:t>
            </a:r>
            <a:r>
              <a:rPr lang="en-US" dirty="0" smtClean="0">
                <a:latin typeface="New Century Schoolbook" pitchFamily="18" charset="0"/>
              </a:rPr>
              <a:t>ffects of drugs on milk production</a:t>
            </a:r>
          </a:p>
          <a:p>
            <a:r>
              <a:rPr lang="en-US" dirty="0">
                <a:latin typeface="New Century Schoolbook" pitchFamily="18" charset="0"/>
              </a:rPr>
              <a:t> </a:t>
            </a:r>
            <a:r>
              <a:rPr lang="en-US" dirty="0" smtClean="0">
                <a:latin typeface="New Century Schoolbook" pitchFamily="18" charset="0"/>
              </a:rPr>
              <a:t>Role of lactation on drugs excretion</a:t>
            </a:r>
          </a:p>
          <a:p>
            <a:r>
              <a:rPr lang="en-US" dirty="0">
                <a:latin typeface="New Century Schoolbook" pitchFamily="18" charset="0"/>
              </a:rPr>
              <a:t> D</a:t>
            </a:r>
            <a:r>
              <a:rPr lang="en-US" dirty="0" smtClean="0">
                <a:latin typeface="New Century Schoolbook" pitchFamily="18" charset="0"/>
              </a:rPr>
              <a:t>rug safety during </a:t>
            </a:r>
            <a:r>
              <a:rPr lang="en-US" dirty="0" smtClean="0">
                <a:latin typeface="New Century Schoolbook" pitchFamily="18" charset="0"/>
              </a:rPr>
              <a:t>lactation / use of safe drugs</a:t>
            </a:r>
          </a:p>
          <a:p>
            <a:r>
              <a:rPr lang="en-US" dirty="0" smtClean="0">
                <a:latin typeface="New Century Schoolbook" pitchFamily="18" charset="0"/>
              </a:rPr>
              <a:t> </a:t>
            </a:r>
            <a:r>
              <a:rPr lang="en-US" dirty="0" smtClean="0">
                <a:latin typeface="New Century Schoolbook" pitchFamily="18" charset="0"/>
              </a:rPr>
              <a:t>Drugs contraindicated during lactation</a:t>
            </a:r>
            <a:endParaRPr lang="en-US" dirty="0">
              <a:latin typeface="New 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6096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LACTATION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Human breast milk is the healthiest form of milk for human babies.</a:t>
            </a:r>
          </a:p>
          <a:p>
            <a:pPr>
              <a:buFontTx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Provide the baby with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immunoglobulins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that are essential for protection against gastric and other infections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IgA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Tx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2" descr="Breastfeeding_infant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1910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458200" cy="6096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DRUGS AND LACTATION</a:t>
            </a:r>
          </a:p>
          <a:p>
            <a:pPr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Most drugs administered to breast feeding woman are detectable in milk.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concentration of drugs achieved in breast milk is usually low.</a:t>
            </a:r>
          </a:p>
          <a:p>
            <a:pPr>
              <a:lnSpc>
                <a:spcPct val="9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how ever in certain cases  presence of even small amount of drug may be considered.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epithelium of the breast alveolar cells is most permeable to drugs during the 1st week postpartum, so drug transfer to milk may be greater during the 1</a:t>
            </a:r>
            <a:r>
              <a:rPr lang="en-US" baseline="30000" smtClean="0"/>
              <a:t>st</a:t>
            </a:r>
            <a:r>
              <a:rPr lang="en-US" smtClean="0"/>
              <a:t> week of an infants life.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BREAST FEEDING AND DRUGS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305800" cy="944562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0000FF"/>
                </a:solidFill>
              </a:rPr>
              <a:t>Factors that affect passage of drugs into breast milk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8686800" cy="533400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endParaRPr lang="en-US" sz="12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Physiochemical character of the drug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Lipid solubility 	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barbiturates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Molecular weight  	e.g.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Insulin,heparin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Degree of ionization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Heparin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PH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Plasma protein binding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warfarin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half life of the drug	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oxazepam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v/s diazepam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volume of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New Century Schoolbook" pitchFamily="18" charset="0"/>
              </a:rPr>
              <a:t>MATERNAL FACTORS</a:t>
            </a:r>
            <a:endParaRPr lang="en-US" sz="3200" dirty="0">
              <a:solidFill>
                <a:srgbClr val="C00000"/>
              </a:solidFill>
              <a:latin typeface="New 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924800" cy="4495800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Dose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Routes of administration   topical admin is preferable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Health status of mother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the epithelium of breast is most permeable during the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week postpartum, drug transfer may be easier.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rgbClr val="C00000"/>
                </a:solidFill>
                <a:latin typeface="New Century Schoolbook" pitchFamily="18" charset="0"/>
              </a:rPr>
              <a:t>INFANT </a:t>
            </a:r>
            <a:r>
              <a:rPr lang="en-US" dirty="0" smtClean="0">
                <a:solidFill>
                  <a:srgbClr val="C00000"/>
                </a:solidFill>
                <a:latin typeface="New Century Schoolbook" pitchFamily="18" charset="0"/>
              </a:rPr>
              <a:t>FACTORS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New Century Schoolbook" pitchFamily="18" charset="0"/>
              </a:rPr>
              <a:t>Premature born baby</a:t>
            </a:r>
            <a:endParaRPr lang="en-US" dirty="0" smtClean="0">
              <a:solidFill>
                <a:schemeClr val="tx1"/>
              </a:solidFill>
              <a:latin typeface="New Century Schoolbook" pitchFamily="18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Low birth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weight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Health status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Infant with G6PD deficiency  may develop hemolysis and </a:t>
            </a:r>
            <a:r>
              <a:rPr lang="en-US" dirty="0" err="1" smtClean="0">
                <a:solidFill>
                  <a:schemeClr val="tx1"/>
                </a:solidFill>
              </a:rPr>
              <a:t>hyperbilirubinemia</a:t>
            </a:r>
            <a:r>
              <a:rPr lang="en-US" dirty="0" smtClean="0">
                <a:solidFill>
                  <a:schemeClr val="tx1"/>
                </a:solidFill>
              </a:rPr>
              <a:t>  with </a:t>
            </a:r>
            <a:r>
              <a:rPr lang="en-US" dirty="0" err="1" smtClean="0">
                <a:solidFill>
                  <a:schemeClr val="tx1"/>
                </a:solidFill>
              </a:rPr>
              <a:t>sulphonamides</a:t>
            </a:r>
            <a:r>
              <a:rPr lang="en-US" dirty="0" smtClean="0">
                <a:solidFill>
                  <a:schemeClr val="tx1"/>
                </a:solidFill>
              </a:rPr>
              <a:t> and antimalarial drug </a:t>
            </a:r>
            <a:r>
              <a:rPr lang="en-US" dirty="0" err="1" smtClean="0">
                <a:solidFill>
                  <a:schemeClr val="tx1"/>
                </a:solidFill>
              </a:rPr>
              <a:t>primaquine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86800" cy="5668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 amount of a drug to which the baby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C00000"/>
                </a:solidFill>
              </a:rPr>
              <a:t>is exposed as a result of breast feeding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depends on: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 b="1" i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/>
              <a:t>The concentration of the drug in the milk at the time of feeding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The amount of milk consumed. 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The amount of drug absorbed by the baby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The ability of the baby to eliminate the drug.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295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3600" b="1" u="sng" smtClean="0">
                <a:solidFill>
                  <a:srgbClr val="0000FF"/>
                </a:solidFill>
              </a:rPr>
              <a:t>General consideration to minimize risk to nursing infant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Try breast-feeding immediately before taking a drug.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Special cautions are required in</a:t>
            </a:r>
          </a:p>
          <a:p>
            <a:r>
              <a:rPr lang="en-US" b="1" dirty="0" smtClean="0"/>
              <a:t>Premature baby</a:t>
            </a:r>
          </a:p>
          <a:p>
            <a:r>
              <a:rPr lang="en-US" b="1" dirty="0" smtClean="0"/>
              <a:t>Low birth weight</a:t>
            </a:r>
          </a:p>
          <a:p>
            <a:r>
              <a:rPr lang="en-US" b="1" dirty="0" smtClean="0"/>
              <a:t> infant with impaired metabolism and excretory system.</a:t>
            </a:r>
          </a:p>
        </p:txBody>
      </p:sp>
    </p:spTree>
  </p:cSld>
  <p:clrMapOvr>
    <a:masterClrMapping/>
  </p:clrMapOvr>
  <p:transition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651</Words>
  <Application>Microsoft Office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Drugs affecting lactation and Breast milk</vt:lpstr>
      <vt:lpstr>Intended learning issues</vt:lpstr>
      <vt:lpstr>PowerPoint Presentation</vt:lpstr>
      <vt:lpstr>PowerPoint Presentation</vt:lpstr>
      <vt:lpstr>BREAST FEEDING AND DRUGS </vt:lpstr>
      <vt:lpstr>Factors that affect passage of drugs into breast milk</vt:lpstr>
      <vt:lpstr>MATERNAL FACTORS</vt:lpstr>
      <vt:lpstr>PowerPoint Presentation</vt:lpstr>
      <vt:lpstr>General consideration to minimize risk to nursing infant</vt:lpstr>
      <vt:lpstr>General consideration to minimize the amount</vt:lpstr>
      <vt:lpstr>DRUG CATEGORIES  from hazardous to safer  DRUG CATEGORIES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Drugs to be avoided during lactation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affecting lactation and Breast milk</dc:title>
  <dc:creator>dr.abdullatif</dc:creator>
  <cp:lastModifiedBy>Dr</cp:lastModifiedBy>
  <cp:revision>45</cp:revision>
  <dcterms:created xsi:type="dcterms:W3CDTF">2014-04-21T10:34:07Z</dcterms:created>
  <dcterms:modified xsi:type="dcterms:W3CDTF">2014-04-22T18:49:19Z</dcterms:modified>
</cp:coreProperties>
</file>