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2" r:id="rId4"/>
    <p:sldId id="316" r:id="rId5"/>
    <p:sldId id="318" r:id="rId6"/>
    <p:sldId id="322" r:id="rId7"/>
    <p:sldId id="309" r:id="rId8"/>
    <p:sldId id="310" r:id="rId9"/>
    <p:sldId id="311" r:id="rId10"/>
    <p:sldId id="271" r:id="rId11"/>
    <p:sldId id="284" r:id="rId12"/>
    <p:sldId id="312" r:id="rId13"/>
    <p:sldId id="308" r:id="rId14"/>
    <p:sldId id="297" r:id="rId15"/>
    <p:sldId id="289" r:id="rId16"/>
    <p:sldId id="314" r:id="rId17"/>
    <p:sldId id="317" r:id="rId18"/>
    <p:sldId id="323" r:id="rId19"/>
    <p:sldId id="302" r:id="rId20"/>
    <p:sldId id="299" r:id="rId21"/>
    <p:sldId id="305" r:id="rId22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CC"/>
    <a:srgbClr val="C40025"/>
    <a:srgbClr val="FF66FF"/>
    <a:srgbClr val="0099FF"/>
    <a:srgbClr val="A50021"/>
    <a:srgbClr val="D9FF6D"/>
    <a:srgbClr val="008000"/>
    <a:srgbClr val="CCFF33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75E9BCB-CF9C-4869-A69B-C3299A1BBF5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85B743E-BB3D-484D-8342-2D5894814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81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3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corticotropin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-releasing hormone (CRH)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LC=</a:t>
            </a:r>
            <a:r>
              <a:rPr lang="en-US" b="1" dirty="0" err="1" smtClean="0">
                <a:solidFill>
                  <a:srgbClr val="FF0000"/>
                </a:solidFill>
              </a:rPr>
              <a:t>Leydig</a:t>
            </a:r>
            <a:r>
              <a:rPr lang="en-US" b="1" dirty="0" smtClean="0">
                <a:solidFill>
                  <a:srgbClr val="FF0000"/>
                </a:solidFill>
              </a:rPr>
              <a:t> cells, ST= </a:t>
            </a:r>
            <a:r>
              <a:rPr lang="en-US" b="1" dirty="0" err="1" smtClean="0">
                <a:solidFill>
                  <a:srgbClr val="FF0000"/>
                </a:solidFill>
              </a:rPr>
              <a:t>Sertoli</a:t>
            </a:r>
            <a:r>
              <a:rPr lang="en-US" b="1" dirty="0" smtClean="0">
                <a:solidFill>
                  <a:srgbClr val="FF0000"/>
                </a:solidFill>
              </a:rPr>
              <a:t>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01/07/1435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hyperlink" Target="http://www.uptodate.com/contents/human-chorionic-gonadotropin-drug-information?source=see_lin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.jpeg"/><Relationship Id="rId10" Type="http://schemas.openxmlformats.org/officeDocument/2006/relationships/hyperlink" Target="http://fotosa.ru/stock_photo/Creatas_JI/p_439504.jpg" TargetMode="External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fotosa.ru/stock_photo/Creatas_JI/p_439504.jp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hyperlink" Target="http://fotosa.ru/stock_photo/Creatas_JI/p_4395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1187624" y="188640"/>
            <a:ext cx="5904657" cy="52322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square">
            <a:spAutoFit/>
          </a:bodyPr>
          <a:lstStyle/>
          <a:p>
            <a:pPr indent="-342900" algn="ctr"/>
            <a:r>
              <a:rPr lang="en-US" sz="2800" b="1" dirty="0" smtClean="0">
                <a:solidFill>
                  <a:srgbClr val="FF66FF"/>
                </a:solidFill>
                <a:latin typeface="Bernard MT Condensed" pitchFamily="18" charset="0"/>
              </a:rPr>
              <a:t>Mechanism of action of testosterone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683" y="870536"/>
            <a:ext cx="7756693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spc="-30" dirty="0" smtClean="0">
                <a:solidFill>
                  <a:srgbClr val="00B050"/>
                </a:solidFill>
                <a:latin typeface="Bernard MT Condensed" pitchFamily="18" charset="0"/>
              </a:rPr>
              <a:t>A</a:t>
            </a:r>
            <a:r>
              <a:rPr lang="en-US" sz="2000" b="1" spc="-30" dirty="0" smtClean="0">
                <a:solidFill>
                  <a:srgbClr val="00B050"/>
                </a:solidFill>
              </a:rPr>
              <a:t>.(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prostate,seminal</a:t>
            </a:r>
            <a:r>
              <a:rPr lang="en-US" sz="2000" b="1" spc="-30" dirty="0" smtClean="0">
                <a:solidFill>
                  <a:srgbClr val="00B050"/>
                </a:solidFill>
              </a:rPr>
              <a:t> </a:t>
            </a:r>
            <a:r>
              <a:rPr lang="en-US" sz="2000" b="1" spc="-30" dirty="0" err="1" smtClean="0">
                <a:solidFill>
                  <a:srgbClr val="00B050"/>
                </a:solidFill>
              </a:rPr>
              <a:t>vesicles&amp;skin</a:t>
            </a:r>
            <a:r>
              <a:rPr lang="en-US" sz="2000" b="1" spc="-30" dirty="0" smtClean="0">
                <a:solidFill>
                  <a:srgbClr val="00B050"/>
                </a:solidFill>
              </a:rPr>
              <a:t> converted by </a:t>
            </a:r>
            <a:r>
              <a:rPr lang="el-GR" sz="2000" b="1" spc="-30" dirty="0" smtClean="0">
                <a:solidFill>
                  <a:srgbClr val="00B050"/>
                </a:solidFill>
                <a:cs typeface="Times New Roman"/>
              </a:rPr>
              <a:t>α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-</a:t>
            </a:r>
            <a:r>
              <a:rPr lang="en-US" sz="2000" b="1" spc="-30" dirty="0" err="1" smtClean="0">
                <a:solidFill>
                  <a:srgbClr val="00B050"/>
                </a:solidFill>
                <a:cs typeface="Times New Roman"/>
              </a:rPr>
              <a:t>reductase</a:t>
            </a:r>
            <a:r>
              <a:rPr lang="en-US" sz="2000" b="1" spc="-30" dirty="0" smtClean="0">
                <a:solidFill>
                  <a:srgbClr val="00B050"/>
                </a:solidFill>
                <a:cs typeface="Times New Roman"/>
              </a:rPr>
              <a:t> to DHT</a:t>
            </a:r>
            <a:endParaRPr lang="en-US" sz="2000" b="1" spc="-30" dirty="0">
              <a:solidFill>
                <a:srgbClr val="00B05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18615" y="1497127"/>
            <a:ext cx="6408712" cy="4752528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372763" y="6312278"/>
              <a:ext cx="1430458" cy="37559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102704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B0F0"/>
                </a:solidFill>
                <a:latin typeface="Bernard MT Condensed" pitchFamily="18" charset="0"/>
              </a:rPr>
              <a:t>B. 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Bones and Brain</a:t>
            </a:r>
          </a:p>
          <a:p>
            <a:pPr indent="-342900">
              <a:lnSpc>
                <a:spcPts val="2600"/>
              </a:lnSpc>
            </a:pPr>
            <a:r>
              <a:rPr lang="en-US" sz="2400" b="1" spc="-30" dirty="0" err="1" smtClean="0">
                <a:solidFill>
                  <a:srgbClr val="00B0F0"/>
                </a:solidFill>
                <a:latin typeface="Bernard MT Condensed" pitchFamily="18" charset="0"/>
              </a:rPr>
              <a:t>Testesterone</a:t>
            </a:r>
            <a:r>
              <a:rPr lang="en-US" sz="2400" b="1" spc="-30" dirty="0" smtClean="0">
                <a:solidFill>
                  <a:srgbClr val="00B0F0"/>
                </a:solidFill>
                <a:latin typeface="Bernard MT Condensed" pitchFamily="18" charset="0"/>
              </a:rPr>
              <a:t> is metabolized to estradiol by c-p450 aromatase.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68760"/>
            <a:ext cx="8102704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Bones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accelerates maturation of cartilage into bone leading to closure of the epiphyses &amp; conclusion of growth.</a:t>
            </a:r>
          </a:p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Brain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serves as the most important feedback signal to the hypothalamus(esp. affecting LH secretion).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23921" y="620688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1615028" y="710725"/>
            <a:ext cx="641335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0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Androgens </a:t>
            </a:r>
            <a:r>
              <a:rPr lang="en-US" sz="2000" b="1" cap="none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have anabolic &amp;/or masculinizing effects in both males &amp; females</a:t>
            </a:r>
            <a:endParaRPr lang="en-US" sz="2000" b="1" cap="none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172" y="116632"/>
            <a:ext cx="326827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 Effects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933428" flipH="1">
            <a:off x="172484" y="5605033"/>
            <a:ext cx="836450" cy="10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61967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Bernard MT Condensed" pitchFamily="18" charset="0"/>
              </a:rPr>
              <a:t>ACTIONS DIVIDED INTO </a:t>
            </a:r>
            <a:endParaRPr lang="en-US" dirty="0">
              <a:solidFill>
                <a:srgbClr val="003399"/>
              </a:solidFill>
              <a:latin typeface="Bernard MT Condensed" pitchFamily="18" charset="0"/>
            </a:endParaRPr>
          </a:p>
        </p:txBody>
      </p:sp>
      <p:grpSp>
        <p:nvGrpSpPr>
          <p:cNvPr id="8" name="Group 41"/>
          <p:cNvGrpSpPr/>
          <p:nvPr/>
        </p:nvGrpSpPr>
        <p:grpSpPr>
          <a:xfrm>
            <a:off x="1691680" y="1985502"/>
            <a:ext cx="4867014" cy="3531730"/>
            <a:chOff x="4644008" y="4123726"/>
            <a:chExt cx="4079703" cy="2617642"/>
          </a:xfrm>
        </p:grpSpPr>
        <p:grpSp>
          <p:nvGrpSpPr>
            <p:cNvPr id="9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1"/>
          <p:cNvGrpSpPr/>
          <p:nvPr/>
        </p:nvGrpSpPr>
        <p:grpSpPr>
          <a:xfrm>
            <a:off x="6444208" y="4149080"/>
            <a:ext cx="2391365" cy="1008112"/>
            <a:chOff x="6444208" y="4149080"/>
            <a:chExt cx="2391365" cy="1008112"/>
          </a:xfrm>
        </p:grpSpPr>
        <p:sp>
          <p:nvSpPr>
            <p:cNvPr id="54" name="Rectangle 53"/>
            <p:cNvSpPr/>
            <p:nvPr/>
          </p:nvSpPr>
          <p:spPr>
            <a:xfrm>
              <a:off x="6804248" y="447574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Not used in infertility</a:t>
              </a:r>
              <a:endParaRPr lang="en-US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43" name="Rectangle 42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4317" y="47989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204083" y="3521938"/>
            <a:ext cx="2592288" cy="432048"/>
            <a:chOff x="179512" y="3645024"/>
            <a:chExt cx="2592288" cy="432048"/>
          </a:xfrm>
        </p:grpSpPr>
        <p:sp>
          <p:nvSpPr>
            <p:cNvPr id="56" name="Rectangle 55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Synthetic Androgens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882964" y="109815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127159">
            <a:off x="6128766" y="-154217"/>
            <a:ext cx="1922445" cy="1879509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323528" y="861680"/>
            <a:ext cx="80648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neffective </a:t>
            </a:r>
            <a:r>
              <a:rPr lang="en-US" sz="2200" b="1" dirty="0">
                <a:latin typeface="Arial Narrow" pitchFamily="34" charset="0"/>
                <a:sym typeface="Wingdings 3"/>
              </a:rPr>
              <a:t>orally(inactivated by 1</a:t>
            </a:r>
            <a:r>
              <a:rPr lang="en-US" sz="2200" b="1" baseline="30000" dirty="0">
                <a:latin typeface="Arial Narrow" pitchFamily="34" charset="0"/>
                <a:sym typeface="Wingdings 3"/>
              </a:rPr>
              <a:t>st</a:t>
            </a:r>
            <a:r>
              <a:rPr lang="en-US" sz="2200" b="1" dirty="0">
                <a:latin typeface="Arial Narrow" pitchFamily="34" charset="0"/>
                <a:sym typeface="Wingdings 3"/>
              </a:rPr>
              <a:t> pass met.)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I.M or S.C.</a:t>
            </a:r>
            <a:endParaRPr lang="en-US" sz="2000" b="1" i="1" spc="-4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000" b="1" i="1" spc="-40" dirty="0">
                <a:latin typeface="Arial Narrow" pitchFamily="34" charset="0"/>
              </a:rPr>
              <a:t>Skin patch </a:t>
            </a:r>
            <a:r>
              <a:rPr lang="en-US" sz="2000" b="1" i="1" spc="-40" dirty="0" smtClean="0">
                <a:latin typeface="Arial Narrow" pitchFamily="34" charset="0"/>
              </a:rPr>
              <a:t>&amp; </a:t>
            </a:r>
            <a:r>
              <a:rPr lang="en-US" sz="2000" b="1" i="1" spc="-40" dirty="0">
                <a:latin typeface="Arial Narrow" pitchFamily="34" charset="0"/>
              </a:rPr>
              <a:t>gels…. are also available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Binds to Sex Hormone Binding Globulin [SHBG]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Synthetic androgens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less rapidly metabolized &amp; some are excreted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unchanged in urine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347529"/>
            <a:ext cx="53285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 of </a:t>
            </a:r>
            <a:r>
              <a:rPr lang="en-US" sz="2800" b="1" cap="none" spc="50" dirty="0" err="1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Testesterone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10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90996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09320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1520" y="4498484"/>
            <a:ext cx="87495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(prolong action)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173551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13324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358306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57948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322802" y="2500306"/>
            <a:ext cx="7489558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Therapy for androgen deficiency in adult male infertility.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low,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dirty="0" smtClean="0">
                <a:solidFill>
                  <a:srgbClr val="FF0000"/>
                </a:solidFill>
              </a:rPr>
              <a:t>high doses of exogenous testosterone  suppress spermatogenesis markedly in normal men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 –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feed back on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GnHs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67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41" name="5-Point Star 4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36" y="1643050"/>
            <a:ext cx="5676662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</a:t>
            </a:r>
            <a:r>
              <a:rPr lang="en-US" sz="2400" u="heavy" dirty="0" err="1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Testesterone</a:t>
            </a: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 Replacement Therapy(TRT)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0034" y="1464949"/>
            <a:ext cx="85011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1. Specific</a:t>
            </a:r>
          </a:p>
          <a:p>
            <a:pPr indent="-342900">
              <a:buSzPct val="70000"/>
              <a:defRPr/>
            </a:pPr>
            <a:r>
              <a:rPr lang="en-US" b="1" dirty="0">
                <a:latin typeface="Arial Narrow" pitchFamily="34" charset="0"/>
              </a:rPr>
              <a:t>Excess androgens(if taken &gt; 6 wks) can cause </a:t>
            </a:r>
            <a:r>
              <a:rPr lang="en-US" b="1" dirty="0" smtClean="0">
                <a:latin typeface="Arial Narrow" pitchFamily="34" charset="0"/>
              </a:rPr>
              <a:t>impotence, decreased </a:t>
            </a:r>
            <a:r>
              <a:rPr lang="en-US" b="1" dirty="0">
                <a:latin typeface="Arial Narrow" pitchFamily="34" charset="0"/>
              </a:rPr>
              <a:t>spermatogenesis &amp;</a:t>
            </a:r>
            <a:r>
              <a:rPr lang="en-US" b="1" dirty="0" err="1" smtClean="0">
                <a:latin typeface="Arial Narrow" pitchFamily="34" charset="0"/>
              </a:rPr>
              <a:t>gynecomastia</a:t>
            </a:r>
            <a:r>
              <a:rPr lang="en-US" b="1" dirty="0" smtClean="0">
                <a:latin typeface="Arial Narrow" pitchFamily="34" charset="0"/>
              </a:rPr>
              <a:t> (androgen converted to estrogen).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2. General Effects</a:t>
            </a:r>
          </a:p>
          <a:p>
            <a:pPr indent="-342900">
              <a:buSzPct val="70000"/>
              <a:defRPr/>
            </a:pPr>
            <a:r>
              <a:rPr lang="en-US" b="1" dirty="0">
                <a:latin typeface="Arial Narrow" pitchFamily="34" charset="0"/>
              </a:rPr>
              <a:t>Alteration in serum lipid profile: </a:t>
            </a:r>
            <a:r>
              <a:rPr lang="en-US" b="1" dirty="0">
                <a:latin typeface="Arial Narrow" pitchFamily="34" charset="0"/>
                <a:sym typeface="Wingdings 3"/>
              </a:rPr>
              <a:t></a:t>
            </a:r>
            <a:r>
              <a:rPr lang="en-US" b="1" dirty="0">
                <a:latin typeface="Arial Narrow" pitchFamily="34" charset="0"/>
              </a:rPr>
              <a:t>HDL &amp; </a:t>
            </a:r>
            <a:r>
              <a:rPr lang="en-US" b="1" dirty="0">
                <a:latin typeface="Arial Narrow" pitchFamily="34" charset="0"/>
                <a:sym typeface="Wingdings 3"/>
              </a:rPr>
              <a:t></a:t>
            </a:r>
            <a:r>
              <a:rPr lang="en-US" b="1" dirty="0" smtClean="0">
                <a:latin typeface="Arial Narrow" pitchFamily="34" charset="0"/>
              </a:rPr>
              <a:t>LDL,  hence,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risk of premature coronary heart disease.</a:t>
            </a:r>
            <a:endParaRPr lang="en-US" b="1" dirty="0">
              <a:latin typeface="Arial Narrow" pitchFamily="34" charset="0"/>
            </a:endParaRPr>
          </a:p>
          <a:p>
            <a:pPr indent="-342900">
              <a:buSzPct val="70000"/>
              <a:defRPr/>
            </a:pPr>
            <a:r>
              <a:rPr lang="en-US" b="1" dirty="0">
                <a:latin typeface="Arial Narrow" pitchFamily="34" charset="0"/>
              </a:rPr>
              <a:t>Salt &amp; water </a:t>
            </a:r>
            <a:r>
              <a:rPr lang="en-US" b="1" dirty="0" smtClean="0">
                <a:latin typeface="Arial Narrow" pitchFamily="34" charset="0"/>
              </a:rPr>
              <a:t>retention leading to edema.</a:t>
            </a: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Hepatic dysfunction</a:t>
            </a:r>
            <a:r>
              <a:rPr lang="en-US" b="1" dirty="0" smtClean="0">
                <a:latin typeface="Arial Narrow" pitchFamily="34" charset="0"/>
              </a:rPr>
              <a:t>;</a:t>
            </a:r>
            <a:r>
              <a:rPr lang="en-US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b="1" dirty="0">
                <a:latin typeface="Arial Narrow" pitchFamily="34" charset="0"/>
                <a:sym typeface="Wingdings 3"/>
              </a:rPr>
              <a:t/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</a:t>
            </a:r>
            <a:r>
              <a:rPr lang="en-US" b="1" dirty="0">
                <a:latin typeface="Arial Narrow" pitchFamily="34" charset="0"/>
              </a:rPr>
              <a:t> bilirubin &amp; </a:t>
            </a:r>
            <a:r>
              <a:rPr lang="en-US" b="1" dirty="0" err="1">
                <a:latin typeface="Arial Narrow" pitchFamily="34" charset="0"/>
              </a:rPr>
              <a:t>cholestatic</a:t>
            </a:r>
            <a:r>
              <a:rPr lang="en-US" b="1" dirty="0">
                <a:latin typeface="Arial Narrow" pitchFamily="34" charset="0"/>
              </a:rPr>
              <a:t> jaundice. </a:t>
            </a: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Behavioral changes; physiologic dependence,</a:t>
            </a:r>
            <a:r>
              <a:rPr lang="en-US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b="1" dirty="0">
                <a:latin typeface="Arial Narrow" pitchFamily="34" charset="0"/>
              </a:rPr>
              <a:t> aggressiveness, </a:t>
            </a:r>
            <a:r>
              <a:rPr lang="en-US" b="1" dirty="0" smtClean="0">
                <a:latin typeface="Arial Narrow" pitchFamily="34" charset="0"/>
              </a:rPr>
              <a:t>psychotic </a:t>
            </a:r>
            <a:r>
              <a:rPr lang="en-US" b="1" dirty="0">
                <a:latin typeface="Arial Narrow" pitchFamily="34" charset="0"/>
              </a:rPr>
              <a:t>symptoms</a:t>
            </a:r>
          </a:p>
          <a:p>
            <a:pPr indent="-342900">
              <a:buSzPct val="70000"/>
              <a:defRPr/>
            </a:pPr>
            <a:endParaRPr lang="en-US" b="1" dirty="0" smtClean="0">
              <a:latin typeface="Arial Narrow" pitchFamily="34" charset="0"/>
            </a:endParaRPr>
          </a:p>
          <a:p>
            <a:pPr indent="-342900">
              <a:buSzPct val="70000"/>
              <a:defRPr/>
            </a:pPr>
            <a:r>
              <a:rPr lang="en-US" b="1" dirty="0" err="1" smtClean="0">
                <a:latin typeface="Arial Narrow" pitchFamily="34" charset="0"/>
              </a:rPr>
              <a:t>Polycythemia</a:t>
            </a:r>
            <a:r>
              <a:rPr lang="en-US" b="1" dirty="0" smtClean="0">
                <a:latin typeface="Arial Narrow" pitchFamily="34" charset="0"/>
              </a:rPr>
              <a:t>(increase  synthesis of </a:t>
            </a:r>
            <a:r>
              <a:rPr lang="en-US" b="1" dirty="0">
                <a:latin typeface="Arial Narrow" pitchFamily="34" charset="0"/>
              </a:rPr>
              <a:t>RBC</a:t>
            </a:r>
            <a:r>
              <a:rPr lang="en-US" b="1" dirty="0" smtClean="0">
                <a:latin typeface="Arial Narrow" pitchFamily="34" charset="0"/>
              </a:rPr>
              <a:t>)</a:t>
            </a:r>
            <a:r>
              <a:rPr lang="en-US" b="1" dirty="0">
                <a:latin typeface="Arial Narrow" pitchFamily="34" charset="0"/>
                <a:sym typeface="Wingdings 3"/>
              </a:rPr>
              <a:t> 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risk of clotting.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indent="-342900">
              <a:buSzPct val="7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3. In young </a:t>
            </a:r>
          </a:p>
          <a:p>
            <a:pPr indent="-342900">
              <a:buSzPct val="70000"/>
              <a:defRPr/>
            </a:pPr>
            <a:r>
              <a:rPr lang="en-US" b="1" dirty="0" smtClean="0">
                <a:latin typeface="Arial Narrow" pitchFamily="34" charset="0"/>
              </a:rPr>
              <a:t>Premature closing of epiphysis of the long bones.</a:t>
            </a:r>
          </a:p>
          <a:p>
            <a:pPr indent="-342900">
              <a:buSzPct val="70000"/>
              <a:defRPr/>
            </a:pPr>
            <a:r>
              <a:rPr lang="en-US" b="1" dirty="0" smtClean="0">
                <a:latin typeface="Arial Narrow" pitchFamily="34" charset="0"/>
              </a:rPr>
              <a:t>Reduction of testicular size</a:t>
            </a:r>
            <a:endParaRPr lang="en-US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endParaRPr lang="en-US" sz="1200" b="1" dirty="0" smtClean="0">
              <a:latin typeface="Arial Narrow" pitchFamily="34" charset="0"/>
            </a:endParaRPr>
          </a:p>
          <a:p>
            <a:pPr marL="0" marR="0" lvl="1" indent="-285750" fontAlgn="auto">
              <a:buClrTx/>
              <a:buSzPct val="70000"/>
              <a:tabLst/>
              <a:defRPr/>
            </a:pPr>
            <a:r>
              <a:rPr lang="en-US" sz="1200" b="1" dirty="0" smtClean="0">
                <a:latin typeface="Arial Narrow" pitchFamily="34" charset="0"/>
              </a:rPr>
              <a:t> </a:t>
            </a:r>
          </a:p>
          <a:p>
            <a:pPr lvl="0" indent="-342900">
              <a:buSzPct val="70000"/>
              <a:buFont typeface="Wingdings" pitchFamily="2" charset="2"/>
              <a:buNone/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pic>
        <p:nvPicPr>
          <p:cNvPr id="1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6"/>
            <a:ext cx="1368152" cy="1247297"/>
          </a:xfrm>
          <a:prstGeom prst="round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42844" y="980728"/>
            <a:ext cx="637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Adverse effects of Androgens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grpSp>
        <p:nvGrpSpPr>
          <p:cNvPr id="20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2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3" name="Picture 2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2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3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3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5-Point Star 51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1000">
              <a:schemeClr val="bg1"/>
            </a:gs>
            <a:gs pos="100000">
              <a:schemeClr val="accent3">
                <a:lumMod val="75000"/>
              </a:schemeClr>
            </a:gs>
            <a:gs pos="93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043502" y="1387714"/>
            <a:ext cx="120225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78967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Male patients with cancer of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Severe renal &amp; cardiac disease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Hypercoagulable</a:t>
            </a:r>
            <a:r>
              <a:rPr lang="en-US" sz="24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Polycythemia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86506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</a:rPr>
              <a:t>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2200" y="1988840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39"/>
          <p:cNvGrpSpPr/>
          <p:nvPr/>
        </p:nvGrpSpPr>
        <p:grpSpPr>
          <a:xfrm>
            <a:off x="299258" y="4005064"/>
            <a:ext cx="8768956" cy="2241833"/>
            <a:chOff x="299258" y="4149080"/>
            <a:chExt cx="8768956" cy="2241833"/>
          </a:xfrm>
        </p:grpSpPr>
        <p:sp>
          <p:nvSpPr>
            <p:cNvPr id="53" name="Rectangle 52"/>
            <p:cNvSpPr/>
            <p:nvPr/>
          </p:nvSpPr>
          <p:spPr>
            <a:xfrm>
              <a:off x="299258" y="4221088"/>
              <a:ext cx="876895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	           More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</a:rPr>
                <a:t>safely</a:t>
              </a:r>
              <a:r>
                <a:rPr lang="en-US" sz="2200" b="1" dirty="0" smtClean="0">
                  <a:latin typeface="Arial Narrow" pitchFamily="34" charset="0"/>
                </a:rPr>
                <a:t> given in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 testosterone or in 2ndry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  <a:sym typeface="Wingdings 3"/>
                </a:rPr>
                <a:t>Why???</a:t>
              </a:r>
              <a:endPara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endParaRP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b="1" dirty="0" smtClean="0">
                  <a:latin typeface="Arial Narrow" pitchFamily="34" charset="0"/>
                </a:rPr>
                <a:t>1. </a:t>
              </a:r>
              <a:r>
                <a:rPr lang="en-US" sz="2200" b="1" dirty="0" smtClean="0">
                  <a:solidFill>
                    <a:srgbClr val="FF0000"/>
                  </a:solidFill>
                  <a:latin typeface="Arial Narrow" pitchFamily="34" charset="0"/>
                </a:rPr>
                <a:t>Not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Arial Narrow" pitchFamily="34" charset="0"/>
                </a:rPr>
                <a:t>aromatised</a:t>
              </a:r>
              <a:r>
                <a:rPr lang="en-US" sz="2200" b="1" dirty="0" smtClean="0">
                  <a:solidFill>
                    <a:srgbClr val="FF0000"/>
                  </a:solidFill>
                  <a:latin typeface="Arial Narrow" pitchFamily="34" charset="0"/>
                </a:rPr>
                <a:t> into estrogens</a:t>
              </a:r>
              <a:r>
                <a:rPr lang="en-US" sz="2200" b="1" dirty="0" smtClean="0">
                  <a:solidFill>
                    <a:srgbClr val="FF0000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no –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</a:rPr>
                <a:t>of </a:t>
              </a:r>
              <a:r>
                <a:rPr lang="en-US" sz="2200" b="1" dirty="0" err="1" smtClean="0">
                  <a:latin typeface="Arial Narrow" pitchFamily="34" charset="0"/>
                </a:rPr>
                <a:t>GnHs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encourages natural testosterone production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spermatogenesis is enhanced</a:t>
              </a: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2. </a:t>
              </a:r>
              <a:r>
                <a:rPr lang="en-US" sz="2200" b="1" dirty="0" smtClean="0">
                  <a:solidFill>
                    <a:srgbClr val="FF0000"/>
                  </a:solidFill>
                  <a:latin typeface="Arial Narrow" pitchFamily="34" charset="0"/>
                </a:rPr>
                <a:t>Unlike other oral synthetic androgens it is not hepatotoxic</a:t>
              </a:r>
              <a:r>
                <a:rPr lang="en-US" sz="2200" b="1" dirty="0">
                  <a:latin typeface="Arial Narrow" pitchFamily="34" charset="0"/>
                </a:rPr>
                <a:t>.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4028" y="4149080"/>
              <a:ext cx="1500198" cy="430887"/>
            </a:xfrm>
            <a:prstGeom prst="rect">
              <a:avLst/>
            </a:prstGeom>
            <a:solidFill>
              <a:srgbClr val="9E004F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 smtClean="0">
                  <a:solidFill>
                    <a:srgbClr val="CCFF33"/>
                  </a:solidFill>
                  <a:latin typeface="Bernard MT Condensed" pitchFamily="18" charset="0"/>
                </a:rPr>
                <a:t>Mesterolone</a:t>
              </a:r>
              <a:endParaRPr lang="en-US" sz="21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6" grpId="1" build="allAtOnce"/>
      <p:bldP spid="50" grpId="0"/>
      <p:bldP spid="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9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3571868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2.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latin typeface="Arial Narrow" pitchFamily="34" charset="0"/>
              </a:rPr>
              <a:t>hypothalamic </a:t>
            </a:r>
            <a:r>
              <a:rPr lang="en-US" sz="2200" b="1" dirty="0" err="1" smtClean="0">
                <a:latin typeface="Arial Narrow" pitchFamily="34" charset="0"/>
              </a:rPr>
              <a:t>dysfunction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</a:rPr>
              <a:t>androgenization</a:t>
            </a:r>
            <a:r>
              <a:rPr lang="en-US" sz="2200" b="1" dirty="0" smtClean="0">
                <a:latin typeface="Arial Narrow" pitchFamily="34" charset="0"/>
              </a:rPr>
              <a:t> &amp; spermatogenesis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 Pulsatile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(4-8 </a:t>
            </a:r>
            <a:r>
              <a:rPr lang="en-US" sz="2200" b="1" dirty="0" err="1" smtClean="0">
                <a:latin typeface="Arial Narrow" pitchFamily="34" charset="0"/>
              </a:rPr>
              <a:t>ug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subcut</a:t>
            </a:r>
            <a:r>
              <a:rPr lang="en-US" sz="2200" b="1" dirty="0" smtClean="0">
                <a:latin typeface="Arial Narrow" pitchFamily="34" charset="0"/>
              </a:rPr>
              <a:t> every 2 hours) using a portable pump.  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excess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and osteoporosis.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07904" y="3284984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3.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282" y="407707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latin typeface="Arial Narrow" pitchFamily="34" charset="0"/>
              </a:rPr>
              <a:t> (FSH or both FSH or LH absent)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GnHs</a:t>
            </a:r>
            <a:r>
              <a:rPr lang="en-US" sz="2200" b="1" spc="-30" dirty="0" smtClean="0">
                <a:latin typeface="Arial Narrow" pitchFamily="34" charset="0"/>
              </a:rPr>
              <a:t> replacement must be combined;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(3 x 2000 U/w.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</a:rPr>
              <a:t>2 </a:t>
            </a:r>
            <a:r>
              <a:rPr lang="en-US" sz="2200" b="1" spc="-30" dirty="0" err="1" smtClean="0">
                <a:latin typeface="Arial Narrow" pitchFamily="34" charset="0"/>
              </a:rPr>
              <a:t>ms.</a:t>
            </a:r>
            <a:r>
              <a:rPr lang="en-US" sz="2200" b="1" spc="-30" dirty="0" smtClean="0">
                <a:latin typeface="Arial Narrow" pitchFamily="34" charset="0"/>
              </a:rPr>
              <a:t>) followed  by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+ </a:t>
            </a:r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(3x 75 to 3 x 150 U 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6 -12 ms). </a:t>
            </a:r>
            <a:r>
              <a:rPr lang="en-US" sz="2200" b="1" spc="-30" dirty="0">
                <a:latin typeface="Arial Narrow" pitchFamily="34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1520" y="544522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b="1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, precocious puberty (early puberty).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6" name="Group 28"/>
          <p:cNvGrpSpPr/>
          <p:nvPr/>
        </p:nvGrpSpPr>
        <p:grpSpPr>
          <a:xfrm rot="14785039">
            <a:off x="7246886" y="4159721"/>
            <a:ext cx="950054" cy="1158725"/>
            <a:chOff x="3186862" y="3717032"/>
            <a:chExt cx="3082311" cy="2952328"/>
          </a:xfrm>
        </p:grpSpPr>
        <p:grpSp>
          <p:nvGrpSpPr>
            <p:cNvPr id="7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5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847153" y="3437068"/>
            <a:ext cx="1368152" cy="1247297"/>
          </a:xfrm>
          <a:prstGeom prst="roundRect">
            <a:avLst/>
          </a:prstGeom>
          <a:noFill/>
        </p:spPr>
      </p:pic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5536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9"/>
              </a:rPr>
              <a:t>human chorionic </a:t>
            </a:r>
            <a:r>
              <a:rPr lang="en-US" u="sng" dirty="0" err="1" smtClean="0">
                <a:hlinkClick r:id="rId9"/>
              </a:rPr>
              <a:t>gonadotropin</a:t>
            </a:r>
            <a:r>
              <a:rPr lang="en-US" dirty="0" smtClean="0"/>
              <a:t> (</a:t>
            </a:r>
            <a:r>
              <a:rPr lang="en-US" dirty="0" err="1" smtClean="0"/>
              <a:t>hCG</a:t>
            </a:r>
            <a:r>
              <a:rPr lang="en-US" dirty="0" smtClean="0"/>
              <a:t>), </a:t>
            </a:r>
            <a:r>
              <a:rPr lang="en-US" dirty="0" smtClean="0">
                <a:solidFill>
                  <a:schemeClr val="accent2"/>
                </a:solidFill>
              </a:rPr>
              <a:t>human menopausal </a:t>
            </a:r>
            <a:r>
              <a:rPr lang="en-US" dirty="0" err="1" smtClean="0">
                <a:solidFill>
                  <a:schemeClr val="accent2"/>
                </a:solidFill>
              </a:rPr>
              <a:t>gonadotropin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hMG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879576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86916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Serum LH and FSH concentrations in an </a:t>
            </a:r>
            <a:r>
              <a:rPr lang="en-US" b="1" dirty="0" err="1" smtClean="0">
                <a:solidFill>
                  <a:srgbClr val="FF0000"/>
                </a:solidFill>
              </a:rPr>
              <a:t>ovariectomized</a:t>
            </a:r>
            <a:r>
              <a:rPr lang="en-US" b="1" dirty="0" smtClean="0">
                <a:solidFill>
                  <a:srgbClr val="FF0000"/>
                </a:solidFill>
              </a:rPr>
              <a:t> monkey.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Pulsatile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administration (given for six minutes every hour) of </a:t>
            </a:r>
            <a:r>
              <a:rPr lang="en-US" b="1" dirty="0" err="1" smtClean="0">
                <a:solidFill>
                  <a:srgbClr val="FF0000"/>
                </a:solidFill>
              </a:rPr>
              <a:t>gonadotropin</a:t>
            </a:r>
            <a:r>
              <a:rPr lang="en-US" b="1" dirty="0" smtClean="0">
                <a:solidFill>
                  <a:srgbClr val="FF0000"/>
                </a:solidFill>
              </a:rPr>
              <a:t>-releasing hormone (</a:t>
            </a:r>
            <a:r>
              <a:rPr lang="en-US" b="1" dirty="0" err="1" smtClean="0">
                <a:solidFill>
                  <a:srgbClr val="FF0000"/>
                </a:solidFill>
              </a:rPr>
              <a:t>GnRH</a:t>
            </a:r>
            <a:r>
              <a:rPr lang="en-US" b="1" dirty="0" smtClean="0">
                <a:solidFill>
                  <a:srgbClr val="FF0000"/>
                </a:solidFill>
              </a:rPr>
              <a:t>) maintains serum FSH and LH concentrations.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comparison, a continuous infusion of </a:t>
            </a:r>
            <a:r>
              <a:rPr lang="en-US" b="1" dirty="0" err="1" smtClean="0">
                <a:solidFill>
                  <a:srgbClr val="FF0000"/>
                </a:solidFill>
              </a:rPr>
              <a:t>GnRH</a:t>
            </a:r>
            <a:r>
              <a:rPr lang="en-US" b="1" dirty="0" smtClean="0">
                <a:solidFill>
                  <a:srgbClr val="FF0000"/>
                </a:solidFill>
              </a:rPr>
              <a:t> (middle panel) leads to rapid and reversible suppression of both LH and FSH release.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 Narrow" pitchFamily="34" charset="0"/>
              </a:rPr>
              <a:t>Pulsatile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GnRH</a:t>
            </a:r>
            <a:r>
              <a:rPr lang="en-US" b="1" dirty="0" smtClean="0">
                <a:latin typeface="Arial Narrow" pitchFamily="34" charset="0"/>
              </a:rPr>
              <a:t> therapy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2342297"/>
            <a:ext cx="86409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Both drugs can induce libido &amp; bad temper in men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(aggression)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frequency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</a:t>
            </a:r>
            <a:r>
              <a:rPr lang="en-US" sz="2200" b="1" spc="-40" dirty="0" err="1" smtClean="0">
                <a:latin typeface="Arial Narrow" pitchFamily="34" charset="0"/>
              </a:rPr>
              <a:t>antiestrogens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66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786" y="5013176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All are used for inducing spermatogenesis in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oligozoospermia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(count is low)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Given as daily dose  over a period of 1–6 months.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Best to improve sperm count &amp; motility with good pregnancy rates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4005064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005064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5091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49" grpId="1" animBg="1"/>
      <p:bldP spid="50" grpId="0"/>
      <p:bldP spid="31" grpId="0"/>
      <p:bldP spid="32" grpId="0" animBg="1"/>
      <p:bldP spid="32" grpId="1" animBg="1"/>
      <p:bldP spid="33" grpId="0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2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323528" y="1556792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</a:t>
            </a:r>
            <a:r>
              <a:rPr lang="en-US" sz="2400" b="1" dirty="0" err="1" smtClean="0">
                <a:latin typeface="Arial Narrow" pitchFamily="34" charset="0"/>
              </a:rPr>
              <a:t>emperical</a:t>
            </a:r>
            <a:r>
              <a:rPr lang="en-US" sz="2400" b="1" dirty="0" smtClean="0">
                <a:latin typeface="Arial Narrow" pitchFamily="34" charset="0"/>
              </a:rPr>
              <a:t>           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non-hormonal therapies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485056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418358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168352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85145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is very promising, to improve sperm quality and quantity.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21643"/>
            <a:ext cx="8352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err="1" smtClean="0">
                <a:latin typeface="Arial Narrow" pitchFamily="34" charset="0"/>
              </a:rPr>
              <a:t>proteolytic</a:t>
            </a:r>
            <a:r>
              <a:rPr lang="en-US" sz="2400" b="1" dirty="0" smtClean="0">
                <a:latin typeface="Arial Narrow" pitchFamily="34" charset="0"/>
              </a:rPr>
              <a:t> activity, cleaving </a:t>
            </a:r>
            <a:r>
              <a:rPr lang="en-US" sz="2400" b="1" dirty="0" err="1" smtClean="0">
                <a:latin typeface="Arial Narrow" pitchFamily="34" charset="0"/>
              </a:rPr>
              <a:t>kininogen</a:t>
            </a:r>
            <a:r>
              <a:rPr lang="en-US" sz="2400" b="1" dirty="0" smtClean="0">
                <a:latin typeface="Arial Narrow" pitchFamily="34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</a:rPr>
              <a:t>kinins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important for sperm motility.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804754"/>
            <a:ext cx="137729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KALLIKREIN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7504" y="2937804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7504" y="4216365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7504" y="5370231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815086"/>
            <a:ext cx="7488832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highly </a:t>
            </a:r>
            <a:r>
              <a:rPr lang="en-US" sz="2400" b="1" dirty="0">
                <a:latin typeface="Arial Narrow" pitchFamily="34" charset="0"/>
              </a:rPr>
              <a:t>concentrated in the </a:t>
            </a:r>
            <a:r>
              <a:rPr lang="en-US" sz="2400" b="1" dirty="0" err="1">
                <a:latin typeface="Arial Narrow" pitchFamily="34" charset="0"/>
              </a:rPr>
              <a:t>epididymis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&amp; are </a:t>
            </a:r>
            <a:r>
              <a:rPr lang="en-US" sz="2400" b="1" dirty="0">
                <a:latin typeface="Arial Narrow" pitchFamily="34" charset="0"/>
              </a:rPr>
              <a:t>important for sperm metabolism </a:t>
            </a:r>
            <a:r>
              <a:rPr lang="en-US" sz="2400" b="1" dirty="0" smtClean="0">
                <a:latin typeface="Arial Narrow" pitchFamily="34" charset="0"/>
              </a:rPr>
              <a:t>&amp; maturation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7504" y="4675078"/>
            <a:ext cx="864096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spermatogenesis 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3410372"/>
            <a:ext cx="8856984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4087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1802" y="1196752"/>
            <a:ext cx="158417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241050"/>
            <a:ext cx="738031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91756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682353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5536" y="295804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 unprotected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381979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966155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4542219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Approximately 15-20% of all cohabiting couples are infertile</a:t>
            </a:r>
          </a:p>
          <a:p>
            <a:r>
              <a:rPr lang="en-US" sz="2400" b="1" dirty="0" smtClean="0">
                <a:latin typeface="Arial Narrow" pitchFamily="34" charset="0"/>
              </a:rPr>
              <a:t>In up to 50% of such cases(7.5-10%),males are responsible</a:t>
            </a:r>
            <a:endParaRPr lang="en-US" sz="2400" dirty="0" smtClean="0"/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Arial Narrow" pitchFamily="34" charset="0"/>
            </a:endParaRPr>
          </a:p>
        </p:txBody>
      </p:sp>
      <p:grpSp>
        <p:nvGrpSpPr>
          <p:cNvPr id="141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14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4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152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15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159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0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7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68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69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785795"/>
            <a:ext cx="8315356" cy="20002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In male infertility, the semen analysis is abnormal: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715404" cy="28527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Count is low (</a:t>
            </a:r>
            <a:r>
              <a:rPr lang="en-US" sz="2800" b="1" dirty="0" err="1" smtClean="0">
                <a:solidFill>
                  <a:schemeClr val="tx2"/>
                </a:solidFill>
              </a:rPr>
              <a:t>oligospermia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Sperms are absent in the ejaculate(</a:t>
            </a:r>
            <a:r>
              <a:rPr lang="en-US" sz="2800" b="1" dirty="0" err="1" smtClean="0">
                <a:solidFill>
                  <a:schemeClr val="tx2"/>
                </a:solidFill>
              </a:rPr>
              <a:t>azoospermia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 motility is seriously affected(</a:t>
            </a:r>
            <a:r>
              <a:rPr lang="en-US" sz="2800" b="1" dirty="0" err="1" smtClean="0">
                <a:solidFill>
                  <a:schemeClr val="tx2"/>
                </a:solidFill>
              </a:rPr>
              <a:t>asthenospermia</a:t>
            </a:r>
            <a:r>
              <a:rPr lang="en-US" sz="2800" b="1" dirty="0" smtClean="0">
                <a:solidFill>
                  <a:schemeClr val="tx2"/>
                </a:solidFill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Sperms are totally immobile or dead (</a:t>
            </a:r>
            <a:r>
              <a:rPr lang="en-US" sz="2800" b="1" dirty="0" err="1" smtClean="0">
                <a:solidFill>
                  <a:schemeClr val="tx2"/>
                </a:solidFill>
              </a:rPr>
              <a:t>necrospermia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8533"/>
            <a:ext cx="7772400" cy="230425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Causes of Male </a:t>
            </a:r>
            <a:r>
              <a:rPr lang="en-US" b="1" dirty="0" err="1" smtClean="0">
                <a:solidFill>
                  <a:srgbClr val="FF0000"/>
                </a:solidFill>
              </a:rPr>
              <a:t>Infertilty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20880" cy="3721968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Idiopathic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Infection, e.g. Prostatitis, TB, etc.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Sexually transmitted diseases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Injury, e.g., Testicular trauma, Irradiation.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Tobacco, </a:t>
            </a:r>
            <a:r>
              <a:rPr lang="en-US" sz="2800" b="1" dirty="0" smtClean="0">
                <a:solidFill>
                  <a:srgbClr val="002060"/>
                </a:solidFill>
              </a:rPr>
              <a:t>ALCOHOL (central and peripheral).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Thermal Stress- Tight fitting clothes &amp; prolonged period of sitting,  riding(bicycle riding, horse riding).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Spinal cord injury.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Prolactin- secreting tumor of the pituitary gland.</a:t>
            </a:r>
          </a:p>
          <a:p>
            <a:pPr marL="457200" indent="-457200" algn="l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</a:rPr>
              <a:t>Hypogonadotrophic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hypogonadism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Ejaculatory duct obstruction.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Testicular cancer.</a:t>
            </a:r>
          </a:p>
          <a:p>
            <a:pPr marL="457200" indent="-457200" algn="l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Medications- chemotherapy, anabolic steroids</a:t>
            </a:r>
          </a:p>
          <a:p>
            <a:pPr marL="457200" indent="-457200" algn="l">
              <a:buAutoNum type="arabicPeriod"/>
            </a:pPr>
            <a:endParaRPr lang="en-US" sz="2000" b="1" dirty="0" smtClean="0"/>
          </a:p>
          <a:p>
            <a:pPr marL="457200" indent="-457200" algn="l">
              <a:buAutoNum type="arabicPeriod"/>
            </a:pPr>
            <a:endParaRPr lang="en-US" sz="2000" b="1" dirty="0" smtClean="0"/>
          </a:p>
          <a:p>
            <a:pPr marL="457200" indent="-457200" algn="l">
              <a:buAutoNum type="arabicPeriod"/>
            </a:pP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429048998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6028152" cy="4362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50912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Schematic representation of the hypothalamic-pituitary-testicular axis shows the site of action of follicle stimulating hormone (FSH) and luteinizing hormone (LH) in the testes. Testosterone (T) and </a:t>
            </a:r>
            <a:r>
              <a:rPr lang="en-US" b="1" dirty="0" err="1" smtClean="0">
                <a:solidFill>
                  <a:srgbClr val="003399"/>
                </a:solidFill>
              </a:rPr>
              <a:t>inhibin</a:t>
            </a:r>
            <a:r>
              <a:rPr lang="en-US" b="1" dirty="0" smtClean="0">
                <a:solidFill>
                  <a:srgbClr val="003399"/>
                </a:solidFill>
              </a:rPr>
              <a:t> are produced by the testes</a:t>
            </a:r>
            <a:r>
              <a:rPr lang="en-US" b="1" dirty="0" smtClean="0">
                <a:solidFill>
                  <a:srgbClr val="003399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Testosterone </a:t>
            </a:r>
            <a:r>
              <a:rPr lang="en-US" b="1" dirty="0" smtClean="0">
                <a:solidFill>
                  <a:srgbClr val="003399"/>
                </a:solidFill>
              </a:rPr>
              <a:t>has a negative feedback on the hypothalamus and LH production, while </a:t>
            </a:r>
            <a:r>
              <a:rPr lang="en-US" b="1" dirty="0" err="1" smtClean="0">
                <a:solidFill>
                  <a:srgbClr val="003399"/>
                </a:solidFill>
              </a:rPr>
              <a:t>inhibin</a:t>
            </a:r>
            <a:r>
              <a:rPr lang="en-US" b="1" dirty="0" smtClean="0">
                <a:solidFill>
                  <a:srgbClr val="003399"/>
                </a:solidFill>
              </a:rPr>
              <a:t> has a negative feedback on FSH production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500174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LH stimulates testosterone synthesis, and FSH regulates spermatogenesis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8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54" name="Picture 5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55" name="Picture 5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6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57" name="Picture 56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6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67" name="Freeform 66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92" name="Rectangle 91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 smtClean="0">
                  <a:latin typeface="Arial Narrow" pitchFamily="34" charset="0"/>
                </a:rPr>
                <a:t>facilitate  –</a:t>
              </a:r>
              <a:r>
                <a:rPr lang="en-US" b="1" dirty="0" err="1" smtClean="0">
                  <a:latin typeface="Arial Narrow" pitchFamily="34" charset="0"/>
                </a:rPr>
                <a:t>ve</a:t>
              </a:r>
              <a:r>
                <a:rPr lang="en-US" b="1" dirty="0" smtClean="0">
                  <a:latin typeface="Arial Narrow" pitchFamily="34" charset="0"/>
                </a:rPr>
                <a:t> of </a:t>
              </a:r>
              <a:r>
                <a:rPr lang="en-US" sz="2000" b="1" dirty="0" smtClean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 smtClean="0">
                  <a:latin typeface="Arial Narrow" pitchFamily="34" charset="0"/>
                </a:rPr>
                <a:t>on </a:t>
              </a:r>
              <a:r>
                <a:rPr lang="en-US" b="1" dirty="0" err="1" smtClean="0">
                  <a:solidFill>
                    <a:srgbClr val="6600FF"/>
                  </a:solidFill>
                  <a:latin typeface="Arial Narrow" pitchFamily="34" charset="0"/>
                </a:rPr>
                <a:t>GnRH</a:t>
              </a:r>
              <a:r>
                <a:rPr lang="en-US" b="1" dirty="0" smtClean="0">
                  <a:solidFill>
                    <a:srgbClr val="6600FF"/>
                  </a:solidFill>
                  <a:latin typeface="Arial Narrow" pitchFamily="34" charset="0"/>
                </a:rPr>
                <a:t> &amp; </a:t>
              </a:r>
              <a:r>
                <a:rPr lang="en-US" b="1" dirty="0" err="1" smtClean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  <a:endParaRPr lang="en-US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8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10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10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10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11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11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11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115" name="TextBox 114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118" name="Rectangular Callout 117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122" name="Rectangular Callout 121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5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1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27" name="Rectangular Callout 126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30" name="Rectangular Callout 129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33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34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35" name="Picture 2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355976" y="5301208"/>
            <a:ext cx="648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0" grpId="0"/>
      <p:bldP spid="100" grpId="1"/>
      <p:bldP spid="101" grpId="0"/>
      <p:bldP spid="101" grpId="1"/>
      <p:bldP spid="115" grpId="0" animBg="1"/>
      <p:bldP spid="115" grpId="1" animBg="1"/>
      <p:bldP spid="116" grpId="0" animBg="1"/>
      <p:bldP spid="120" grpId="0" animBg="1"/>
      <p:bldP spid="124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5357818" y="2204864"/>
            <a:ext cx="3786182" cy="4215942"/>
            <a:chOff x="5357818" y="2240312"/>
            <a:chExt cx="3786182" cy="4128473"/>
          </a:xfrm>
        </p:grpSpPr>
        <p:sp>
          <p:nvSpPr>
            <p:cNvPr id="51" name="Rectangle 50"/>
            <p:cNvSpPr/>
            <p:nvPr/>
          </p:nvSpPr>
          <p:spPr>
            <a:xfrm>
              <a:off x="5357818" y="4256536"/>
              <a:ext cx="3786182" cy="21122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Kallikrein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Antioxidants;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e.g.vit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E,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vit.c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Folic acid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</a:pP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104207" y="5949280"/>
            <a:ext cx="7492129" cy="977191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</a:t>
            </a:r>
            <a:r>
              <a:rPr lang="en-US" sz="2200" spc="-40" dirty="0" err="1" smtClean="0">
                <a:latin typeface="Bernard MT Condensed" pitchFamily="18" charset="0"/>
              </a:rPr>
              <a:t>Hypogonadism</a:t>
            </a:r>
            <a:r>
              <a:rPr lang="en-US" sz="2200" spc="-40" dirty="0" smtClean="0">
                <a:latin typeface="Bernard MT Condensed" pitchFamily="18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300"/>
              </a:lnSpc>
              <a:buSzPct val="70000"/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P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Hypogonadism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Reproduction (</a:t>
            </a:r>
            <a:r>
              <a: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invitro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 fertilization)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1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/>
          <p:nvPr/>
        </p:nvGrpSpPr>
        <p:grpSpPr>
          <a:xfrm>
            <a:off x="71406" y="2214554"/>
            <a:ext cx="8937128" cy="2479358"/>
            <a:chOff x="71406" y="2214554"/>
            <a:chExt cx="8937128" cy="2479358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234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inhibitors,e.g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sildenafil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viagra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vardenafil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levitra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tadalafil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cialis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),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Alprostadil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SSRIs(e.g.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fluoxetine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Infection of 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testes,prostate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&amp;</a:t>
              </a: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UT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406" y="2357430"/>
              <a:ext cx="428628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Congenital Adrenal Hyperplasia 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Glucocorticoids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72612" y="2285992"/>
            <a:ext cx="5285205" cy="3662705"/>
            <a:chOff x="72612" y="2285992"/>
            <a:chExt cx="5285205" cy="3662705"/>
          </a:xfrm>
        </p:grpSpPr>
        <p:sp>
          <p:nvSpPr>
            <p:cNvPr id="124" name="TextBox 123"/>
            <p:cNvSpPr txBox="1"/>
            <p:nvPr/>
          </p:nvSpPr>
          <p:spPr>
            <a:xfrm>
              <a:off x="72612" y="3714752"/>
              <a:ext cx="5285205" cy="2233945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</a:t>
              </a:r>
              <a:r>
                <a:rPr lang="en-US" sz="2200" spc="-40" dirty="0" err="1" smtClean="0">
                  <a:latin typeface="Bernard MT Condensed" pitchFamily="18" charset="0"/>
                </a:rPr>
                <a:t>Hypogonadism</a:t>
              </a: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;  SERMs &amp;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Aromatase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Is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Idiopathic </a:t>
              </a:r>
              <a:r>
                <a:rPr lang="en-US" sz="22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(FSH) 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Pulsatile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Clomiphene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569812" y="3144164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786578" y="132827"/>
            <a:ext cx="2357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3 -6months.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5016961" y="3649218"/>
            <a:ext cx="620079" cy="6480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57"/>
          <p:cNvGrpSpPr/>
          <p:nvPr/>
        </p:nvGrpSpPr>
        <p:grpSpPr>
          <a:xfrm>
            <a:off x="6541480" y="4437112"/>
            <a:ext cx="2482115" cy="1879509"/>
            <a:chOff x="6541480" y="4437112"/>
            <a:chExt cx="2482115" cy="1879509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4" cstate="print"/>
            <a:srcRect l="38167" b="16445"/>
            <a:stretch>
              <a:fillRect/>
            </a:stretch>
          </p:blipFill>
          <p:spPr bwMode="auto">
            <a:xfrm rot="20666572">
              <a:off x="7938853" y="4822218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541480" y="4437112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267237" y="771115"/>
            <a:ext cx="13716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3750403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testis(&gt; 95%), small amount in adrenals. 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4143380"/>
            <a:ext cx="857256" cy="114300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42604" y="476672"/>
            <a:ext cx="1857388" cy="43088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4793" y="4917226"/>
            <a:ext cx="72763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2. Synthetic Androgens; 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endParaRPr lang="en-US" sz="2200" dirty="0"/>
          </a:p>
        </p:txBody>
      </p:sp>
      <p:sp>
        <p:nvSpPr>
          <p:cNvPr id="51" name="Rectangle 50"/>
          <p:cNvSpPr/>
          <p:nvPr/>
        </p:nvSpPr>
        <p:spPr>
          <a:xfrm>
            <a:off x="179512" y="450912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1. Testosterone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/>
      <p:bldP spid="47" grpId="0" animBg="1"/>
      <p:bldP spid="49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7078</TotalTime>
  <Words>1351</Words>
  <Application>Microsoft Office PowerPoint</Application>
  <PresentationFormat>On-screen Show (4:3)</PresentationFormat>
  <Paragraphs>242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In male infertility, the semen analysis is abnormal:</vt:lpstr>
      <vt:lpstr>Causes of Male Infertilty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Ishfaq</cp:lastModifiedBy>
  <cp:revision>354</cp:revision>
  <cp:lastPrinted>2012-04-25T06:31:54Z</cp:lastPrinted>
  <dcterms:created xsi:type="dcterms:W3CDTF">2011-02-15T07:19:30Z</dcterms:created>
  <dcterms:modified xsi:type="dcterms:W3CDTF">2014-04-30T05:57:59Z</dcterms:modified>
</cp:coreProperties>
</file>