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4"/>
  </p:notesMasterIdLst>
  <p:handoutMasterIdLst>
    <p:handoutMasterId r:id="rId35"/>
  </p:handoutMasterIdLst>
  <p:sldIdLst>
    <p:sldId id="398" r:id="rId2"/>
    <p:sldId id="426" r:id="rId3"/>
    <p:sldId id="319" r:id="rId4"/>
    <p:sldId id="401" r:id="rId5"/>
    <p:sldId id="396" r:id="rId6"/>
    <p:sldId id="427" r:id="rId7"/>
    <p:sldId id="400" r:id="rId8"/>
    <p:sldId id="428" r:id="rId9"/>
    <p:sldId id="430" r:id="rId10"/>
    <p:sldId id="429" r:id="rId11"/>
    <p:sldId id="407" r:id="rId12"/>
    <p:sldId id="408" r:id="rId13"/>
    <p:sldId id="409" r:id="rId14"/>
    <p:sldId id="410" r:id="rId15"/>
    <p:sldId id="431" r:id="rId16"/>
    <p:sldId id="417" r:id="rId17"/>
    <p:sldId id="418" r:id="rId18"/>
    <p:sldId id="425" r:id="rId19"/>
    <p:sldId id="358" r:id="rId20"/>
    <p:sldId id="353" r:id="rId21"/>
    <p:sldId id="432" r:id="rId22"/>
    <p:sldId id="433" r:id="rId23"/>
    <p:sldId id="434" r:id="rId24"/>
    <p:sldId id="360" r:id="rId25"/>
    <p:sldId id="422" r:id="rId26"/>
    <p:sldId id="356" r:id="rId27"/>
    <p:sldId id="361" r:id="rId28"/>
    <p:sldId id="362" r:id="rId29"/>
    <p:sldId id="364" r:id="rId30"/>
    <p:sldId id="424" r:id="rId31"/>
    <p:sldId id="368" r:id="rId32"/>
    <p:sldId id="399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60" d="100"/>
          <a:sy n="60" d="100"/>
        </p:scale>
        <p:origin x="-78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40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32E2A-B8AA-41E7-BEA9-4C17249C34C4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36370-C292-49F8-B639-6C0B6CD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0DEB4-7E1B-4B24-8FE1-CDA16B5E0F5D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DEC4-A440-4FE4-8237-DB77EC9B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4C3-FE08-4168-8966-E5DF6D2A0FB7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802C6C-BA58-4391-B85E-5A45509C4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6AF61-7A51-4594-AB47-79E0F67F79E3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DD4C-DB7F-4DBF-98E7-BDB93A345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945F522-126F-477B-979E-9B7DB1E9E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0D887-77FE-4953-84D4-CA34B61126D9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E91-E441-496F-8892-C26E0680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868F-13DF-4DE5-A4C3-311BA11FD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F2267-FB14-424F-A842-DB20C4A782F6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F114EB3-ECAC-4202-8C35-B404C15DF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FB3BF-AAD9-4CF7-9AC2-C8EB5F164D9B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952537-E7DB-4282-87BD-8DA0B2259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67C2F31-CDB9-4F72-BFAB-EAE7A6EDE654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71BA-AA53-4B30-A55A-060F6249B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19B1-414B-4871-85FD-AE2418E27E5C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E5298F-F801-4620-A156-CE848C8B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9470-4DDF-4D59-B96D-4C3007FA8441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D0E87E0-8345-4998-B9FC-84E53F4F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BFE6-67C7-45B6-A6FF-F784EBA6DD4A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83682-2FF3-4F4C-9AB2-8E50D73F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F3323-6D36-4280-B182-C01DCEBA7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22D49-0DBE-4DBD-8C72-45D60E86D7F8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D309B7-216A-430D-A92B-2C82F961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77F906-8F43-45FA-B28B-17C8802FA2AF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5C413-0802-4918-9E1B-E7C35CD56CEB}" type="datetimeFigureOut">
              <a:rPr lang="en-US" smtClean="0"/>
              <a:pPr>
                <a:defRPr/>
              </a:pPr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681536-E2DA-490E-892E-5CC9C284C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534400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445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 young children, LH and FSH levels are insufficient to initiate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between 9-12 yrs., blood levels of LH, FSH increase.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amplitude of pulses increases, especially during sleep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high levels of LH, FSH initiate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development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ube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029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childhood to full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maturity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Marshall and Tanner (P1 – 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 progression in changes of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GB" dirty="0">
                <a:latin typeface="Arial" pitchFamily="34" charset="0"/>
                <a:cs typeface="Arial" pitchFamily="34" charset="0"/>
              </a:rPr>
              <a:t>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Thelarche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Menarche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Pubic and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apocrine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odour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endParaRPr lang="en-GB" sz="30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1066800"/>
            <a:ext cx="88422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breast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bud +/- small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amounts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pubic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Increase in size of palpable breast tissue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increased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protrude above breast 	level.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increased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Mature adult breast.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017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Male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LH and FSH release increases ~10 yrs. of age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spermatogenesis; androgen secretion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initiate growth of sex accessory structures (e.g. prostate), male secondary sex characteristics (facial hair, growth of larynx)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androgens causes retention of minerals in body to support bone and muscle growth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Sertoli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cells also secrete some estrogen</a:t>
            </a:r>
          </a:p>
          <a:p>
            <a:pPr>
              <a:lnSpc>
                <a:spcPct val="150000"/>
              </a:lnSpc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676400"/>
            <a:ext cx="850392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dirty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US" dirty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GB" sz="3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066800"/>
            <a:ext cx="850392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Enlargement of scrotum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penis.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Lenghtening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of penis. Further growth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	scrotum. Pubic 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darker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Penis increases in length 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thickness.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pubic/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Genitalia adult in size and shape.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Completed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9144000" cy="1201738"/>
          </a:xfrm>
          <a:noFill/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 secretion from anterior pituitary also increases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TSH (thyroid stimulating hormone) secretion from anterior pituitary increases in both sexes: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increases metabolic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promotes tissue growth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18435" name="Group 1159"/>
          <p:cNvGrpSpPr>
            <a:grpSpLocks noGrp="1"/>
          </p:cNvGrpSpPr>
          <p:nvPr/>
        </p:nvGrpSpPr>
        <p:grpSpPr bwMode="auto">
          <a:xfrm>
            <a:off x="547687" y="838200"/>
            <a:ext cx="7910513" cy="5792356"/>
            <a:chOff x="253" y="259"/>
            <a:chExt cx="4983" cy="3489"/>
          </a:xfrm>
          <a:solidFill>
            <a:schemeClr val="bg1">
              <a:lumMod val="65000"/>
            </a:schemeClr>
          </a:solidFill>
        </p:grpSpPr>
        <p:sp>
          <p:nvSpPr>
            <p:cNvPr id="18437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26 w 207"/>
                <a:gd name="T1" fmla="*/ 92 h 367"/>
                <a:gd name="T2" fmla="*/ 51 w 207"/>
                <a:gd name="T3" fmla="*/ 46 h 367"/>
                <a:gd name="T4" fmla="*/ 38 w 207"/>
                <a:gd name="T5" fmla="*/ 46 h 367"/>
                <a:gd name="T6" fmla="*/ 38 w 207"/>
                <a:gd name="T7" fmla="*/ 0 h 367"/>
                <a:gd name="T8" fmla="*/ 13 w 207"/>
                <a:gd name="T9" fmla="*/ 0 h 367"/>
                <a:gd name="T10" fmla="*/ 13 w 207"/>
                <a:gd name="T11" fmla="*/ 46 h 367"/>
                <a:gd name="T12" fmla="*/ 0 w 207"/>
                <a:gd name="T13" fmla="*/ 46 h 367"/>
                <a:gd name="T14" fmla="*/ 26 w 207"/>
                <a:gd name="T15" fmla="*/ 92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26 w 207"/>
                <a:gd name="T1" fmla="*/ 91 h 367"/>
                <a:gd name="T2" fmla="*/ 51 w 207"/>
                <a:gd name="T3" fmla="*/ 46 h 367"/>
                <a:gd name="T4" fmla="*/ 38 w 207"/>
                <a:gd name="T5" fmla="*/ 46 h 367"/>
                <a:gd name="T6" fmla="*/ 38 w 207"/>
                <a:gd name="T7" fmla="*/ 0 h 367"/>
                <a:gd name="T8" fmla="*/ 13 w 207"/>
                <a:gd name="T9" fmla="*/ 0 h 367"/>
                <a:gd name="T10" fmla="*/ 13 w 207"/>
                <a:gd name="T11" fmla="*/ 46 h 367"/>
                <a:gd name="T12" fmla="*/ 0 w 207"/>
                <a:gd name="T13" fmla="*/ 46 h 367"/>
                <a:gd name="T14" fmla="*/ 26 w 207"/>
                <a:gd name="T15" fmla="*/ 91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137 w 935"/>
                <a:gd name="T1" fmla="*/ 47 h 560"/>
                <a:gd name="T2" fmla="*/ 129 w 935"/>
                <a:gd name="T3" fmla="*/ 62 h 560"/>
                <a:gd name="T4" fmla="*/ 16 w 935"/>
                <a:gd name="T5" fmla="*/ 0 h 560"/>
                <a:gd name="T6" fmla="*/ 0 w 935"/>
                <a:gd name="T7" fmla="*/ 29 h 560"/>
                <a:gd name="T8" fmla="*/ 112 w 935"/>
                <a:gd name="T9" fmla="*/ 92 h 560"/>
                <a:gd name="T10" fmla="*/ 104 w 935"/>
                <a:gd name="T11" fmla="*/ 107 h 560"/>
                <a:gd name="T12" fmla="*/ 233 w 935"/>
                <a:gd name="T13" fmla="*/ 140 h 560"/>
                <a:gd name="T14" fmla="*/ 137 w 935"/>
                <a:gd name="T15" fmla="*/ 47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035"/>
            <p:cNvSpPr>
              <a:spLocks/>
            </p:cNvSpPr>
            <p:nvPr/>
          </p:nvSpPr>
          <p:spPr bwMode="auto">
            <a:xfrm>
              <a:off x="1417" y="1184"/>
              <a:ext cx="608" cy="310"/>
            </a:xfrm>
            <a:custGeom>
              <a:avLst/>
              <a:gdLst>
                <a:gd name="T0" fmla="*/ 0 w 902"/>
                <a:gd name="T1" fmla="*/ 155 h 620"/>
                <a:gd name="T2" fmla="*/ 126 w 902"/>
                <a:gd name="T3" fmla="*/ 113 h 620"/>
                <a:gd name="T4" fmla="*/ 117 w 902"/>
                <a:gd name="T5" fmla="*/ 99 h 620"/>
                <a:gd name="T6" fmla="*/ 226 w 902"/>
                <a:gd name="T7" fmla="*/ 28 h 620"/>
                <a:gd name="T8" fmla="*/ 207 w 902"/>
                <a:gd name="T9" fmla="*/ 0 h 620"/>
                <a:gd name="T10" fmla="*/ 99 w 902"/>
                <a:gd name="T11" fmla="*/ 71 h 620"/>
                <a:gd name="T12" fmla="*/ 90 w 902"/>
                <a:gd name="T13" fmla="*/ 56 h 620"/>
                <a:gd name="T14" fmla="*/ 0 w 902"/>
                <a:gd name="T15" fmla="*/ 155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39 w 310"/>
                <a:gd name="T1" fmla="*/ 184 h 734"/>
                <a:gd name="T2" fmla="*/ 78 w 310"/>
                <a:gd name="T3" fmla="*/ 92 h 734"/>
                <a:gd name="T4" fmla="*/ 58 w 310"/>
                <a:gd name="T5" fmla="*/ 92 h 734"/>
                <a:gd name="T6" fmla="*/ 58 w 310"/>
                <a:gd name="T7" fmla="*/ 0 h 734"/>
                <a:gd name="T8" fmla="*/ 19 w 310"/>
                <a:gd name="T9" fmla="*/ 0 h 734"/>
                <a:gd name="T10" fmla="*/ 19 w 310"/>
                <a:gd name="T11" fmla="*/ 92 h 734"/>
                <a:gd name="T12" fmla="*/ 0 w 310"/>
                <a:gd name="T13" fmla="*/ 92 h 734"/>
                <a:gd name="T14" fmla="*/ 39 w 310"/>
                <a:gd name="T15" fmla="*/ 18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34 h 276"/>
                <a:gd name="T2" fmla="*/ 13 w 207"/>
                <a:gd name="T3" fmla="*/ 34 h 276"/>
                <a:gd name="T4" fmla="*/ 13 w 207"/>
                <a:gd name="T5" fmla="*/ 68 h 276"/>
                <a:gd name="T6" fmla="*/ 38 w 207"/>
                <a:gd name="T7" fmla="*/ 68 h 276"/>
                <a:gd name="T8" fmla="*/ 38 w 207"/>
                <a:gd name="T9" fmla="*/ 34 h 276"/>
                <a:gd name="T10" fmla="*/ 51 w 207"/>
                <a:gd name="T11" fmla="*/ 34 h 276"/>
                <a:gd name="T12" fmla="*/ 26 w 207"/>
                <a:gd name="T13" fmla="*/ 0 h 276"/>
                <a:gd name="T14" fmla="*/ 0 w 207"/>
                <a:gd name="T15" fmla="*/ 34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12700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7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  <a:grpFill/>
          </p:grpSpPr>
          <p:sp>
            <p:nvSpPr>
              <p:cNvPr id="18562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63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/>
                  <a:t>HYPOTHALAMUS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8448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317"/>
              <a:chOff x="2078" y="1070"/>
              <a:chExt cx="928" cy="317"/>
            </a:xfrm>
            <a:grpFill/>
          </p:grpSpPr>
          <p:sp>
            <p:nvSpPr>
              <p:cNvPr id="18560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317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61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7" cy="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 smtClean="0"/>
                  <a:t>ANTERIOR</a:t>
                </a:r>
              </a:p>
              <a:p>
                <a:r>
                  <a:rPr lang="en-US" sz="1700" b="1" dirty="0" smtClean="0"/>
                  <a:t>PITUITARY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8449" name="Group 1051"/>
            <p:cNvGrpSpPr>
              <a:grpSpLocks/>
            </p:cNvGrpSpPr>
            <p:nvPr/>
          </p:nvGrpSpPr>
          <p:grpSpPr bwMode="auto">
            <a:xfrm>
              <a:off x="4043" y="3334"/>
              <a:ext cx="905" cy="413"/>
              <a:chOff x="4034" y="3319"/>
              <a:chExt cx="905" cy="413"/>
            </a:xfrm>
            <a:grpFill/>
          </p:grpSpPr>
          <p:sp>
            <p:nvSpPr>
              <p:cNvPr id="18557" name="Rectangle 1048"/>
              <p:cNvSpPr>
                <a:spLocks noChangeArrowheads="1"/>
              </p:cNvSpPr>
              <p:nvPr/>
            </p:nvSpPr>
            <p:spPr bwMode="auto">
              <a:xfrm>
                <a:off x="4034" y="3319"/>
                <a:ext cx="905" cy="41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58" name="Rectangle 1049"/>
              <p:cNvSpPr>
                <a:spLocks noChangeArrowheads="1"/>
              </p:cNvSpPr>
              <p:nvPr/>
            </p:nvSpPr>
            <p:spPr bwMode="auto">
              <a:xfrm>
                <a:off x="4127" y="3336"/>
                <a:ext cx="703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1700" b="1" dirty="0"/>
                  <a:t>SOMATIC</a:t>
                </a:r>
                <a:r>
                  <a:rPr lang="en-US" sz="1700" b="1" dirty="0">
                    <a:solidFill>
                      <a:srgbClr val="000000"/>
                    </a:solidFill>
                  </a:rPr>
                  <a:t> </a:t>
                </a:r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18559" name="Rectangle 1050"/>
              <p:cNvSpPr>
                <a:spLocks noChangeArrowheads="1"/>
              </p:cNvSpPr>
              <p:nvPr/>
            </p:nvSpPr>
            <p:spPr bwMode="auto">
              <a:xfrm>
                <a:off x="4169" y="3535"/>
                <a:ext cx="619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/>
                  <a:t>GROWTH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8450" name="Group 1054"/>
            <p:cNvGrpSpPr>
              <a:grpSpLocks/>
            </p:cNvGrpSpPr>
            <p:nvPr/>
          </p:nvGrpSpPr>
          <p:grpSpPr bwMode="auto">
            <a:xfrm>
              <a:off x="253" y="3238"/>
              <a:ext cx="1805" cy="184"/>
              <a:chOff x="244" y="3223"/>
              <a:chExt cx="1805" cy="184"/>
            </a:xfrm>
            <a:grpFill/>
          </p:grpSpPr>
          <p:sp>
            <p:nvSpPr>
              <p:cNvPr id="18555" name="Rectangle 1052"/>
              <p:cNvSpPr>
                <a:spLocks noChangeArrowheads="1"/>
              </p:cNvSpPr>
              <p:nvPr/>
            </p:nvSpPr>
            <p:spPr bwMode="auto">
              <a:xfrm>
                <a:off x="244" y="3223"/>
                <a:ext cx="1805" cy="18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56" name="Rectangle 1053"/>
              <p:cNvSpPr>
                <a:spLocks noChangeArrowheads="1"/>
              </p:cNvSpPr>
              <p:nvPr/>
            </p:nvSpPr>
            <p:spPr bwMode="auto">
              <a:xfrm>
                <a:off x="401" y="3249"/>
                <a:ext cx="1533" cy="1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 smtClean="0"/>
                  <a:t>SEXUAL MATURATION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8451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  <a:grpFill/>
          </p:grpSpPr>
          <p:sp>
            <p:nvSpPr>
              <p:cNvPr id="18553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54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/>
                  <a:t>LIVER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grpSp>
          <p:nvGrpSpPr>
            <p:cNvPr id="18452" name="Group 1060"/>
            <p:cNvGrpSpPr>
              <a:grpSpLocks/>
            </p:cNvGrpSpPr>
            <p:nvPr/>
          </p:nvGrpSpPr>
          <p:grpSpPr bwMode="auto">
            <a:xfrm>
              <a:off x="585" y="2137"/>
              <a:ext cx="1129" cy="183"/>
              <a:chOff x="576" y="2122"/>
              <a:chExt cx="1129" cy="183"/>
            </a:xfrm>
            <a:grpFill/>
          </p:grpSpPr>
          <p:sp>
            <p:nvSpPr>
              <p:cNvPr id="18551" name="Rectangle 1058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1129" cy="179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52" name="Rectangle 1059"/>
              <p:cNvSpPr>
                <a:spLocks noChangeArrowheads="1"/>
              </p:cNvSpPr>
              <p:nvPr/>
            </p:nvSpPr>
            <p:spPr bwMode="auto">
              <a:xfrm>
                <a:off x="624" y="2147"/>
                <a:ext cx="1028" cy="1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 dirty="0" smtClean="0"/>
                  <a:t>TESTIS</a:t>
                </a:r>
                <a:r>
                  <a:rPr lang="en-US" sz="1600" b="1" dirty="0" smtClean="0"/>
                  <a:t>/ </a:t>
                </a:r>
                <a:r>
                  <a:rPr lang="en-US" sz="1700" b="1" dirty="0" smtClean="0"/>
                  <a:t>OVARY</a:t>
                </a:r>
                <a:endParaRPr lang="en-US" dirty="0">
                  <a:latin typeface="Times New Roman" pitchFamily="18" charset="0"/>
                </a:endParaRPr>
              </a:p>
            </p:txBody>
          </p:sp>
        </p:grpSp>
        <p:sp>
          <p:nvSpPr>
            <p:cNvPr id="18453" name="Freeform 1061"/>
            <p:cNvSpPr>
              <a:spLocks/>
            </p:cNvSpPr>
            <p:nvPr/>
          </p:nvSpPr>
          <p:spPr bwMode="auto">
            <a:xfrm>
              <a:off x="1057" y="2366"/>
              <a:ext cx="152" cy="322"/>
            </a:xfrm>
            <a:custGeom>
              <a:avLst/>
              <a:gdLst>
                <a:gd name="T0" fmla="*/ 39 w 310"/>
                <a:gd name="T1" fmla="*/ 115 h 459"/>
                <a:gd name="T2" fmla="*/ 78 w 310"/>
                <a:gd name="T3" fmla="*/ 58 h 459"/>
                <a:gd name="T4" fmla="*/ 58 w 310"/>
                <a:gd name="T5" fmla="*/ 58 h 459"/>
                <a:gd name="T6" fmla="*/ 58 w 310"/>
                <a:gd name="T7" fmla="*/ 0 h 459"/>
                <a:gd name="T8" fmla="*/ 19 w 310"/>
                <a:gd name="T9" fmla="*/ 0 h 459"/>
                <a:gd name="T10" fmla="*/ 19 w 310"/>
                <a:gd name="T11" fmla="*/ 58 h 459"/>
                <a:gd name="T12" fmla="*/ 0 w 310"/>
                <a:gd name="T13" fmla="*/ 58 h 459"/>
                <a:gd name="T14" fmla="*/ 39 w 310"/>
                <a:gd name="T15" fmla="*/ 115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8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7030A0"/>
                  </a:solidFill>
                </a:rPr>
                <a:t>GnRH  AND  GHRH</a:t>
              </a:r>
              <a:endParaRPr lang="en-US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grpSp>
          <p:nvGrpSpPr>
            <p:cNvPr id="18455" name="Group 1065"/>
            <p:cNvGrpSpPr>
              <a:grpSpLocks/>
            </p:cNvGrpSpPr>
            <p:nvPr/>
          </p:nvGrpSpPr>
          <p:grpSpPr bwMode="auto">
            <a:xfrm>
              <a:off x="3707" y="1286"/>
              <a:ext cx="717" cy="367"/>
              <a:chOff x="3698" y="1271"/>
              <a:chExt cx="717" cy="367"/>
            </a:xfrm>
            <a:grpFill/>
          </p:grpSpPr>
          <p:sp>
            <p:nvSpPr>
              <p:cNvPr id="18549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63" cy="1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7030A0"/>
                    </a:solidFill>
                  </a:rPr>
                  <a:t>GROWTH </a:t>
                </a:r>
                <a:endParaRPr lang="en-US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0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7" cy="1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7030A0"/>
                    </a:solidFill>
                  </a:rPr>
                  <a:t>HORMONE</a:t>
                </a:r>
                <a:endParaRPr lang="en-US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456" name="Rectangle 1066"/>
            <p:cNvSpPr>
              <a:spLocks noChangeArrowheads="1"/>
            </p:cNvSpPr>
            <p:nvPr/>
          </p:nvSpPr>
          <p:spPr bwMode="auto">
            <a:xfrm>
              <a:off x="873" y="1510"/>
              <a:ext cx="63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LH &amp; FSH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8458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SEX</a:t>
              </a:r>
              <a:r>
                <a:rPr lang="en-US" sz="1700" b="1">
                  <a:solidFill>
                    <a:srgbClr val="000000"/>
                  </a:solidFill>
                </a:rPr>
                <a:t> </a:t>
              </a:r>
              <a:r>
                <a:rPr lang="en-US" sz="1700" b="1"/>
                <a:t>STEROID</a:t>
              </a:r>
              <a:r>
                <a:rPr lang="en-US" sz="1700" b="1">
                  <a:solidFill>
                    <a:srgbClr val="000000"/>
                  </a:solidFill>
                </a:rPr>
                <a:t> </a:t>
              </a:r>
              <a:r>
                <a:rPr lang="en-US" sz="1700" b="1"/>
                <a:t>SYNTHESIS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8460" name="Group 1101"/>
            <p:cNvGrpSpPr>
              <a:grpSpLocks/>
            </p:cNvGrpSpPr>
            <p:nvPr/>
          </p:nvGrpSpPr>
          <p:grpSpPr bwMode="auto">
            <a:xfrm>
              <a:off x="2135" y="1474"/>
              <a:ext cx="1189" cy="1121"/>
              <a:chOff x="2126" y="1459"/>
              <a:chExt cx="1189" cy="1121"/>
            </a:xfrm>
            <a:grpFill/>
          </p:grpSpPr>
          <p:sp>
            <p:nvSpPr>
              <p:cNvPr id="18518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9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0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1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2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3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4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5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6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7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8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29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0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1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2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4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5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6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7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8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39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0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1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2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43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62" name="Freeform 1103"/>
            <p:cNvSpPr>
              <a:spLocks/>
            </p:cNvSpPr>
            <p:nvPr/>
          </p:nvSpPr>
          <p:spPr bwMode="auto">
            <a:xfrm>
              <a:off x="1057" y="2917"/>
              <a:ext cx="152" cy="321"/>
            </a:xfrm>
            <a:custGeom>
              <a:avLst/>
              <a:gdLst>
                <a:gd name="T0" fmla="*/ 39 w 310"/>
                <a:gd name="T1" fmla="*/ 115 h 459"/>
                <a:gd name="T2" fmla="*/ 78 w 310"/>
                <a:gd name="T3" fmla="*/ 58 h 459"/>
                <a:gd name="T4" fmla="*/ 58 w 310"/>
                <a:gd name="T5" fmla="*/ 58 h 459"/>
                <a:gd name="T6" fmla="*/ 58 w 310"/>
                <a:gd name="T7" fmla="*/ 0 h 459"/>
                <a:gd name="T8" fmla="*/ 19 w 310"/>
                <a:gd name="T9" fmla="*/ 0 h 459"/>
                <a:gd name="T10" fmla="*/ 19 w 310"/>
                <a:gd name="T11" fmla="*/ 58 h 459"/>
                <a:gd name="T12" fmla="*/ 0 w 310"/>
                <a:gd name="T13" fmla="*/ 58 h 459"/>
                <a:gd name="T14" fmla="*/ 39 w 310"/>
                <a:gd name="T15" fmla="*/ 115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6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  <a:grpFill/>
          </p:grpSpPr>
          <p:sp>
            <p:nvSpPr>
              <p:cNvPr id="18512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513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43" cy="1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7030A0"/>
                    </a:solidFill>
                  </a:rPr>
                  <a:t>     IGF-1</a:t>
                </a:r>
                <a:endParaRPr lang="en-US">
                  <a:solidFill>
                    <a:srgbClr val="7030A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8467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  <a:grpFill/>
          </p:grpSpPr>
          <p:sp>
            <p:nvSpPr>
              <p:cNvPr id="18472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3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4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5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6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7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8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9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0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1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2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3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4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5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6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7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8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9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0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1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2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3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4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5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6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7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8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9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0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1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2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3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4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5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6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7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8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09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grp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0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grp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11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57 h 225"/>
                  <a:gd name="T2" fmla="*/ 46 w 186"/>
                  <a:gd name="T3" fmla="*/ 19 h 225"/>
                  <a:gd name="T4" fmla="*/ 18 w 186"/>
                  <a:gd name="T5" fmla="*/ 0 h 225"/>
                  <a:gd name="T6" fmla="*/ 0 w 186"/>
                  <a:gd name="T7" fmla="*/ 57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8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35 w 275"/>
                <a:gd name="T1" fmla="*/ 207 h 826"/>
                <a:gd name="T2" fmla="*/ 69 w 275"/>
                <a:gd name="T3" fmla="*/ 103 h 826"/>
                <a:gd name="T4" fmla="*/ 52 w 275"/>
                <a:gd name="T5" fmla="*/ 103 h 826"/>
                <a:gd name="T6" fmla="*/ 52 w 275"/>
                <a:gd name="T7" fmla="*/ 0 h 826"/>
                <a:gd name="T8" fmla="*/ 18 w 275"/>
                <a:gd name="T9" fmla="*/ 0 h 826"/>
                <a:gd name="T10" fmla="*/ 18 w 275"/>
                <a:gd name="T11" fmla="*/ 103 h 826"/>
                <a:gd name="T12" fmla="*/ 0 w 275"/>
                <a:gd name="T13" fmla="*/ 103 h 826"/>
                <a:gd name="T14" fmla="*/ 35 w 275"/>
                <a:gd name="T15" fmla="*/ 207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112 w 447"/>
                <a:gd name="T1" fmla="*/ 137 h 547"/>
                <a:gd name="T2" fmla="*/ 90 w 447"/>
                <a:gd name="T3" fmla="*/ 53 h 547"/>
                <a:gd name="T4" fmla="*/ 76 w 447"/>
                <a:gd name="T5" fmla="*/ 64 h 547"/>
                <a:gd name="T6" fmla="*/ 27 w 447"/>
                <a:gd name="T7" fmla="*/ 0 h 547"/>
                <a:gd name="T8" fmla="*/ 0 w 447"/>
                <a:gd name="T9" fmla="*/ 22 h 547"/>
                <a:gd name="T10" fmla="*/ 50 w 447"/>
                <a:gd name="T11" fmla="*/ 85 h 547"/>
                <a:gd name="T12" fmla="*/ 36 w 447"/>
                <a:gd name="T13" fmla="*/ 95 h 547"/>
                <a:gd name="T14" fmla="*/ 112 w 447"/>
                <a:gd name="T15" fmla="*/ 13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1158"/>
            <p:cNvSpPr>
              <a:spLocks/>
            </p:cNvSpPr>
            <p:nvPr/>
          </p:nvSpPr>
          <p:spPr bwMode="auto">
            <a:xfrm>
              <a:off x="4372" y="2963"/>
              <a:ext cx="153" cy="325"/>
            </a:xfrm>
            <a:custGeom>
              <a:avLst/>
              <a:gdLst>
                <a:gd name="T0" fmla="*/ 35 w 275"/>
                <a:gd name="T1" fmla="*/ 207 h 826"/>
                <a:gd name="T2" fmla="*/ 69 w 275"/>
                <a:gd name="T3" fmla="*/ 103 h 826"/>
                <a:gd name="T4" fmla="*/ 52 w 275"/>
                <a:gd name="T5" fmla="*/ 103 h 826"/>
                <a:gd name="T6" fmla="*/ 52 w 275"/>
                <a:gd name="T7" fmla="*/ 0 h 826"/>
                <a:gd name="T8" fmla="*/ 18 w 275"/>
                <a:gd name="T9" fmla="*/ 0 h 826"/>
                <a:gd name="T10" fmla="*/ 18 w 275"/>
                <a:gd name="T11" fmla="*/ 103 h 826"/>
                <a:gd name="T12" fmla="*/ 0 w 275"/>
                <a:gd name="T13" fmla="*/ 103 h 826"/>
                <a:gd name="T14" fmla="*/ 35 w 275"/>
                <a:gd name="T15" fmla="*/ 207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Puberty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Recognize the physiology of puberty related to changes in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hypothalamo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-pituitary-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axis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physical changes that occur at puberty in males and females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Understand the </a:t>
            </a:r>
            <a:r>
              <a:rPr lang="en-US" smtClean="0">
                <a:latin typeface="Arial" pitchFamily="34" charset="0"/>
                <a:cs typeface="Arial" pitchFamily="34" charset="0"/>
              </a:rPr>
              <a:t>pathological conditions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associated with puberty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Timing of Puberty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153400" cy="40386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Trend toward earlier puberty exists within Western Europe and USA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Puberty usually completed 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3 - 4 yrs of onset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Examination of lifestyle changes may give clues regarding mechanisms inducing onset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Influencing Factors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905000"/>
            <a:ext cx="850392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Genetics: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50-80% of variation in pubertal timing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e.g. nutritional status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→ regulates appetite and metabolism through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hypothalmus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Permissive role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timing of puberty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8207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body weight must be attained before activation of the reproductive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earlier puberty due to improvement of nutrition, living conditions, healthcare.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evidence supporting hypothesis: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obese girls go through early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malnutrition is associated with delayed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primary amenorrhea common in lean female athletes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4343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990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905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 smtClean="0">
                <a:solidFill>
                  <a:srgbClr val="0066FF"/>
                </a:solidFill>
                <a:latin typeface="Times New Roman" pitchFamily="18" charset="0"/>
              </a:rPr>
              <a:t> NPY</a:t>
            </a:r>
            <a:endParaRPr lang="en-GB" sz="2800" b="1" dirty="0">
              <a:solidFill>
                <a:srgbClr val="0066FF"/>
              </a:solidFill>
              <a:latin typeface="Times New Roman" pitchFamily="18" charset="0"/>
            </a:endParaRP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3276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581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600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876800"/>
            <a:ext cx="2941831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 dirty="0" smtClean="0">
                <a:latin typeface="Times New Roman" pitchFamily="18" charset="0"/>
              </a:rPr>
              <a:t>food </a:t>
            </a:r>
            <a:r>
              <a:rPr lang="en-GB" sz="3200" b="1" dirty="0">
                <a:latin typeface="Times New Roman" pitchFamily="18" charset="0"/>
              </a:rPr>
              <a:t>intake</a:t>
            </a:r>
          </a:p>
          <a:p>
            <a:r>
              <a:rPr lang="en-GB" sz="3200" b="1" dirty="0" smtClean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 dirty="0" smtClean="0">
                <a:latin typeface="Times New Roman" pitchFamily="18" charset="0"/>
              </a:rPr>
              <a:t>reproduction</a:t>
            </a:r>
          </a:p>
          <a:p>
            <a:r>
              <a:rPr lang="en-GB" sz="3200" b="1" dirty="0" smtClean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 dirty="0" err="1" smtClean="0">
                <a:latin typeface="Times New Roman" pitchFamily="18" charset="0"/>
              </a:rPr>
              <a:t>thermogenesis</a:t>
            </a:r>
            <a:endParaRPr lang="en-GB" sz="3200" b="1" dirty="0" smtClean="0">
              <a:latin typeface="Times New Roman" pitchFamily="18" charset="0"/>
            </a:endParaRPr>
          </a:p>
          <a:p>
            <a:endParaRPr lang="en-GB" sz="3200" b="1" dirty="0">
              <a:latin typeface="Times New Roman" pitchFamily="18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2057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Potential involvement </a:t>
            </a:r>
            <a:r>
              <a:rPr lang="en-US" sz="3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Leptin: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7724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200000"/>
              </a:lnSpc>
              <a:buNone/>
            </a:pPr>
            <a:endParaRPr lang="en-GB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95400"/>
            <a:ext cx="9144000" cy="20574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Disorders of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abnormal?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7556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GB" dirty="0">
                <a:latin typeface="Arial" pitchFamily="34" charset="0"/>
                <a:cs typeface="Arial" pitchFamily="34" charset="0"/>
              </a:rPr>
              <a:t>or Precocious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Puberty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More common in females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Uncommon in 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May be associated with a growth spurt</a:t>
            </a:r>
          </a:p>
          <a:p>
            <a:pPr lvl="1"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Delayed Puberty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2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PRECOCIOUS  PUBERTY</a:t>
            </a:r>
            <a:b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4191000"/>
          </a:xfrm>
        </p:spPr>
        <p:txBody>
          <a:bodyPr lIns="92075" tIns="46038" rIns="92075" bIns="46038" rtlCol="0">
            <a:normAutofit/>
          </a:bodyPr>
          <a:lstStyle/>
          <a:p>
            <a:pPr marL="0" indent="20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Precocious onset of puberty is defined as occurring younger than 2 yrs before the average age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8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9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Gonadotrophin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-dependent (true / central )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Gonadotrophin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-independent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Gonadotrophin</a:t>
            </a:r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3733800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Premature activation of the (HPG) axis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Intra-cranial lesions           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(tumours, hydrocephalus, CNS malformations)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Gonadotrophin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secreting tumours – v. rare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Gonadotrophin</a:t>
            </a:r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-independent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pseudopuberty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spermatogenesis or ovarian development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FSH &amp; LH suppressed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Congenital adrenal hyperplasia (CAH)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Sex steroid secreting tumours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adrenal or ovarian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puberty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81175"/>
            <a:ext cx="8443913" cy="4619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physical changes of puberty are not present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13 years in</a:t>
            </a:r>
            <a:r>
              <a:rPr lang="cs-CZ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girls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(or primary amenor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15.5-16y)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14 years in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pPr eaLnBrk="1" hangingPunct="1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Pubertal development is inappropriate </a:t>
            </a:r>
          </a:p>
          <a:p>
            <a:pPr marL="4763" indent="-4763"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interval between first signs of puberty and menarche in girls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genital growth in boys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years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92138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534400" cy="4724400"/>
          </a:xfrm>
        </p:spPr>
        <p:txBody>
          <a:bodyPr lIns="92075" tIns="46038" rIns="92075" bIns="46038"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stage of human development when </a:t>
            </a:r>
            <a:r>
              <a:rPr lang="cs-CZ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sexual maturation and growth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completed and result in ability to reproduce</a:t>
            </a: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(Physiological transition from childhood to reproductive maturity)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failure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</a:t>
            </a:r>
            <a:r>
              <a:rPr lang="en-GB" sz="2400" u="sng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gonadotrophic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hypogonadism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Turner’s Syndrome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(Congenital)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Post-malignancy chemo / radiotherapy / surgery (Acquired)</a:t>
            </a:r>
          </a:p>
          <a:p>
            <a:pPr lvl="1" eaLnBrk="1" hangingPunct="1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autoimmune syndromes</a:t>
            </a:r>
          </a:p>
          <a:p>
            <a:pPr lvl="2" eaLnBrk="1" hangingPunct="1">
              <a:buFont typeface="Wingdings" pitchFamily="2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deficiency</a:t>
            </a:r>
          </a:p>
          <a:p>
            <a:pPr lvl="1" eaLnBrk="1" hangingPunct="1"/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Congenital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GB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gonadotrophic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hypogonadism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Hypothalamic/pituitary lesions (tumours, post-radiotherapy)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Rare gene mutations inactivating FSH/LH or their receptors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24000"/>
            <a:ext cx="4938712" cy="4876800"/>
          </a:xfrm>
          <a:solidFill>
            <a:srgbClr val="CCFFFF"/>
          </a:solidFill>
        </p:spPr>
        <p:txBody>
          <a:bodyPr>
            <a:normAutofit fontScale="85000" lnSpcReduction="10000"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Karyotype 45,X (45,X/46,XX</a:t>
            </a:r>
            <a:r>
              <a:rPr lang="cs-CZ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structural abnormalities of X chromosome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Short stature (final height 144-146 cm)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Gonadal dysgenesis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letal abnormalities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Cardiac and kidney malformation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Dysmor</a:t>
            </a:r>
            <a:r>
              <a:rPr lang="en-GB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phi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 face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endParaRPr lang="cs-CZ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mental defect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Impairment of cognitive function</a:t>
            </a: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endParaRPr lang="cs-CZ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Therapy: </a:t>
            </a:r>
            <a:r>
              <a:rPr lang="cs-CZ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growth hormone, sex hormone substitution</a:t>
            </a:r>
          </a:p>
        </p:txBody>
      </p:sp>
      <p:pic>
        <p:nvPicPr>
          <p:cNvPr id="31748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5044" y="1981200"/>
            <a:ext cx="2269756" cy="4114800"/>
          </a:xfrm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38200" y="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Turner syndrome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799137" y="6308725"/>
            <a:ext cx="1899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H. 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Tu</a:t>
            </a:r>
            <a:r>
              <a:rPr lang="en-GB" sz="2000" b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cs-CZ" sz="2000" b="1" dirty="0" smtClean="0">
                <a:solidFill>
                  <a:srgbClr val="000000"/>
                </a:solidFill>
                <a:latin typeface="Times New Roman" pitchFamily="18" charset="0"/>
              </a:rPr>
              <a:t>ner</a:t>
            </a:r>
            <a:r>
              <a:rPr lang="cs-CZ" sz="2000" b="1" dirty="0">
                <a:solidFill>
                  <a:srgbClr val="000000"/>
                </a:solidFill>
                <a:latin typeface="Times New Roman" pitchFamily="18" charset="0"/>
              </a:rPr>
              <a:t>, 1938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90600"/>
            <a:ext cx="850392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SOMATIC GROWTH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Maturation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(gonads and genitals)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Appearance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(pubic and axillary hair, female breast development, male voice changes,...)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Menstruation and spermatogenesis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begin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8 and 14yrs in </a:t>
            </a:r>
            <a:r>
              <a:rPr lang="en-GB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9 and 14yrs 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Terms &amp; Events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05800" cy="39624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Thelarche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breast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Puberache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pubic hair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Menarche: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first menstrual period</a:t>
            </a:r>
          </a:p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Adrenarche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onset of an increase in the secretion of androgens; responsible for the development of pubic/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odour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acne.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445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Hormonal changes procede physical changes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stimulation of hypothalamo-pituitary-gonadal axis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gradual activation of the GnRH (LHRH) 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increases  frequency and amplitude of LH pulses.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gonadotropins stimulate secretion of sexual steroids (estrogenes and androgenes)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extragonadal hormonal changes (elevation of IGF-I, and adrenal steroids)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9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Hypothalamic-Pituitary-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Gonadal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Axis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24200" y="5334000"/>
            <a:ext cx="2819400" cy="1295400"/>
            <a:chOff x="2160" y="2928"/>
            <a:chExt cx="1584" cy="8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 smtClean="0">
                  <a:solidFill>
                    <a:srgbClr val="000099"/>
                  </a:solidFill>
                  <a:latin typeface="Times New Roman" pitchFamily="18" charset="0"/>
                </a:rPr>
                <a:t>Ovary, Testis</a:t>
              </a:r>
              <a:endParaRPr lang="en-GB" sz="28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86200" y="3429000"/>
            <a:ext cx="16002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343400" y="28194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343400" y="47244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895600" y="29718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67000" y="46482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72200" y="35052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410200" y="4343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15000" y="25146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276600" y="16764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00" y="864513"/>
            <a:ext cx="8305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Activation of </a:t>
            </a:r>
            <a:r>
              <a:rPr lang="en-GB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 hypothalamic – pituitary – </a:t>
            </a:r>
            <a:r>
              <a:rPr lang="en-GB" sz="2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GB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axis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/>
      <p:bldP spid="14" grpId="0" animBg="1"/>
      <p:bldP spid="15" grpId="0" autoUpdateAnimBg="0"/>
      <p:bldP spid="16" grpId="0" autoUpdateAnimBg="0"/>
      <p:bldP spid="17" grpId="0" autoUpdateAnimBg="0"/>
      <p:bldP spid="18" grpId="0" animBg="1"/>
      <p:bldP spid="21" grpId="0" animBg="1"/>
      <p:bldP spid="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534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2476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Nocturnal GnRH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24765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1482</TotalTime>
  <Words>1020</Words>
  <Application>Microsoft Office PowerPoint</Application>
  <PresentationFormat>On-screen Show (4:3)</PresentationFormat>
  <Paragraphs>210</Paragraphs>
  <Slides>32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Civic</vt:lpstr>
      <vt:lpstr>Picture</vt:lpstr>
      <vt:lpstr>Reproductive Physiology  Lecture 3  Puberty</vt:lpstr>
      <vt:lpstr>Objectives</vt:lpstr>
      <vt:lpstr>PUBERTY</vt:lpstr>
      <vt:lpstr>Puberty</vt:lpstr>
      <vt:lpstr>Puberty – Terms &amp; Events</vt:lpstr>
      <vt:lpstr>Puberty – hormonal changes</vt:lpstr>
      <vt:lpstr>PowerPoint Presentation</vt:lpstr>
      <vt:lpstr>PowerPoint Presentation</vt:lpstr>
      <vt:lpstr>Sleep dependent nocturnal rise in LH </vt:lpstr>
      <vt:lpstr>Puberty – hormonal changes</vt:lpstr>
      <vt:lpstr>PowerPoint Presentation</vt:lpstr>
      <vt:lpstr>Physical Changes</vt:lpstr>
      <vt:lpstr>Puberty: Girls</vt:lpstr>
      <vt:lpstr>Pubertal Stages (Tanner) Girls</vt:lpstr>
      <vt:lpstr>Puberty – Male hormonal changes</vt:lpstr>
      <vt:lpstr>Puberty: Boys</vt:lpstr>
      <vt:lpstr>Pubertal Stages (Tanner) Boys</vt:lpstr>
      <vt:lpstr>Puberty – hormonal changes</vt:lpstr>
      <vt:lpstr>Puberty – hormonal changes </vt:lpstr>
      <vt:lpstr>Timing of Puberty</vt:lpstr>
      <vt:lpstr>Influencing Factors</vt:lpstr>
      <vt:lpstr>Nutrition</vt:lpstr>
      <vt:lpstr>Potential involvement of Leptin: </vt:lpstr>
      <vt:lpstr>PowerPoint Presentation</vt:lpstr>
      <vt:lpstr>What is abnormal?</vt:lpstr>
      <vt:lpstr>PRECOCIOUS  PUBERTY </vt:lpstr>
      <vt:lpstr>Gonadotrophin-dependent precocious puberty</vt:lpstr>
      <vt:lpstr>Gonadotrophin-independent precocious puberty</vt:lpstr>
      <vt:lpstr>Delayed puberty </vt:lpstr>
      <vt:lpstr>Causes of delayed puberty</vt:lpstr>
      <vt:lpstr>PowerPoint Presentation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3422</cp:lastModifiedBy>
  <cp:revision>435</cp:revision>
  <dcterms:created xsi:type="dcterms:W3CDTF">2010-10-11T09:56:04Z</dcterms:created>
  <dcterms:modified xsi:type="dcterms:W3CDTF">2014-04-03T06:34:44Z</dcterms:modified>
</cp:coreProperties>
</file>