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54"/>
  </p:notesMasterIdLst>
  <p:sldIdLst>
    <p:sldId id="256" r:id="rId2"/>
    <p:sldId id="271" r:id="rId3"/>
    <p:sldId id="282" r:id="rId4"/>
    <p:sldId id="283" r:id="rId5"/>
    <p:sldId id="272" r:id="rId6"/>
    <p:sldId id="292" r:id="rId7"/>
    <p:sldId id="287" r:id="rId8"/>
    <p:sldId id="273" r:id="rId9"/>
    <p:sldId id="288" r:id="rId10"/>
    <p:sldId id="285" r:id="rId11"/>
    <p:sldId id="274" r:id="rId12"/>
    <p:sldId id="275" r:id="rId13"/>
    <p:sldId id="290" r:id="rId14"/>
    <p:sldId id="277" r:id="rId15"/>
    <p:sldId id="278" r:id="rId16"/>
    <p:sldId id="279" r:id="rId17"/>
    <p:sldId id="280" r:id="rId18"/>
    <p:sldId id="295" r:id="rId19"/>
    <p:sldId id="296" r:id="rId20"/>
    <p:sldId id="297" r:id="rId21"/>
    <p:sldId id="298" r:id="rId22"/>
    <p:sldId id="299" r:id="rId23"/>
    <p:sldId id="257" r:id="rId24"/>
    <p:sldId id="258" r:id="rId25"/>
    <p:sldId id="314" r:id="rId26"/>
    <p:sldId id="302" r:id="rId27"/>
    <p:sldId id="304" r:id="rId28"/>
    <p:sldId id="305" r:id="rId29"/>
    <p:sldId id="329" r:id="rId30"/>
    <p:sldId id="330" r:id="rId31"/>
    <p:sldId id="306" r:id="rId32"/>
    <p:sldId id="307" r:id="rId33"/>
    <p:sldId id="316" r:id="rId34"/>
    <p:sldId id="310" r:id="rId35"/>
    <p:sldId id="311" r:id="rId36"/>
    <p:sldId id="260" r:id="rId37"/>
    <p:sldId id="312" r:id="rId38"/>
    <p:sldId id="313" r:id="rId39"/>
    <p:sldId id="261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17" r:id="rId48"/>
    <p:sldId id="318" r:id="rId49"/>
    <p:sldId id="326" r:id="rId50"/>
    <p:sldId id="327" r:id="rId51"/>
    <p:sldId id="328" r:id="rId52"/>
    <p:sldId id="331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73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AB029-0E70-4845-931D-42BE07F29B58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C0911-D5F6-4137-81E1-B8FDECBEA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233CA5-79A7-4200-851B-FBFD37C8CC6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2B0995-A48B-4D54-B960-CFFD36EA61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917533-6744-4749-9613-7DF6D98945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E13205-E3C6-4946-9056-3596941EB99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D80905-09F6-40DE-A517-A6439F04182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8E39C-E319-40E9-8A55-47A7B298275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52E2-D3C9-40DB-9546-162D18A29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58E5-F8A3-4BFC-BC7D-C7D1A9B1B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05/08/1435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hyperlink" Target="http://www.yoursurgery.com/ProcedureDetails.cfm?BR=6&amp;Proc=54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0243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CLINICAL POINTS </a:t>
            </a:r>
            <a:br>
              <a:rPr lang="en-US" dirty="0" smtClean="0"/>
            </a:b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HEAD AND NECK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45224"/>
            <a:ext cx="7854696" cy="832056"/>
          </a:xfrm>
        </p:spPr>
        <p:txBody>
          <a:bodyPr/>
          <a:lstStyle/>
          <a:p>
            <a:pPr algn="ctr"/>
            <a:r>
              <a:rPr lang="en-US" dirty="0" err="1" smtClean="0"/>
              <a:t>Essam</a:t>
            </a:r>
            <a:r>
              <a:rPr lang="en-US" dirty="0" smtClean="0"/>
              <a:t> E. Abdel </a:t>
            </a:r>
            <a:r>
              <a:rPr lang="en-US" dirty="0" err="1" smtClean="0"/>
              <a:t>Hadyldin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Venous drainage;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Dangerous area of the face; bounded by the upper lip, nose and eyes.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Boil in this region can cause thrombosis of the facial vein, spread of organism through the inferior ophthalmic vein to the cavernous sinus;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cavernous sinus thrombosis.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Temporomandibular joint (TMJ)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Dislocation; sometime occurs when the mandible is depressed; the joint is unstable so minor injury or just yawing will pull the disc forward beyond the summit , the head of the mandible lies in front of the articular tubercle </a:t>
            </a:r>
          </a:p>
          <a:p>
            <a:r>
              <a:rPr lang="en-US" dirty="0" smtClean="0"/>
              <a:t>Reduction is by pressing the a gloved thumbs down on the lower molar teeth (to overcome the tension of temporalis and masseter)and push the jaw backward (to overcome the spasm of lateral </a:t>
            </a:r>
            <a:r>
              <a:rPr lang="en-US" dirty="0" err="1" smtClean="0"/>
              <a:t>ptrygoid</a:t>
            </a:r>
            <a:r>
              <a:rPr lang="en-US" dirty="0" smtClean="0"/>
              <a:t>).  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salivary 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Parotid </a:t>
            </a:r>
          </a:p>
          <a:p>
            <a:pPr algn="l" rtl="0"/>
            <a:r>
              <a:rPr lang="en-US" dirty="0" smtClean="0"/>
              <a:t>Malignant tumor involving the facial nerve leads to unilateral facial paralysis.</a:t>
            </a:r>
          </a:p>
          <a:p>
            <a:pPr algn="l" rtl="0"/>
            <a:r>
              <a:rPr lang="en-US" dirty="0" smtClean="0"/>
              <a:t>Painful </a:t>
            </a:r>
            <a:r>
              <a:rPr lang="en-US" dirty="0" err="1" smtClean="0"/>
              <a:t>parotitis</a:t>
            </a:r>
            <a:r>
              <a:rPr lang="en-US" dirty="0" smtClean="0"/>
              <a:t>, </a:t>
            </a:r>
          </a:p>
          <a:p>
            <a:pPr algn="l" rtl="0"/>
            <a:r>
              <a:rPr lang="en-US" dirty="0" smtClean="0"/>
              <a:t>infection of the parotid gland trough the parotid duct or via blood stream. </a:t>
            </a:r>
          </a:p>
          <a:p>
            <a:pPr algn="l" rtl="0"/>
            <a:r>
              <a:rPr lang="en-US" dirty="0" smtClean="0"/>
              <a:t>The pain experienced is due to the limitation of the swollen gland by the parotid fascia (part of the investing deep fascia)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Swelling of the Submandibuar salivary gland and enlargement of the Submandibuar lymph nodes my be confused </a:t>
            </a:r>
          </a:p>
          <a:p>
            <a:r>
              <a:rPr lang="en-US" dirty="0" smtClean="0"/>
              <a:t>Meticulous search for infection in the area drained by Submandibuar lymph nodes; scalp. Face , maxillary sinus and mouth cavity especially acute infection of the tooth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Lingual nerve injury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it passes from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infratemporal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close relation the last  lower molar tooth, it is labile to be damaged in difficult extraction of an impacted third molar tooth. </a:t>
            </a:r>
          </a:p>
          <a:p>
            <a:r>
              <a:rPr lang="en-US" dirty="0" smtClean="0"/>
              <a:t>Spontaneous complete recovery from the altered sensation occurs within 8 weeks in 85% to 94% of cases.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anterior cranial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manifested by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epistaxis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rhinorrhea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middle cranial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fracture is common due to numerous foramina, cavities and air sinuses, it is   manifested by leakage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and CSF from the external auditory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posterior cranial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fracture is manifested by escape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into nape of neck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later it appears in the posterior triangle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bones fractures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cs typeface="Arial" charset="0"/>
              </a:rPr>
              <a:t>Car accidents, boxing  and fall are the common causes of facial fractures.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cs typeface="Arial" charset="0"/>
              </a:rPr>
              <a:t>Signs of fractures include deformity, ocular deformity, abnormal movements accompanied by </a:t>
            </a:r>
            <a:r>
              <a:rPr lang="en-US" sz="2800" dirty="0" err="1" smtClean="0">
                <a:cs typeface="Arial" charset="0"/>
              </a:rPr>
              <a:t>crepitation</a:t>
            </a:r>
            <a:r>
              <a:rPr lang="en-US" sz="2800" dirty="0" smtClean="0">
                <a:cs typeface="Arial" charset="0"/>
              </a:rPr>
              <a:t>, and malocclusion of teeth.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cs typeface="Arial" charset="0"/>
              </a:rPr>
              <a:t>The most common fractures are nasal bones, </a:t>
            </a:r>
            <a:r>
              <a:rPr lang="en-US" sz="2800" dirty="0" err="1" smtClean="0">
                <a:cs typeface="Arial" charset="0"/>
              </a:rPr>
              <a:t>zygomatic</a:t>
            </a:r>
            <a:r>
              <a:rPr lang="en-US" sz="2800" dirty="0" smtClean="0">
                <a:cs typeface="Arial" charset="0"/>
              </a:rPr>
              <a:t> bone and mandible.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cs typeface="Arial" charset="0"/>
              </a:rPr>
              <a:t>Maxillofacial fractures occur as a massive facial trauma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hemorrhage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Extradural hemorrhage;</a:t>
            </a:r>
          </a:p>
          <a:p>
            <a:pPr algn="l" rtl="0"/>
            <a:r>
              <a:rPr lang="en-US" dirty="0" smtClean="0"/>
              <a:t>Subdural hemorrhage;</a:t>
            </a:r>
          </a:p>
          <a:p>
            <a:pPr algn="l" rtl="0"/>
            <a:r>
              <a:rPr lang="en-US" dirty="0" smtClean="0"/>
              <a:t>Subarachnoid hemorrhage;</a:t>
            </a:r>
          </a:p>
          <a:p>
            <a:pPr algn="l" rtl="0"/>
            <a:r>
              <a:rPr lang="en-US" dirty="0" smtClean="0"/>
              <a:t>Cerebral hemorrhage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Extradural</a:t>
            </a:r>
            <a:r>
              <a:rPr lang="en-US" dirty="0" smtClean="0"/>
              <a:t> hemorrhage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Injury of the meningeal arteries or veins  anterior division of the </a:t>
            </a:r>
            <a:r>
              <a:rPr lang="en-US" sz="3200" u="sng" dirty="0" smtClean="0"/>
              <a:t>middle meningeal artery</a:t>
            </a:r>
          </a:p>
          <a:p>
            <a:r>
              <a:rPr lang="en-US" sz="3200" dirty="0" smtClean="0"/>
              <a:t>Increase of the intracranial pressure  with pressure on the motor area in the precentral gyrus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subdural hemorrhage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Subdural hemorrhage due to tearing of the </a:t>
            </a:r>
            <a:r>
              <a:rPr lang="en-US" sz="2800" u="sng" dirty="0" smtClean="0"/>
              <a:t>superior cerebral veins </a:t>
            </a:r>
            <a:r>
              <a:rPr lang="en-US" sz="2800" dirty="0" smtClean="0"/>
              <a:t>at points of entrance to the superior </a:t>
            </a:r>
            <a:r>
              <a:rPr lang="en-US" sz="2800" dirty="0" err="1" smtClean="0"/>
              <a:t>sagittal</a:t>
            </a:r>
            <a:r>
              <a:rPr lang="en-US" sz="2800" dirty="0" smtClean="0"/>
              <a:t> sinus as a result of blow or bran displacement within the skull </a:t>
            </a:r>
          </a:p>
          <a:p>
            <a:r>
              <a:rPr lang="en-US" sz="2800" dirty="0" smtClean="0"/>
              <a:t>Blood is accumulated between the </a:t>
            </a:r>
            <a:r>
              <a:rPr lang="en-US" sz="2800" dirty="0" err="1" smtClean="0"/>
              <a:t>dura</a:t>
            </a:r>
            <a:r>
              <a:rPr lang="en-US" sz="2800" dirty="0" smtClean="0"/>
              <a:t> and </a:t>
            </a:r>
            <a:r>
              <a:rPr lang="en-US" sz="2800" dirty="0" err="1" smtClean="0"/>
              <a:t>archnoid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Blood clot is removed through burr holes in the skull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Scalp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Layers of the scalp;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Skin,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connective tissue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aponeurosis (epicranial),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loose areolar tissue,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Pericraniaum.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Subarchnoid</a:t>
            </a:r>
            <a:r>
              <a:rPr lang="en-US" dirty="0" smtClean="0"/>
              <a:t> hemorrhage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Subarchnoid</a:t>
            </a:r>
            <a:r>
              <a:rPr lang="en-US" sz="3200" dirty="0" smtClean="0"/>
              <a:t> hemorrhage; due to leakage of  aneurysm on the </a:t>
            </a:r>
            <a:r>
              <a:rPr lang="en-US" sz="3200" u="sng" dirty="0" smtClean="0"/>
              <a:t>circle of Willis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It is diagnosed by withdrawing heavily blood stained cerebrospinal fluid through lumber puncture.</a:t>
            </a:r>
          </a:p>
          <a:p>
            <a:pPr>
              <a:buNone/>
            </a:pPr>
            <a:r>
              <a:rPr lang="en-US" sz="3200" dirty="0" smtClean="0"/>
              <a:t> 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hemorrhage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Cerebral hemorrhage due to rupture of </a:t>
            </a:r>
            <a:r>
              <a:rPr lang="en-US" sz="2800" dirty="0" err="1" smtClean="0"/>
              <a:t>lenticulostriate</a:t>
            </a:r>
            <a:r>
              <a:rPr lang="en-US" sz="2800" dirty="0" smtClean="0"/>
              <a:t> artery  branch of middle meningeal artery </a:t>
            </a:r>
          </a:p>
          <a:p>
            <a:r>
              <a:rPr lang="en-US" sz="2800" dirty="0" smtClean="0"/>
              <a:t>It involves vital fibers of </a:t>
            </a:r>
            <a:r>
              <a:rPr lang="en-US" sz="2800" dirty="0" err="1" smtClean="0"/>
              <a:t>corticospinal</a:t>
            </a:r>
            <a:r>
              <a:rPr lang="en-US" sz="2800" dirty="0" smtClean="0"/>
              <a:t> and </a:t>
            </a:r>
            <a:r>
              <a:rPr lang="en-US" sz="2800" dirty="0" err="1" smtClean="0"/>
              <a:t>corticobulbar</a:t>
            </a:r>
            <a:r>
              <a:rPr lang="en-US" sz="2800" dirty="0" smtClean="0"/>
              <a:t> in the </a:t>
            </a:r>
            <a:r>
              <a:rPr lang="en-US" sz="2800" u="sng" dirty="0" smtClean="0"/>
              <a:t>internal capsule  </a:t>
            </a:r>
          </a:p>
          <a:p>
            <a:r>
              <a:rPr lang="en-US" sz="2800" dirty="0" smtClean="0"/>
              <a:t>Leads to loss of consciousness, paralysis is evident when consciousness is regained.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Platysma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Thin sheet of muscle extends between body the mandible downwards over the clavicle onto the anterior chest wall  </a:t>
            </a:r>
          </a:p>
          <a:p>
            <a:pPr algn="l" rtl="0"/>
            <a:r>
              <a:rPr lang="en-US" sz="3200" dirty="0" smtClean="0"/>
              <a:t>Innervated by cervical branch of facial never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Platysma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Tone and neck incisions;</a:t>
            </a:r>
          </a:p>
          <a:p>
            <a:pPr algn="l" rtl="0"/>
            <a:r>
              <a:rPr lang="en-US" sz="3200" dirty="0" smtClean="0"/>
              <a:t>Laceration and surgical incision must be carefully sutured since the tone of </a:t>
            </a:r>
            <a:r>
              <a:rPr lang="en-US" sz="3200" dirty="0" err="1" smtClean="0"/>
              <a:t>platysma</a:t>
            </a:r>
            <a:r>
              <a:rPr lang="en-US" sz="3200" dirty="0" smtClean="0"/>
              <a:t> can pull the scar tissue resulted in broad unsighted scar   </a:t>
            </a:r>
          </a:p>
          <a:p>
            <a:pPr algn="l" rtl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jugular vein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4" name="Picture 2" descr="C:\Documents and Settings\Dr.Essam\My Documents\Downloads\15_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2259013"/>
            <a:ext cx="5111750" cy="3833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jugular vein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begins at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jugular foramen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 continuation of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sigmoid sinus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draining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brain face and neck.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descends in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carotid sheath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unites with the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subclavian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behind medial end of the clavicle to form the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brachiocephalic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vein.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dilatations;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superior and inferior bulbs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bicuspid valve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directly above the inferior bulb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000"/>
          </a:xfrm>
        </p:spPr>
        <p:txBody>
          <a:bodyPr/>
          <a:lstStyle/>
          <a:p>
            <a:pPr algn="l" rtl="0"/>
            <a:r>
              <a:rPr lang="en-US" sz="3600" b="0" smtClean="0">
                <a:latin typeface="Times New Roman" pitchFamily="18" charset="0"/>
                <a:cs typeface="Times New Roman" pitchFamily="18" charset="0"/>
              </a:rPr>
              <a:t>Catheterization </a:t>
            </a:r>
            <a:endParaRPr lang="en-US" sz="3600" b="0" smtClean="0">
              <a:cs typeface="Times New Roman" pitchFamily="18" charset="0"/>
            </a:endParaRPr>
          </a:p>
        </p:txBody>
      </p:sp>
      <p:sp>
        <p:nvSpPr>
          <p:cNvPr id="92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0" y="1214422"/>
            <a:ext cx="4357718" cy="5429288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descends from a point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halfway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tip of mastoid process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angle of the jaw,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the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joint,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Just above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joint, it lies beneath skin depression , between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clavicular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heads of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sternocleiodomastoid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muscle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Posterior approach;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fingerbreadth above the clavicle at posterior border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sternocleiodomastoid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Anterior approach;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apex of triangle formed by clavicle and the two heads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sternocleiodomastoid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l" rt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3" descr="C:\Documents and Settings\Dr.Essam\My Documents\Downloads\IJ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3141663"/>
            <a:ext cx="4013200" cy="3340100"/>
          </a:xfrm>
        </p:spPr>
      </p:pic>
      <p:pic>
        <p:nvPicPr>
          <p:cNvPr id="9221" name="Picture 2" descr="C:\Documents and Settings\Dr.Essam\My Documents\Downloads\view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33375"/>
            <a:ext cx="18716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707678"/>
          </a:xfrm>
        </p:spPr>
        <p:txBody>
          <a:bodyPr>
            <a:noAutofit/>
          </a:bodyPr>
          <a:lstStyle/>
          <a:p>
            <a:pPr algn="l" rtl="0"/>
            <a:r>
              <a:rPr lang="en-US" sz="36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External jugular vein</a:t>
            </a:r>
            <a:endParaRPr lang="en-US" sz="36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30824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Begins behind angle of the mandible by union of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posterior auricular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posterior division of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retromandibular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veins.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Descends obliquely across the sternomastoiud muscle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Just above the clavicle it drains into the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subclavian vein.</a:t>
            </a:r>
          </a:p>
        </p:txBody>
      </p:sp>
      <p:pic>
        <p:nvPicPr>
          <p:cNvPr id="5" name="Picture 2" descr="C:\Documents and Settings\Dr.Essam\My Documents\Downloads\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46645"/>
            <a:ext cx="4211960" cy="522022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724128" y="5661248"/>
            <a:ext cx="936104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6056" y="3717032"/>
            <a:ext cx="108012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76056" y="3356992"/>
            <a:ext cx="100811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48064" y="5733256"/>
            <a:ext cx="504056" cy="216024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11961" y="6237312"/>
            <a:ext cx="144015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Subclavian v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5652120" y="6093296"/>
            <a:ext cx="1008112" cy="3286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707678"/>
          </a:xfrm>
        </p:spPr>
        <p:txBody>
          <a:bodyPr>
            <a:noAutofit/>
          </a:bodyPr>
          <a:lstStyle/>
          <a:p>
            <a:pPr algn="l" rtl="0"/>
            <a:r>
              <a:rPr lang="en-US" sz="36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External jugular vein</a:t>
            </a:r>
            <a:endParaRPr lang="en-US" sz="36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Because of the right side is in a most direct line with the superior vena cava it is the most common used for catheterization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catheterized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halfway between the level of cricoid cartilage and the clavicle.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inspiration when the valves are open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1" descr="ped0202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067477" cy="4426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635670"/>
          </a:xfrm>
        </p:spPr>
        <p:txBody>
          <a:bodyPr>
            <a:noAutofit/>
          </a:bodyPr>
          <a:lstStyle/>
          <a:p>
            <a:pPr algn="l" rtl="0"/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Subclavian vein 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4178174" cy="518457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continuation of the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axillary vein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 the outer border of 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lies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below and in front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part of subclavian artery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behind the clavicle on upper surface of 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medial border of scalenus anterior it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joins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internal jugular vein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brachiocephalic vein.</a:t>
            </a:r>
          </a:p>
        </p:txBody>
      </p:sp>
      <p:pic>
        <p:nvPicPr>
          <p:cNvPr id="70659" name="Picture 3" descr="C:\Documents and Settings\Dr.Essam\My Documents\grant atlas\8. Head and neck\F66122-008-f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77072"/>
            <a:ext cx="4932040" cy="2178469"/>
          </a:xfrm>
          <a:prstGeom prst="rect">
            <a:avLst/>
          </a:prstGeom>
          <a:noFill/>
        </p:spPr>
      </p:pic>
      <p:pic>
        <p:nvPicPr>
          <p:cNvPr id="5" name="Picture 2" descr="C:\Documents and Settings\Dr.Essam\My Documents\grant atlas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l="24277" t="-1442" r="14511" b="73146"/>
          <a:stretch>
            <a:fillRect/>
          </a:stretch>
        </p:blipFill>
        <p:spPr bwMode="auto">
          <a:xfrm>
            <a:off x="4499992" y="1340768"/>
            <a:ext cx="4113848" cy="225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 Laceration;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Even small, it causes sever blood loss, often difficult to </a:t>
            </a:r>
            <a:r>
              <a:rPr lang="en-US" dirty="0" smtClean="0"/>
              <a:t>stop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Local pressure is the only satisfactory masseur method to stop bleeding</a:t>
            </a:r>
            <a:r>
              <a:rPr lang="en-US" dirty="0" smtClean="0"/>
              <a:t>.                      ……………………………...(</a:t>
            </a:r>
            <a:r>
              <a:rPr lang="en-US" dirty="0" smtClean="0"/>
              <a:t>why)</a:t>
            </a:r>
            <a:endParaRPr lang="en-US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Deep sutures is mandatory ……………………………...(why)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In automobile accidents it is common for large lacerated area of the scalp which is attached (hanged) by narrow pedicle, suturing is not followed by necrosis.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Wounds caused by blunt objects closely resembles the incised </a:t>
            </a:r>
            <a:r>
              <a:rPr lang="en-US" dirty="0" smtClean="0"/>
              <a:t>wound</a:t>
            </a:r>
            <a:endParaRPr lang="en-US" dirty="0" smtClean="0"/>
          </a:p>
          <a:p>
            <a:pPr algn="l" rtl="0">
              <a:buFont typeface="Wingdings" pitchFamily="2" charset="2"/>
              <a:buChar char="§"/>
            </a:pPr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635670"/>
          </a:xfrm>
        </p:spPr>
        <p:txBody>
          <a:bodyPr>
            <a:normAutofit/>
          </a:bodyPr>
          <a:lstStyle/>
          <a:p>
            <a:pPr algn="l" rtl="0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Catheterization</a:t>
            </a:r>
            <a:endParaRPr lang="en-US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435100"/>
            <a:ext cx="4214842" cy="506573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lies immediately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third of the clavicle.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medially placed on the left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than the right side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needle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just below the lower border of the clavicle at junction of medial third and outer two thirds.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upward and posteriorly towards the middle of the suprasternal notch.</a:t>
            </a:r>
          </a:p>
          <a:p>
            <a:endParaRPr lang="en-US" sz="2400" dirty="0"/>
          </a:p>
        </p:txBody>
      </p:sp>
      <p:pic>
        <p:nvPicPr>
          <p:cNvPr id="5" name="Content Placeholder 4" descr="C:\Documents and Settings\Dr.Essam\My Documents\Downloads\figure2sec6ch63_ep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246" y="2186533"/>
            <a:ext cx="428625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Deep fascia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Consists of areolar type of connective tissue supporting the muscle, vessel, and viscera of the neck.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certain areas, it forms well defined fibrous sheets;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Investing layer.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Pretracheal layer. 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Prevertebral.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condensed around vessels to form well defined fibrous sheets;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Axillary sheath.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Carotid sheath.</a:t>
            </a:r>
          </a:p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Deep Cervical Fascia</a:t>
            </a:r>
          </a:p>
        </p:txBody>
      </p:sp>
      <p:pic>
        <p:nvPicPr>
          <p:cNvPr id="12291" name="Picture 9" descr="C:\Users\user\Pictures\Picture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990600"/>
            <a:ext cx="5808663" cy="54864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ead and neck31st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482" y="1000108"/>
            <a:ext cx="3997467" cy="56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fascia and fascial spaces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Between the dense layers of deep fascia is loose connective tissue form potential spaces visceral retropharyngeal </a:t>
            </a:r>
            <a:r>
              <a:rPr lang="en-US" sz="3200" dirty="0" err="1" smtClean="0"/>
              <a:t>submandibular</a:t>
            </a:r>
            <a:r>
              <a:rPr lang="en-US" sz="3200" dirty="0" smtClean="0"/>
              <a:t> and </a:t>
            </a:r>
            <a:r>
              <a:rPr lang="en-US" sz="3200" dirty="0" err="1" smtClean="0"/>
              <a:t>masticatory</a:t>
            </a:r>
            <a:r>
              <a:rPr lang="en-US" sz="3200" dirty="0" smtClean="0"/>
              <a:t> </a:t>
            </a:r>
          </a:p>
          <a:p>
            <a:pPr algn="l" rtl="0"/>
            <a:r>
              <a:rPr lang="en-US" sz="3200" dirty="0" smtClean="0"/>
              <a:t>Organisms from the mouth pharynx esophagus or teeth can spread among the facial planes and spaces </a:t>
            </a:r>
          </a:p>
          <a:p>
            <a:pPr algn="l" rtl="0"/>
            <a:r>
              <a:rPr lang="en-US" sz="3200" dirty="0" smtClean="0"/>
              <a:t>Reaching up to the superior mediastinum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poster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9525"/>
            <a:ext cx="7924800" cy="687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Sternocleidomastoid muscle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Strong thick muscle crosses the side of the neck protects the underlying sot structures from blunt trauma </a:t>
            </a:r>
          </a:p>
          <a:p>
            <a:pPr algn="l" rtl="0"/>
            <a:r>
              <a:rPr lang="en-US" sz="3200" dirty="0" smtClean="0"/>
              <a:t>Strangulation</a:t>
            </a:r>
          </a:p>
          <a:p>
            <a:pPr algn="l" rtl="0"/>
            <a:r>
              <a:rPr lang="en-US" sz="3200" dirty="0" smtClean="0"/>
              <a:t>Suicide attempts by cutting throat often fails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571480"/>
            <a:ext cx="2674640" cy="1143008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carotid arteries</a:t>
            </a:r>
            <a:endParaRPr lang="en-US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642918"/>
            <a:ext cx="4534794" cy="6026442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cervical portions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of the common carotids resemble each other so closely that one description will apply to both 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vessel passes obliquely upward,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behind the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articulation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the level of the upper border of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 cartilage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it divides into the external and internal carotid arteries. </a:t>
            </a:r>
          </a:p>
          <a:p>
            <a:endParaRPr lang="en-US" sz="2800" dirty="0"/>
          </a:p>
        </p:txBody>
      </p:sp>
      <p:pic>
        <p:nvPicPr>
          <p:cNvPr id="6" name="Content Placeholder 5" descr="606px-Gray's_Anatomy_with_markup_showing_carotid_artery_bifur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0577" y="1916011"/>
            <a:ext cx="3693871" cy="468134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908720"/>
            <a:ext cx="4042792" cy="635670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carotid artery</a:t>
            </a:r>
            <a:endParaRPr lang="en-US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3240360" cy="6192688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border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 cartilage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divides to external and internal carotid arteries.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point of division there is a localized dilatation,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carotid sinus,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serves as reflex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pressoreceptor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mechanism.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carotid body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small structure lies posterior to point of bifurcation,  it is considered as a chemoreceptor. </a:t>
            </a:r>
          </a:p>
          <a:p>
            <a:endParaRPr lang="en-US" sz="2400" dirty="0"/>
          </a:p>
        </p:txBody>
      </p:sp>
      <p:pic>
        <p:nvPicPr>
          <p:cNvPr id="2050" name="Picture 2" descr="C:\Documents and Settings\EssamEldin\My Documents\sources\grant atlas\8. Head and neck\F66122-008-f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49" y="2132857"/>
            <a:ext cx="5415839" cy="410445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884368" y="400506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4368" y="4941168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4368" y="3501008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carotid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Carotid pulse just beneath the anterior border of sternomastoid at the level of the superior border thyroid cartilage</a:t>
            </a:r>
          </a:p>
          <a:p>
            <a:r>
              <a:rPr lang="en-US" dirty="0" smtClean="0"/>
              <a:t>In case of carotid sinus hypersensitivity  pressure on one or both carotid can cause excessive slowing of the heart rate brdycardia , fall of blood pressure, cerebral ischemia with fainting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Life threatening scalp hemorrhage;</a:t>
            </a:r>
          </a:p>
          <a:p>
            <a:pPr algn="l" rtl="0"/>
            <a:r>
              <a:rPr lang="en-US" dirty="0" smtClean="0"/>
              <a:t> encircle the head just above the ears and eyebrows with a tie (tourniquet)………….. (why)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723275"/>
          </a:xfrm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TRACHEA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43306" y="1142985"/>
            <a:ext cx="5321307" cy="5454666"/>
          </a:xfrm>
        </p:spPr>
        <p:txBody>
          <a:bodyPr rtlCol="1">
            <a:noAutofit/>
          </a:bodyPr>
          <a:lstStyle/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trachea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 fibromuscular tube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attached to the cricoid cartilage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approximately the 6th cervical vertebra.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10 to 13 cm long in the adult. 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Its wideness 13-16 mm in women and 16-20 mm in men.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lumen is held open by 16 to 20 horseshoe-shaped cartilaginous rings. 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part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tracheal tube is formed by the membranous part which lies in contact with the anterior esophageal wall.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5" name="Picture 9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23938"/>
            <a:ext cx="3044825" cy="5718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Untitled-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143116"/>
            <a:ext cx="1439863" cy="144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Saeed Makarem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1600" smtClean="0">
              <a:cs typeface="Arial" charset="0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404813"/>
            <a:ext cx="3671887" cy="5761037"/>
          </a:xfrm>
        </p:spPr>
        <p:txBody>
          <a:bodyPr/>
          <a:lstStyle/>
          <a:p>
            <a:pPr algn="l" rtl="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carina,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tracheal bifurcation into two main bronchi,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at the level of lower border of the </a:t>
            </a:r>
            <a:r>
              <a:rPr lang="en-GB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4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thoracic,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in deep inspiration it descends to the level of the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thoracic vertebra.</a:t>
            </a:r>
          </a:p>
          <a:p>
            <a:pPr algn="l" rtl="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It has an angle of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inferiorly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main bronchus lies at an angle of about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 the midline and the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bronchus at an angle of about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35°.</a:t>
            </a:r>
          </a:p>
        </p:txBody>
      </p:sp>
      <p:pic>
        <p:nvPicPr>
          <p:cNvPr id="82949" name="Picture 5" descr="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5114925" cy="6480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TRACHEOSTOMY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3860800"/>
            <a:ext cx="5940425" cy="2808288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Tracheotomy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Operative procedure that creates an artificial opening in the trachea.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Tracheostomy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90000"/>
              </a:lnSpc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Creation of permanent or semi permanent opening in trachea.</a:t>
            </a:r>
            <a:endParaRPr lang="en-US" sz="2400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3" name="Picture 5" descr="bpd_tra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82850" y="1052513"/>
            <a:ext cx="4033838" cy="2974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90600"/>
            <a:ext cx="8137525" cy="4572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TRACHEOSTOMY</a:t>
            </a:r>
            <a:endParaRPr lang="en-AU" sz="4000" b="1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6488113" cy="4572000"/>
          </a:xfrm>
        </p:spPr>
        <p:txBody>
          <a:bodyPr/>
          <a:lstStyle/>
          <a:p>
            <a:pPr lvl="1" indent="-576263" algn="l" rtl="0">
              <a:buFontTx/>
              <a:buNone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576263" algn="l" rtl="0">
              <a:buFont typeface="Wingdings" pitchFamily="2" charset="2"/>
              <a:buChar char="q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Upper Airway Obstruction.</a:t>
            </a:r>
          </a:p>
          <a:p>
            <a:pPr lvl="1" indent="-576263" algn="l" rtl="0">
              <a:buFont typeface="Wingdings" pitchFamily="2" charset="2"/>
              <a:buChar char="q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Pulmonary Ventilation, Toilet.</a:t>
            </a:r>
          </a:p>
          <a:p>
            <a:pPr lvl="1" indent="-576263" algn="l" rtl="0">
              <a:buFont typeface="Wingdings" pitchFamily="2" charset="2"/>
              <a:buChar char="q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Elective Procedure</a:t>
            </a:r>
          </a:p>
          <a:p>
            <a:pPr lvl="1" indent="-576263" algn="l" rtl="0">
              <a:buFontTx/>
              <a:buChar char="•"/>
            </a:pP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3860800"/>
            <a:ext cx="7777163" cy="2703513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</a:p>
          <a:p>
            <a:pPr marL="0" indent="0" algn="l" rtl="0">
              <a:buFont typeface="Wingdings" pitchFamily="2" charset="2"/>
              <a:buChar char="q"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Meticulous attention to anatomic detail has to be observed, because of the presence of ;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vascular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structures (carotid arteries and internal jugular vein). 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 gland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Nerves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(recurrent laryngeal branch of vagus and vagus nerve). </a:t>
            </a:r>
          </a:p>
          <a:p>
            <a:pPr marL="0" indent="0" algn="l" rtl="0">
              <a:buFont typeface="Wingdings" pitchFamily="2" charset="2"/>
              <a:buChar char="§"/>
            </a:pP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Pleural cavities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esophagus.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6197" name="Picture 5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4450"/>
            <a:ext cx="60483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3"/>
          <p:cNvSpPr>
            <a:spLocks noGrp="1"/>
          </p:cNvSpPr>
          <p:nvPr>
            <p:ph type="title"/>
          </p:nvPr>
        </p:nvSpPr>
        <p:spPr>
          <a:xfrm>
            <a:off x="395288" y="5589588"/>
            <a:ext cx="8229600" cy="1152525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vertical tracheal incision is made, and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tracheostomy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tube is inserted.</a:t>
            </a:r>
            <a:endParaRPr lang="en-US" sz="2400" dirty="0" smtClean="0"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623888" y="1125538"/>
          <a:ext cx="3587750" cy="4256087"/>
        </p:xfrm>
        <a:graphic>
          <a:graphicData uri="http://schemas.openxmlformats.org/presentationml/2006/ole">
            <p:oleObj spid="_x0000_s1026" name="Photo Editor Photo" r:id="rId3" imgW="2095793" imgH="2486372" progId="">
              <p:embed/>
            </p:oleObj>
          </a:graphicData>
        </a:graphic>
      </p:graphicFrame>
      <p:pic>
        <p:nvPicPr>
          <p:cNvPr id="2052" name="Picture 3" descr="trac4">
            <a:hlinkClick r:id="rId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00563" y="1196975"/>
            <a:ext cx="4192587" cy="420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 rtlCol="1">
            <a:normAutofit fontScale="90000"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 of Tracheostomy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6021387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Hemorrhage: 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anterior jugular veins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located in the superficial fascia close to the midline should be avoided. 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isthmus of the thyroid gland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transected, secure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anastomosing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branches of the superior and inferior thyroid arteries that cross the midline on the isthmus.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Nerve paralysis: 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recurrent laryngeal nerves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may be damaged as they ascend the neck in the groove between the trachea and the esophagus.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Pneumothorax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cervical dome of the pleura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may be pierced. This is especially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in children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because of the high level of the pleura in the neck.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Esophageal injury: 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Damage to the esophagus,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which is located immediately posterior to the trachea, occurs most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commonly in infants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 it follows penetration of the small-diameter trachea by the point of the scalpel blade.</a:t>
            </a: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Tracheal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stenosis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3008313" cy="635670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3300"/>
                </a:solidFill>
              </a:rPr>
              <a:t> Larynx</a:t>
            </a:r>
            <a:endParaRPr lang="en-US" sz="4000" dirty="0"/>
          </a:p>
        </p:txBody>
      </p:sp>
      <p:pic>
        <p:nvPicPr>
          <p:cNvPr id="5" name="Content Placeholder 4" descr="upper-respiratory-tract-nasopharynx-osopharynx-laryngopharynx-nasal-conchae-meatuses-larynx-epiglottis-vestibular-fold-cricoid-cartilate-trachea-uv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340768"/>
            <a:ext cx="5111750" cy="40862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466728" cy="4968552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Specialized organ that provides a protective sphincter at inlet of air passage and is responsible for voice production </a:t>
            </a:r>
          </a:p>
          <a:p>
            <a:pPr algn="l" rt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Position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larynx :                                                                 </a:t>
            </a: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it lies in front of laryngeo-pharynx.</a:t>
            </a: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opposite  C3-C6 vertebrae.                                                           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superiorly : </a:t>
            </a: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it is continuous with laryngeo-pharynx.                                                                       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inferiorly : </a:t>
            </a:r>
          </a:p>
          <a:p>
            <a:pPr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it is continuous with trachea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Structure of larynx :</a:t>
            </a:r>
            <a:endParaRPr lang="en-US" dirty="0"/>
          </a:p>
        </p:txBody>
      </p:sp>
      <p:pic>
        <p:nvPicPr>
          <p:cNvPr id="5" name="Content Placeholder 4" descr="Cartila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8648" y="1370806"/>
            <a:ext cx="4495800" cy="43624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-it consists of 9 cartilages connected together by ligaments &amp; membranes and moved by muscles.                                                                             -it is lined with M.M. 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Thyroid, cricoid &amp; base of arytenoid cartilages are  hyaline cartilages (ossified), / but  epiglottis, coriculate, apex of arytenoid and its vocal process   &amp; cuneiform are elastic fibrocartilages.</a:t>
            </a:r>
          </a:p>
          <a:p>
            <a:pPr algn="l" rtl="0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IMPORTANT ANATOMICAL AXES FOR ENDOTRACHEAL INTUBATION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484313"/>
            <a:ext cx="4032250" cy="5113337"/>
          </a:xfrm>
        </p:spPr>
        <p:txBody>
          <a:bodyPr/>
          <a:lstStyle/>
          <a:p>
            <a:pPr algn="l" rt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upper airway has three axes that have to be brought into alignment if the glottis is to be viewed adequately through a laryngoscope; </a:t>
            </a:r>
          </a:p>
          <a:p>
            <a:pPr algn="l" rt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axis of the mouth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 rt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axis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pharynx,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axis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trachea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2229" name="Picture 5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68413"/>
            <a:ext cx="4752975" cy="55578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Sensory </a:t>
            </a:r>
            <a:r>
              <a:rPr lang="en-US" dirty="0" err="1" smtClean="0"/>
              <a:t>innervation</a:t>
            </a:r>
            <a:r>
              <a:rPr lang="en-US" dirty="0" smtClean="0"/>
              <a:t> of the face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Trigeminal nerve and its three divisions;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Ophthalmic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Maxillary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err="1" smtClean="0"/>
              <a:t>Mandibular</a:t>
            </a:r>
            <a:r>
              <a:rPr lang="en-US" dirty="0" smtClean="0"/>
              <a:t> 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Great auricular nerve (C2 &amp; C3) </a:t>
            </a:r>
          </a:p>
          <a:p>
            <a:pPr algn="l" rtl="0">
              <a:buFont typeface="Wingdings" pitchFamily="2" charset="2"/>
              <a:buChar char="§"/>
            </a:pPr>
            <a:endParaRPr lang="en-US" dirty="0" smtClean="0"/>
          </a:p>
          <a:p>
            <a:pPr algn="l" rtl="0">
              <a:buFont typeface="Wingdings" pitchFamily="2" charset="2"/>
              <a:buChar char="§"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0784" y="3500438"/>
            <a:ext cx="282077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IMPORTANT ANATOMICAL AXES FOR ENDOTRACHEAL INTUBATION</a:t>
            </a:r>
            <a:endParaRPr lang="en-US" sz="2800" dirty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4313"/>
            <a:ext cx="4244975" cy="4968875"/>
          </a:xfrm>
        </p:spPr>
        <p:txBody>
          <a:bodyPr/>
          <a:lstStyle/>
          <a:p>
            <a:pPr algn="l" rtl="0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following procedures are necessary: </a:t>
            </a:r>
          </a:p>
          <a:p>
            <a:pPr lvl="1" algn="l" rtl="0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First the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 is extended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at the atlanto-occipital joints. </a:t>
            </a:r>
          </a:p>
          <a:p>
            <a:pPr lvl="1" algn="l" rtl="0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This brings the axis of the mouth into the correct position. </a:t>
            </a:r>
          </a:p>
          <a:p>
            <a:pPr lvl="1" algn="l" rtl="0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Then the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neck is flexed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at cervical vertebrae C4 to C7 by elevating the back of the head off the table, often with the help of a pillow. </a:t>
            </a:r>
          </a:p>
          <a:p>
            <a:pPr lvl="1" algn="l" rtl="0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This brings the axes of the pharynx and the trachea in line with the axis of the mouth.</a:t>
            </a:r>
          </a:p>
          <a:p>
            <a:pPr algn="l" rtl="0"/>
            <a:endParaRPr lang="en-US" sz="4000" smtClean="0">
              <a:cs typeface="Arial" charset="0"/>
            </a:endParaRPr>
          </a:p>
        </p:txBody>
      </p:sp>
      <p:pic>
        <p:nvPicPr>
          <p:cNvPr id="5" name="Picture 5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92238"/>
            <a:ext cx="3887788" cy="534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Complications of Intubation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>
                <a:latin typeface="Times New Roman" pitchFamily="18" charset="0"/>
                <a:cs typeface="Times New Roman" pitchFamily="18" charset="0"/>
              </a:rPr>
              <a:t>Hypoxemia</a:t>
            </a:r>
          </a:p>
          <a:p>
            <a:pPr algn="l" rtl="0"/>
            <a:r>
              <a:rPr lang="en-US" smtClean="0">
                <a:latin typeface="Times New Roman" pitchFamily="18" charset="0"/>
                <a:cs typeface="Times New Roman" pitchFamily="18" charset="0"/>
              </a:rPr>
              <a:t>Aspiration</a:t>
            </a:r>
          </a:p>
          <a:p>
            <a:pPr algn="l" rtl="0"/>
            <a:r>
              <a:rPr lang="en-US" smtClean="0">
                <a:latin typeface="Times New Roman" pitchFamily="18" charset="0"/>
                <a:cs typeface="Times New Roman" pitchFamily="18" charset="0"/>
              </a:rPr>
              <a:t>Bronchospasm</a:t>
            </a:r>
          </a:p>
          <a:p>
            <a:pPr algn="l" rtl="0"/>
            <a:r>
              <a:rPr lang="en-US" smtClean="0">
                <a:latin typeface="Times New Roman" pitchFamily="18" charset="0"/>
                <a:cs typeface="Times New Roman" pitchFamily="18" charset="0"/>
              </a:rPr>
              <a:t>Trauma (teeth, vocal cords, airway)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dirty="0" smtClean="0"/>
              <a:t>Trigeminal Neuralgia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common clinical condition.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patient is usually a middle age female, suffers from sever facial pain in the area of distribution of the mandibular and maxillary division of the trigeminal nerve, (the ophthalmic division usually escape).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Pain-free interval may last for minutes to weeks.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etiological factor; microvascular affection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abnormal signs on physical examination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91072"/>
            <a:ext cx="1819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supply of the 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Facial nerve;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Damage to the facial nerve in the internal </a:t>
            </a:r>
            <a:r>
              <a:rPr lang="en-US" sz="2400" dirty="0" err="1" smtClean="0"/>
              <a:t>acustic</a:t>
            </a:r>
            <a:r>
              <a:rPr lang="en-US" sz="2400" dirty="0" smtClean="0"/>
              <a:t> </a:t>
            </a:r>
            <a:r>
              <a:rPr lang="en-US" sz="2400" dirty="0" err="1" smtClean="0"/>
              <a:t>meatus</a:t>
            </a:r>
            <a:r>
              <a:rPr lang="en-US" sz="2400" dirty="0" smtClean="0"/>
              <a:t> or the parotid gland by tumor or in the facial nerve  canal   ( </a:t>
            </a:r>
            <a:r>
              <a:rPr lang="en-US" sz="2400" dirty="0" err="1" smtClean="0"/>
              <a:t>perineuritis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(Bell’s palsy) </a:t>
            </a:r>
            <a:r>
              <a:rPr lang="en-US" sz="2400" dirty="0" smtClean="0"/>
              <a:t>facial muscles paralysis; distortion of the face, drooping of the lower eye lid and the angle of the mouth will sage on the affected side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This is lower motor neuron lesion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Upper motor neuron lesion (pyramidal) will leave the upper part of the face normal   (bilateral corticobulbar fibers)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supply of the 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 Arterial supply;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Facial artery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Superficial </a:t>
            </a:r>
            <a:r>
              <a:rPr lang="en-US" sz="2800" dirty="0" err="1" smtClean="0"/>
              <a:t>temporaal</a:t>
            </a:r>
            <a:endParaRPr lang="en-US" sz="28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800" dirty="0" err="1" smtClean="0"/>
              <a:t>Transverce</a:t>
            </a:r>
            <a:r>
              <a:rPr lang="en-US" sz="2800" dirty="0" smtClean="0"/>
              <a:t> facial.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err="1" smtClean="0"/>
              <a:t>Supraorbital</a:t>
            </a:r>
            <a:endParaRPr lang="en-US" sz="28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800" dirty="0" err="1" smtClean="0"/>
              <a:t>Supratrochlear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endParaRPr lang="en-US" sz="2800" dirty="0" smtClean="0"/>
          </a:p>
          <a:p>
            <a:pPr algn="l" rtl="0">
              <a:buFont typeface="Wingdings" pitchFamily="2" charset="2"/>
              <a:buChar char="§"/>
            </a:pPr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 </a:t>
            </a:r>
          </a:p>
          <a:p>
            <a:pPr algn="l" rtl="0">
              <a:buNone/>
            </a:pPr>
            <a:r>
              <a:rPr lang="en-US" sz="2800" dirty="0" smtClean="0"/>
              <a:t>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Tacking the patient’s pulse; by anesthetist </a:t>
            </a:r>
          </a:p>
          <a:p>
            <a:r>
              <a:rPr lang="en-US" sz="2800" dirty="0" smtClean="0"/>
              <a:t>The superficial temporal artery as it crosses the </a:t>
            </a:r>
            <a:r>
              <a:rPr lang="en-US" sz="2800" dirty="0" err="1" smtClean="0"/>
              <a:t>zygomatic</a:t>
            </a:r>
            <a:r>
              <a:rPr lang="en-US" sz="2800" dirty="0" smtClean="0"/>
              <a:t> arch anterior to the ear</a:t>
            </a:r>
          </a:p>
          <a:p>
            <a:r>
              <a:rPr lang="en-US" sz="2800" dirty="0" smtClean="0"/>
              <a:t>The facial artery as it winds around the lower margin of  the mandible anterior to </a:t>
            </a:r>
            <a:r>
              <a:rPr lang="en-US" sz="2800" dirty="0" err="1" smtClean="0"/>
              <a:t>masseter</a:t>
            </a:r>
            <a:r>
              <a:rPr lang="en-US" sz="2800" dirty="0" smtClean="0"/>
              <a:t> muscle.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It is rare for skin flaps to necroses follow plastic surgery   </a:t>
            </a:r>
          </a:p>
          <a:p>
            <a:pPr>
              <a:buNone/>
            </a:pPr>
            <a:r>
              <a:rPr lang="en-US" sz="2800" dirty="0" smtClean="0"/>
              <a:t> 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1267</TotalTime>
  <Words>2308</Words>
  <Application>Microsoft Office PowerPoint</Application>
  <PresentationFormat>On-screen Show (4:3)</PresentationFormat>
  <Paragraphs>245</Paragraphs>
  <Slides>52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Flow</vt:lpstr>
      <vt:lpstr>Photo Editor Photo</vt:lpstr>
      <vt:lpstr>CLINICAL POINTS  OF  HEAD AND NECK</vt:lpstr>
      <vt:lpstr>Scalp </vt:lpstr>
      <vt:lpstr>Slide 3</vt:lpstr>
      <vt:lpstr>Slide 4</vt:lpstr>
      <vt:lpstr>Sensory innervation of the face  </vt:lpstr>
      <vt:lpstr>Trigeminal Neuralgia</vt:lpstr>
      <vt:lpstr>Motor supply of the face </vt:lpstr>
      <vt:lpstr>Blood supply of the face </vt:lpstr>
      <vt:lpstr>Slide 9</vt:lpstr>
      <vt:lpstr>Slide 10</vt:lpstr>
      <vt:lpstr>Temporomandibular joint (TMJ)</vt:lpstr>
      <vt:lpstr>salivary gland </vt:lpstr>
      <vt:lpstr>Slide 13</vt:lpstr>
      <vt:lpstr>Lingual nerve injury </vt:lpstr>
      <vt:lpstr>Skull fractures</vt:lpstr>
      <vt:lpstr>Facial bones fractures </vt:lpstr>
      <vt:lpstr>Intracranial hemorrhage </vt:lpstr>
      <vt:lpstr>Extradural hemorrhage </vt:lpstr>
      <vt:lpstr>subdural hemorrhage </vt:lpstr>
      <vt:lpstr>Subarchnoid hemorrhage </vt:lpstr>
      <vt:lpstr>Cerebral hemorrhage </vt:lpstr>
      <vt:lpstr>Platysma </vt:lpstr>
      <vt:lpstr>Platysma </vt:lpstr>
      <vt:lpstr>Internal jugular vein </vt:lpstr>
      <vt:lpstr>Internal jugular vein </vt:lpstr>
      <vt:lpstr>Catheterization </vt:lpstr>
      <vt:lpstr>External jugular vein</vt:lpstr>
      <vt:lpstr>External jugular vein</vt:lpstr>
      <vt:lpstr>Subclavian vein </vt:lpstr>
      <vt:lpstr>Catheterization</vt:lpstr>
      <vt:lpstr>Deep fascia </vt:lpstr>
      <vt:lpstr>Deep Cervical Fascia</vt:lpstr>
      <vt:lpstr>Slide 33</vt:lpstr>
      <vt:lpstr>Deep fascia and fascial spaces </vt:lpstr>
      <vt:lpstr>Slide 35</vt:lpstr>
      <vt:lpstr>Sternocleidomastoid muscle </vt:lpstr>
      <vt:lpstr>Common carotid arteries</vt:lpstr>
      <vt:lpstr>Common carotid artery</vt:lpstr>
      <vt:lpstr>Common carotid artery</vt:lpstr>
      <vt:lpstr>TRACHEA</vt:lpstr>
      <vt:lpstr>Slide 41</vt:lpstr>
      <vt:lpstr>TRACHEOSTOMY</vt:lpstr>
      <vt:lpstr>TRACHEOSTOMY</vt:lpstr>
      <vt:lpstr>Slide 44</vt:lpstr>
      <vt:lpstr>A vertical tracheal incision is made, and the tracheostomy tube is inserted.</vt:lpstr>
      <vt:lpstr>Complications of Tracheostomy</vt:lpstr>
      <vt:lpstr>  Larynx</vt:lpstr>
      <vt:lpstr>Structure of larynx :</vt:lpstr>
      <vt:lpstr>IMPORTANT ANATOMICAL AXES FOR ENDOTRACHEAL INTUBATION</vt:lpstr>
      <vt:lpstr>IMPORTANT ANATOMICAL AXES FOR ENDOTRACHEAL INTUBATION</vt:lpstr>
      <vt:lpstr>Complications of Intubation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head and neck</dc:title>
  <cp:lastModifiedBy>Dr.Essam Eldin Abdel Hady Salama</cp:lastModifiedBy>
  <cp:revision>136</cp:revision>
  <dcterms:modified xsi:type="dcterms:W3CDTF">2014-06-03T05:36:13Z</dcterms:modified>
</cp:coreProperties>
</file>