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85" r:id="rId3"/>
    <p:sldId id="286" r:id="rId4"/>
    <p:sldId id="271" r:id="rId5"/>
    <p:sldId id="260" r:id="rId6"/>
    <p:sldId id="261" r:id="rId7"/>
    <p:sldId id="262" r:id="rId8"/>
    <p:sldId id="263" r:id="rId9"/>
    <p:sldId id="287" r:id="rId10"/>
    <p:sldId id="300" r:id="rId11"/>
    <p:sldId id="280" r:id="rId12"/>
    <p:sldId id="281" r:id="rId13"/>
    <p:sldId id="284" r:id="rId14"/>
    <p:sldId id="282" r:id="rId15"/>
    <p:sldId id="305" r:id="rId16"/>
    <p:sldId id="277" r:id="rId17"/>
    <p:sldId id="306" r:id="rId18"/>
    <p:sldId id="30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2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87425E-364C-4B80-80AE-D751674895AF}" type="datetimeFigureOut">
              <a:rPr lang="en-US" smtClean="0"/>
              <a:pPr/>
              <a:t>9/15/2013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F44A51-B3B5-4857-A74A-6609D4714AA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6AC53D-AF36-4CE5-9C16-90E9AC911435}" type="datetimeFigureOut">
              <a:rPr lang="en-US" smtClean="0"/>
              <a:pPr/>
              <a:t>9/15/2013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97B82-8E42-4167-B7C5-110349ED9E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0F21E6-DACB-4A12-87B0-2DA80CFF5A12}" type="datetimeFigureOut">
              <a:rPr lang="en-US" smtClean="0"/>
              <a:pPr/>
              <a:t>9/15/2013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0F21E6-DACB-4A12-87B0-2DA80CFF5A12}" type="datetimeFigureOut">
              <a:rPr lang="en-US" smtClean="0"/>
              <a:pPr/>
              <a:t>9/15/2013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0F21E6-DACB-4A12-87B0-2DA80CFF5A12}" type="datetimeFigureOut">
              <a:rPr lang="en-US" smtClean="0"/>
              <a:pPr/>
              <a:t>9/15/2013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F21E6-DACB-4A12-87B0-2DA80CFF5A12}" type="datetimeFigureOut">
              <a:rPr lang="en-US" smtClean="0"/>
              <a:pPr/>
              <a:t>9/15/2013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B7E0F9-5E2F-4825-A6B6-88E2F6EE81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F21E6-DACB-4A12-87B0-2DA80CFF5A12}" type="datetimeFigureOut">
              <a:rPr lang="en-US" smtClean="0"/>
              <a:pPr/>
              <a:t>9/15/2013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B7E0F9-5E2F-4825-A6B6-88E2F6EE81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imgres?imgurl=http://blogs.seattleweekly.com/dailyweekly/stethoscope.jpg&amp;imgrefurl=http://blogs.seattleweekly.com/dailyweekly/2010/02/index.php?page=2&amp;usg=__rNdYSRN1K3ymkEJRtXO1CGjzHtw=&amp;h=1200&amp;w=1200&amp;sz=123&amp;hl=en&amp;start=5&amp;tbnid=FIVwsAhe4GONCM:&amp;tbnh=150&amp;tbnw=150&amp;prev=/images?q=stethoscope&amp;hl=en&amp;safe=active&amp;sa=G&amp;gbv=2&amp;tbs=isch:1&amp;itbs=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solidFill>
                  <a:schemeClr val="tx1"/>
                </a:solidFill>
              </a:rPr>
              <a:t>Professionalism </a:t>
            </a:r>
            <a:br>
              <a:rPr lang="en-US" dirty="0" smtClean="0">
                <a:solidFill>
                  <a:schemeClr val="tx1"/>
                </a:solidFill>
              </a:rPr>
            </a:br>
            <a:r>
              <a:rPr lang="en-US" dirty="0" smtClean="0">
                <a:solidFill>
                  <a:schemeClr val="tx1"/>
                </a:solidFill>
              </a:rPr>
              <a:t>Introduction &amp;Overview </a:t>
            </a:r>
            <a:endParaRPr lang="en-US" dirty="0">
              <a:solidFill>
                <a:schemeClr val="accent3">
                  <a:lumMod val="60000"/>
                  <a:lumOff val="40000"/>
                </a:schemeClr>
              </a:solidFill>
            </a:endParaRPr>
          </a:p>
        </p:txBody>
      </p:sp>
      <p:sp>
        <p:nvSpPr>
          <p:cNvPr id="3" name="Subtitle 2"/>
          <p:cNvSpPr>
            <a:spLocks noGrp="1"/>
          </p:cNvSpPr>
          <p:nvPr>
            <p:ph type="subTitle" idx="1"/>
          </p:nvPr>
        </p:nvSpPr>
        <p:spPr/>
        <p:txBody>
          <a:bodyPr>
            <a:normAutofit/>
          </a:bodyPr>
          <a:lstStyle/>
          <a:p>
            <a:pPr algn="ctr"/>
            <a:r>
              <a:rPr lang="en-US" i="1" dirty="0" smtClean="0"/>
              <a:t>Prof. </a:t>
            </a:r>
            <a:r>
              <a:rPr lang="en-US" i="1" dirty="0" err="1" smtClean="0"/>
              <a:t>Hanan</a:t>
            </a:r>
            <a:r>
              <a:rPr lang="en-US" i="1" dirty="0" smtClean="0"/>
              <a:t> </a:t>
            </a:r>
            <a:r>
              <a:rPr lang="en-US" i="1" dirty="0" err="1" smtClean="0"/>
              <a:t>Habib</a:t>
            </a:r>
            <a:endParaRPr lang="en-US" i="1" dirty="0" smtClean="0"/>
          </a:p>
          <a:p>
            <a:pPr algn="ctr"/>
            <a:r>
              <a:rPr lang="en-US" i="1" dirty="0" smtClean="0"/>
              <a:t>Chair person-Professionalism course</a:t>
            </a:r>
          </a:p>
          <a:p>
            <a:pPr algn="ctr"/>
            <a:r>
              <a:rPr lang="en-US" dirty="0" smtClean="0"/>
              <a:t>KSU</a:t>
            </a:r>
            <a:endParaRPr lang="en-US" dirty="0"/>
          </a:p>
        </p:txBody>
      </p:sp>
      <p:pic>
        <p:nvPicPr>
          <p:cNvPr id="22532" name="Picture 4" descr="http://t0.gstatic.com/images?q=tbn:FIVwsAhe4GONCM:http://blogs.seattleweekly.com/dailyweekly/stethoscope.jpg">
            <a:hlinkClick r:id="rId3"/>
          </p:cNvPr>
          <p:cNvPicPr>
            <a:picLocks noChangeAspect="1" noChangeArrowheads="1"/>
          </p:cNvPicPr>
          <p:nvPr/>
        </p:nvPicPr>
        <p:blipFill>
          <a:blip r:embed="rId4" cstate="print"/>
          <a:srcRect/>
          <a:stretch>
            <a:fillRect/>
          </a:stretch>
        </p:blipFill>
        <p:spPr bwMode="auto">
          <a:xfrm>
            <a:off x="685800" y="4724400"/>
            <a:ext cx="2057400" cy="1428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about Professionalism</a:t>
            </a:r>
            <a:br>
              <a:rPr lang="en-US" b="1" dirty="0" smtClean="0"/>
            </a:br>
            <a:endParaRPr lang="en-US" b="1" dirty="0"/>
          </a:p>
        </p:txBody>
      </p:sp>
      <p:pic>
        <p:nvPicPr>
          <p:cNvPr id="2050" name="Picture 2" descr="http://www.emaofbc.com/wp-content/uploads/2013/04/Professional.jpg"/>
          <p:cNvPicPr>
            <a:picLocks noChangeAspect="1" noChangeArrowheads="1"/>
          </p:cNvPicPr>
          <p:nvPr/>
        </p:nvPicPr>
        <p:blipFill>
          <a:blip r:embed="rId2" cstate="print"/>
          <a:srcRect/>
          <a:stretch>
            <a:fillRect/>
          </a:stretch>
        </p:blipFill>
        <p:spPr bwMode="auto">
          <a:xfrm>
            <a:off x="457200" y="2590800"/>
            <a:ext cx="3752850" cy="3762375"/>
          </a:xfrm>
          <a:prstGeom prst="rect">
            <a:avLst/>
          </a:prstGeom>
          <a:noFill/>
        </p:spPr>
      </p:pic>
      <p:pic>
        <p:nvPicPr>
          <p:cNvPr id="2052" name="Picture 4" descr="http://blog.sunbeltstaffing.com/wp-content/uploads/professionalism-300x300.jpg"/>
          <p:cNvPicPr>
            <a:picLocks noChangeAspect="1" noChangeArrowheads="1"/>
          </p:cNvPicPr>
          <p:nvPr/>
        </p:nvPicPr>
        <p:blipFill>
          <a:blip r:embed="rId3" cstate="print"/>
          <a:srcRect/>
          <a:stretch>
            <a:fillRect/>
          </a:stretch>
        </p:blipFill>
        <p:spPr bwMode="auto">
          <a:xfrm>
            <a:off x="5486400" y="2667000"/>
            <a:ext cx="2857500" cy="2857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Islamic Medicine</a:t>
            </a:r>
            <a:endParaRPr lang="en-US" b="1" dirty="0"/>
          </a:p>
        </p:txBody>
      </p:sp>
      <p:sp>
        <p:nvSpPr>
          <p:cNvPr id="3" name="Content Placeholder 2"/>
          <p:cNvSpPr>
            <a:spLocks noGrp="1"/>
          </p:cNvSpPr>
          <p:nvPr>
            <p:ph idx="1"/>
          </p:nvPr>
        </p:nvSpPr>
        <p:spPr/>
        <p:txBody>
          <a:bodyPr/>
          <a:lstStyle/>
          <a:p>
            <a:r>
              <a:rPr lang="en-US" b="1" dirty="0" smtClean="0">
                <a:solidFill>
                  <a:schemeClr val="accent1">
                    <a:lumMod val="75000"/>
                  </a:schemeClr>
                </a:solidFill>
              </a:rPr>
              <a:t>The holy </a:t>
            </a:r>
            <a:r>
              <a:rPr lang="en-US" b="1" dirty="0" err="1" smtClean="0">
                <a:solidFill>
                  <a:schemeClr val="accent1">
                    <a:lumMod val="75000"/>
                  </a:schemeClr>
                </a:solidFill>
              </a:rPr>
              <a:t>Qura’an</a:t>
            </a:r>
            <a:r>
              <a:rPr lang="en-US" b="1" dirty="0" smtClean="0">
                <a:solidFill>
                  <a:schemeClr val="accent1">
                    <a:lumMod val="75000"/>
                  </a:schemeClr>
                </a:solidFill>
              </a:rPr>
              <a:t> and Al-</a:t>
            </a:r>
            <a:r>
              <a:rPr lang="en-US" b="1" dirty="0" err="1" smtClean="0">
                <a:solidFill>
                  <a:schemeClr val="accent1">
                    <a:lumMod val="75000"/>
                  </a:schemeClr>
                </a:solidFill>
              </a:rPr>
              <a:t>Hadith</a:t>
            </a:r>
            <a:r>
              <a:rPr lang="en-US" b="1" dirty="0" smtClean="0">
                <a:solidFill>
                  <a:schemeClr val="accent1">
                    <a:lumMod val="75000"/>
                  </a:schemeClr>
                </a:solidFill>
              </a:rPr>
              <a:t> </a:t>
            </a:r>
            <a:r>
              <a:rPr lang="en-US" dirty="0" smtClean="0"/>
              <a:t>have stated that Muslims has duty to care for the sick and this often referred to  ‘‘</a:t>
            </a:r>
            <a:r>
              <a:rPr lang="en-US" b="1" dirty="0" smtClean="0">
                <a:solidFill>
                  <a:srgbClr val="C00000"/>
                </a:solidFill>
              </a:rPr>
              <a:t>Medicine of Prophet</a:t>
            </a:r>
            <a:r>
              <a:rPr lang="en-US" b="1" dirty="0" smtClean="0"/>
              <a:t>’.</a:t>
            </a:r>
          </a:p>
          <a:p>
            <a:r>
              <a:rPr lang="en-US" dirty="0" smtClean="0"/>
              <a:t>According to the sayings of the Prophet Mohamed’ </a:t>
            </a:r>
            <a:r>
              <a:rPr lang="en-US" i="1" dirty="0" smtClean="0"/>
              <a:t>peace be upon him</a:t>
            </a:r>
            <a:r>
              <a:rPr lang="en-US" dirty="0" smtClean="0"/>
              <a:t>’ that ‘Allah has sent a cure for aliment and that it was the duty of Muslim to care of the body and spirit.</a:t>
            </a:r>
          </a:p>
          <a:p>
            <a:r>
              <a:rPr lang="en-US" b="1" dirty="0" smtClean="0">
                <a:solidFill>
                  <a:srgbClr val="002060"/>
                </a:solidFill>
              </a:rPr>
              <a:t>This includes improving the quality of care and ensures access of healthcare to every body</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Islamic Physicians</a:t>
            </a:r>
            <a:endParaRPr lang="en-US" b="1" dirty="0"/>
          </a:p>
        </p:txBody>
      </p:sp>
      <p:sp>
        <p:nvSpPr>
          <p:cNvPr id="3" name="Content Placeholder 2"/>
          <p:cNvSpPr>
            <a:spLocks noGrp="1"/>
          </p:cNvSpPr>
          <p:nvPr>
            <p:ph idx="1"/>
          </p:nvPr>
        </p:nvSpPr>
        <p:spPr/>
        <p:txBody>
          <a:bodyPr>
            <a:normAutofit lnSpcReduction="10000"/>
          </a:bodyPr>
          <a:lstStyle/>
          <a:p>
            <a:r>
              <a:rPr lang="en-US" dirty="0" smtClean="0"/>
              <a:t>Many have made  outstanding discoveries in all aspects of medicine during the Islamic golden age. Examples:</a:t>
            </a:r>
          </a:p>
          <a:p>
            <a:r>
              <a:rPr lang="en-US" b="1" dirty="0" smtClean="0">
                <a:solidFill>
                  <a:srgbClr val="C00000"/>
                </a:solidFill>
              </a:rPr>
              <a:t>AL-RAZI</a:t>
            </a:r>
            <a:r>
              <a:rPr lang="en-US" dirty="0" smtClean="0"/>
              <a:t>-produced over 200 books about medicine and philosophy.</a:t>
            </a:r>
          </a:p>
          <a:p>
            <a:r>
              <a:rPr lang="en-US" b="1" dirty="0" smtClean="0">
                <a:solidFill>
                  <a:srgbClr val="C00000"/>
                </a:solidFill>
              </a:rPr>
              <a:t>IBN-SINA</a:t>
            </a:r>
            <a:r>
              <a:rPr lang="en-US" dirty="0" smtClean="0"/>
              <a:t>- the true polymath excelled in many  academic fields including Islamic  medicine philosophy, and natural sciences.</a:t>
            </a:r>
          </a:p>
          <a:p>
            <a:r>
              <a:rPr lang="en-US" b="1" dirty="0" smtClean="0">
                <a:solidFill>
                  <a:srgbClr val="C00000"/>
                </a:solidFill>
              </a:rPr>
              <a:t>AL-KINDY</a:t>
            </a:r>
            <a:r>
              <a:rPr lang="en-US" dirty="0" smtClean="0"/>
              <a:t>- medical formulary.</a:t>
            </a:r>
          </a:p>
          <a:p>
            <a:r>
              <a:rPr lang="en-US" b="1" dirty="0" smtClean="0">
                <a:solidFill>
                  <a:srgbClr val="C00000"/>
                </a:solidFill>
              </a:rPr>
              <a:t>IBN-AL-NAFES</a:t>
            </a:r>
            <a:r>
              <a:rPr lang="en-US" dirty="0" smtClean="0"/>
              <a:t>- first to understands cardio-respiratory system.</a:t>
            </a:r>
          </a:p>
          <a:p>
            <a:endParaRPr lang="en-US" dirty="0"/>
          </a:p>
        </p:txBody>
      </p:sp>
      <p:pic>
        <p:nvPicPr>
          <p:cNvPr id="24578" name="Picture 2" descr="http://www.majzooban.org/en/images/stories/zpersian_zakaria_razi.jpg"/>
          <p:cNvPicPr>
            <a:picLocks noChangeAspect="1" noChangeArrowheads="1"/>
          </p:cNvPicPr>
          <p:nvPr/>
        </p:nvPicPr>
        <p:blipFill>
          <a:blip r:embed="rId2" cstate="print"/>
          <a:srcRect/>
          <a:stretch>
            <a:fillRect/>
          </a:stretch>
        </p:blipFill>
        <p:spPr bwMode="auto">
          <a:xfrm>
            <a:off x="6629400" y="152400"/>
            <a:ext cx="2105025" cy="1524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course</a:t>
            </a:r>
            <a:endParaRPr lang="en-US" dirty="0"/>
          </a:p>
        </p:txBody>
      </p:sp>
      <p:sp>
        <p:nvSpPr>
          <p:cNvPr id="3" name="Content Placeholder 2"/>
          <p:cNvSpPr>
            <a:spLocks noGrp="1"/>
          </p:cNvSpPr>
          <p:nvPr>
            <p:ph idx="1"/>
          </p:nvPr>
        </p:nvSpPr>
        <p:spPr/>
        <p:txBody>
          <a:bodyPr/>
          <a:lstStyle/>
          <a:p>
            <a:pPr>
              <a:buNone/>
            </a:pPr>
            <a:r>
              <a:rPr lang="en-US" b="1" dirty="0" smtClean="0">
                <a:solidFill>
                  <a:srgbClr val="002060"/>
                </a:solidFill>
              </a:rPr>
              <a:t>Why professionalism is important?</a:t>
            </a:r>
          </a:p>
          <a:p>
            <a:r>
              <a:rPr lang="en-US" dirty="0" smtClean="0"/>
              <a:t>There is a great increase in interest in developing medical professionalism of the students.</a:t>
            </a:r>
          </a:p>
          <a:p>
            <a:r>
              <a:rPr lang="en-US" dirty="0" smtClean="0"/>
              <a:t>The ethical demands upon medical profession have increased due to changes in the traditional modes of health care delivery, increased complexity in the methods of reimbursement, and developing national trends toward managed care.</a:t>
            </a:r>
          </a:p>
          <a:p>
            <a:r>
              <a:rPr lang="en-US" dirty="0" smtClean="0"/>
              <a:t>Medical professionalism sets out  three principles: </a:t>
            </a:r>
            <a:r>
              <a:rPr lang="en-US" dirty="0" smtClean="0">
                <a:solidFill>
                  <a:srgbClr val="C00000"/>
                </a:solidFill>
              </a:rPr>
              <a:t>ethical principles, knowledge and skills &amp; selflessness</a:t>
            </a:r>
            <a:endParaRPr lang="en-US" dirty="0" smtClean="0"/>
          </a:p>
          <a:p>
            <a:endParaRPr lang="en-US" b="1" dirty="0" smtClean="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people desire to be treated by physicians who, in addition to being competent ,care deeply about their patients.</a:t>
            </a:r>
          </a:p>
          <a:p>
            <a:r>
              <a:rPr lang="en-US" dirty="0" smtClean="0"/>
              <a:t>Professionalism and humanism sometimes confused as being synonymous.</a:t>
            </a:r>
          </a:p>
          <a:p>
            <a:r>
              <a:rPr lang="en-US" dirty="0" smtClean="0"/>
              <a:t>Professionalism denotes a way of behaving in accordance </a:t>
            </a:r>
            <a:r>
              <a:rPr lang="en-US" dirty="0" smtClean="0"/>
              <a:t>to  </a:t>
            </a:r>
            <a:r>
              <a:rPr lang="en-US" dirty="0" smtClean="0"/>
              <a:t>certain normative values.</a:t>
            </a:r>
          </a:p>
          <a:p>
            <a:r>
              <a:rPr lang="en-US" dirty="0" smtClean="0"/>
              <a:t>Being productive</a:t>
            </a:r>
          </a:p>
          <a:p>
            <a:r>
              <a:rPr lang="en-US" dirty="0" smtClean="0"/>
              <a:t>Effective management of relationships</a:t>
            </a:r>
          </a:p>
          <a:p>
            <a:r>
              <a:rPr lang="en-US" dirty="0" smtClean="0"/>
              <a:t>Being ambassador</a:t>
            </a:r>
          </a:p>
          <a:p>
            <a:r>
              <a:rPr lang="en-US" dirty="0" smtClean="0"/>
              <a:t>Being mission-minded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learn &amp; study?</a:t>
            </a:r>
            <a:endParaRPr lang="en-US" dirty="0"/>
          </a:p>
        </p:txBody>
      </p:sp>
      <p:pic>
        <p:nvPicPr>
          <p:cNvPr id="53250" name="Picture 2" descr="http://marketmybook.in/wp-content/uploads/2013/05/Library-Books.jpg"/>
          <p:cNvPicPr>
            <a:picLocks noChangeAspect="1" noChangeArrowheads="1"/>
          </p:cNvPicPr>
          <p:nvPr/>
        </p:nvPicPr>
        <p:blipFill>
          <a:blip r:embed="rId2" cstate="print"/>
          <a:srcRect/>
          <a:stretch>
            <a:fillRect/>
          </a:stretch>
        </p:blipFill>
        <p:spPr bwMode="auto">
          <a:xfrm>
            <a:off x="609600" y="2362200"/>
            <a:ext cx="3581400" cy="2667000"/>
          </a:xfrm>
          <a:prstGeom prst="rect">
            <a:avLst/>
          </a:prstGeom>
          <a:noFill/>
        </p:spPr>
      </p:pic>
      <p:pic>
        <p:nvPicPr>
          <p:cNvPr id="53254" name="Picture 6" descr="http://im.rediff.com/money/2011/may/27inter3.jpg"/>
          <p:cNvPicPr>
            <a:picLocks noChangeAspect="1" noChangeArrowheads="1"/>
          </p:cNvPicPr>
          <p:nvPr/>
        </p:nvPicPr>
        <p:blipFill>
          <a:blip r:embed="rId3" cstate="print"/>
          <a:srcRect/>
          <a:stretch>
            <a:fillRect/>
          </a:stretch>
        </p:blipFill>
        <p:spPr bwMode="auto">
          <a:xfrm>
            <a:off x="4800600" y="2362200"/>
            <a:ext cx="3581400" cy="2743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Referenced Books</a:t>
            </a:r>
            <a:endParaRPr lang="en-US" b="1" dirty="0"/>
          </a:p>
        </p:txBody>
      </p:sp>
      <p:sp>
        <p:nvSpPr>
          <p:cNvPr id="3" name="Content Placeholder 2"/>
          <p:cNvSpPr>
            <a:spLocks noGrp="1"/>
          </p:cNvSpPr>
          <p:nvPr>
            <p:ph idx="1"/>
          </p:nvPr>
        </p:nvSpPr>
        <p:spPr/>
        <p:txBody>
          <a:bodyPr/>
          <a:lstStyle/>
          <a:p>
            <a:r>
              <a:rPr lang="en-US" b="1" i="1" dirty="0" smtClean="0"/>
              <a:t>Feldman MD, Christensen JF</a:t>
            </a:r>
            <a:r>
              <a:rPr lang="en-US" dirty="0" smtClean="0"/>
              <a:t>( 2007). </a:t>
            </a:r>
            <a:r>
              <a:rPr lang="en-US" dirty="0" err="1" smtClean="0"/>
              <a:t>Behavioural</a:t>
            </a:r>
            <a:r>
              <a:rPr lang="en-US" dirty="0" smtClean="0"/>
              <a:t> medicine. a guide for clinical practice. McGraw Hill  Lang, UK.</a:t>
            </a:r>
          </a:p>
          <a:p>
            <a:r>
              <a:rPr lang="en-US" b="1" i="1" dirty="0" smtClean="0"/>
              <a:t>Stern DT </a:t>
            </a:r>
            <a:r>
              <a:rPr lang="en-US" dirty="0" smtClean="0"/>
              <a:t>(2005). Measuring medical professionalism. Oxford University </a:t>
            </a:r>
            <a:r>
              <a:rPr lang="en-US" dirty="0" err="1" smtClean="0"/>
              <a:t>Press,UK</a:t>
            </a:r>
            <a:r>
              <a:rPr lang="en-US" dirty="0" smtClean="0"/>
              <a:t>.</a:t>
            </a:r>
          </a:p>
          <a:p>
            <a:r>
              <a:rPr lang="en-US" b="1" i="1" dirty="0" err="1" smtClean="0"/>
              <a:t>Spandorfer</a:t>
            </a:r>
            <a:r>
              <a:rPr lang="en-US" b="1" i="1" dirty="0" smtClean="0"/>
              <a:t> J, Pohl CA, </a:t>
            </a:r>
            <a:r>
              <a:rPr lang="en-US" b="1" i="1" dirty="0" err="1" smtClean="0"/>
              <a:t>Rattner</a:t>
            </a:r>
            <a:r>
              <a:rPr lang="en-US" b="1" i="1" dirty="0" smtClean="0"/>
              <a:t> SL, </a:t>
            </a:r>
            <a:r>
              <a:rPr lang="en-US" b="1" i="1" dirty="0" err="1" smtClean="0"/>
              <a:t>Nasca</a:t>
            </a:r>
            <a:r>
              <a:rPr lang="en-US" b="1" i="1" dirty="0" smtClean="0"/>
              <a:t> TJ </a:t>
            </a:r>
            <a:r>
              <a:rPr lang="en-US" dirty="0" smtClean="0"/>
              <a:t>(2010). Professionalism in medicine. A case-based guide for medical students. Cambridge University Press. UK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smtClean="0"/>
              <a:t>Questions ??</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www.camdenmiracleleague.com/wp-content/uploads/2013/01/thank-you.jpg"/>
          <p:cNvPicPr>
            <a:picLocks noChangeAspect="1" noChangeArrowheads="1"/>
          </p:cNvPicPr>
          <p:nvPr/>
        </p:nvPicPr>
        <p:blipFill>
          <a:blip r:embed="rId2" cstate="print"/>
          <a:srcRect/>
          <a:stretch>
            <a:fillRect/>
          </a:stretch>
        </p:blipFill>
        <p:spPr bwMode="auto">
          <a:xfrm>
            <a:off x="1371600" y="1219200"/>
            <a:ext cx="6172200" cy="3733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course</a:t>
            </a:r>
            <a:endParaRPr lang="en-US" dirty="0"/>
          </a:p>
        </p:txBody>
      </p:sp>
      <p:sp>
        <p:nvSpPr>
          <p:cNvPr id="3" name="Content Placeholder 2"/>
          <p:cNvSpPr>
            <a:spLocks noGrp="1"/>
          </p:cNvSpPr>
          <p:nvPr>
            <p:ph idx="1"/>
          </p:nvPr>
        </p:nvSpPr>
        <p:spPr/>
        <p:txBody>
          <a:bodyPr/>
          <a:lstStyle/>
          <a:p>
            <a:r>
              <a:rPr lang="en-US" dirty="0" smtClean="0"/>
              <a:t>Course title  :           Professionalism</a:t>
            </a:r>
          </a:p>
          <a:p>
            <a:r>
              <a:rPr lang="en-US" dirty="0" smtClean="0"/>
              <a:t>Code &amp; number :     SKLL 221</a:t>
            </a:r>
          </a:p>
          <a:p>
            <a:r>
              <a:rPr lang="en-US" dirty="0" smtClean="0"/>
              <a:t>Target :                     Second year medical students</a:t>
            </a:r>
          </a:p>
          <a:p>
            <a:r>
              <a:rPr lang="en-US" dirty="0" smtClean="0"/>
              <a:t>Course duration :    One year</a:t>
            </a:r>
          </a:p>
          <a:p>
            <a:r>
              <a:rPr lang="en-US" dirty="0" smtClean="0"/>
              <a:t>Credit hours :           6 credit hours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Professionalism course</a:t>
            </a:r>
            <a:br>
              <a:rPr lang="en-US" dirty="0" smtClean="0"/>
            </a:br>
            <a:r>
              <a:rPr lang="en-US" dirty="0" smtClean="0"/>
              <a:t>Faculty and Committee</a:t>
            </a:r>
            <a:endParaRPr lang="en-US" dirty="0"/>
          </a:p>
        </p:txBody>
      </p:sp>
      <p:sp>
        <p:nvSpPr>
          <p:cNvPr id="3" name="Content Placeholder 2"/>
          <p:cNvSpPr>
            <a:spLocks noGrp="1"/>
          </p:cNvSpPr>
          <p:nvPr>
            <p:ph idx="1"/>
          </p:nvPr>
        </p:nvSpPr>
        <p:spPr/>
        <p:txBody>
          <a:bodyPr/>
          <a:lstStyle/>
          <a:p>
            <a:r>
              <a:rPr lang="en-US" dirty="0" smtClean="0"/>
              <a:t>Chair person :  Prof. </a:t>
            </a:r>
            <a:r>
              <a:rPr lang="en-US" dirty="0" err="1" smtClean="0"/>
              <a:t>Hanan</a:t>
            </a:r>
            <a:r>
              <a:rPr lang="en-US" dirty="0" smtClean="0"/>
              <a:t> </a:t>
            </a:r>
            <a:r>
              <a:rPr lang="en-US" dirty="0" err="1" smtClean="0"/>
              <a:t>Habib</a:t>
            </a:r>
            <a:endParaRPr lang="en-US" dirty="0" smtClean="0"/>
          </a:p>
          <a:p>
            <a:r>
              <a:rPr lang="en-US" dirty="0" smtClean="0"/>
              <a:t>Co-chair :   Dr. </a:t>
            </a:r>
            <a:r>
              <a:rPr lang="en-US" dirty="0" err="1" smtClean="0"/>
              <a:t>Kamran</a:t>
            </a:r>
            <a:r>
              <a:rPr lang="en-US" dirty="0" smtClean="0"/>
              <a:t> </a:t>
            </a:r>
            <a:r>
              <a:rPr lang="en-US" dirty="0" err="1" smtClean="0"/>
              <a:t>Sattar</a:t>
            </a:r>
            <a:endParaRPr lang="en-US" dirty="0" smtClean="0"/>
          </a:p>
          <a:p>
            <a:r>
              <a:rPr lang="en-US" dirty="0" smtClean="0"/>
              <a:t>Committee  &amp; Members : Prof. Ahmad </a:t>
            </a:r>
            <a:r>
              <a:rPr lang="en-US" dirty="0" err="1" smtClean="0"/>
              <a:t>Adeel</a:t>
            </a:r>
            <a:endParaRPr lang="en-US" dirty="0" smtClean="0"/>
          </a:p>
          <a:p>
            <a:pPr algn="ctr">
              <a:buNone/>
            </a:pPr>
            <a:r>
              <a:rPr lang="en-US" dirty="0" smtClean="0"/>
              <a:t>                         Dr. </a:t>
            </a:r>
            <a:r>
              <a:rPr lang="en-US" dirty="0" err="1" smtClean="0"/>
              <a:t>Hala</a:t>
            </a:r>
            <a:r>
              <a:rPr lang="en-US" dirty="0" smtClean="0"/>
              <a:t> </a:t>
            </a:r>
            <a:r>
              <a:rPr lang="en-US" dirty="0" err="1" smtClean="0"/>
              <a:t>Kfoury</a:t>
            </a:r>
            <a:endParaRPr lang="en-US" dirty="0" smtClean="0"/>
          </a:p>
          <a:p>
            <a:pPr>
              <a:buNone/>
            </a:pPr>
            <a:r>
              <a:rPr lang="en-US" dirty="0" smtClean="0"/>
              <a:t>                                                Dr. Ali </a:t>
            </a:r>
            <a:r>
              <a:rPr lang="en-US" dirty="0" err="1" smtClean="0"/>
              <a:t>Mohmad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Objectives of the course</a:t>
            </a:r>
          </a:p>
          <a:p>
            <a:r>
              <a:rPr lang="en-US" dirty="0" smtClean="0"/>
              <a:t>Contents of the course</a:t>
            </a:r>
          </a:p>
          <a:p>
            <a:r>
              <a:rPr lang="en-US" dirty="0" smtClean="0"/>
              <a:t>Teaching strategy and course evaluation</a:t>
            </a:r>
          </a:p>
          <a:p>
            <a:r>
              <a:rPr lang="en-US" dirty="0" smtClean="0"/>
              <a:t>Overview about professionalism  </a:t>
            </a:r>
          </a:p>
          <a:p>
            <a:r>
              <a:rPr lang="en-US" dirty="0" smtClean="0"/>
              <a:t>Referenced books.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the course</a:t>
            </a:r>
            <a:endParaRPr lang="en-US" b="1" dirty="0"/>
          </a:p>
        </p:txBody>
      </p:sp>
      <p:sp>
        <p:nvSpPr>
          <p:cNvPr id="3" name="Content Placeholder 2"/>
          <p:cNvSpPr>
            <a:spLocks noGrp="1"/>
          </p:cNvSpPr>
          <p:nvPr>
            <p:ph idx="1"/>
          </p:nvPr>
        </p:nvSpPr>
        <p:spPr/>
        <p:txBody>
          <a:bodyPr/>
          <a:lstStyle/>
          <a:p>
            <a:r>
              <a:rPr lang="en-US" dirty="0" smtClean="0">
                <a:solidFill>
                  <a:srgbClr val="C00000"/>
                </a:solidFill>
              </a:rPr>
              <a:t>Inspiration</a:t>
            </a:r>
            <a:r>
              <a:rPr lang="en-US" dirty="0" smtClean="0"/>
              <a:t> : To grasp the professionalism concept by students.</a:t>
            </a:r>
          </a:p>
          <a:p>
            <a:r>
              <a:rPr lang="en-US" dirty="0" smtClean="0">
                <a:solidFill>
                  <a:srgbClr val="C00000"/>
                </a:solidFill>
              </a:rPr>
              <a:t>Motivation</a:t>
            </a:r>
            <a:r>
              <a:rPr lang="en-US" dirty="0" smtClean="0"/>
              <a:t> : To </a:t>
            </a:r>
            <a:r>
              <a:rPr lang="en-US" dirty="0" smtClean="0"/>
              <a:t>motivate students </a:t>
            </a:r>
            <a:r>
              <a:rPr lang="en-US" dirty="0" smtClean="0"/>
              <a:t>into acquiring and understanding the values and attributes related to professionalism.</a:t>
            </a:r>
          </a:p>
          <a:p>
            <a:r>
              <a:rPr lang="en-US" dirty="0" smtClean="0">
                <a:solidFill>
                  <a:srgbClr val="C00000"/>
                </a:solidFill>
              </a:rPr>
              <a:t>Guidance</a:t>
            </a:r>
            <a:r>
              <a:rPr lang="en-US" dirty="0" smtClean="0"/>
              <a:t> :  To </a:t>
            </a:r>
            <a:r>
              <a:rPr lang="en-US" dirty="0" smtClean="0"/>
              <a:t>guide </a:t>
            </a:r>
            <a:r>
              <a:rPr lang="en-US" dirty="0" smtClean="0"/>
              <a:t>students into acting and behaving along the guidelines of professionalism.</a:t>
            </a:r>
          </a:p>
          <a:p>
            <a:r>
              <a:rPr lang="en-US" dirty="0" smtClean="0">
                <a:solidFill>
                  <a:srgbClr val="C00000"/>
                </a:solidFill>
              </a:rPr>
              <a:t>Refinement</a:t>
            </a:r>
            <a:r>
              <a:rPr lang="en-US" dirty="0" smtClean="0"/>
              <a:t> : To refine the different skills and reach the highest standards of professionalism.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Course Contents</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US" sz="2000" dirty="0" smtClean="0"/>
              <a:t>key </a:t>
            </a:r>
            <a:r>
              <a:rPr lang="en-US" sz="2000" dirty="0" smtClean="0"/>
              <a:t>elements of profession &amp; professionalism.</a:t>
            </a:r>
          </a:p>
          <a:p>
            <a:r>
              <a:rPr lang="en-US" sz="2000" dirty="0" smtClean="0"/>
              <a:t>Medical professionalism attributes.</a:t>
            </a:r>
          </a:p>
          <a:p>
            <a:r>
              <a:rPr lang="en-US" sz="2000" dirty="0" smtClean="0"/>
              <a:t>Evolution of professional standards.</a:t>
            </a:r>
          </a:p>
          <a:p>
            <a:r>
              <a:rPr lang="en-US" sz="2000" dirty="0" smtClean="0"/>
              <a:t>Islamic values and professionalism.</a:t>
            </a:r>
          </a:p>
          <a:p>
            <a:r>
              <a:rPr lang="en-US" sz="2000" dirty="0" smtClean="0"/>
              <a:t>Professional medical student.</a:t>
            </a:r>
          </a:p>
          <a:p>
            <a:r>
              <a:rPr lang="en-US" sz="2000" dirty="0" smtClean="0"/>
              <a:t>Unprofessional </a:t>
            </a:r>
            <a:r>
              <a:rPr lang="en-US" sz="2000" dirty="0" smtClean="0"/>
              <a:t>behaviors.</a:t>
            </a:r>
            <a:endParaRPr lang="en-US" sz="2000" dirty="0" smtClean="0"/>
          </a:p>
          <a:p>
            <a:r>
              <a:rPr lang="en-US" sz="2000" dirty="0" smtClean="0"/>
              <a:t>Professionalism in different cultural </a:t>
            </a:r>
            <a:r>
              <a:rPr lang="en-US" sz="2000" dirty="0" smtClean="0"/>
              <a:t>contexts.</a:t>
            </a:r>
            <a:endParaRPr lang="en-US" sz="2000" dirty="0" smtClean="0"/>
          </a:p>
          <a:p>
            <a:r>
              <a:rPr lang="en-US" sz="2000" dirty="0" smtClean="0"/>
              <a:t>The role of national medical bodies.</a:t>
            </a:r>
          </a:p>
          <a:p>
            <a:r>
              <a:rPr lang="en-US" sz="2000" dirty="0" smtClean="0"/>
              <a:t>Psychology in physical illness.</a:t>
            </a:r>
          </a:p>
          <a:p>
            <a:r>
              <a:rPr lang="en-US" sz="2000" dirty="0" smtClean="0"/>
              <a:t>Communication skills.</a:t>
            </a:r>
          </a:p>
          <a:p>
            <a:r>
              <a:rPr lang="en-US" sz="2000" dirty="0" smtClean="0"/>
              <a:t>Consultation skills.</a:t>
            </a:r>
          </a:p>
          <a:p>
            <a:r>
              <a:rPr lang="en-US" sz="2200" dirty="0" smtClean="0"/>
              <a:t>Inter-professional relationship</a:t>
            </a:r>
          </a:p>
          <a:p>
            <a:r>
              <a:rPr lang="en-US" sz="2200" dirty="0" smtClean="0"/>
              <a:t>Legal aspect of medical practice</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Teaching Strategy</a:t>
            </a:r>
            <a:endParaRPr lang="en-US" b="1" dirty="0"/>
          </a:p>
        </p:txBody>
      </p:sp>
      <p:sp>
        <p:nvSpPr>
          <p:cNvPr id="3" name="Content Placeholder 2"/>
          <p:cNvSpPr>
            <a:spLocks noGrp="1"/>
          </p:cNvSpPr>
          <p:nvPr>
            <p:ph idx="1"/>
          </p:nvPr>
        </p:nvSpPr>
        <p:spPr/>
        <p:txBody>
          <a:bodyPr>
            <a:normAutofit/>
          </a:bodyPr>
          <a:lstStyle/>
          <a:p>
            <a:pPr>
              <a:buNone/>
            </a:pPr>
            <a:r>
              <a:rPr lang="en-US" b="1" dirty="0" smtClean="0">
                <a:solidFill>
                  <a:srgbClr val="FF0000"/>
                </a:solidFill>
              </a:rPr>
              <a:t>Lectures</a:t>
            </a:r>
            <a:r>
              <a:rPr lang="en-US" dirty="0" smtClean="0"/>
              <a:t> </a:t>
            </a:r>
          </a:p>
          <a:p>
            <a:r>
              <a:rPr lang="en-US" sz="3200" b="1" dirty="0" smtClean="0"/>
              <a:t>Interactive lectures ( integrated with all four blocks) .</a:t>
            </a:r>
          </a:p>
          <a:p>
            <a:r>
              <a:rPr lang="en-US" sz="3200" b="1" dirty="0" smtClean="0"/>
              <a:t>Each lecture has theoretical part and case scenarios.</a:t>
            </a:r>
          </a:p>
          <a:p>
            <a:r>
              <a:rPr lang="en-US" sz="3200" b="1" dirty="0" smtClean="0"/>
              <a:t>Students full involvement in the discussion.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Evaluation (continuous exam)</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b="1" dirty="0" smtClean="0"/>
              <a:t>During the lecture , students will be given </a:t>
            </a:r>
            <a:r>
              <a:rPr lang="en-US" b="1" dirty="0" smtClean="0">
                <a:solidFill>
                  <a:srgbClr val="FF0000"/>
                </a:solidFill>
              </a:rPr>
              <a:t>four </a:t>
            </a:r>
            <a:r>
              <a:rPr lang="en-US" b="1" dirty="0" smtClean="0"/>
              <a:t>short answer questions based on the current lecture ( MCQs or short answer ).</a:t>
            </a:r>
          </a:p>
          <a:p>
            <a:r>
              <a:rPr lang="en-US" b="1" dirty="0" smtClean="0"/>
              <a:t>Every student has to write answers for these four questions.</a:t>
            </a:r>
          </a:p>
          <a:p>
            <a:r>
              <a:rPr lang="en-US" b="1" dirty="0" smtClean="0"/>
              <a:t>Each question carries </a:t>
            </a:r>
            <a:r>
              <a:rPr lang="en-US" b="1" dirty="0" smtClean="0">
                <a:solidFill>
                  <a:srgbClr val="FF0000"/>
                </a:solidFill>
              </a:rPr>
              <a:t>one mark</a:t>
            </a:r>
            <a:r>
              <a:rPr lang="en-US" b="1" dirty="0" smtClean="0"/>
              <a:t>.</a:t>
            </a:r>
          </a:p>
          <a:p>
            <a:r>
              <a:rPr lang="en-US" b="1" dirty="0" smtClean="0"/>
              <a:t>A total of </a:t>
            </a:r>
            <a:r>
              <a:rPr lang="en-US" sz="4000" b="1" dirty="0" smtClean="0">
                <a:solidFill>
                  <a:srgbClr val="FF0000"/>
                </a:solidFill>
              </a:rPr>
              <a:t>40</a:t>
            </a:r>
            <a:r>
              <a:rPr lang="en-US" b="1" dirty="0" smtClean="0"/>
              <a:t> marks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End of year examination</a:t>
            </a:r>
            <a:endParaRPr lang="en-US" b="1" dirty="0">
              <a:solidFill>
                <a:schemeClr val="accent1"/>
              </a:solidFill>
            </a:endParaRPr>
          </a:p>
        </p:txBody>
      </p:sp>
      <p:sp>
        <p:nvSpPr>
          <p:cNvPr id="3" name="Content Placeholder 2"/>
          <p:cNvSpPr>
            <a:spLocks noGrp="1"/>
          </p:cNvSpPr>
          <p:nvPr>
            <p:ph idx="1"/>
          </p:nvPr>
        </p:nvSpPr>
        <p:spPr/>
        <p:txBody>
          <a:bodyPr/>
          <a:lstStyle/>
          <a:p>
            <a:endParaRPr lang="en-US" b="1" dirty="0" smtClean="0"/>
          </a:p>
          <a:p>
            <a:r>
              <a:rPr lang="en-US" sz="4400" b="1" dirty="0" smtClean="0"/>
              <a:t>End of academic year there will be an exam consisting of </a:t>
            </a:r>
            <a:r>
              <a:rPr lang="en-US" sz="4400" b="1" dirty="0" smtClean="0">
                <a:solidFill>
                  <a:srgbClr val="FF0000"/>
                </a:solidFill>
              </a:rPr>
              <a:t>40-60 MCQs</a:t>
            </a:r>
            <a:r>
              <a:rPr lang="en-US" sz="4400" b="1" dirty="0" smtClean="0"/>
              <a:t>.</a:t>
            </a:r>
          </a:p>
          <a:p>
            <a:r>
              <a:rPr lang="en-US" sz="4400" b="1" dirty="0" smtClean="0"/>
              <a:t>A total of </a:t>
            </a:r>
            <a:r>
              <a:rPr lang="en-US" sz="5400" b="1" dirty="0" smtClean="0">
                <a:solidFill>
                  <a:srgbClr val="FF0000"/>
                </a:solidFill>
              </a:rPr>
              <a:t>100</a:t>
            </a:r>
            <a:r>
              <a:rPr lang="en-US" sz="4400" b="1" dirty="0" smtClean="0"/>
              <a:t> marks.</a:t>
            </a:r>
            <a:endParaRPr lang="en-US" sz="4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701</TotalTime>
  <Words>667</Words>
  <Application>Microsoft Office PowerPoint</Application>
  <PresentationFormat>On-screen Show (4:3)</PresentationFormat>
  <Paragraphs>87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Professionalism  Introduction &amp;Overview </vt:lpstr>
      <vt:lpstr>Professionalism course</vt:lpstr>
      <vt:lpstr>Professionalism course Faculty and Committee</vt:lpstr>
      <vt:lpstr>Contents</vt:lpstr>
      <vt:lpstr>Objectives of the course</vt:lpstr>
      <vt:lpstr>Course Contents</vt:lpstr>
      <vt:lpstr>Teaching Strategy</vt:lpstr>
      <vt:lpstr>Evaluation (continuous exam)</vt:lpstr>
      <vt:lpstr>End of year examination</vt:lpstr>
      <vt:lpstr>Overview about Professionalism </vt:lpstr>
      <vt:lpstr>Islamic Medicine</vt:lpstr>
      <vt:lpstr>Islamic Physicians</vt:lpstr>
      <vt:lpstr>Professionalism course</vt:lpstr>
      <vt:lpstr>Continue-</vt:lpstr>
      <vt:lpstr>How to learn &amp; study?</vt:lpstr>
      <vt:lpstr>Referenced Books</vt:lpstr>
      <vt:lpstr>Questions ?? </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course ovwerview</dc:title>
  <dc:creator>Dr.Hannan</dc:creator>
  <cp:lastModifiedBy>DRHANNAN</cp:lastModifiedBy>
  <cp:revision>123</cp:revision>
  <dcterms:created xsi:type="dcterms:W3CDTF">2010-08-07T09:19:20Z</dcterms:created>
  <dcterms:modified xsi:type="dcterms:W3CDTF">2013-09-15T04:15:44Z</dcterms:modified>
</cp:coreProperties>
</file>