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avi" ContentType="video/avi"/>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61" r:id="rId2"/>
    <p:sldId id="262" r:id="rId3"/>
    <p:sldId id="263" r:id="rId4"/>
    <p:sldId id="322" r:id="rId5"/>
    <p:sldId id="264" r:id="rId6"/>
    <p:sldId id="265" r:id="rId7"/>
    <p:sldId id="269" r:id="rId8"/>
    <p:sldId id="270" r:id="rId9"/>
    <p:sldId id="323" r:id="rId10"/>
    <p:sldId id="324" r:id="rId11"/>
    <p:sldId id="272" r:id="rId12"/>
    <p:sldId id="273" r:id="rId13"/>
    <p:sldId id="274" r:id="rId14"/>
    <p:sldId id="276" r:id="rId15"/>
    <p:sldId id="317" r:id="rId16"/>
    <p:sldId id="321" r:id="rId17"/>
    <p:sldId id="320" r:id="rId18"/>
    <p:sldId id="277" r:id="rId19"/>
    <p:sldId id="278" r:id="rId20"/>
    <p:sldId id="279" r:id="rId21"/>
    <p:sldId id="280" r:id="rId22"/>
    <p:sldId id="318" r:id="rId23"/>
    <p:sldId id="281" r:id="rId24"/>
    <p:sldId id="282" r:id="rId25"/>
    <p:sldId id="283" r:id="rId26"/>
    <p:sldId id="284" r:id="rId27"/>
    <p:sldId id="285" r:id="rId28"/>
    <p:sldId id="286" r:id="rId29"/>
    <p:sldId id="289" r:id="rId30"/>
    <p:sldId id="290" r:id="rId31"/>
    <p:sldId id="291" r:id="rId32"/>
    <p:sldId id="292" r:id="rId33"/>
    <p:sldId id="294" r:id="rId34"/>
    <p:sldId id="295" r:id="rId35"/>
    <p:sldId id="299" r:id="rId36"/>
    <p:sldId id="302" r:id="rId37"/>
    <p:sldId id="305" r:id="rId38"/>
    <p:sldId id="306" r:id="rId39"/>
    <p:sldId id="310" r:id="rId40"/>
    <p:sldId id="311" r:id="rId41"/>
    <p:sldId id="312" r:id="rId42"/>
    <p:sldId id="313" r:id="rId43"/>
    <p:sldId id="314" r:id="rId44"/>
    <p:sldId id="315"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4" autoAdjust="0"/>
    <p:restoredTop sz="94624" autoAdjust="0"/>
  </p:normalViewPr>
  <p:slideViewPr>
    <p:cSldViewPr>
      <p:cViewPr>
        <p:scale>
          <a:sx n="70" d="100"/>
          <a:sy n="70" d="100"/>
        </p:scale>
        <p:origin x="-5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05290A-3219-479C-85FF-27E92075C846}" type="doc">
      <dgm:prSet loTypeId="urn:microsoft.com/office/officeart/2005/8/layout/pyramid1" loCatId="pyramid" qsTypeId="urn:microsoft.com/office/officeart/2005/8/quickstyle/3d3" qsCatId="3D" csTypeId="urn:microsoft.com/office/officeart/2005/8/colors/accent2_3" csCatId="accent2" phldr="1"/>
      <dgm:spPr/>
    </dgm:pt>
    <dgm:pt modelId="{2556983A-14C2-40EB-91C5-EB8CF292AE35}">
      <dgm:prSet phldrT="[Text]"/>
      <dgm:spPr/>
      <dgm:t>
        <a:bodyPr/>
        <a:lstStyle/>
        <a:p>
          <a:r>
            <a:rPr lang="en-US" b="1" dirty="0" smtClean="0">
              <a:solidFill>
                <a:schemeClr val="bg1"/>
              </a:solidFill>
              <a:effectLst/>
              <a:latin typeface="Arial" pitchFamily="34" charset="0"/>
              <a:cs typeface="Arial" pitchFamily="34" charset="0"/>
            </a:rPr>
            <a:t>consultan</a:t>
          </a:r>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a:t>
          </a:r>
          <a:endParaRPr lang="en-US"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dgm:t>
    </dgm:pt>
    <dgm:pt modelId="{5B1CA80A-5750-4F39-BA82-57AE8CAFB1DB}" type="parTrans" cxnId="{E6BF0389-4E06-462A-BE8F-B3C5A5F65617}">
      <dgm:prSet/>
      <dgm:spPr/>
      <dgm:t>
        <a:bodyPr/>
        <a:lstStyle/>
        <a:p>
          <a:endParaRPr lang="en-US"/>
        </a:p>
      </dgm:t>
    </dgm:pt>
    <dgm:pt modelId="{C43944B7-73E6-49FA-87A2-DF69D2FF50C9}" type="sibTrans" cxnId="{E6BF0389-4E06-462A-BE8F-B3C5A5F65617}">
      <dgm:prSet/>
      <dgm:spPr/>
      <dgm:t>
        <a:bodyPr/>
        <a:lstStyle/>
        <a:p>
          <a:endParaRPr lang="en-US"/>
        </a:p>
      </dgm:t>
    </dgm:pt>
    <dgm:pt modelId="{4BF062FA-40C7-4D0E-9D03-42DE317C5D2D}">
      <dgm:prSet phldrT="[Text]"/>
      <dgm:spPr/>
      <dgm:t>
        <a:bodyPr/>
        <a:lstStyle/>
        <a:p>
          <a:r>
            <a:rPr lang="en-US" b="1" dirty="0" smtClean="0">
              <a:solidFill>
                <a:schemeClr val="bg1"/>
              </a:solidFill>
            </a:rPr>
            <a:t>Intern</a:t>
          </a:r>
          <a:endParaRPr lang="en-US" b="1" dirty="0">
            <a:solidFill>
              <a:schemeClr val="bg1"/>
            </a:solidFill>
          </a:endParaRPr>
        </a:p>
      </dgm:t>
    </dgm:pt>
    <dgm:pt modelId="{0C0C2131-5092-415D-9EB0-1406A484835E}" type="parTrans" cxnId="{747726D8-5E5D-4032-8216-A99C2D37BF12}">
      <dgm:prSet/>
      <dgm:spPr/>
      <dgm:t>
        <a:bodyPr/>
        <a:lstStyle/>
        <a:p>
          <a:endParaRPr lang="en-US"/>
        </a:p>
      </dgm:t>
    </dgm:pt>
    <dgm:pt modelId="{0A345086-333C-4569-9506-3CBEE307A4CF}" type="sibTrans" cxnId="{747726D8-5E5D-4032-8216-A99C2D37BF12}">
      <dgm:prSet/>
      <dgm:spPr/>
      <dgm:t>
        <a:bodyPr/>
        <a:lstStyle/>
        <a:p>
          <a:endParaRPr lang="en-US"/>
        </a:p>
      </dgm:t>
    </dgm:pt>
    <dgm:pt modelId="{44F4CD0F-D39E-4DBE-B3CE-E5151718583D}">
      <dgm:prSet phldrT="[Text]"/>
      <dgm:spPr/>
      <dgm:t>
        <a:bodyPr/>
        <a:lstStyle/>
        <a:p>
          <a:r>
            <a:rPr lang="en-US" b="1" dirty="0" smtClean="0">
              <a:solidFill>
                <a:schemeClr val="bg1"/>
              </a:solidFill>
            </a:rPr>
            <a:t>Medical Student</a:t>
          </a:r>
          <a:endParaRPr lang="en-US" b="1" dirty="0">
            <a:solidFill>
              <a:schemeClr val="bg1"/>
            </a:solidFill>
          </a:endParaRPr>
        </a:p>
      </dgm:t>
    </dgm:pt>
    <dgm:pt modelId="{5DE02F32-9D96-48D2-96C9-3D050E45763C}" type="parTrans" cxnId="{2BB93990-B27C-4B82-8970-FD01ABD52CD1}">
      <dgm:prSet/>
      <dgm:spPr/>
      <dgm:t>
        <a:bodyPr/>
        <a:lstStyle/>
        <a:p>
          <a:endParaRPr lang="en-US"/>
        </a:p>
      </dgm:t>
    </dgm:pt>
    <dgm:pt modelId="{C14CBDA7-A59E-4010-A594-0033E9C5B27F}" type="sibTrans" cxnId="{2BB93990-B27C-4B82-8970-FD01ABD52CD1}">
      <dgm:prSet/>
      <dgm:spPr/>
      <dgm:t>
        <a:bodyPr/>
        <a:lstStyle/>
        <a:p>
          <a:endParaRPr lang="en-US"/>
        </a:p>
      </dgm:t>
    </dgm:pt>
    <dgm:pt modelId="{E9EE40B3-D5DC-4554-8920-51C87A0AF5C0}">
      <dgm:prSet/>
      <dgm:spPr/>
      <dgm:t>
        <a:bodyPr/>
        <a:lstStyle/>
        <a:p>
          <a:r>
            <a:rPr lang="en-US" b="1" dirty="0" smtClean="0">
              <a:solidFill>
                <a:schemeClr val="bg1"/>
              </a:solidFill>
            </a:rPr>
            <a:t>Registrar</a:t>
          </a:r>
          <a:endParaRPr lang="en-US" b="1" dirty="0">
            <a:solidFill>
              <a:schemeClr val="bg1"/>
            </a:solidFill>
          </a:endParaRPr>
        </a:p>
      </dgm:t>
    </dgm:pt>
    <dgm:pt modelId="{8E7CCA13-200B-41BD-B817-DD2352268A85}" type="parTrans" cxnId="{36FA21E0-DA06-44C1-A275-F9A5B4A8F80B}">
      <dgm:prSet/>
      <dgm:spPr/>
      <dgm:t>
        <a:bodyPr/>
        <a:lstStyle/>
        <a:p>
          <a:endParaRPr lang="en-US"/>
        </a:p>
      </dgm:t>
    </dgm:pt>
    <dgm:pt modelId="{F483A320-54CF-4B2C-B1E9-E5EC245AB4CD}" type="sibTrans" cxnId="{36FA21E0-DA06-44C1-A275-F9A5B4A8F80B}">
      <dgm:prSet/>
      <dgm:spPr/>
      <dgm:t>
        <a:bodyPr/>
        <a:lstStyle/>
        <a:p>
          <a:endParaRPr lang="en-US"/>
        </a:p>
      </dgm:t>
    </dgm:pt>
    <dgm:pt modelId="{056DC25B-CBC6-4732-AFBB-D5830EEAFBE4}">
      <dgm:prSet/>
      <dgm:spPr/>
      <dgm:t>
        <a:bodyPr/>
        <a:lstStyle/>
        <a:p>
          <a:r>
            <a:rPr lang="en-US" b="1" dirty="0" smtClean="0">
              <a:solidFill>
                <a:schemeClr val="bg1"/>
              </a:solidFill>
            </a:rPr>
            <a:t>Resident</a:t>
          </a:r>
          <a:endParaRPr lang="en-US" b="1" dirty="0">
            <a:solidFill>
              <a:schemeClr val="bg1"/>
            </a:solidFill>
          </a:endParaRPr>
        </a:p>
      </dgm:t>
    </dgm:pt>
    <dgm:pt modelId="{4FE63A87-A1C5-4A9F-BA63-C672EB848397}" type="parTrans" cxnId="{CA1C9617-5759-4726-A2A6-E9084956E15E}">
      <dgm:prSet/>
      <dgm:spPr/>
      <dgm:t>
        <a:bodyPr/>
        <a:lstStyle/>
        <a:p>
          <a:endParaRPr lang="en-US"/>
        </a:p>
      </dgm:t>
    </dgm:pt>
    <dgm:pt modelId="{2BBE6471-05C1-47D6-AD17-F149FA8B1EA3}" type="sibTrans" cxnId="{CA1C9617-5759-4726-A2A6-E9084956E15E}">
      <dgm:prSet/>
      <dgm:spPr/>
      <dgm:t>
        <a:bodyPr/>
        <a:lstStyle/>
        <a:p>
          <a:endParaRPr lang="en-US"/>
        </a:p>
      </dgm:t>
    </dgm:pt>
    <dgm:pt modelId="{8C97AE1D-3A0F-4F04-AF45-CBBBECC1745C}" type="pres">
      <dgm:prSet presAssocID="{E305290A-3219-479C-85FF-27E92075C846}" presName="Name0" presStyleCnt="0">
        <dgm:presLayoutVars>
          <dgm:dir/>
          <dgm:animLvl val="lvl"/>
          <dgm:resizeHandles val="exact"/>
        </dgm:presLayoutVars>
      </dgm:prSet>
      <dgm:spPr/>
    </dgm:pt>
    <dgm:pt modelId="{BDA027C4-61F1-4451-AA75-D45C7C96A551}" type="pres">
      <dgm:prSet presAssocID="{2556983A-14C2-40EB-91C5-EB8CF292AE35}" presName="Name8" presStyleCnt="0"/>
      <dgm:spPr/>
    </dgm:pt>
    <dgm:pt modelId="{63D0AC62-EEA3-4879-B59D-6B6485325424}" type="pres">
      <dgm:prSet presAssocID="{2556983A-14C2-40EB-91C5-EB8CF292AE35}" presName="level" presStyleLbl="node1" presStyleIdx="0" presStyleCnt="5">
        <dgm:presLayoutVars>
          <dgm:chMax val="1"/>
          <dgm:bulletEnabled val="1"/>
        </dgm:presLayoutVars>
      </dgm:prSet>
      <dgm:spPr/>
      <dgm:t>
        <a:bodyPr/>
        <a:lstStyle/>
        <a:p>
          <a:endParaRPr lang="en-US"/>
        </a:p>
      </dgm:t>
    </dgm:pt>
    <dgm:pt modelId="{52E6DDAD-EE7B-46AD-B621-8D83D5657276}" type="pres">
      <dgm:prSet presAssocID="{2556983A-14C2-40EB-91C5-EB8CF292AE35}" presName="levelTx" presStyleLbl="revTx" presStyleIdx="0" presStyleCnt="0">
        <dgm:presLayoutVars>
          <dgm:chMax val="1"/>
          <dgm:bulletEnabled val="1"/>
        </dgm:presLayoutVars>
      </dgm:prSet>
      <dgm:spPr/>
      <dgm:t>
        <a:bodyPr/>
        <a:lstStyle/>
        <a:p>
          <a:endParaRPr lang="en-US"/>
        </a:p>
      </dgm:t>
    </dgm:pt>
    <dgm:pt modelId="{A63B030D-A2B7-43DA-8162-FED4F8362ABA}" type="pres">
      <dgm:prSet presAssocID="{E9EE40B3-D5DC-4554-8920-51C87A0AF5C0}" presName="Name8" presStyleCnt="0"/>
      <dgm:spPr/>
    </dgm:pt>
    <dgm:pt modelId="{7C9C4E73-22CF-40B7-AE84-6D24C4CDA8F1}" type="pres">
      <dgm:prSet presAssocID="{E9EE40B3-D5DC-4554-8920-51C87A0AF5C0}" presName="level" presStyleLbl="node1" presStyleIdx="1" presStyleCnt="5">
        <dgm:presLayoutVars>
          <dgm:chMax val="1"/>
          <dgm:bulletEnabled val="1"/>
        </dgm:presLayoutVars>
      </dgm:prSet>
      <dgm:spPr/>
      <dgm:t>
        <a:bodyPr/>
        <a:lstStyle/>
        <a:p>
          <a:endParaRPr lang="en-US"/>
        </a:p>
      </dgm:t>
    </dgm:pt>
    <dgm:pt modelId="{968E93BC-C61C-4E41-ACB3-A2C142D673DE}" type="pres">
      <dgm:prSet presAssocID="{E9EE40B3-D5DC-4554-8920-51C87A0AF5C0}" presName="levelTx" presStyleLbl="revTx" presStyleIdx="0" presStyleCnt="0">
        <dgm:presLayoutVars>
          <dgm:chMax val="1"/>
          <dgm:bulletEnabled val="1"/>
        </dgm:presLayoutVars>
      </dgm:prSet>
      <dgm:spPr/>
      <dgm:t>
        <a:bodyPr/>
        <a:lstStyle/>
        <a:p>
          <a:endParaRPr lang="en-US"/>
        </a:p>
      </dgm:t>
    </dgm:pt>
    <dgm:pt modelId="{2E7DAA6D-4E5A-4966-BE41-2FB56EAA5C66}" type="pres">
      <dgm:prSet presAssocID="{056DC25B-CBC6-4732-AFBB-D5830EEAFBE4}" presName="Name8" presStyleCnt="0"/>
      <dgm:spPr/>
    </dgm:pt>
    <dgm:pt modelId="{2DA6553D-1F63-4A48-9127-CCCCE18BF19C}" type="pres">
      <dgm:prSet presAssocID="{056DC25B-CBC6-4732-AFBB-D5830EEAFBE4}" presName="level" presStyleLbl="node1" presStyleIdx="2" presStyleCnt="5">
        <dgm:presLayoutVars>
          <dgm:chMax val="1"/>
          <dgm:bulletEnabled val="1"/>
        </dgm:presLayoutVars>
      </dgm:prSet>
      <dgm:spPr/>
      <dgm:t>
        <a:bodyPr/>
        <a:lstStyle/>
        <a:p>
          <a:endParaRPr lang="en-US"/>
        </a:p>
      </dgm:t>
    </dgm:pt>
    <dgm:pt modelId="{179D1A34-7CCB-41BA-BF8D-9BFCB5317DB6}" type="pres">
      <dgm:prSet presAssocID="{056DC25B-CBC6-4732-AFBB-D5830EEAFBE4}" presName="levelTx" presStyleLbl="revTx" presStyleIdx="0" presStyleCnt="0">
        <dgm:presLayoutVars>
          <dgm:chMax val="1"/>
          <dgm:bulletEnabled val="1"/>
        </dgm:presLayoutVars>
      </dgm:prSet>
      <dgm:spPr/>
      <dgm:t>
        <a:bodyPr/>
        <a:lstStyle/>
        <a:p>
          <a:endParaRPr lang="en-US"/>
        </a:p>
      </dgm:t>
    </dgm:pt>
    <dgm:pt modelId="{C62F1BA4-FF3B-431D-B4B5-888398982D4E}" type="pres">
      <dgm:prSet presAssocID="{4BF062FA-40C7-4D0E-9D03-42DE317C5D2D}" presName="Name8" presStyleCnt="0"/>
      <dgm:spPr/>
    </dgm:pt>
    <dgm:pt modelId="{6968FB26-F9B9-4D58-95D0-02FCCDFC210C}" type="pres">
      <dgm:prSet presAssocID="{4BF062FA-40C7-4D0E-9D03-42DE317C5D2D}" presName="level" presStyleLbl="node1" presStyleIdx="3" presStyleCnt="5">
        <dgm:presLayoutVars>
          <dgm:chMax val="1"/>
          <dgm:bulletEnabled val="1"/>
        </dgm:presLayoutVars>
      </dgm:prSet>
      <dgm:spPr/>
      <dgm:t>
        <a:bodyPr/>
        <a:lstStyle/>
        <a:p>
          <a:endParaRPr lang="en-US"/>
        </a:p>
      </dgm:t>
    </dgm:pt>
    <dgm:pt modelId="{6C3A9394-A19C-4FC1-9969-E6C365211A79}" type="pres">
      <dgm:prSet presAssocID="{4BF062FA-40C7-4D0E-9D03-42DE317C5D2D}" presName="levelTx" presStyleLbl="revTx" presStyleIdx="0" presStyleCnt="0">
        <dgm:presLayoutVars>
          <dgm:chMax val="1"/>
          <dgm:bulletEnabled val="1"/>
        </dgm:presLayoutVars>
      </dgm:prSet>
      <dgm:spPr/>
      <dgm:t>
        <a:bodyPr/>
        <a:lstStyle/>
        <a:p>
          <a:endParaRPr lang="en-US"/>
        </a:p>
      </dgm:t>
    </dgm:pt>
    <dgm:pt modelId="{B7D6E982-C2F1-4077-8A09-B7158BFC2AA3}" type="pres">
      <dgm:prSet presAssocID="{44F4CD0F-D39E-4DBE-B3CE-E5151718583D}" presName="Name8" presStyleCnt="0"/>
      <dgm:spPr/>
    </dgm:pt>
    <dgm:pt modelId="{53C7062B-EE36-482D-A805-63D47354B05D}" type="pres">
      <dgm:prSet presAssocID="{44F4CD0F-D39E-4DBE-B3CE-E5151718583D}" presName="level" presStyleLbl="node1" presStyleIdx="4" presStyleCnt="5">
        <dgm:presLayoutVars>
          <dgm:chMax val="1"/>
          <dgm:bulletEnabled val="1"/>
        </dgm:presLayoutVars>
      </dgm:prSet>
      <dgm:spPr/>
      <dgm:t>
        <a:bodyPr/>
        <a:lstStyle/>
        <a:p>
          <a:endParaRPr lang="en-US"/>
        </a:p>
      </dgm:t>
    </dgm:pt>
    <dgm:pt modelId="{D36F0286-7796-412D-9A36-AFB367036851}" type="pres">
      <dgm:prSet presAssocID="{44F4CD0F-D39E-4DBE-B3CE-E5151718583D}" presName="levelTx" presStyleLbl="revTx" presStyleIdx="0" presStyleCnt="0">
        <dgm:presLayoutVars>
          <dgm:chMax val="1"/>
          <dgm:bulletEnabled val="1"/>
        </dgm:presLayoutVars>
      </dgm:prSet>
      <dgm:spPr/>
      <dgm:t>
        <a:bodyPr/>
        <a:lstStyle/>
        <a:p>
          <a:endParaRPr lang="en-US"/>
        </a:p>
      </dgm:t>
    </dgm:pt>
  </dgm:ptLst>
  <dgm:cxnLst>
    <dgm:cxn modelId="{E6BF0389-4E06-462A-BE8F-B3C5A5F65617}" srcId="{E305290A-3219-479C-85FF-27E92075C846}" destId="{2556983A-14C2-40EB-91C5-EB8CF292AE35}" srcOrd="0" destOrd="0" parTransId="{5B1CA80A-5750-4F39-BA82-57AE8CAFB1DB}" sibTransId="{C43944B7-73E6-49FA-87A2-DF69D2FF50C9}"/>
    <dgm:cxn modelId="{7FC0A69B-5472-43D5-9A17-FAD456B79550}" type="presOf" srcId="{E9EE40B3-D5DC-4554-8920-51C87A0AF5C0}" destId="{7C9C4E73-22CF-40B7-AE84-6D24C4CDA8F1}" srcOrd="0" destOrd="0" presId="urn:microsoft.com/office/officeart/2005/8/layout/pyramid1"/>
    <dgm:cxn modelId="{81B94CF7-CAD3-4C34-B24B-555AEC2E6403}" type="presOf" srcId="{056DC25B-CBC6-4732-AFBB-D5830EEAFBE4}" destId="{2DA6553D-1F63-4A48-9127-CCCCE18BF19C}" srcOrd="0" destOrd="0" presId="urn:microsoft.com/office/officeart/2005/8/layout/pyramid1"/>
    <dgm:cxn modelId="{AA3DA153-3E88-4F1B-8E3A-A4AEFB82D22E}" type="presOf" srcId="{4BF062FA-40C7-4D0E-9D03-42DE317C5D2D}" destId="{6968FB26-F9B9-4D58-95D0-02FCCDFC210C}" srcOrd="0" destOrd="0" presId="urn:microsoft.com/office/officeart/2005/8/layout/pyramid1"/>
    <dgm:cxn modelId="{CA1C9617-5759-4726-A2A6-E9084956E15E}" srcId="{E305290A-3219-479C-85FF-27E92075C846}" destId="{056DC25B-CBC6-4732-AFBB-D5830EEAFBE4}" srcOrd="2" destOrd="0" parTransId="{4FE63A87-A1C5-4A9F-BA63-C672EB848397}" sibTransId="{2BBE6471-05C1-47D6-AD17-F149FA8B1EA3}"/>
    <dgm:cxn modelId="{9899CE09-F971-4202-9C0E-A9E3DD89C244}" type="presOf" srcId="{056DC25B-CBC6-4732-AFBB-D5830EEAFBE4}" destId="{179D1A34-7CCB-41BA-BF8D-9BFCB5317DB6}" srcOrd="1" destOrd="0" presId="urn:microsoft.com/office/officeart/2005/8/layout/pyramid1"/>
    <dgm:cxn modelId="{36B90851-4A0A-422D-B980-EF46C4ADDE21}" type="presOf" srcId="{44F4CD0F-D39E-4DBE-B3CE-E5151718583D}" destId="{53C7062B-EE36-482D-A805-63D47354B05D}" srcOrd="0" destOrd="0" presId="urn:microsoft.com/office/officeart/2005/8/layout/pyramid1"/>
    <dgm:cxn modelId="{FA9C70A9-BB3D-4D7B-A8BA-C104F227B4F4}" type="presOf" srcId="{E305290A-3219-479C-85FF-27E92075C846}" destId="{8C97AE1D-3A0F-4F04-AF45-CBBBECC1745C}" srcOrd="0" destOrd="0" presId="urn:microsoft.com/office/officeart/2005/8/layout/pyramid1"/>
    <dgm:cxn modelId="{747726D8-5E5D-4032-8216-A99C2D37BF12}" srcId="{E305290A-3219-479C-85FF-27E92075C846}" destId="{4BF062FA-40C7-4D0E-9D03-42DE317C5D2D}" srcOrd="3" destOrd="0" parTransId="{0C0C2131-5092-415D-9EB0-1406A484835E}" sibTransId="{0A345086-333C-4569-9506-3CBEE307A4CF}"/>
    <dgm:cxn modelId="{10A43049-B4F0-42A0-8378-DD732A28C724}" type="presOf" srcId="{44F4CD0F-D39E-4DBE-B3CE-E5151718583D}" destId="{D36F0286-7796-412D-9A36-AFB367036851}" srcOrd="1" destOrd="0" presId="urn:microsoft.com/office/officeart/2005/8/layout/pyramid1"/>
    <dgm:cxn modelId="{72FB2899-F1F5-4001-B377-8D7C9AD00021}" type="presOf" srcId="{E9EE40B3-D5DC-4554-8920-51C87A0AF5C0}" destId="{968E93BC-C61C-4E41-ACB3-A2C142D673DE}" srcOrd="1" destOrd="0" presId="urn:microsoft.com/office/officeart/2005/8/layout/pyramid1"/>
    <dgm:cxn modelId="{A62BEFA6-C050-491E-A376-BB088E959382}" type="presOf" srcId="{4BF062FA-40C7-4D0E-9D03-42DE317C5D2D}" destId="{6C3A9394-A19C-4FC1-9969-E6C365211A79}" srcOrd="1" destOrd="0" presId="urn:microsoft.com/office/officeart/2005/8/layout/pyramid1"/>
    <dgm:cxn modelId="{94B12F30-BA7B-48C4-92D4-E43A6609650E}" type="presOf" srcId="{2556983A-14C2-40EB-91C5-EB8CF292AE35}" destId="{52E6DDAD-EE7B-46AD-B621-8D83D5657276}" srcOrd="1" destOrd="0" presId="urn:microsoft.com/office/officeart/2005/8/layout/pyramid1"/>
    <dgm:cxn modelId="{36FA21E0-DA06-44C1-A275-F9A5B4A8F80B}" srcId="{E305290A-3219-479C-85FF-27E92075C846}" destId="{E9EE40B3-D5DC-4554-8920-51C87A0AF5C0}" srcOrd="1" destOrd="0" parTransId="{8E7CCA13-200B-41BD-B817-DD2352268A85}" sibTransId="{F483A320-54CF-4B2C-B1E9-E5EC245AB4CD}"/>
    <dgm:cxn modelId="{2BB93990-B27C-4B82-8970-FD01ABD52CD1}" srcId="{E305290A-3219-479C-85FF-27E92075C846}" destId="{44F4CD0F-D39E-4DBE-B3CE-E5151718583D}" srcOrd="4" destOrd="0" parTransId="{5DE02F32-9D96-48D2-96C9-3D050E45763C}" sibTransId="{C14CBDA7-A59E-4010-A594-0033E9C5B27F}"/>
    <dgm:cxn modelId="{881230F8-0B32-48BF-87F6-50FDBA886341}" type="presOf" srcId="{2556983A-14C2-40EB-91C5-EB8CF292AE35}" destId="{63D0AC62-EEA3-4879-B59D-6B6485325424}" srcOrd="0" destOrd="0" presId="urn:microsoft.com/office/officeart/2005/8/layout/pyramid1"/>
    <dgm:cxn modelId="{7AD1DA79-545A-4DA8-9B1D-6302D3F28212}" type="presParOf" srcId="{8C97AE1D-3A0F-4F04-AF45-CBBBECC1745C}" destId="{BDA027C4-61F1-4451-AA75-D45C7C96A551}" srcOrd="0" destOrd="0" presId="urn:microsoft.com/office/officeart/2005/8/layout/pyramid1"/>
    <dgm:cxn modelId="{E89F9563-ACC8-4CB9-BFA1-87B75B1274B7}" type="presParOf" srcId="{BDA027C4-61F1-4451-AA75-D45C7C96A551}" destId="{63D0AC62-EEA3-4879-B59D-6B6485325424}" srcOrd="0" destOrd="0" presId="urn:microsoft.com/office/officeart/2005/8/layout/pyramid1"/>
    <dgm:cxn modelId="{E34EE124-13CC-4030-8791-379230B9A66B}" type="presParOf" srcId="{BDA027C4-61F1-4451-AA75-D45C7C96A551}" destId="{52E6DDAD-EE7B-46AD-B621-8D83D5657276}" srcOrd="1" destOrd="0" presId="urn:microsoft.com/office/officeart/2005/8/layout/pyramid1"/>
    <dgm:cxn modelId="{CAECAB11-5263-4854-A39D-E7C17B1A231E}" type="presParOf" srcId="{8C97AE1D-3A0F-4F04-AF45-CBBBECC1745C}" destId="{A63B030D-A2B7-43DA-8162-FED4F8362ABA}" srcOrd="1" destOrd="0" presId="urn:microsoft.com/office/officeart/2005/8/layout/pyramid1"/>
    <dgm:cxn modelId="{FB71C630-0AED-4969-8D82-D5059E687E0F}" type="presParOf" srcId="{A63B030D-A2B7-43DA-8162-FED4F8362ABA}" destId="{7C9C4E73-22CF-40B7-AE84-6D24C4CDA8F1}" srcOrd="0" destOrd="0" presId="urn:microsoft.com/office/officeart/2005/8/layout/pyramid1"/>
    <dgm:cxn modelId="{F7A33936-2130-4EE3-9FBE-816E95D7A385}" type="presParOf" srcId="{A63B030D-A2B7-43DA-8162-FED4F8362ABA}" destId="{968E93BC-C61C-4E41-ACB3-A2C142D673DE}" srcOrd="1" destOrd="0" presId="urn:microsoft.com/office/officeart/2005/8/layout/pyramid1"/>
    <dgm:cxn modelId="{7C78AD25-3CF6-4016-AA67-7F1B80A78C65}" type="presParOf" srcId="{8C97AE1D-3A0F-4F04-AF45-CBBBECC1745C}" destId="{2E7DAA6D-4E5A-4966-BE41-2FB56EAA5C66}" srcOrd="2" destOrd="0" presId="urn:microsoft.com/office/officeart/2005/8/layout/pyramid1"/>
    <dgm:cxn modelId="{0205B34D-F7C7-49FC-B608-A84E23A938ED}" type="presParOf" srcId="{2E7DAA6D-4E5A-4966-BE41-2FB56EAA5C66}" destId="{2DA6553D-1F63-4A48-9127-CCCCE18BF19C}" srcOrd="0" destOrd="0" presId="urn:microsoft.com/office/officeart/2005/8/layout/pyramid1"/>
    <dgm:cxn modelId="{C8E9DC82-5051-4CCB-B79E-BA4CB142CDAA}" type="presParOf" srcId="{2E7DAA6D-4E5A-4966-BE41-2FB56EAA5C66}" destId="{179D1A34-7CCB-41BA-BF8D-9BFCB5317DB6}" srcOrd="1" destOrd="0" presId="urn:microsoft.com/office/officeart/2005/8/layout/pyramid1"/>
    <dgm:cxn modelId="{7D4929A2-422F-4F51-BD96-6E3F3D376ECB}" type="presParOf" srcId="{8C97AE1D-3A0F-4F04-AF45-CBBBECC1745C}" destId="{C62F1BA4-FF3B-431D-B4B5-888398982D4E}" srcOrd="3" destOrd="0" presId="urn:microsoft.com/office/officeart/2005/8/layout/pyramid1"/>
    <dgm:cxn modelId="{C9423495-632C-4AD6-8C8E-B25621E7A24D}" type="presParOf" srcId="{C62F1BA4-FF3B-431D-B4B5-888398982D4E}" destId="{6968FB26-F9B9-4D58-95D0-02FCCDFC210C}" srcOrd="0" destOrd="0" presId="urn:microsoft.com/office/officeart/2005/8/layout/pyramid1"/>
    <dgm:cxn modelId="{7553A964-3ECC-47D0-8476-E81AC9C1AB3D}" type="presParOf" srcId="{C62F1BA4-FF3B-431D-B4B5-888398982D4E}" destId="{6C3A9394-A19C-4FC1-9969-E6C365211A79}" srcOrd="1" destOrd="0" presId="urn:microsoft.com/office/officeart/2005/8/layout/pyramid1"/>
    <dgm:cxn modelId="{0B9261A6-0F5E-4826-A458-0644188B5B52}" type="presParOf" srcId="{8C97AE1D-3A0F-4F04-AF45-CBBBECC1745C}" destId="{B7D6E982-C2F1-4077-8A09-B7158BFC2AA3}" srcOrd="4" destOrd="0" presId="urn:microsoft.com/office/officeart/2005/8/layout/pyramid1"/>
    <dgm:cxn modelId="{2D596C9E-AF94-4F99-83E0-174239834B6A}" type="presParOf" srcId="{B7D6E982-C2F1-4077-8A09-B7158BFC2AA3}" destId="{53C7062B-EE36-482D-A805-63D47354B05D}" srcOrd="0" destOrd="0" presId="urn:microsoft.com/office/officeart/2005/8/layout/pyramid1"/>
    <dgm:cxn modelId="{1BD05926-4624-49C1-803F-1B5822DFFD06}" type="presParOf" srcId="{B7D6E982-C2F1-4077-8A09-B7158BFC2AA3}" destId="{D36F0286-7796-412D-9A36-AFB367036851}"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DBDDD2-9DFD-4EAA-9B39-33CBD2069D7D}" type="doc">
      <dgm:prSet loTypeId="urn:microsoft.com/office/officeart/2005/8/layout/hChevron3" loCatId="process" qsTypeId="urn:microsoft.com/office/officeart/2005/8/quickstyle/simple1" qsCatId="simple" csTypeId="urn:microsoft.com/office/officeart/2005/8/colors/accent2_3" csCatId="accent2" phldr="1"/>
      <dgm:spPr/>
    </dgm:pt>
    <dgm:pt modelId="{FE4970E5-9A14-471C-8DB5-FB4630AE0543}">
      <dgm:prSet phldrT="[Text]" custT="1"/>
      <dgm:spPr/>
      <dgm:t>
        <a:bodyPr/>
        <a:lstStyle/>
        <a:p>
          <a:r>
            <a:rPr 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Novice</a:t>
          </a:r>
          <a:r>
            <a:rPr lang="en-US" sz="3200" b="1" dirty="0" smtClean="0">
              <a:effectLst>
                <a:outerShdw blurRad="38100" dist="38100" dir="2700000" algn="tl">
                  <a:srgbClr val="000000">
                    <a:alpha val="43137"/>
                  </a:srgbClr>
                </a:outerShdw>
              </a:effectLst>
              <a:latin typeface="Arial" pitchFamily="34" charset="0"/>
              <a:cs typeface="Arial" pitchFamily="34" charset="0"/>
            </a:rPr>
            <a:t> </a:t>
          </a:r>
          <a:endParaRPr lang="en-US" sz="3200" b="1" dirty="0">
            <a:effectLst>
              <a:outerShdw blurRad="38100" dist="38100" dir="2700000" algn="tl">
                <a:srgbClr val="000000">
                  <a:alpha val="43137"/>
                </a:srgbClr>
              </a:outerShdw>
            </a:effectLst>
            <a:latin typeface="Arial" pitchFamily="34" charset="0"/>
            <a:cs typeface="Arial" pitchFamily="34" charset="0"/>
          </a:endParaRPr>
        </a:p>
      </dgm:t>
    </dgm:pt>
    <dgm:pt modelId="{27BC72B9-1985-455E-B3C8-507F05E19957}" type="parTrans" cxnId="{1B13CC31-6D7E-4CF0-8211-1D3BF44D3E9E}">
      <dgm:prSet/>
      <dgm:spPr/>
      <dgm:t>
        <a:bodyPr/>
        <a:lstStyle/>
        <a:p>
          <a:endParaRPr lang="en-US"/>
        </a:p>
      </dgm:t>
    </dgm:pt>
    <dgm:pt modelId="{5306FBA2-34E7-4AE0-8FBF-C840BDB69A8F}" type="sibTrans" cxnId="{1B13CC31-6D7E-4CF0-8211-1D3BF44D3E9E}">
      <dgm:prSet/>
      <dgm:spPr/>
      <dgm:t>
        <a:bodyPr/>
        <a:lstStyle/>
        <a:p>
          <a:endParaRPr lang="en-US"/>
        </a:p>
      </dgm:t>
    </dgm:pt>
    <dgm:pt modelId="{6A5292E9-98DD-40D3-830E-85D086C13DE9}">
      <dgm:prSet phldrT="[Text]"/>
      <dgm:spPr/>
      <dgm:t>
        <a:bodyPr/>
        <a:lstStyle/>
        <a:p>
          <a:r>
            <a:rPr lang="en-US" b="1" dirty="0" smtClean="0">
              <a:solidFill>
                <a:schemeClr val="bg1"/>
              </a:solidFill>
              <a:effectLst>
                <a:outerShdw blurRad="38100" dist="38100" dir="2700000" algn="tl">
                  <a:srgbClr val="000000">
                    <a:alpha val="43137"/>
                  </a:srgbClr>
                </a:outerShdw>
              </a:effectLst>
            </a:rPr>
            <a:t>Advanced</a:t>
          </a:r>
          <a:r>
            <a:rPr lang="en-US" dirty="0" smtClean="0">
              <a:solidFill>
                <a:schemeClr val="bg1"/>
              </a:solidFill>
              <a:effectLst>
                <a:outerShdw blurRad="38100" dist="38100" dir="2700000" algn="tl">
                  <a:srgbClr val="000000">
                    <a:alpha val="43137"/>
                  </a:srgbClr>
                </a:outerShdw>
              </a:effectLst>
            </a:rPr>
            <a:t> </a:t>
          </a:r>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beginner</a:t>
          </a:r>
          <a:endParaRPr lang="en-US"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dgm:t>
    </dgm:pt>
    <dgm:pt modelId="{BE0090E0-C253-42FC-8620-B9D2692AE938}" type="parTrans" cxnId="{A215EEC7-4738-4B92-9EC5-149D2128CE0E}">
      <dgm:prSet/>
      <dgm:spPr/>
      <dgm:t>
        <a:bodyPr/>
        <a:lstStyle/>
        <a:p>
          <a:endParaRPr lang="en-US"/>
        </a:p>
      </dgm:t>
    </dgm:pt>
    <dgm:pt modelId="{ED3F3461-0814-410D-AFFB-B67A2234DE84}" type="sibTrans" cxnId="{A215EEC7-4738-4B92-9EC5-149D2128CE0E}">
      <dgm:prSet/>
      <dgm:spPr/>
      <dgm:t>
        <a:bodyPr/>
        <a:lstStyle/>
        <a:p>
          <a:endParaRPr lang="en-US"/>
        </a:p>
      </dgm:t>
    </dgm:pt>
    <dgm:pt modelId="{BCB727ED-9351-483B-9C70-EB3F91BBAAA6}">
      <dgm:prSet phldrT="[Text]" custT="1"/>
      <dgm:spPr/>
      <dgm:t>
        <a:bodyPr/>
        <a:lstStyle/>
        <a:p>
          <a:r>
            <a:rPr lang="en-US"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Competent</a:t>
          </a:r>
          <a:endParaRPr lang="en-US" sz="2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dgm:t>
    </dgm:pt>
    <dgm:pt modelId="{14399C29-CE94-4C58-84C7-14F33914C869}" type="parTrans" cxnId="{92264B10-0E30-421F-9896-EE3B7AC4309E}">
      <dgm:prSet/>
      <dgm:spPr/>
      <dgm:t>
        <a:bodyPr/>
        <a:lstStyle/>
        <a:p>
          <a:endParaRPr lang="en-US"/>
        </a:p>
      </dgm:t>
    </dgm:pt>
    <dgm:pt modelId="{89362B6C-27C3-421E-B786-253DDF37F510}" type="sibTrans" cxnId="{92264B10-0E30-421F-9896-EE3B7AC4309E}">
      <dgm:prSet/>
      <dgm:spPr/>
      <dgm:t>
        <a:bodyPr/>
        <a:lstStyle/>
        <a:p>
          <a:endParaRPr lang="en-US"/>
        </a:p>
      </dgm:t>
    </dgm:pt>
    <dgm:pt modelId="{7845B47F-39E1-4830-98DC-82B3AC1DA817}">
      <dgm:prSet/>
      <dgm:spPr/>
      <dgm:t>
        <a:bodyPr/>
        <a:lstStyle/>
        <a:p>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Proficient</a:t>
          </a:r>
          <a:endParaRPr lang="en-US"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dgm:t>
    </dgm:pt>
    <dgm:pt modelId="{064F0B98-0A19-4447-95D4-A6F07BD7D5A8}" type="parTrans" cxnId="{CBD22A9B-C0E9-4832-8FED-1EB89A5AA753}">
      <dgm:prSet/>
      <dgm:spPr/>
      <dgm:t>
        <a:bodyPr/>
        <a:lstStyle/>
        <a:p>
          <a:endParaRPr lang="en-US"/>
        </a:p>
      </dgm:t>
    </dgm:pt>
    <dgm:pt modelId="{84079D69-D341-48E9-A3D1-8CB69AA55D8F}" type="sibTrans" cxnId="{CBD22A9B-C0E9-4832-8FED-1EB89A5AA753}">
      <dgm:prSet/>
      <dgm:spPr/>
      <dgm:t>
        <a:bodyPr/>
        <a:lstStyle/>
        <a:p>
          <a:endParaRPr lang="en-US"/>
        </a:p>
      </dgm:t>
    </dgm:pt>
    <dgm:pt modelId="{D2C74DBF-CBAB-4C9E-BCA2-3012EAC19AF7}">
      <dgm:prSet/>
      <dgm:spPr/>
      <dgm:t>
        <a:bodyPr/>
        <a:lstStyle/>
        <a:p>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Expert</a:t>
          </a:r>
          <a:endParaRPr lang="en-US"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dgm:t>
    </dgm:pt>
    <dgm:pt modelId="{23E65096-96FB-4F59-A47E-73A940F0D2D8}" type="parTrans" cxnId="{8138DA47-C720-440C-A16F-6C69BADD0695}">
      <dgm:prSet/>
      <dgm:spPr/>
      <dgm:t>
        <a:bodyPr/>
        <a:lstStyle/>
        <a:p>
          <a:endParaRPr lang="en-US"/>
        </a:p>
      </dgm:t>
    </dgm:pt>
    <dgm:pt modelId="{A58ACC20-3F8E-4871-A3CD-01E5A3EB793B}" type="sibTrans" cxnId="{8138DA47-C720-440C-A16F-6C69BADD0695}">
      <dgm:prSet/>
      <dgm:spPr/>
      <dgm:t>
        <a:bodyPr/>
        <a:lstStyle/>
        <a:p>
          <a:endParaRPr lang="en-US"/>
        </a:p>
      </dgm:t>
    </dgm:pt>
    <dgm:pt modelId="{5D1A30E7-8D81-41F8-BD61-73E1108B0626}" type="pres">
      <dgm:prSet presAssocID="{36DBDDD2-9DFD-4EAA-9B39-33CBD2069D7D}" presName="Name0" presStyleCnt="0">
        <dgm:presLayoutVars>
          <dgm:dir/>
          <dgm:resizeHandles val="exact"/>
        </dgm:presLayoutVars>
      </dgm:prSet>
      <dgm:spPr/>
    </dgm:pt>
    <dgm:pt modelId="{525E4AEA-2CF6-4AE8-BF63-D4D2BD623442}" type="pres">
      <dgm:prSet presAssocID="{FE4970E5-9A14-471C-8DB5-FB4630AE0543}" presName="parTxOnly" presStyleLbl="node1" presStyleIdx="0" presStyleCnt="5" custScaleX="82483">
        <dgm:presLayoutVars>
          <dgm:bulletEnabled val="1"/>
        </dgm:presLayoutVars>
      </dgm:prSet>
      <dgm:spPr/>
      <dgm:t>
        <a:bodyPr/>
        <a:lstStyle/>
        <a:p>
          <a:endParaRPr lang="en-US"/>
        </a:p>
      </dgm:t>
    </dgm:pt>
    <dgm:pt modelId="{D9E9A44B-EEF0-484D-8B96-F637CA5B6E54}" type="pres">
      <dgm:prSet presAssocID="{5306FBA2-34E7-4AE0-8FBF-C840BDB69A8F}" presName="parSpace" presStyleCnt="0"/>
      <dgm:spPr/>
    </dgm:pt>
    <dgm:pt modelId="{73A419DC-702E-4043-B3E3-B6544E3EBB8E}" type="pres">
      <dgm:prSet presAssocID="{6A5292E9-98DD-40D3-830E-85D086C13DE9}" presName="parTxOnly" presStyleLbl="node1" presStyleIdx="1" presStyleCnt="5">
        <dgm:presLayoutVars>
          <dgm:bulletEnabled val="1"/>
        </dgm:presLayoutVars>
      </dgm:prSet>
      <dgm:spPr/>
      <dgm:t>
        <a:bodyPr/>
        <a:lstStyle/>
        <a:p>
          <a:endParaRPr lang="en-US"/>
        </a:p>
      </dgm:t>
    </dgm:pt>
    <dgm:pt modelId="{D90F3FD9-9758-4B22-94B6-7955F98E80DF}" type="pres">
      <dgm:prSet presAssocID="{ED3F3461-0814-410D-AFFB-B67A2234DE84}" presName="parSpace" presStyleCnt="0"/>
      <dgm:spPr/>
    </dgm:pt>
    <dgm:pt modelId="{CC78857D-8803-4B19-999C-2067BFC7D50E}" type="pres">
      <dgm:prSet presAssocID="{BCB727ED-9351-483B-9C70-EB3F91BBAAA6}" presName="parTxOnly" presStyleLbl="node1" presStyleIdx="2" presStyleCnt="5" custScaleX="107932">
        <dgm:presLayoutVars>
          <dgm:bulletEnabled val="1"/>
        </dgm:presLayoutVars>
      </dgm:prSet>
      <dgm:spPr/>
      <dgm:t>
        <a:bodyPr/>
        <a:lstStyle/>
        <a:p>
          <a:endParaRPr lang="en-US"/>
        </a:p>
      </dgm:t>
    </dgm:pt>
    <dgm:pt modelId="{14E05247-09C1-4F68-91B8-E8CC70A83AA1}" type="pres">
      <dgm:prSet presAssocID="{89362B6C-27C3-421E-B786-253DDF37F510}" presName="parSpace" presStyleCnt="0"/>
      <dgm:spPr/>
    </dgm:pt>
    <dgm:pt modelId="{FDAEE9CA-1EBB-4DF4-AF9D-12A625CD91E2}" type="pres">
      <dgm:prSet presAssocID="{7845B47F-39E1-4830-98DC-82B3AC1DA817}" presName="parTxOnly" presStyleLbl="node1" presStyleIdx="3" presStyleCnt="5">
        <dgm:presLayoutVars>
          <dgm:bulletEnabled val="1"/>
        </dgm:presLayoutVars>
      </dgm:prSet>
      <dgm:spPr/>
      <dgm:t>
        <a:bodyPr/>
        <a:lstStyle/>
        <a:p>
          <a:endParaRPr lang="en-US"/>
        </a:p>
      </dgm:t>
    </dgm:pt>
    <dgm:pt modelId="{5F191B65-AF43-4C47-A7E2-EE33EEF5D38C}" type="pres">
      <dgm:prSet presAssocID="{84079D69-D341-48E9-A3D1-8CB69AA55D8F}" presName="parSpace" presStyleCnt="0"/>
      <dgm:spPr/>
    </dgm:pt>
    <dgm:pt modelId="{64D5B07A-B648-4906-AE18-71324A6A0048}" type="pres">
      <dgm:prSet presAssocID="{D2C74DBF-CBAB-4C9E-BCA2-3012EAC19AF7}" presName="parTxOnly" presStyleLbl="node1" presStyleIdx="4" presStyleCnt="5">
        <dgm:presLayoutVars>
          <dgm:bulletEnabled val="1"/>
        </dgm:presLayoutVars>
      </dgm:prSet>
      <dgm:spPr/>
      <dgm:t>
        <a:bodyPr/>
        <a:lstStyle/>
        <a:p>
          <a:endParaRPr lang="en-US"/>
        </a:p>
      </dgm:t>
    </dgm:pt>
  </dgm:ptLst>
  <dgm:cxnLst>
    <dgm:cxn modelId="{B0D62FB6-2BBE-46C7-BD6A-52B1685392AA}" type="presOf" srcId="{7845B47F-39E1-4830-98DC-82B3AC1DA817}" destId="{FDAEE9CA-1EBB-4DF4-AF9D-12A625CD91E2}" srcOrd="0" destOrd="0" presId="urn:microsoft.com/office/officeart/2005/8/layout/hChevron3"/>
    <dgm:cxn modelId="{87FD5FEE-0AA0-4E95-8DD3-AD1DA5828916}" type="presOf" srcId="{FE4970E5-9A14-471C-8DB5-FB4630AE0543}" destId="{525E4AEA-2CF6-4AE8-BF63-D4D2BD623442}" srcOrd="0" destOrd="0" presId="urn:microsoft.com/office/officeart/2005/8/layout/hChevron3"/>
    <dgm:cxn modelId="{0E4ABED6-8E50-45C7-9762-AA791278980B}" type="presOf" srcId="{36DBDDD2-9DFD-4EAA-9B39-33CBD2069D7D}" destId="{5D1A30E7-8D81-41F8-BD61-73E1108B0626}" srcOrd="0" destOrd="0" presId="urn:microsoft.com/office/officeart/2005/8/layout/hChevron3"/>
    <dgm:cxn modelId="{92264B10-0E30-421F-9896-EE3B7AC4309E}" srcId="{36DBDDD2-9DFD-4EAA-9B39-33CBD2069D7D}" destId="{BCB727ED-9351-483B-9C70-EB3F91BBAAA6}" srcOrd="2" destOrd="0" parTransId="{14399C29-CE94-4C58-84C7-14F33914C869}" sibTransId="{89362B6C-27C3-421E-B786-253DDF37F510}"/>
    <dgm:cxn modelId="{FD88690E-6C01-465A-A6F4-EA9F24441F3A}" type="presOf" srcId="{BCB727ED-9351-483B-9C70-EB3F91BBAAA6}" destId="{CC78857D-8803-4B19-999C-2067BFC7D50E}" srcOrd="0" destOrd="0" presId="urn:microsoft.com/office/officeart/2005/8/layout/hChevron3"/>
    <dgm:cxn modelId="{8138DA47-C720-440C-A16F-6C69BADD0695}" srcId="{36DBDDD2-9DFD-4EAA-9B39-33CBD2069D7D}" destId="{D2C74DBF-CBAB-4C9E-BCA2-3012EAC19AF7}" srcOrd="4" destOrd="0" parTransId="{23E65096-96FB-4F59-A47E-73A940F0D2D8}" sibTransId="{A58ACC20-3F8E-4871-A3CD-01E5A3EB793B}"/>
    <dgm:cxn modelId="{CBD22A9B-C0E9-4832-8FED-1EB89A5AA753}" srcId="{36DBDDD2-9DFD-4EAA-9B39-33CBD2069D7D}" destId="{7845B47F-39E1-4830-98DC-82B3AC1DA817}" srcOrd="3" destOrd="0" parTransId="{064F0B98-0A19-4447-95D4-A6F07BD7D5A8}" sibTransId="{84079D69-D341-48E9-A3D1-8CB69AA55D8F}"/>
    <dgm:cxn modelId="{1B13CC31-6D7E-4CF0-8211-1D3BF44D3E9E}" srcId="{36DBDDD2-9DFD-4EAA-9B39-33CBD2069D7D}" destId="{FE4970E5-9A14-471C-8DB5-FB4630AE0543}" srcOrd="0" destOrd="0" parTransId="{27BC72B9-1985-455E-B3C8-507F05E19957}" sibTransId="{5306FBA2-34E7-4AE0-8FBF-C840BDB69A8F}"/>
    <dgm:cxn modelId="{EA3CC425-20C0-477A-9117-03550FEA96FA}" type="presOf" srcId="{D2C74DBF-CBAB-4C9E-BCA2-3012EAC19AF7}" destId="{64D5B07A-B648-4906-AE18-71324A6A0048}" srcOrd="0" destOrd="0" presId="urn:microsoft.com/office/officeart/2005/8/layout/hChevron3"/>
    <dgm:cxn modelId="{A215EEC7-4738-4B92-9EC5-149D2128CE0E}" srcId="{36DBDDD2-9DFD-4EAA-9B39-33CBD2069D7D}" destId="{6A5292E9-98DD-40D3-830E-85D086C13DE9}" srcOrd="1" destOrd="0" parTransId="{BE0090E0-C253-42FC-8620-B9D2692AE938}" sibTransId="{ED3F3461-0814-410D-AFFB-B67A2234DE84}"/>
    <dgm:cxn modelId="{9F54F210-4DA8-42A4-9BF0-2DC0DA005A10}" type="presOf" srcId="{6A5292E9-98DD-40D3-830E-85D086C13DE9}" destId="{73A419DC-702E-4043-B3E3-B6544E3EBB8E}" srcOrd="0" destOrd="0" presId="urn:microsoft.com/office/officeart/2005/8/layout/hChevron3"/>
    <dgm:cxn modelId="{26EDA028-C006-4CD7-88B0-082193CAA7AD}" type="presParOf" srcId="{5D1A30E7-8D81-41F8-BD61-73E1108B0626}" destId="{525E4AEA-2CF6-4AE8-BF63-D4D2BD623442}" srcOrd="0" destOrd="0" presId="urn:microsoft.com/office/officeart/2005/8/layout/hChevron3"/>
    <dgm:cxn modelId="{D9E49B2A-314F-4ED6-AA95-855F96C52BDC}" type="presParOf" srcId="{5D1A30E7-8D81-41F8-BD61-73E1108B0626}" destId="{D9E9A44B-EEF0-484D-8B96-F637CA5B6E54}" srcOrd="1" destOrd="0" presId="urn:microsoft.com/office/officeart/2005/8/layout/hChevron3"/>
    <dgm:cxn modelId="{02C7A494-03AF-4188-827B-3C14394A8852}" type="presParOf" srcId="{5D1A30E7-8D81-41F8-BD61-73E1108B0626}" destId="{73A419DC-702E-4043-B3E3-B6544E3EBB8E}" srcOrd="2" destOrd="0" presId="urn:microsoft.com/office/officeart/2005/8/layout/hChevron3"/>
    <dgm:cxn modelId="{0C7DF828-D123-45E7-BA1E-C6E83CCC0647}" type="presParOf" srcId="{5D1A30E7-8D81-41F8-BD61-73E1108B0626}" destId="{D90F3FD9-9758-4B22-94B6-7955F98E80DF}" srcOrd="3" destOrd="0" presId="urn:microsoft.com/office/officeart/2005/8/layout/hChevron3"/>
    <dgm:cxn modelId="{4CCCE7A6-AA58-4A4C-B515-798DF4AAAFC0}" type="presParOf" srcId="{5D1A30E7-8D81-41F8-BD61-73E1108B0626}" destId="{CC78857D-8803-4B19-999C-2067BFC7D50E}" srcOrd="4" destOrd="0" presId="urn:microsoft.com/office/officeart/2005/8/layout/hChevron3"/>
    <dgm:cxn modelId="{9C4FCE17-C9E4-4E35-AE00-8AD81FEF3D3E}" type="presParOf" srcId="{5D1A30E7-8D81-41F8-BD61-73E1108B0626}" destId="{14E05247-09C1-4F68-91B8-E8CC70A83AA1}" srcOrd="5" destOrd="0" presId="urn:microsoft.com/office/officeart/2005/8/layout/hChevron3"/>
    <dgm:cxn modelId="{81221B20-5E15-4E08-AFAA-3E14D1519B56}" type="presParOf" srcId="{5D1A30E7-8D81-41F8-BD61-73E1108B0626}" destId="{FDAEE9CA-1EBB-4DF4-AF9D-12A625CD91E2}" srcOrd="6" destOrd="0" presId="urn:microsoft.com/office/officeart/2005/8/layout/hChevron3"/>
    <dgm:cxn modelId="{BB45E68F-F35E-49FA-8DEA-4ACE6B23B75B}" type="presParOf" srcId="{5D1A30E7-8D81-41F8-BD61-73E1108B0626}" destId="{5F191B65-AF43-4C47-A7E2-EE33EEF5D38C}" srcOrd="7" destOrd="0" presId="urn:microsoft.com/office/officeart/2005/8/layout/hChevron3"/>
    <dgm:cxn modelId="{939D8B28-0CBD-4818-94B6-3DCA1F140DB4}" type="presParOf" srcId="{5D1A30E7-8D81-41F8-BD61-73E1108B0626}" destId="{64D5B07A-B648-4906-AE18-71324A6A0048}"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ACBF23-7BCA-4605-A2A5-B3C51CFF7186}" type="doc">
      <dgm:prSet loTypeId="urn:microsoft.com/office/officeart/2005/8/layout/venn2" loCatId="relationship" qsTypeId="urn:microsoft.com/office/officeart/2005/8/quickstyle/3d1" qsCatId="3D" csTypeId="urn:microsoft.com/office/officeart/2005/8/colors/accent2_4" csCatId="accent2" phldr="1"/>
      <dgm:spPr/>
      <dgm:t>
        <a:bodyPr/>
        <a:lstStyle/>
        <a:p>
          <a:endParaRPr lang="en-US"/>
        </a:p>
      </dgm:t>
    </dgm:pt>
    <dgm:pt modelId="{8CAC93DA-87E5-4016-8CD0-C40A18038A0C}">
      <dgm:prSet phldrT="[Text]"/>
      <dgm:spPr/>
      <dgm:t>
        <a:bodyPr/>
        <a:lstStyle/>
        <a:p>
          <a:r>
            <a:rPr lang="en-US" b="1" dirty="0" smtClean="0">
              <a:solidFill>
                <a:schemeClr val="bg1"/>
              </a:solidFill>
              <a:latin typeface="Arial" pitchFamily="34" charset="0"/>
              <a:cs typeface="Arial" pitchFamily="34" charset="0"/>
            </a:rPr>
            <a:t>Regulators</a:t>
          </a:r>
          <a:endParaRPr lang="en-US" b="1" dirty="0">
            <a:solidFill>
              <a:schemeClr val="bg1"/>
            </a:solidFill>
            <a:latin typeface="Arial" pitchFamily="34" charset="0"/>
            <a:cs typeface="Arial" pitchFamily="34" charset="0"/>
          </a:endParaRPr>
        </a:p>
      </dgm:t>
    </dgm:pt>
    <dgm:pt modelId="{0A5B15EB-7934-4247-8FC1-97ABBC6947A5}" type="parTrans" cxnId="{97640C7B-5D6B-448F-AC0D-8CDB06A72BF1}">
      <dgm:prSet/>
      <dgm:spPr/>
      <dgm:t>
        <a:bodyPr/>
        <a:lstStyle/>
        <a:p>
          <a:endParaRPr lang="en-US"/>
        </a:p>
      </dgm:t>
    </dgm:pt>
    <dgm:pt modelId="{25602432-A141-4813-BA8A-D01D258BF5B3}" type="sibTrans" cxnId="{97640C7B-5D6B-448F-AC0D-8CDB06A72BF1}">
      <dgm:prSet/>
      <dgm:spPr/>
      <dgm:t>
        <a:bodyPr/>
        <a:lstStyle/>
        <a:p>
          <a:endParaRPr lang="en-US"/>
        </a:p>
      </dgm:t>
    </dgm:pt>
    <dgm:pt modelId="{7FCDF272-0C0A-4CD2-A6B1-D9CF140423AA}">
      <dgm:prSet phldrT="[Text]"/>
      <dgm:spPr/>
      <dgm:t>
        <a:bodyPr/>
        <a:lstStyle/>
        <a:p>
          <a:r>
            <a:rPr lang="en-US" b="1" dirty="0" smtClean="0">
              <a:solidFill>
                <a:schemeClr val="bg1"/>
              </a:solidFill>
              <a:latin typeface="Arial" pitchFamily="34" charset="0"/>
              <a:cs typeface="Arial" pitchFamily="34" charset="0"/>
            </a:rPr>
            <a:t>Institution</a:t>
          </a:r>
          <a:endParaRPr lang="en-US" b="1" dirty="0">
            <a:solidFill>
              <a:schemeClr val="bg1"/>
            </a:solidFill>
            <a:latin typeface="Arial" pitchFamily="34" charset="0"/>
            <a:cs typeface="Arial" pitchFamily="34" charset="0"/>
          </a:endParaRPr>
        </a:p>
      </dgm:t>
    </dgm:pt>
    <dgm:pt modelId="{60885F58-6AEA-430A-8C4E-C926B361414D}" type="parTrans" cxnId="{19CE6C28-EA82-4C5A-9DF5-8569A3FBD8E6}">
      <dgm:prSet/>
      <dgm:spPr/>
      <dgm:t>
        <a:bodyPr/>
        <a:lstStyle/>
        <a:p>
          <a:endParaRPr lang="en-US"/>
        </a:p>
      </dgm:t>
    </dgm:pt>
    <dgm:pt modelId="{0159078F-E3CB-486B-B645-B2947D718698}" type="sibTrans" cxnId="{19CE6C28-EA82-4C5A-9DF5-8569A3FBD8E6}">
      <dgm:prSet/>
      <dgm:spPr/>
      <dgm:t>
        <a:bodyPr/>
        <a:lstStyle/>
        <a:p>
          <a:endParaRPr lang="en-US"/>
        </a:p>
      </dgm:t>
    </dgm:pt>
    <dgm:pt modelId="{0665844B-781A-459F-A0D1-ED282E4BD4D1}">
      <dgm:prSet phldrT="[Text]"/>
      <dgm:spPr/>
      <dgm:t>
        <a:bodyPr/>
        <a:lstStyle/>
        <a:p>
          <a:r>
            <a:rPr lang="en-US" b="1" dirty="0" smtClean="0">
              <a:solidFill>
                <a:schemeClr val="bg1"/>
              </a:solidFill>
              <a:latin typeface="Arial" pitchFamily="34" charset="0"/>
              <a:cs typeface="Arial" pitchFamily="34" charset="0"/>
            </a:rPr>
            <a:t>Employer</a:t>
          </a:r>
          <a:endParaRPr lang="en-US" b="1" dirty="0">
            <a:solidFill>
              <a:schemeClr val="bg1"/>
            </a:solidFill>
            <a:latin typeface="Arial" pitchFamily="34" charset="0"/>
            <a:cs typeface="Arial" pitchFamily="34" charset="0"/>
          </a:endParaRPr>
        </a:p>
      </dgm:t>
    </dgm:pt>
    <dgm:pt modelId="{CC327E82-4C75-470D-A027-E7ED25AFFA60}" type="parTrans" cxnId="{B78A684E-9E2D-42F8-B115-4DA26F41646A}">
      <dgm:prSet/>
      <dgm:spPr/>
      <dgm:t>
        <a:bodyPr/>
        <a:lstStyle/>
        <a:p>
          <a:endParaRPr lang="en-US"/>
        </a:p>
      </dgm:t>
    </dgm:pt>
    <dgm:pt modelId="{F36BF368-92A9-42DF-A60C-9EC4FF4CAAAD}" type="sibTrans" cxnId="{B78A684E-9E2D-42F8-B115-4DA26F41646A}">
      <dgm:prSet/>
      <dgm:spPr/>
      <dgm:t>
        <a:bodyPr/>
        <a:lstStyle/>
        <a:p>
          <a:endParaRPr lang="en-US"/>
        </a:p>
      </dgm:t>
    </dgm:pt>
    <dgm:pt modelId="{CACA9A85-5816-406D-A05A-8C8D3505C8D5}">
      <dgm:prSet phldrT="[Text]"/>
      <dgm:spPr/>
      <dgm:t>
        <a:bodyPr/>
        <a:lstStyle/>
        <a:p>
          <a:r>
            <a:rPr lang="en-US" b="1" dirty="0" smtClean="0">
              <a:solidFill>
                <a:schemeClr val="bg1"/>
              </a:solidFill>
              <a:effectLst/>
              <a:latin typeface="Arial" pitchFamily="34" charset="0"/>
              <a:cs typeface="Arial" pitchFamily="34" charset="0"/>
            </a:rPr>
            <a:t>Individual</a:t>
          </a:r>
          <a:endParaRPr lang="en-US" b="1" dirty="0">
            <a:solidFill>
              <a:schemeClr val="bg1"/>
            </a:solidFill>
            <a:effectLst/>
            <a:latin typeface="Arial" pitchFamily="34" charset="0"/>
            <a:cs typeface="Arial" pitchFamily="34" charset="0"/>
          </a:endParaRPr>
        </a:p>
      </dgm:t>
    </dgm:pt>
    <dgm:pt modelId="{B006D237-045B-4B57-9856-70411F22BEC8}" type="parTrans" cxnId="{2184F4D0-0924-44DC-99EA-EF8653060203}">
      <dgm:prSet/>
      <dgm:spPr/>
      <dgm:t>
        <a:bodyPr/>
        <a:lstStyle/>
        <a:p>
          <a:endParaRPr lang="en-US"/>
        </a:p>
      </dgm:t>
    </dgm:pt>
    <dgm:pt modelId="{1A28ACA1-AA48-44CD-AC52-2C6E96B15E33}" type="sibTrans" cxnId="{2184F4D0-0924-44DC-99EA-EF8653060203}">
      <dgm:prSet/>
      <dgm:spPr/>
      <dgm:t>
        <a:bodyPr/>
        <a:lstStyle/>
        <a:p>
          <a:endParaRPr lang="en-US"/>
        </a:p>
      </dgm:t>
    </dgm:pt>
    <dgm:pt modelId="{B1A37B89-9353-4EBA-A4ED-4867F0776540}" type="pres">
      <dgm:prSet presAssocID="{A0ACBF23-7BCA-4605-A2A5-B3C51CFF7186}" presName="Name0" presStyleCnt="0">
        <dgm:presLayoutVars>
          <dgm:chMax val="7"/>
          <dgm:resizeHandles val="exact"/>
        </dgm:presLayoutVars>
      </dgm:prSet>
      <dgm:spPr/>
      <dgm:t>
        <a:bodyPr/>
        <a:lstStyle/>
        <a:p>
          <a:endParaRPr lang="en-US"/>
        </a:p>
      </dgm:t>
    </dgm:pt>
    <dgm:pt modelId="{1AE30351-8403-4E51-94AD-C04DCD0B3DF0}" type="pres">
      <dgm:prSet presAssocID="{A0ACBF23-7BCA-4605-A2A5-B3C51CFF7186}" presName="comp1" presStyleCnt="0"/>
      <dgm:spPr/>
    </dgm:pt>
    <dgm:pt modelId="{07D6CC15-C5EA-442F-A043-90B74B53A7A5}" type="pres">
      <dgm:prSet presAssocID="{A0ACBF23-7BCA-4605-A2A5-B3C51CFF7186}" presName="circle1" presStyleLbl="node1" presStyleIdx="0" presStyleCnt="4" custScaleX="126111"/>
      <dgm:spPr/>
      <dgm:t>
        <a:bodyPr/>
        <a:lstStyle/>
        <a:p>
          <a:endParaRPr lang="en-US"/>
        </a:p>
      </dgm:t>
    </dgm:pt>
    <dgm:pt modelId="{2D5880B2-CD0E-47C4-986F-B152223224FF}" type="pres">
      <dgm:prSet presAssocID="{A0ACBF23-7BCA-4605-A2A5-B3C51CFF7186}" presName="c1text" presStyleLbl="node1" presStyleIdx="0" presStyleCnt="4">
        <dgm:presLayoutVars>
          <dgm:bulletEnabled val="1"/>
        </dgm:presLayoutVars>
      </dgm:prSet>
      <dgm:spPr/>
      <dgm:t>
        <a:bodyPr/>
        <a:lstStyle/>
        <a:p>
          <a:endParaRPr lang="en-US"/>
        </a:p>
      </dgm:t>
    </dgm:pt>
    <dgm:pt modelId="{83998ACE-BCA5-4A01-B6EB-25FC7DF7FC27}" type="pres">
      <dgm:prSet presAssocID="{A0ACBF23-7BCA-4605-A2A5-B3C51CFF7186}" presName="comp2" presStyleCnt="0"/>
      <dgm:spPr/>
    </dgm:pt>
    <dgm:pt modelId="{377325DE-DB9E-46BA-A19D-F30333772028}" type="pres">
      <dgm:prSet presAssocID="{A0ACBF23-7BCA-4605-A2A5-B3C51CFF7186}" presName="circle2" presStyleLbl="node1" presStyleIdx="1" presStyleCnt="4" custScaleX="133614"/>
      <dgm:spPr/>
      <dgm:t>
        <a:bodyPr/>
        <a:lstStyle/>
        <a:p>
          <a:endParaRPr lang="en-US"/>
        </a:p>
      </dgm:t>
    </dgm:pt>
    <dgm:pt modelId="{E5273082-167D-477B-B91B-BEC7FB1DFBF3}" type="pres">
      <dgm:prSet presAssocID="{A0ACBF23-7BCA-4605-A2A5-B3C51CFF7186}" presName="c2text" presStyleLbl="node1" presStyleIdx="1" presStyleCnt="4">
        <dgm:presLayoutVars>
          <dgm:bulletEnabled val="1"/>
        </dgm:presLayoutVars>
      </dgm:prSet>
      <dgm:spPr/>
      <dgm:t>
        <a:bodyPr/>
        <a:lstStyle/>
        <a:p>
          <a:endParaRPr lang="en-US"/>
        </a:p>
      </dgm:t>
    </dgm:pt>
    <dgm:pt modelId="{12C5FC5A-8153-431E-B93D-44CCDAB80469}" type="pres">
      <dgm:prSet presAssocID="{A0ACBF23-7BCA-4605-A2A5-B3C51CFF7186}" presName="comp3" presStyleCnt="0"/>
      <dgm:spPr/>
    </dgm:pt>
    <dgm:pt modelId="{186B6D29-4351-4862-B1CC-5153AEAA5452}" type="pres">
      <dgm:prSet presAssocID="{A0ACBF23-7BCA-4605-A2A5-B3C51CFF7186}" presName="circle3" presStyleLbl="node1" presStyleIdx="2" presStyleCnt="4" custScaleX="140780"/>
      <dgm:spPr/>
      <dgm:t>
        <a:bodyPr/>
        <a:lstStyle/>
        <a:p>
          <a:endParaRPr lang="en-US"/>
        </a:p>
      </dgm:t>
    </dgm:pt>
    <dgm:pt modelId="{7011819B-6440-434D-9B09-B204F642C317}" type="pres">
      <dgm:prSet presAssocID="{A0ACBF23-7BCA-4605-A2A5-B3C51CFF7186}" presName="c3text" presStyleLbl="node1" presStyleIdx="2" presStyleCnt="4">
        <dgm:presLayoutVars>
          <dgm:bulletEnabled val="1"/>
        </dgm:presLayoutVars>
      </dgm:prSet>
      <dgm:spPr/>
      <dgm:t>
        <a:bodyPr/>
        <a:lstStyle/>
        <a:p>
          <a:endParaRPr lang="en-US"/>
        </a:p>
      </dgm:t>
    </dgm:pt>
    <dgm:pt modelId="{43483F3A-A984-485E-9804-D06CDA2148C1}" type="pres">
      <dgm:prSet presAssocID="{A0ACBF23-7BCA-4605-A2A5-B3C51CFF7186}" presName="comp4" presStyleCnt="0"/>
      <dgm:spPr/>
    </dgm:pt>
    <dgm:pt modelId="{C2461C43-7BD7-4CB0-B4FC-09DF81F699D4}" type="pres">
      <dgm:prSet presAssocID="{A0ACBF23-7BCA-4605-A2A5-B3C51CFF7186}" presName="circle4" presStyleLbl="node1" presStyleIdx="3" presStyleCnt="4" custScaleX="139094"/>
      <dgm:spPr/>
      <dgm:t>
        <a:bodyPr/>
        <a:lstStyle/>
        <a:p>
          <a:endParaRPr lang="en-US"/>
        </a:p>
      </dgm:t>
    </dgm:pt>
    <dgm:pt modelId="{358CB164-B706-416B-8CDC-287936FBCA3D}" type="pres">
      <dgm:prSet presAssocID="{A0ACBF23-7BCA-4605-A2A5-B3C51CFF7186}" presName="c4text" presStyleLbl="node1" presStyleIdx="3" presStyleCnt="4">
        <dgm:presLayoutVars>
          <dgm:bulletEnabled val="1"/>
        </dgm:presLayoutVars>
      </dgm:prSet>
      <dgm:spPr/>
      <dgm:t>
        <a:bodyPr/>
        <a:lstStyle/>
        <a:p>
          <a:endParaRPr lang="en-US"/>
        </a:p>
      </dgm:t>
    </dgm:pt>
  </dgm:ptLst>
  <dgm:cxnLst>
    <dgm:cxn modelId="{404DFDC2-78A1-4A83-A79C-75D169F52801}" type="presOf" srcId="{A0ACBF23-7BCA-4605-A2A5-B3C51CFF7186}" destId="{B1A37B89-9353-4EBA-A4ED-4867F0776540}" srcOrd="0" destOrd="0" presId="urn:microsoft.com/office/officeart/2005/8/layout/venn2"/>
    <dgm:cxn modelId="{C93C1320-CF78-476D-A064-D98EFE0FF3FF}" type="presOf" srcId="{0665844B-781A-459F-A0D1-ED282E4BD4D1}" destId="{186B6D29-4351-4862-B1CC-5153AEAA5452}" srcOrd="0" destOrd="0" presId="urn:microsoft.com/office/officeart/2005/8/layout/venn2"/>
    <dgm:cxn modelId="{64E13C6E-C845-4B3A-85BF-EAA98DD0A0FA}" type="presOf" srcId="{0665844B-781A-459F-A0D1-ED282E4BD4D1}" destId="{7011819B-6440-434D-9B09-B204F642C317}" srcOrd="1" destOrd="0" presId="urn:microsoft.com/office/officeart/2005/8/layout/venn2"/>
    <dgm:cxn modelId="{A11EE24C-6BC7-4060-A12E-A89C088DF842}" type="presOf" srcId="{7FCDF272-0C0A-4CD2-A6B1-D9CF140423AA}" destId="{E5273082-167D-477B-B91B-BEC7FB1DFBF3}" srcOrd="1" destOrd="0" presId="urn:microsoft.com/office/officeart/2005/8/layout/venn2"/>
    <dgm:cxn modelId="{34E099DD-6725-4346-94D1-7773A3FCA13B}" type="presOf" srcId="{8CAC93DA-87E5-4016-8CD0-C40A18038A0C}" destId="{2D5880B2-CD0E-47C4-986F-B152223224FF}" srcOrd="1" destOrd="0" presId="urn:microsoft.com/office/officeart/2005/8/layout/venn2"/>
    <dgm:cxn modelId="{70D6473F-44B1-4F44-9B70-D7FADF9C8DBE}" type="presOf" srcId="{CACA9A85-5816-406D-A05A-8C8D3505C8D5}" destId="{358CB164-B706-416B-8CDC-287936FBCA3D}" srcOrd="1" destOrd="0" presId="urn:microsoft.com/office/officeart/2005/8/layout/venn2"/>
    <dgm:cxn modelId="{639517D6-6DB3-4C8E-8FA5-5C0C7C8DB8A2}" type="presOf" srcId="{CACA9A85-5816-406D-A05A-8C8D3505C8D5}" destId="{C2461C43-7BD7-4CB0-B4FC-09DF81F699D4}" srcOrd="0" destOrd="0" presId="urn:microsoft.com/office/officeart/2005/8/layout/venn2"/>
    <dgm:cxn modelId="{19CE6C28-EA82-4C5A-9DF5-8569A3FBD8E6}" srcId="{A0ACBF23-7BCA-4605-A2A5-B3C51CFF7186}" destId="{7FCDF272-0C0A-4CD2-A6B1-D9CF140423AA}" srcOrd="1" destOrd="0" parTransId="{60885F58-6AEA-430A-8C4E-C926B361414D}" sibTransId="{0159078F-E3CB-486B-B645-B2947D718698}"/>
    <dgm:cxn modelId="{34542021-86F9-46D8-A3D0-DE2EF87A841B}" type="presOf" srcId="{7FCDF272-0C0A-4CD2-A6B1-D9CF140423AA}" destId="{377325DE-DB9E-46BA-A19D-F30333772028}" srcOrd="0" destOrd="0" presId="urn:microsoft.com/office/officeart/2005/8/layout/venn2"/>
    <dgm:cxn modelId="{97640C7B-5D6B-448F-AC0D-8CDB06A72BF1}" srcId="{A0ACBF23-7BCA-4605-A2A5-B3C51CFF7186}" destId="{8CAC93DA-87E5-4016-8CD0-C40A18038A0C}" srcOrd="0" destOrd="0" parTransId="{0A5B15EB-7934-4247-8FC1-97ABBC6947A5}" sibTransId="{25602432-A141-4813-BA8A-D01D258BF5B3}"/>
    <dgm:cxn modelId="{2184F4D0-0924-44DC-99EA-EF8653060203}" srcId="{A0ACBF23-7BCA-4605-A2A5-B3C51CFF7186}" destId="{CACA9A85-5816-406D-A05A-8C8D3505C8D5}" srcOrd="3" destOrd="0" parTransId="{B006D237-045B-4B57-9856-70411F22BEC8}" sibTransId="{1A28ACA1-AA48-44CD-AC52-2C6E96B15E33}"/>
    <dgm:cxn modelId="{6BA0BBBF-BCA6-49C6-9504-30BB194939E7}" type="presOf" srcId="{8CAC93DA-87E5-4016-8CD0-C40A18038A0C}" destId="{07D6CC15-C5EA-442F-A043-90B74B53A7A5}" srcOrd="0" destOrd="0" presId="urn:microsoft.com/office/officeart/2005/8/layout/venn2"/>
    <dgm:cxn modelId="{B78A684E-9E2D-42F8-B115-4DA26F41646A}" srcId="{A0ACBF23-7BCA-4605-A2A5-B3C51CFF7186}" destId="{0665844B-781A-459F-A0D1-ED282E4BD4D1}" srcOrd="2" destOrd="0" parTransId="{CC327E82-4C75-470D-A027-E7ED25AFFA60}" sibTransId="{F36BF368-92A9-42DF-A60C-9EC4FF4CAAAD}"/>
    <dgm:cxn modelId="{8FF2C118-6995-43BE-B4F0-29B2FDAAEC5F}" type="presParOf" srcId="{B1A37B89-9353-4EBA-A4ED-4867F0776540}" destId="{1AE30351-8403-4E51-94AD-C04DCD0B3DF0}" srcOrd="0" destOrd="0" presId="urn:microsoft.com/office/officeart/2005/8/layout/venn2"/>
    <dgm:cxn modelId="{97FEF384-0409-4E14-BB05-F2D52892BD5A}" type="presParOf" srcId="{1AE30351-8403-4E51-94AD-C04DCD0B3DF0}" destId="{07D6CC15-C5EA-442F-A043-90B74B53A7A5}" srcOrd="0" destOrd="0" presId="urn:microsoft.com/office/officeart/2005/8/layout/venn2"/>
    <dgm:cxn modelId="{76292917-AD3E-44F8-934F-3C5B68108AA6}" type="presParOf" srcId="{1AE30351-8403-4E51-94AD-C04DCD0B3DF0}" destId="{2D5880B2-CD0E-47C4-986F-B152223224FF}" srcOrd="1" destOrd="0" presId="urn:microsoft.com/office/officeart/2005/8/layout/venn2"/>
    <dgm:cxn modelId="{C6A27E1E-A494-43CC-A76B-4A3DB61E8B64}" type="presParOf" srcId="{B1A37B89-9353-4EBA-A4ED-4867F0776540}" destId="{83998ACE-BCA5-4A01-B6EB-25FC7DF7FC27}" srcOrd="1" destOrd="0" presId="urn:microsoft.com/office/officeart/2005/8/layout/venn2"/>
    <dgm:cxn modelId="{2D9E77E8-9E1C-4669-BAAB-CA1F602F6B95}" type="presParOf" srcId="{83998ACE-BCA5-4A01-B6EB-25FC7DF7FC27}" destId="{377325DE-DB9E-46BA-A19D-F30333772028}" srcOrd="0" destOrd="0" presId="urn:microsoft.com/office/officeart/2005/8/layout/venn2"/>
    <dgm:cxn modelId="{52A79DEE-1C22-485E-8097-D7A6E36317F4}" type="presParOf" srcId="{83998ACE-BCA5-4A01-B6EB-25FC7DF7FC27}" destId="{E5273082-167D-477B-B91B-BEC7FB1DFBF3}" srcOrd="1" destOrd="0" presId="urn:microsoft.com/office/officeart/2005/8/layout/venn2"/>
    <dgm:cxn modelId="{7B6DF1FA-C3DD-4AA9-8620-55365610E05A}" type="presParOf" srcId="{B1A37B89-9353-4EBA-A4ED-4867F0776540}" destId="{12C5FC5A-8153-431E-B93D-44CCDAB80469}" srcOrd="2" destOrd="0" presId="urn:microsoft.com/office/officeart/2005/8/layout/venn2"/>
    <dgm:cxn modelId="{61B1BBB1-FC04-4ECB-B024-A1B6BB22D2D9}" type="presParOf" srcId="{12C5FC5A-8153-431E-B93D-44CCDAB80469}" destId="{186B6D29-4351-4862-B1CC-5153AEAA5452}" srcOrd="0" destOrd="0" presId="urn:microsoft.com/office/officeart/2005/8/layout/venn2"/>
    <dgm:cxn modelId="{765F7A8A-1D5E-4F5C-B125-E93772D22266}" type="presParOf" srcId="{12C5FC5A-8153-431E-B93D-44CCDAB80469}" destId="{7011819B-6440-434D-9B09-B204F642C317}" srcOrd="1" destOrd="0" presId="urn:microsoft.com/office/officeart/2005/8/layout/venn2"/>
    <dgm:cxn modelId="{38D84C06-CABB-41B4-BD04-71F9D08268FD}" type="presParOf" srcId="{B1A37B89-9353-4EBA-A4ED-4867F0776540}" destId="{43483F3A-A984-485E-9804-D06CDA2148C1}" srcOrd="3" destOrd="0" presId="urn:microsoft.com/office/officeart/2005/8/layout/venn2"/>
    <dgm:cxn modelId="{C6F6DEB0-C614-4F68-8BD5-7C288091B355}" type="presParOf" srcId="{43483F3A-A984-485E-9804-D06CDA2148C1}" destId="{C2461C43-7BD7-4CB0-B4FC-09DF81F699D4}" srcOrd="0" destOrd="0" presId="urn:microsoft.com/office/officeart/2005/8/layout/venn2"/>
    <dgm:cxn modelId="{CF8CD22F-AB70-4CDB-80AC-A90A1A8C5D4A}" type="presParOf" srcId="{43483F3A-A984-485E-9804-D06CDA2148C1}" destId="{358CB164-B706-416B-8CDC-287936FBCA3D}"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D0AC62-EEA3-4879-B59D-6B6485325424}">
      <dsp:nvSpPr>
        <dsp:cNvPr id="0" name=""/>
        <dsp:cNvSpPr/>
      </dsp:nvSpPr>
      <dsp:spPr>
        <a:xfrm>
          <a:off x="3169919" y="0"/>
          <a:ext cx="1584959" cy="1097280"/>
        </a:xfrm>
        <a:prstGeom prst="trapezoid">
          <a:avLst>
            <a:gd name="adj" fmla="val 72222"/>
          </a:avLst>
        </a:prstGeom>
        <a:solidFill>
          <a:schemeClr val="accent2">
            <a:shade val="80000"/>
            <a:hueOff val="0"/>
            <a:satOff val="0"/>
            <a:lumOff val="0"/>
            <a:alphaOff val="0"/>
          </a:schemeClr>
        </a:solidFill>
        <a:ln>
          <a:noFill/>
        </a:ln>
        <a:effectLst>
          <a:outerShdw blurRad="57150" dist="38100" dir="5400000" algn="ctr" rotWithShape="0">
            <a:schemeClr val="accent2">
              <a:shade val="80000"/>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b="1" kern="1200" dirty="0" smtClean="0">
              <a:solidFill>
                <a:schemeClr val="bg1"/>
              </a:solidFill>
              <a:effectLst/>
              <a:latin typeface="Arial" pitchFamily="34" charset="0"/>
              <a:cs typeface="Arial" pitchFamily="34" charset="0"/>
            </a:rPr>
            <a:t>consultan</a:t>
          </a:r>
          <a:r>
            <a:rPr lang="en-US" sz="2300" b="1" kern="12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a:t>
          </a:r>
          <a:endParaRPr lang="en-US" sz="2300" b="1" kern="1200" dirty="0">
            <a:solidFill>
              <a:schemeClr val="bg1"/>
            </a:solidFill>
            <a:effectLst>
              <a:outerShdw blurRad="38100" dist="38100" dir="2700000" algn="tl">
                <a:srgbClr val="000000">
                  <a:alpha val="43137"/>
                </a:srgbClr>
              </a:outerShdw>
            </a:effectLst>
            <a:latin typeface="Arial" pitchFamily="34" charset="0"/>
            <a:cs typeface="Arial" pitchFamily="34" charset="0"/>
          </a:endParaRPr>
        </a:p>
      </dsp:txBody>
      <dsp:txXfrm>
        <a:off x="3169919" y="0"/>
        <a:ext cx="1584959" cy="1097280"/>
      </dsp:txXfrm>
    </dsp:sp>
    <dsp:sp modelId="{7C9C4E73-22CF-40B7-AE84-6D24C4CDA8F1}">
      <dsp:nvSpPr>
        <dsp:cNvPr id="0" name=""/>
        <dsp:cNvSpPr/>
      </dsp:nvSpPr>
      <dsp:spPr>
        <a:xfrm>
          <a:off x="2377439" y="1097279"/>
          <a:ext cx="3169919" cy="1097280"/>
        </a:xfrm>
        <a:prstGeom prst="trapezoid">
          <a:avLst>
            <a:gd name="adj" fmla="val 72222"/>
          </a:avLst>
        </a:prstGeom>
        <a:solidFill>
          <a:schemeClr val="accent2">
            <a:shade val="80000"/>
            <a:hueOff val="150738"/>
            <a:satOff val="-9754"/>
            <a:lumOff val="8906"/>
            <a:alphaOff val="0"/>
          </a:schemeClr>
        </a:solidFill>
        <a:ln>
          <a:noFill/>
        </a:ln>
        <a:effectLst>
          <a:outerShdw blurRad="57150" dist="38100" dir="5400000" algn="ctr" rotWithShape="0">
            <a:schemeClr val="accent2">
              <a:shade val="80000"/>
              <a:hueOff val="150738"/>
              <a:satOff val="-9754"/>
              <a:lumOff val="8906"/>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b="1" kern="1200" dirty="0" smtClean="0">
              <a:solidFill>
                <a:schemeClr val="bg1"/>
              </a:solidFill>
            </a:rPr>
            <a:t>Registrar</a:t>
          </a:r>
          <a:endParaRPr lang="en-US" sz="2300" b="1" kern="1200" dirty="0">
            <a:solidFill>
              <a:schemeClr val="bg1"/>
            </a:solidFill>
          </a:endParaRPr>
        </a:p>
      </dsp:txBody>
      <dsp:txXfrm>
        <a:off x="2932176" y="1097279"/>
        <a:ext cx="2060448" cy="1097280"/>
      </dsp:txXfrm>
    </dsp:sp>
    <dsp:sp modelId="{2DA6553D-1F63-4A48-9127-CCCCE18BF19C}">
      <dsp:nvSpPr>
        <dsp:cNvPr id="0" name=""/>
        <dsp:cNvSpPr/>
      </dsp:nvSpPr>
      <dsp:spPr>
        <a:xfrm>
          <a:off x="1584960" y="2194560"/>
          <a:ext cx="4754879" cy="1097280"/>
        </a:xfrm>
        <a:prstGeom prst="trapezoid">
          <a:avLst>
            <a:gd name="adj" fmla="val 72222"/>
          </a:avLst>
        </a:prstGeom>
        <a:solidFill>
          <a:schemeClr val="accent2">
            <a:shade val="80000"/>
            <a:hueOff val="301476"/>
            <a:satOff val="-19508"/>
            <a:lumOff val="17811"/>
            <a:alphaOff val="0"/>
          </a:schemeClr>
        </a:solidFill>
        <a:ln>
          <a:noFill/>
        </a:ln>
        <a:effectLst>
          <a:outerShdw blurRad="57150" dist="38100" dir="5400000" algn="ctr" rotWithShape="0">
            <a:schemeClr val="accent2">
              <a:shade val="80000"/>
              <a:hueOff val="301476"/>
              <a:satOff val="-19508"/>
              <a:lumOff val="17811"/>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b="1" kern="1200" dirty="0" smtClean="0">
              <a:solidFill>
                <a:schemeClr val="bg1"/>
              </a:solidFill>
            </a:rPr>
            <a:t>Resident</a:t>
          </a:r>
          <a:endParaRPr lang="en-US" sz="2300" b="1" kern="1200" dirty="0">
            <a:solidFill>
              <a:schemeClr val="bg1"/>
            </a:solidFill>
          </a:endParaRPr>
        </a:p>
      </dsp:txBody>
      <dsp:txXfrm>
        <a:off x="2417063" y="2194560"/>
        <a:ext cx="3090672" cy="1097280"/>
      </dsp:txXfrm>
    </dsp:sp>
    <dsp:sp modelId="{6968FB26-F9B9-4D58-95D0-02FCCDFC210C}">
      <dsp:nvSpPr>
        <dsp:cNvPr id="0" name=""/>
        <dsp:cNvSpPr/>
      </dsp:nvSpPr>
      <dsp:spPr>
        <a:xfrm>
          <a:off x="792480" y="3291840"/>
          <a:ext cx="6339839" cy="1097280"/>
        </a:xfrm>
        <a:prstGeom prst="trapezoid">
          <a:avLst>
            <a:gd name="adj" fmla="val 72222"/>
          </a:avLst>
        </a:prstGeom>
        <a:solidFill>
          <a:schemeClr val="accent2">
            <a:shade val="80000"/>
            <a:hueOff val="452214"/>
            <a:satOff val="-29262"/>
            <a:lumOff val="26717"/>
            <a:alphaOff val="0"/>
          </a:schemeClr>
        </a:solidFill>
        <a:ln>
          <a:noFill/>
        </a:ln>
        <a:effectLst>
          <a:outerShdw blurRad="57150" dist="38100" dir="5400000" algn="ctr" rotWithShape="0">
            <a:schemeClr val="accent2">
              <a:shade val="80000"/>
              <a:hueOff val="452214"/>
              <a:satOff val="-29262"/>
              <a:lumOff val="26717"/>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b="1" kern="1200" dirty="0" smtClean="0">
              <a:solidFill>
                <a:schemeClr val="bg1"/>
              </a:solidFill>
            </a:rPr>
            <a:t>Intern</a:t>
          </a:r>
          <a:endParaRPr lang="en-US" sz="2300" b="1" kern="1200" dirty="0">
            <a:solidFill>
              <a:schemeClr val="bg1"/>
            </a:solidFill>
          </a:endParaRPr>
        </a:p>
      </dsp:txBody>
      <dsp:txXfrm>
        <a:off x="1901951" y="3291840"/>
        <a:ext cx="4120896" cy="1097280"/>
      </dsp:txXfrm>
    </dsp:sp>
    <dsp:sp modelId="{53C7062B-EE36-482D-A805-63D47354B05D}">
      <dsp:nvSpPr>
        <dsp:cNvPr id="0" name=""/>
        <dsp:cNvSpPr/>
      </dsp:nvSpPr>
      <dsp:spPr>
        <a:xfrm>
          <a:off x="0" y="4389120"/>
          <a:ext cx="7924800" cy="1097280"/>
        </a:xfrm>
        <a:prstGeom prst="trapezoid">
          <a:avLst>
            <a:gd name="adj" fmla="val 72222"/>
          </a:avLst>
        </a:prstGeom>
        <a:solidFill>
          <a:schemeClr val="accent2">
            <a:shade val="80000"/>
            <a:hueOff val="602953"/>
            <a:satOff val="-39016"/>
            <a:lumOff val="35622"/>
            <a:alphaOff val="0"/>
          </a:schemeClr>
        </a:solidFill>
        <a:ln>
          <a:noFill/>
        </a:ln>
        <a:effectLst>
          <a:outerShdw blurRad="57150" dist="38100" dir="5400000" algn="ctr" rotWithShape="0">
            <a:schemeClr val="accent2">
              <a:shade val="80000"/>
              <a:hueOff val="602953"/>
              <a:satOff val="-39016"/>
              <a:lumOff val="35622"/>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b="1" kern="1200" dirty="0" smtClean="0">
              <a:solidFill>
                <a:schemeClr val="bg1"/>
              </a:solidFill>
            </a:rPr>
            <a:t>Medical Student</a:t>
          </a:r>
          <a:endParaRPr lang="en-US" sz="2300" b="1" kern="1200" dirty="0">
            <a:solidFill>
              <a:schemeClr val="bg1"/>
            </a:solidFill>
          </a:endParaRPr>
        </a:p>
      </dsp:txBody>
      <dsp:txXfrm>
        <a:off x="1386839" y="4389120"/>
        <a:ext cx="5151120" cy="10972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5E4AEA-2CF6-4AE8-BF63-D4D2BD623442}">
      <dsp:nvSpPr>
        <dsp:cNvPr id="0" name=""/>
        <dsp:cNvSpPr/>
      </dsp:nvSpPr>
      <dsp:spPr>
        <a:xfrm>
          <a:off x="62" y="1782774"/>
          <a:ext cx="1761115" cy="854050"/>
        </a:xfrm>
        <a:prstGeom prst="homePlate">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85344" rIns="42672" bIns="85344"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Novice</a:t>
          </a:r>
          <a:r>
            <a:rPr lang="en-US" sz="3200" b="1" kern="1200" dirty="0" smtClean="0">
              <a:effectLst>
                <a:outerShdw blurRad="38100" dist="38100" dir="2700000" algn="tl">
                  <a:srgbClr val="000000">
                    <a:alpha val="43137"/>
                  </a:srgbClr>
                </a:outerShdw>
              </a:effectLst>
              <a:latin typeface="Arial" pitchFamily="34" charset="0"/>
              <a:cs typeface="Arial" pitchFamily="34" charset="0"/>
            </a:rPr>
            <a:t> </a:t>
          </a:r>
          <a:endParaRPr lang="en-US" sz="3200" b="1" kern="1200" dirty="0">
            <a:effectLst>
              <a:outerShdw blurRad="38100" dist="38100" dir="2700000" algn="tl">
                <a:srgbClr val="000000">
                  <a:alpha val="43137"/>
                </a:srgbClr>
              </a:outerShdw>
            </a:effectLst>
            <a:latin typeface="Arial" pitchFamily="34" charset="0"/>
            <a:cs typeface="Arial" pitchFamily="34" charset="0"/>
          </a:endParaRPr>
        </a:p>
      </dsp:txBody>
      <dsp:txXfrm>
        <a:off x="62" y="1782774"/>
        <a:ext cx="1547603" cy="854050"/>
      </dsp:txXfrm>
    </dsp:sp>
    <dsp:sp modelId="{73A419DC-702E-4043-B3E3-B6544E3EBB8E}">
      <dsp:nvSpPr>
        <dsp:cNvPr id="0" name=""/>
        <dsp:cNvSpPr/>
      </dsp:nvSpPr>
      <dsp:spPr>
        <a:xfrm>
          <a:off x="1334152" y="1782774"/>
          <a:ext cx="2135125" cy="854050"/>
        </a:xfrm>
        <a:prstGeom prst="chevron">
          <a:avLst/>
        </a:prstGeom>
        <a:solidFill>
          <a:schemeClr val="accent2">
            <a:shade val="80000"/>
            <a:hueOff val="150738"/>
            <a:satOff val="-9754"/>
            <a:lumOff val="89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effectLst>
                <a:outerShdw blurRad="38100" dist="38100" dir="2700000" algn="tl">
                  <a:srgbClr val="000000">
                    <a:alpha val="43137"/>
                  </a:srgbClr>
                </a:outerShdw>
              </a:effectLst>
            </a:rPr>
            <a:t>Advanced</a:t>
          </a:r>
          <a:r>
            <a:rPr lang="en-US" sz="2000" kern="1200" dirty="0" smtClean="0">
              <a:solidFill>
                <a:schemeClr val="bg1"/>
              </a:solidFill>
              <a:effectLst>
                <a:outerShdw blurRad="38100" dist="38100" dir="2700000" algn="tl">
                  <a:srgbClr val="000000">
                    <a:alpha val="43137"/>
                  </a:srgbClr>
                </a:outerShdw>
              </a:effectLst>
            </a:rPr>
            <a:t> </a:t>
          </a:r>
          <a:r>
            <a:rPr lang="en-US" sz="2000" b="1" kern="12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beginner</a:t>
          </a:r>
          <a:endParaRPr lang="en-US" sz="2000" b="1" kern="1200" dirty="0">
            <a:solidFill>
              <a:schemeClr val="bg1"/>
            </a:solidFill>
            <a:effectLst>
              <a:outerShdw blurRad="38100" dist="38100" dir="2700000" algn="tl">
                <a:srgbClr val="000000">
                  <a:alpha val="43137"/>
                </a:srgbClr>
              </a:outerShdw>
            </a:effectLst>
            <a:latin typeface="Arial" pitchFamily="34" charset="0"/>
            <a:cs typeface="Arial" pitchFamily="34" charset="0"/>
          </a:endParaRPr>
        </a:p>
      </dsp:txBody>
      <dsp:txXfrm>
        <a:off x="1761177" y="1782774"/>
        <a:ext cx="1281075" cy="854050"/>
      </dsp:txXfrm>
    </dsp:sp>
    <dsp:sp modelId="{CC78857D-8803-4B19-999C-2067BFC7D50E}">
      <dsp:nvSpPr>
        <dsp:cNvPr id="0" name=""/>
        <dsp:cNvSpPr/>
      </dsp:nvSpPr>
      <dsp:spPr>
        <a:xfrm>
          <a:off x="3042253" y="1782774"/>
          <a:ext cx="2304483" cy="854050"/>
        </a:xfrm>
        <a:prstGeom prst="chevron">
          <a:avLst/>
        </a:prstGeom>
        <a:solidFill>
          <a:schemeClr val="accent2">
            <a:shade val="80000"/>
            <a:hueOff val="301476"/>
            <a:satOff val="-19508"/>
            <a:lumOff val="178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Competent</a:t>
          </a:r>
          <a:endParaRPr lang="en-US" sz="2000" b="1" kern="1200" dirty="0">
            <a:solidFill>
              <a:schemeClr val="bg1"/>
            </a:solidFill>
            <a:effectLst>
              <a:outerShdw blurRad="38100" dist="38100" dir="2700000" algn="tl">
                <a:srgbClr val="000000">
                  <a:alpha val="43137"/>
                </a:srgbClr>
              </a:outerShdw>
            </a:effectLst>
            <a:latin typeface="Arial" pitchFamily="34" charset="0"/>
            <a:cs typeface="Arial" pitchFamily="34" charset="0"/>
          </a:endParaRPr>
        </a:p>
      </dsp:txBody>
      <dsp:txXfrm>
        <a:off x="3469278" y="1782774"/>
        <a:ext cx="1450433" cy="854050"/>
      </dsp:txXfrm>
    </dsp:sp>
    <dsp:sp modelId="{FDAEE9CA-1EBB-4DF4-AF9D-12A625CD91E2}">
      <dsp:nvSpPr>
        <dsp:cNvPr id="0" name=""/>
        <dsp:cNvSpPr/>
      </dsp:nvSpPr>
      <dsp:spPr>
        <a:xfrm>
          <a:off x="4919711" y="1782774"/>
          <a:ext cx="2135125" cy="854050"/>
        </a:xfrm>
        <a:prstGeom prst="chevron">
          <a:avLst/>
        </a:prstGeom>
        <a:solidFill>
          <a:schemeClr val="accent2">
            <a:shade val="80000"/>
            <a:hueOff val="452214"/>
            <a:satOff val="-29262"/>
            <a:lumOff val="267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Proficient</a:t>
          </a:r>
          <a:endParaRPr lang="en-US" sz="2000" b="1" kern="1200" dirty="0">
            <a:solidFill>
              <a:schemeClr val="bg1"/>
            </a:solidFill>
            <a:effectLst>
              <a:outerShdw blurRad="38100" dist="38100" dir="2700000" algn="tl">
                <a:srgbClr val="000000">
                  <a:alpha val="43137"/>
                </a:srgbClr>
              </a:outerShdw>
            </a:effectLst>
            <a:latin typeface="Arial" pitchFamily="34" charset="0"/>
            <a:cs typeface="Arial" pitchFamily="34" charset="0"/>
          </a:endParaRPr>
        </a:p>
      </dsp:txBody>
      <dsp:txXfrm>
        <a:off x="5346736" y="1782774"/>
        <a:ext cx="1281075" cy="854050"/>
      </dsp:txXfrm>
    </dsp:sp>
    <dsp:sp modelId="{64D5B07A-B648-4906-AE18-71324A6A0048}">
      <dsp:nvSpPr>
        <dsp:cNvPr id="0" name=""/>
        <dsp:cNvSpPr/>
      </dsp:nvSpPr>
      <dsp:spPr>
        <a:xfrm>
          <a:off x="6627812" y="1782774"/>
          <a:ext cx="2135125" cy="854050"/>
        </a:xfrm>
        <a:prstGeom prst="chevron">
          <a:avLst/>
        </a:prstGeom>
        <a:solidFill>
          <a:schemeClr val="accent2">
            <a:shade val="80000"/>
            <a:hueOff val="602953"/>
            <a:satOff val="-39016"/>
            <a:lumOff val="356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Expert</a:t>
          </a:r>
          <a:endParaRPr lang="en-US" sz="2000" b="1" kern="1200" dirty="0">
            <a:solidFill>
              <a:schemeClr val="bg1"/>
            </a:solidFill>
            <a:effectLst>
              <a:outerShdw blurRad="38100" dist="38100" dir="2700000" algn="tl">
                <a:srgbClr val="000000">
                  <a:alpha val="43137"/>
                </a:srgbClr>
              </a:outerShdw>
            </a:effectLst>
            <a:latin typeface="Arial" pitchFamily="34" charset="0"/>
            <a:cs typeface="Arial" pitchFamily="34" charset="0"/>
          </a:endParaRPr>
        </a:p>
      </dsp:txBody>
      <dsp:txXfrm>
        <a:off x="7054837" y="1782774"/>
        <a:ext cx="1281075" cy="8540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D6CC15-C5EA-442F-A043-90B74B53A7A5}">
      <dsp:nvSpPr>
        <dsp:cNvPr id="0" name=""/>
        <dsp:cNvSpPr/>
      </dsp:nvSpPr>
      <dsp:spPr>
        <a:xfrm>
          <a:off x="1241850" y="0"/>
          <a:ext cx="5669698" cy="4495800"/>
        </a:xfrm>
        <a:prstGeom prst="ellipse">
          <a:avLst/>
        </a:prstGeom>
        <a:gradFill rotWithShape="0">
          <a:gsLst>
            <a:gs pos="0">
              <a:schemeClr val="accent2">
                <a:shade val="50000"/>
                <a:hueOff val="0"/>
                <a:satOff val="0"/>
                <a:lumOff val="0"/>
                <a:alphaOff val="0"/>
                <a:tint val="98000"/>
                <a:shade val="25000"/>
                <a:satMod val="250000"/>
              </a:schemeClr>
            </a:gs>
            <a:gs pos="68000">
              <a:schemeClr val="accent2">
                <a:shade val="50000"/>
                <a:hueOff val="0"/>
                <a:satOff val="0"/>
                <a:lumOff val="0"/>
                <a:alphaOff val="0"/>
                <a:tint val="86000"/>
                <a:satMod val="115000"/>
              </a:schemeClr>
            </a:gs>
            <a:gs pos="100000">
              <a:schemeClr val="accent2">
                <a:shade val="5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2">
              <a:shade val="50000"/>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bg1"/>
              </a:solidFill>
              <a:latin typeface="Arial" pitchFamily="34" charset="0"/>
              <a:cs typeface="Arial" pitchFamily="34" charset="0"/>
            </a:rPr>
            <a:t>Regulators</a:t>
          </a:r>
          <a:endParaRPr lang="en-US" sz="1700" b="1" kern="1200" dirty="0">
            <a:solidFill>
              <a:schemeClr val="bg1"/>
            </a:solidFill>
            <a:latin typeface="Arial" pitchFamily="34" charset="0"/>
            <a:cs typeface="Arial" pitchFamily="34" charset="0"/>
          </a:endParaRPr>
        </a:p>
      </dsp:txBody>
      <dsp:txXfrm>
        <a:off x="3284076" y="224789"/>
        <a:ext cx="1585247" cy="674370"/>
      </dsp:txXfrm>
    </dsp:sp>
    <dsp:sp modelId="{377325DE-DB9E-46BA-A19D-F30333772028}">
      <dsp:nvSpPr>
        <dsp:cNvPr id="0" name=""/>
        <dsp:cNvSpPr/>
      </dsp:nvSpPr>
      <dsp:spPr>
        <a:xfrm>
          <a:off x="1673892" y="899159"/>
          <a:ext cx="4805614" cy="3596640"/>
        </a:xfrm>
        <a:prstGeom prst="ellipse">
          <a:avLst/>
        </a:prstGeom>
        <a:gradFill rotWithShape="0">
          <a:gsLst>
            <a:gs pos="0">
              <a:schemeClr val="accent2">
                <a:shade val="50000"/>
                <a:hueOff val="357918"/>
                <a:satOff val="-21360"/>
                <a:lumOff val="27012"/>
                <a:alphaOff val="0"/>
                <a:tint val="98000"/>
                <a:shade val="25000"/>
                <a:satMod val="250000"/>
              </a:schemeClr>
            </a:gs>
            <a:gs pos="68000">
              <a:schemeClr val="accent2">
                <a:shade val="50000"/>
                <a:hueOff val="357918"/>
                <a:satOff val="-21360"/>
                <a:lumOff val="27012"/>
                <a:alphaOff val="0"/>
                <a:tint val="86000"/>
                <a:satMod val="115000"/>
              </a:schemeClr>
            </a:gs>
            <a:gs pos="100000">
              <a:schemeClr val="accent2">
                <a:shade val="50000"/>
                <a:hueOff val="357918"/>
                <a:satOff val="-21360"/>
                <a:lumOff val="27012"/>
                <a:alphaOff val="0"/>
                <a:tint val="50000"/>
                <a:satMod val="150000"/>
              </a:schemeClr>
            </a:gs>
          </a:gsLst>
          <a:path path="circle">
            <a:fillToRect l="50000" t="130000" r="50000" b="-30000"/>
          </a:path>
        </a:gradFill>
        <a:ln>
          <a:noFill/>
        </a:ln>
        <a:effectLst>
          <a:outerShdw blurRad="57150" dist="38100" dir="5400000" algn="ctr" rotWithShape="0">
            <a:schemeClr val="accent2">
              <a:shade val="50000"/>
              <a:hueOff val="357918"/>
              <a:satOff val="-21360"/>
              <a:lumOff val="27012"/>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latin typeface="Arial" pitchFamily="34" charset="0"/>
              <a:cs typeface="Arial" pitchFamily="34" charset="0"/>
            </a:rPr>
            <a:t>Institution</a:t>
          </a:r>
          <a:endParaRPr lang="en-US" sz="1600" b="1" kern="1200" dirty="0">
            <a:solidFill>
              <a:schemeClr val="bg1"/>
            </a:solidFill>
            <a:latin typeface="Arial" pitchFamily="34" charset="0"/>
            <a:cs typeface="Arial" pitchFamily="34" charset="0"/>
          </a:endParaRPr>
        </a:p>
      </dsp:txBody>
      <dsp:txXfrm>
        <a:off x="3236918" y="1114958"/>
        <a:ext cx="1679562" cy="647395"/>
      </dsp:txXfrm>
    </dsp:sp>
    <dsp:sp modelId="{186B6D29-4351-4862-B1CC-5153AEAA5452}">
      <dsp:nvSpPr>
        <dsp:cNvPr id="0" name=""/>
        <dsp:cNvSpPr/>
      </dsp:nvSpPr>
      <dsp:spPr>
        <a:xfrm>
          <a:off x="2177943" y="1798319"/>
          <a:ext cx="3797512" cy="2697480"/>
        </a:xfrm>
        <a:prstGeom prst="ellipse">
          <a:avLst/>
        </a:prstGeom>
        <a:gradFill rotWithShape="0">
          <a:gsLst>
            <a:gs pos="0">
              <a:schemeClr val="accent2">
                <a:shade val="50000"/>
                <a:hueOff val="715835"/>
                <a:satOff val="-42720"/>
                <a:lumOff val="54024"/>
                <a:alphaOff val="0"/>
                <a:tint val="98000"/>
                <a:shade val="25000"/>
                <a:satMod val="250000"/>
              </a:schemeClr>
            </a:gs>
            <a:gs pos="68000">
              <a:schemeClr val="accent2">
                <a:shade val="50000"/>
                <a:hueOff val="715835"/>
                <a:satOff val="-42720"/>
                <a:lumOff val="54024"/>
                <a:alphaOff val="0"/>
                <a:tint val="86000"/>
                <a:satMod val="115000"/>
              </a:schemeClr>
            </a:gs>
            <a:gs pos="100000">
              <a:schemeClr val="accent2">
                <a:shade val="50000"/>
                <a:hueOff val="715835"/>
                <a:satOff val="-42720"/>
                <a:lumOff val="54024"/>
                <a:alphaOff val="0"/>
                <a:tint val="50000"/>
                <a:satMod val="150000"/>
              </a:schemeClr>
            </a:gs>
          </a:gsLst>
          <a:path path="circle">
            <a:fillToRect l="50000" t="130000" r="50000" b="-30000"/>
          </a:path>
        </a:gradFill>
        <a:ln>
          <a:noFill/>
        </a:ln>
        <a:effectLst>
          <a:outerShdw blurRad="57150" dist="38100" dir="5400000" algn="ctr" rotWithShape="0">
            <a:schemeClr val="accent2">
              <a:shade val="50000"/>
              <a:hueOff val="715835"/>
              <a:satOff val="-42720"/>
              <a:lumOff val="54024"/>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latin typeface="Arial" pitchFamily="34" charset="0"/>
              <a:cs typeface="Arial" pitchFamily="34" charset="0"/>
            </a:rPr>
            <a:t>Employer</a:t>
          </a:r>
          <a:endParaRPr lang="en-US" sz="1600" b="1" kern="1200" dirty="0">
            <a:solidFill>
              <a:schemeClr val="bg1"/>
            </a:solidFill>
            <a:latin typeface="Arial" pitchFamily="34" charset="0"/>
            <a:cs typeface="Arial" pitchFamily="34" charset="0"/>
          </a:endParaRPr>
        </a:p>
      </dsp:txBody>
      <dsp:txXfrm>
        <a:off x="3191879" y="2000630"/>
        <a:ext cx="1769640" cy="606933"/>
      </dsp:txXfrm>
    </dsp:sp>
    <dsp:sp modelId="{C2461C43-7BD7-4CB0-B4FC-09DF81F699D4}">
      <dsp:nvSpPr>
        <dsp:cNvPr id="0" name=""/>
        <dsp:cNvSpPr/>
      </dsp:nvSpPr>
      <dsp:spPr>
        <a:xfrm>
          <a:off x="2826022" y="2697480"/>
          <a:ext cx="2501355" cy="1798320"/>
        </a:xfrm>
        <a:prstGeom prst="ellipse">
          <a:avLst/>
        </a:prstGeom>
        <a:gradFill rotWithShape="0">
          <a:gsLst>
            <a:gs pos="0">
              <a:schemeClr val="accent2">
                <a:shade val="50000"/>
                <a:hueOff val="357918"/>
                <a:satOff val="-21360"/>
                <a:lumOff val="27012"/>
                <a:alphaOff val="0"/>
                <a:tint val="98000"/>
                <a:shade val="25000"/>
                <a:satMod val="250000"/>
              </a:schemeClr>
            </a:gs>
            <a:gs pos="68000">
              <a:schemeClr val="accent2">
                <a:shade val="50000"/>
                <a:hueOff val="357918"/>
                <a:satOff val="-21360"/>
                <a:lumOff val="27012"/>
                <a:alphaOff val="0"/>
                <a:tint val="86000"/>
                <a:satMod val="115000"/>
              </a:schemeClr>
            </a:gs>
            <a:gs pos="100000">
              <a:schemeClr val="accent2">
                <a:shade val="50000"/>
                <a:hueOff val="357918"/>
                <a:satOff val="-21360"/>
                <a:lumOff val="27012"/>
                <a:alphaOff val="0"/>
                <a:tint val="50000"/>
                <a:satMod val="150000"/>
              </a:schemeClr>
            </a:gs>
          </a:gsLst>
          <a:path path="circle">
            <a:fillToRect l="50000" t="130000" r="50000" b="-30000"/>
          </a:path>
        </a:gradFill>
        <a:ln>
          <a:noFill/>
        </a:ln>
        <a:effectLst>
          <a:outerShdw blurRad="57150" dist="38100" dir="5400000" algn="ctr" rotWithShape="0">
            <a:schemeClr val="accent2">
              <a:shade val="50000"/>
              <a:hueOff val="357918"/>
              <a:satOff val="-21360"/>
              <a:lumOff val="27012"/>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effectLst/>
              <a:latin typeface="Arial" pitchFamily="34" charset="0"/>
              <a:cs typeface="Arial" pitchFamily="34" charset="0"/>
            </a:rPr>
            <a:t>Individual</a:t>
          </a:r>
          <a:endParaRPr lang="en-US" sz="1600" b="1" kern="1200" dirty="0">
            <a:solidFill>
              <a:schemeClr val="bg1"/>
            </a:solidFill>
            <a:effectLst/>
            <a:latin typeface="Arial" pitchFamily="34" charset="0"/>
            <a:cs typeface="Arial" pitchFamily="34" charset="0"/>
          </a:endParaRPr>
        </a:p>
      </dsp:txBody>
      <dsp:txXfrm>
        <a:off x="3192337" y="3147059"/>
        <a:ext cx="1768725" cy="89916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C4CA0B-9629-453F-8CCB-2241F960C3A7}" type="datetimeFigureOut">
              <a:rPr lang="en-US" smtClean="0"/>
              <a:pPr/>
              <a:t>4/1/2014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44C334-67D7-42C4-B8BE-1FA1F04842A7}" type="slidenum">
              <a:rPr lang="en-US" smtClean="0"/>
              <a:pPr/>
              <a:t>‹#›</a:t>
            </a:fld>
            <a:endParaRPr lang="en-US"/>
          </a:p>
        </p:txBody>
      </p:sp>
    </p:spTree>
    <p:extLst>
      <p:ext uri="{BB962C8B-B14F-4D97-AF65-F5344CB8AC3E}">
        <p14:creationId xmlns:p14="http://schemas.microsoft.com/office/powerpoint/2010/main" val="1015937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44C334-67D7-42C4-B8BE-1FA1F04842A7}" type="slidenum">
              <a:rPr lang="en-US" smtClean="0"/>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5954CFF-7D30-48FE-A89C-4FC38FA08377}" type="datetimeFigureOut">
              <a:rPr lang="en-US" smtClean="0"/>
              <a:pPr/>
              <a:t>4/1/2014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F5B3A30-6E40-43A7-BE7F-96E7B98C30D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954CFF-7D30-48FE-A89C-4FC38FA08377}" type="datetimeFigureOut">
              <a:rPr lang="en-US" smtClean="0"/>
              <a:pPr/>
              <a:t>4/1/2014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5B3A30-6E40-43A7-BE7F-96E7B98C30D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954CFF-7D30-48FE-A89C-4FC38FA08377}" type="datetimeFigureOut">
              <a:rPr lang="en-US" smtClean="0"/>
              <a:pPr/>
              <a:t>4/1/2014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5B3A30-6E40-43A7-BE7F-96E7B98C30D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954CFF-7D30-48FE-A89C-4FC38FA08377}" type="datetimeFigureOut">
              <a:rPr lang="en-US" smtClean="0"/>
              <a:pPr/>
              <a:t>4/1/2014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5B3A30-6E40-43A7-BE7F-96E7B98C30D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5954CFF-7D30-48FE-A89C-4FC38FA08377}" type="datetimeFigureOut">
              <a:rPr lang="en-US" smtClean="0"/>
              <a:pPr/>
              <a:t>4/1/2014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5B3A30-6E40-43A7-BE7F-96E7B98C30D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5954CFF-7D30-48FE-A89C-4FC38FA08377}" type="datetimeFigureOut">
              <a:rPr lang="en-US" smtClean="0"/>
              <a:pPr/>
              <a:t>4/1/2014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5B3A30-6E40-43A7-BE7F-96E7B98C30D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5954CFF-7D30-48FE-A89C-4FC38FA08377}" type="datetimeFigureOut">
              <a:rPr lang="en-US" smtClean="0"/>
              <a:pPr/>
              <a:t>4/1/2014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5B3A30-6E40-43A7-BE7F-96E7B98C30D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954CFF-7D30-48FE-A89C-4FC38FA08377}" type="datetimeFigureOut">
              <a:rPr lang="en-US" smtClean="0"/>
              <a:pPr/>
              <a:t>4/1/2014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5B3A30-6E40-43A7-BE7F-96E7B98C30D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954CFF-7D30-48FE-A89C-4FC38FA08377}" type="datetimeFigureOut">
              <a:rPr lang="en-US" smtClean="0"/>
              <a:pPr/>
              <a:t>4/1/2014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5B3A30-6E40-43A7-BE7F-96E7B98C30D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5954CFF-7D30-48FE-A89C-4FC38FA08377}" type="datetimeFigureOut">
              <a:rPr lang="en-US" smtClean="0"/>
              <a:pPr/>
              <a:t>4/1/2014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5B3A30-6E40-43A7-BE7F-96E7B98C30D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5954CFF-7D30-48FE-A89C-4FC38FA08377}" type="datetimeFigureOut">
              <a:rPr lang="en-US" smtClean="0"/>
              <a:pPr/>
              <a:t>4/1/2014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6F5B3A30-6E40-43A7-BE7F-96E7B98C30D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5954CFF-7D30-48FE-A89C-4FC38FA08377}" type="datetimeFigureOut">
              <a:rPr lang="en-US" smtClean="0"/>
              <a:pPr/>
              <a:t>4/1/2014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F5B3A30-6E40-43A7-BE7F-96E7B98C30D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avi"/><Relationship Id="rId1" Type="http://schemas.microsoft.com/office/2007/relationships/media" Target="../media/media1.avi"/><Relationship Id="rId5" Type="http://schemas.openxmlformats.org/officeDocument/2006/relationships/image" Target="../media/image4.pn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idx="1"/>
          </p:nvPr>
        </p:nvSpPr>
        <p:spPr/>
        <p:txBody>
          <a:bodyPr/>
          <a:lstStyle/>
          <a:p>
            <a:endParaRPr lang="en-US" dirty="0"/>
          </a:p>
        </p:txBody>
      </p:sp>
      <p:pic>
        <p:nvPicPr>
          <p:cNvPr id="4" name="Content Placeholder 3"/>
          <p:cNvPicPr>
            <a:picLocks noChangeAspect="1" noChangeArrowheads="1"/>
          </p:cNvPicPr>
          <p:nvPr/>
        </p:nvPicPr>
        <p:blipFill>
          <a:blip r:embed="rId2" cstate="print"/>
          <a:srcRect/>
          <a:stretch>
            <a:fillRect/>
          </a:stretch>
        </p:blipFill>
        <p:spPr>
          <a:xfrm>
            <a:off x="457200" y="381000"/>
            <a:ext cx="8153400" cy="5867400"/>
          </a:xfrm>
          <a:prstGeom prst="rect">
            <a:avLst/>
          </a:prstGeom>
        </p:spPr>
      </p:pic>
      <p:sp>
        <p:nvSpPr>
          <p:cNvPr id="5" name="Rectangle 4"/>
          <p:cNvSpPr/>
          <p:nvPr/>
        </p:nvSpPr>
        <p:spPr>
          <a:xfrm>
            <a:off x="3737476" y="3244334"/>
            <a:ext cx="184731" cy="369332"/>
          </a:xfrm>
          <a:prstGeom prst="rect">
            <a:avLst/>
          </a:prstGeom>
        </p:spPr>
        <p:txBody>
          <a:bodyPr wrap="none">
            <a:spAutoFit/>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FF00"/>
                </a:solidFill>
              </a:rPr>
              <a:t>Yes I am COMPETENT </a:t>
            </a:r>
            <a:endParaRPr lang="en-US" dirty="0">
              <a:solidFill>
                <a:srgbClr val="FFFF00"/>
              </a:solidFill>
            </a:endParaRPr>
          </a:p>
        </p:txBody>
      </p:sp>
      <p:sp>
        <p:nvSpPr>
          <p:cNvPr id="3" name="Content Placeholder 2"/>
          <p:cNvSpPr>
            <a:spLocks noGrp="1"/>
          </p:cNvSpPr>
          <p:nvPr>
            <p:ph idx="1"/>
          </p:nvPr>
        </p:nvSpPr>
        <p:spPr>
          <a:xfrm>
            <a:off x="228600" y="1935480"/>
            <a:ext cx="8915400" cy="4389120"/>
          </a:xfrm>
        </p:spPr>
        <p:txBody>
          <a:bodyPr/>
          <a:lstStyle/>
          <a:p>
            <a:endParaRPr lang="en-US" dirty="0" smtClean="0"/>
          </a:p>
          <a:p>
            <a:r>
              <a:rPr lang="en-US" sz="3600" dirty="0" smtClean="0"/>
              <a:t>Can you recall / mention what discourse</a:t>
            </a:r>
          </a:p>
          <a:p>
            <a:endParaRPr lang="en-US" sz="3600" dirty="0" smtClean="0"/>
          </a:p>
          <a:p>
            <a:pPr>
              <a:buNone/>
            </a:pPr>
            <a:r>
              <a:rPr lang="en-US" sz="3600" dirty="0" smtClean="0"/>
              <a:t> have you taken to achieve this competence? </a:t>
            </a:r>
            <a:endParaRPr lang="en-US" sz="3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28600" y="1828800"/>
            <a:ext cx="8763000" cy="4724400"/>
          </a:xfrm>
        </p:spPr>
        <p:txBody>
          <a:bodyPr>
            <a:normAutofit/>
          </a:bodyPr>
          <a:lstStyle/>
          <a:p>
            <a:r>
              <a:rPr lang="en-US" sz="3600" dirty="0" smtClean="0">
                <a:effectLst>
                  <a:outerShdw blurRad="38100" dist="38100" dir="2700000" algn="tl">
                    <a:srgbClr val="000000">
                      <a:alpha val="43137"/>
                    </a:srgbClr>
                  </a:outerShdw>
                </a:effectLst>
                <a:latin typeface="Arial" pitchFamily="34" charset="0"/>
                <a:cs typeface="Arial" pitchFamily="34" charset="0"/>
              </a:rPr>
              <a:t>To master and keep current knowledge and skills relevant to medical practice</a:t>
            </a:r>
          </a:p>
          <a:p>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a:p>
            <a:r>
              <a:rPr lang="en-US" sz="3600" dirty="0" smtClean="0">
                <a:latin typeface="Arial" pitchFamily="34" charset="0"/>
                <a:cs typeface="Arial" pitchFamily="34" charset="0"/>
              </a:rPr>
              <a:t>Competence can be defined as the ability to perform a specific task in a manner that yields desirable outcomes.</a:t>
            </a:r>
          </a:p>
          <a:p>
            <a:endParaRPr lang="en-US" dirty="0" smtClean="0">
              <a:latin typeface="Arial" pitchFamily="34" charset="0"/>
              <a:cs typeface="Arial" pitchFamily="34" charset="0"/>
            </a:endParaRPr>
          </a:p>
          <a:p>
            <a:endParaRPr lang="en-US" dirty="0">
              <a:latin typeface="Arial" pitchFamily="34" charset="0"/>
              <a:cs typeface="Arial" pitchFamily="34" charset="0"/>
            </a:endParaRPr>
          </a:p>
        </p:txBody>
      </p:sp>
      <p:sp>
        <p:nvSpPr>
          <p:cNvPr id="3" name="Title 2"/>
          <p:cNvSpPr>
            <a:spLocks noGrp="1"/>
          </p:cNvSpPr>
          <p:nvPr>
            <p:ph type="title"/>
          </p:nvPr>
        </p:nvSpPr>
        <p:spPr>
          <a:xfrm>
            <a:off x="530352" y="609600"/>
            <a:ext cx="7772400" cy="1066800"/>
          </a:xfrm>
        </p:spPr>
        <p:txBody>
          <a:bodyPr/>
          <a:lstStyle/>
          <a:p>
            <a:r>
              <a:rPr lang="en-US" dirty="0" smtClean="0">
                <a:solidFill>
                  <a:srgbClr val="FFC000"/>
                </a:solidFill>
              </a:rPr>
              <a:t>Definition of competence:</a:t>
            </a:r>
            <a:endParaRPr lang="en-US" dirty="0">
              <a:solidFill>
                <a:srgbClr val="FFC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8153400" cy="628648"/>
          </a:xfrm>
        </p:spPr>
        <p:txBody>
          <a:bodyPr/>
          <a:lstStyle/>
          <a:p>
            <a:pPr algn="ctr"/>
            <a:r>
              <a:rPr lang="en-US" sz="5400" b="1" dirty="0" smtClean="0">
                <a:solidFill>
                  <a:srgbClr val="FFC000"/>
                </a:solidFill>
                <a:effectLst>
                  <a:outerShdw blurRad="38100" dist="38100" dir="2700000" algn="tl">
                    <a:srgbClr val="000000">
                      <a:alpha val="43137"/>
                    </a:srgbClr>
                  </a:outerShdw>
                </a:effectLst>
              </a:rPr>
              <a:t>Competence:</a:t>
            </a:r>
            <a:endParaRPr lang="en-US" sz="5400" b="1" dirty="0">
              <a:solidFill>
                <a:srgbClr val="FFC000"/>
              </a:solidFill>
              <a:effectLst>
                <a:outerShdw blurRad="38100" dist="38100" dir="2700000" algn="tl">
                  <a:srgbClr val="000000">
                    <a:alpha val="43137"/>
                  </a:srgbClr>
                </a:outerShdw>
              </a:effectLst>
            </a:endParaRPr>
          </a:p>
        </p:txBody>
      </p:sp>
      <p:sp>
        <p:nvSpPr>
          <p:cNvPr id="4" name="Content Placeholder 3"/>
          <p:cNvSpPr>
            <a:spLocks noGrp="1"/>
          </p:cNvSpPr>
          <p:nvPr>
            <p:ph sz="quarter" idx="1"/>
          </p:nvPr>
        </p:nvSpPr>
        <p:spPr>
          <a:xfrm>
            <a:off x="304800" y="1066800"/>
            <a:ext cx="8610600" cy="5029200"/>
          </a:xfrm>
        </p:spPr>
        <p:txBody>
          <a:bodyPr>
            <a:noAutofit/>
          </a:bodyPr>
          <a:lstStyle/>
          <a:p>
            <a:r>
              <a:rPr lang="en-US" sz="3600" dirty="0" smtClean="0">
                <a:latin typeface="Arial" pitchFamily="34" charset="0"/>
                <a:cs typeface="Arial" pitchFamily="34" charset="0"/>
              </a:rPr>
              <a:t>When we talk of professional competence, we refer to patients' expectations from</a:t>
            </a:r>
            <a:r>
              <a:rPr lang="en-US" sz="3600" dirty="0" smtClean="0">
                <a:solidFill>
                  <a:srgbClr val="00B050"/>
                </a:solidFill>
                <a:latin typeface="Arial" pitchFamily="34" charset="0"/>
                <a:cs typeface="Arial" pitchFamily="34" charset="0"/>
              </a:rPr>
              <a:t> </a:t>
            </a:r>
            <a:r>
              <a:rPr lang="en-US" sz="3600" dirty="0" smtClean="0">
                <a:latin typeface="Arial" pitchFamily="34" charset="0"/>
                <a:cs typeface="Arial" pitchFamily="34" charset="0"/>
              </a:rPr>
              <a:t>the professional they come into contact with will be up to the job</a:t>
            </a:r>
          </a:p>
          <a:p>
            <a:pPr>
              <a:buNone/>
            </a:pPr>
            <a:endParaRPr lang="en-US" sz="3600" dirty="0" smtClean="0">
              <a:latin typeface="Arial" pitchFamily="34" charset="0"/>
              <a:cs typeface="Arial" pitchFamily="34" charset="0"/>
            </a:endParaRPr>
          </a:p>
          <a:p>
            <a:r>
              <a:rPr lang="en-US" sz="3600" dirty="0" smtClean="0">
                <a:latin typeface="Arial" pitchFamily="34" charset="0"/>
                <a:cs typeface="Arial" pitchFamily="34" charset="0"/>
              </a:rPr>
              <a:t>A healthcare professional's competence from the patient's point of view is not negotiable.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8001000" cy="781048"/>
          </a:xfrm>
        </p:spPr>
        <p:txBody>
          <a:bodyPr/>
          <a:lstStyle/>
          <a:p>
            <a:pPr algn="ctr"/>
            <a:r>
              <a:rPr lang="en-US" sz="54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Competence. cont:</a:t>
            </a:r>
            <a:endParaRPr lang="en-US" sz="54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Content Placeholder 3"/>
          <p:cNvSpPr>
            <a:spLocks noGrp="1"/>
          </p:cNvSpPr>
          <p:nvPr>
            <p:ph sz="quarter" idx="1"/>
          </p:nvPr>
        </p:nvSpPr>
        <p:spPr>
          <a:xfrm>
            <a:off x="304800" y="1676400"/>
            <a:ext cx="8382000" cy="4572000"/>
          </a:xfrm>
        </p:spPr>
        <p:txBody>
          <a:bodyPr>
            <a:normAutofit/>
          </a:bodyPr>
          <a:lstStyle/>
          <a:p>
            <a:r>
              <a:rPr lang="en-US" sz="3600" dirty="0" smtClean="0">
                <a:latin typeface="Arial" pitchFamily="34" charset="0"/>
                <a:cs typeface="Arial" pitchFamily="34" charset="0"/>
              </a:rPr>
              <a:t>Indeed, the need for healthcare professionals to acquire and maintain appropriate levels of competence is so obvious that it would seem unnecessary to refer to it. </a:t>
            </a:r>
          </a:p>
          <a:p>
            <a:r>
              <a:rPr lang="en-US" sz="3600" dirty="0" smtClean="0">
                <a:latin typeface="Arial" pitchFamily="34" charset="0"/>
                <a:cs typeface="Arial" pitchFamily="34" charset="0"/>
              </a:rPr>
              <a:t>The patient simply expects that the healthcare professional has up-to-date knowledge and skills. </a:t>
            </a:r>
          </a:p>
          <a:p>
            <a:endParaRPr lang="en-US"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848600" cy="1600200"/>
          </a:xfrm>
        </p:spPr>
        <p:txBody>
          <a:bodyPr/>
          <a:lstStyle/>
          <a:p>
            <a:pPr algn="ctr"/>
            <a:r>
              <a:rPr lang="en-US" sz="36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Competence is defined in the context of particulars: </a:t>
            </a:r>
            <a:r>
              <a:rPr lang="en-US" sz="2800" dirty="0" smtClean="0">
                <a:latin typeface="Arial Rounded MT Bold" pitchFamily="34" charset="0"/>
              </a:rPr>
              <a:t/>
            </a:r>
            <a:br>
              <a:rPr lang="en-US" sz="2800" dirty="0" smtClean="0">
                <a:latin typeface="Arial Rounded MT Bold" pitchFamily="34" charset="0"/>
              </a:rPr>
            </a:br>
            <a:endParaRPr lang="en-US" dirty="0"/>
          </a:p>
        </p:txBody>
      </p:sp>
      <p:sp>
        <p:nvSpPr>
          <p:cNvPr id="4" name="Content Placeholder 3"/>
          <p:cNvSpPr>
            <a:spLocks noGrp="1"/>
          </p:cNvSpPr>
          <p:nvPr>
            <p:ph sz="quarter" idx="1"/>
          </p:nvPr>
        </p:nvSpPr>
        <p:spPr>
          <a:xfrm>
            <a:off x="0" y="1524000"/>
            <a:ext cx="9144000" cy="5334000"/>
          </a:xfrm>
        </p:spPr>
        <p:txBody>
          <a:bodyPr>
            <a:normAutofit lnSpcReduction="10000"/>
          </a:bodyPr>
          <a:lstStyle/>
          <a:p>
            <a:pPr>
              <a:buNone/>
            </a:pPr>
            <a:endParaRPr lang="en-US" sz="1600" dirty="0" smtClean="0">
              <a:latin typeface="Arial" pitchFamily="34" charset="0"/>
              <a:cs typeface="Arial" pitchFamily="34" charset="0"/>
            </a:endParaRPr>
          </a:p>
          <a:p>
            <a:pPr lvl="1"/>
            <a:r>
              <a:rPr lang="en-US" sz="3200" b="1" i="1" dirty="0" smtClean="0">
                <a:latin typeface="Arial" pitchFamily="34" charset="0"/>
                <a:cs typeface="Arial" pitchFamily="34" charset="0"/>
              </a:rPr>
              <a:t>Knowledge</a:t>
            </a:r>
            <a:r>
              <a:rPr lang="en-US" sz="3200" b="1" dirty="0" smtClean="0">
                <a:latin typeface="Arial" pitchFamily="34" charset="0"/>
                <a:cs typeface="Arial" pitchFamily="34" charset="0"/>
              </a:rPr>
              <a:t> </a:t>
            </a:r>
            <a:r>
              <a:rPr lang="en-US" sz="3200" dirty="0" smtClean="0">
                <a:solidFill>
                  <a:schemeClr val="bg1"/>
                </a:solidFill>
                <a:latin typeface="Arial" pitchFamily="34" charset="0"/>
                <a:cs typeface="Arial" pitchFamily="34" charset="0"/>
              </a:rPr>
              <a:t>involves understanding facts and procedures.</a:t>
            </a:r>
            <a:endParaRPr lang="en-US" sz="3200" dirty="0" smtClean="0">
              <a:solidFill>
                <a:srgbClr val="00B050"/>
              </a:solidFill>
              <a:latin typeface="Arial" pitchFamily="34" charset="0"/>
              <a:cs typeface="Arial" pitchFamily="34" charset="0"/>
            </a:endParaRPr>
          </a:p>
          <a:p>
            <a:pPr lvl="1"/>
            <a:r>
              <a:rPr lang="en-US" sz="3200" b="1" i="1" dirty="0" smtClean="0">
                <a:latin typeface="Arial" pitchFamily="34" charset="0"/>
                <a:cs typeface="Arial" pitchFamily="34" charset="0"/>
              </a:rPr>
              <a:t>Skills</a:t>
            </a:r>
            <a:r>
              <a:rPr lang="en-US" sz="3200" dirty="0" smtClean="0">
                <a:latin typeface="Arial" pitchFamily="34" charset="0"/>
                <a:cs typeface="Arial" pitchFamily="34" charset="0"/>
              </a:rPr>
              <a:t> </a:t>
            </a:r>
            <a:r>
              <a:rPr lang="en-US" sz="3200" dirty="0" smtClean="0">
                <a:solidFill>
                  <a:schemeClr val="bg1"/>
                </a:solidFill>
                <a:latin typeface="Arial" pitchFamily="34" charset="0"/>
                <a:cs typeface="Arial" pitchFamily="34" charset="0"/>
              </a:rPr>
              <a:t>is the capacity to perform specific actions</a:t>
            </a:r>
            <a:endParaRPr lang="en-US" sz="3200" i="1" dirty="0" smtClean="0">
              <a:solidFill>
                <a:srgbClr val="00B050"/>
              </a:solidFill>
              <a:latin typeface="Arial" pitchFamily="34" charset="0"/>
              <a:cs typeface="Arial" pitchFamily="34" charset="0"/>
            </a:endParaRPr>
          </a:p>
          <a:p>
            <a:pPr lvl="1"/>
            <a:r>
              <a:rPr lang="en-US" sz="3200" b="1" i="1" dirty="0" smtClean="0">
                <a:latin typeface="Arial" pitchFamily="34" charset="0"/>
                <a:cs typeface="Arial" pitchFamily="34" charset="0"/>
              </a:rPr>
              <a:t>Abilities</a:t>
            </a:r>
            <a:r>
              <a:rPr lang="en-US" sz="3200" dirty="0" smtClean="0">
                <a:latin typeface="Arial" pitchFamily="34" charset="0"/>
                <a:cs typeface="Arial" pitchFamily="34" charset="0"/>
              </a:rPr>
              <a:t> </a:t>
            </a:r>
            <a:r>
              <a:rPr lang="en-US" sz="3200" dirty="0" smtClean="0">
                <a:solidFill>
                  <a:schemeClr val="bg1"/>
                </a:solidFill>
                <a:latin typeface="Arial" pitchFamily="34" charset="0"/>
                <a:cs typeface="Arial" pitchFamily="34" charset="0"/>
              </a:rPr>
              <a:t>are gained or developed over time and</a:t>
            </a:r>
            <a:endParaRPr lang="en-US" sz="3200" dirty="0" smtClean="0">
              <a:solidFill>
                <a:srgbClr val="00B050"/>
              </a:solidFill>
              <a:latin typeface="Arial" pitchFamily="34" charset="0"/>
              <a:cs typeface="Arial" pitchFamily="34" charset="0"/>
            </a:endParaRPr>
          </a:p>
          <a:p>
            <a:pPr lvl="1"/>
            <a:r>
              <a:rPr lang="en-US" sz="3200" b="1" i="1" dirty="0" smtClean="0">
                <a:latin typeface="Arial" pitchFamily="34" charset="0"/>
                <a:cs typeface="Arial" pitchFamily="34" charset="0"/>
              </a:rPr>
              <a:t>Traits</a:t>
            </a:r>
            <a:r>
              <a:rPr lang="en-US" sz="3200" b="1" dirty="0" smtClean="0">
                <a:latin typeface="Arial" pitchFamily="34" charset="0"/>
                <a:cs typeface="Arial" pitchFamily="34" charset="0"/>
              </a:rPr>
              <a:t> </a:t>
            </a:r>
            <a:r>
              <a:rPr lang="en-US" sz="3200" dirty="0" smtClean="0">
                <a:solidFill>
                  <a:schemeClr val="bg1"/>
                </a:solidFill>
                <a:latin typeface="Arial" pitchFamily="34" charset="0"/>
                <a:cs typeface="Arial" pitchFamily="34" charset="0"/>
              </a:rPr>
              <a:t>are personality characteristics</a:t>
            </a:r>
            <a:endParaRPr lang="en-US" sz="3200" dirty="0" smtClean="0">
              <a:solidFill>
                <a:srgbClr val="00B050"/>
              </a:solidFill>
              <a:latin typeface="Arial" pitchFamily="34" charset="0"/>
              <a:cs typeface="Arial" pitchFamily="34" charset="0"/>
            </a:endParaRPr>
          </a:p>
          <a:p>
            <a:pPr marL="731520" lvl="3" indent="0">
              <a:spcBef>
                <a:spcPts val="700"/>
              </a:spcBef>
              <a:buSzPct val="60000"/>
              <a:buFont typeface="Wingdings" pitchFamily="2" charset="2"/>
              <a:buChar char="q"/>
            </a:pPr>
            <a:r>
              <a:rPr lang="en-US" sz="3200" dirty="0" smtClean="0">
                <a:solidFill>
                  <a:schemeClr val="bg1"/>
                </a:solidFill>
                <a:latin typeface="Arial" pitchFamily="34" charset="0"/>
                <a:cs typeface="Arial" pitchFamily="34" charset="0"/>
              </a:rPr>
              <a:t>self-control</a:t>
            </a:r>
          </a:p>
          <a:p>
            <a:pPr marL="731520" lvl="3" indent="0">
              <a:spcBef>
                <a:spcPts val="700"/>
              </a:spcBef>
              <a:buSzPct val="60000"/>
              <a:buFont typeface="Wingdings" pitchFamily="2" charset="2"/>
              <a:buChar char="q"/>
            </a:pPr>
            <a:r>
              <a:rPr lang="en-US" sz="3200" dirty="0" smtClean="0">
                <a:solidFill>
                  <a:schemeClr val="bg1"/>
                </a:solidFill>
                <a:latin typeface="Arial" pitchFamily="34" charset="0"/>
                <a:cs typeface="Arial" pitchFamily="34" charset="0"/>
              </a:rPr>
              <a:t>self-confidence</a:t>
            </a:r>
          </a:p>
          <a:p>
            <a:pPr marL="731520" lvl="3" indent="0">
              <a:spcBef>
                <a:spcPts val="700"/>
              </a:spcBef>
              <a:buSzPct val="60000"/>
              <a:buFont typeface="Wingdings" pitchFamily="2" charset="2"/>
              <a:buChar char="q"/>
            </a:pPr>
            <a:r>
              <a:rPr lang="en-US" sz="3200" dirty="0" smtClean="0">
                <a:solidFill>
                  <a:schemeClr val="bg1"/>
                </a:solidFill>
                <a:latin typeface="Arial" pitchFamily="34" charset="0"/>
                <a:cs typeface="Arial" pitchFamily="34" charset="0"/>
              </a:rPr>
              <a:t>Personal and social values</a:t>
            </a:r>
          </a:p>
          <a:p>
            <a:pPr lvl="1"/>
            <a:endParaRPr lang="en-US" sz="1600" i="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8077200" cy="1390648"/>
          </a:xfrm>
        </p:spPr>
        <p:txBody>
          <a:bodyPr/>
          <a:lstStyle/>
          <a:p>
            <a:r>
              <a:rPr lang="en-US" sz="40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Competence is defined in the context of particulars cont:</a:t>
            </a:r>
            <a:endParaRPr lang="en-US" sz="4000" dirty="0"/>
          </a:p>
        </p:txBody>
      </p:sp>
      <p:sp>
        <p:nvSpPr>
          <p:cNvPr id="4" name="Content Placeholder 3"/>
          <p:cNvSpPr>
            <a:spLocks noGrp="1"/>
          </p:cNvSpPr>
          <p:nvPr>
            <p:ph sz="half" idx="1"/>
          </p:nvPr>
        </p:nvSpPr>
        <p:spPr>
          <a:xfrm>
            <a:off x="457200" y="2667000"/>
            <a:ext cx="8229600" cy="3581400"/>
          </a:xfrm>
        </p:spPr>
        <p:txBody>
          <a:bodyPr/>
          <a:lstStyle/>
          <a:p>
            <a:pPr algn="ctr">
              <a:buNone/>
            </a:pPr>
            <a:r>
              <a:rPr lang="en-US" sz="5400" dirty="0" smtClean="0">
                <a:latin typeface="Arial" pitchFamily="34" charset="0"/>
                <a:cs typeface="Arial" pitchFamily="34" charset="0"/>
              </a:rPr>
              <a:t>Competence develops over  time and is nurtured by reflection on experience</a:t>
            </a:r>
            <a:endParaRPr lang="en-US" sz="5400" i="1" dirty="0" smtClean="0">
              <a:latin typeface="Arial" pitchFamily="34" charset="0"/>
              <a:cs typeface="Arial" pitchFamily="34" charset="0"/>
            </a:endParaRPr>
          </a:p>
          <a:p>
            <a:pPr lvl="1">
              <a:buNone/>
            </a:pPr>
            <a:endParaRPr lang="en-US" sz="1400" i="1" dirty="0" smtClean="0">
              <a:latin typeface="Arial Rounded MT Bold" pitchFamily="34" charset="0"/>
            </a:endParaRP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52400" y="2704664"/>
            <a:ext cx="8763000" cy="3924736"/>
          </a:xfrm>
        </p:spPr>
        <p:txBody>
          <a:bodyPr>
            <a:normAutofit/>
          </a:bodyPr>
          <a:lstStyle/>
          <a:p>
            <a:pPr algn="ctr"/>
            <a:r>
              <a:rPr lang="en-US" sz="4800" dirty="0" smtClean="0">
                <a:latin typeface="Arial" pitchFamily="34" charset="0"/>
                <a:cs typeface="Arial" pitchFamily="34" charset="0"/>
              </a:rPr>
              <a:t>All countries need to ensure that the practice of medicine is ethical and competent, and thereby protect their public from poor practice.</a:t>
            </a:r>
            <a:endParaRPr lang="en-US" sz="4800" dirty="0">
              <a:latin typeface="Arial" pitchFamily="34" charset="0"/>
              <a:cs typeface="Arial" pitchFamily="34" charset="0"/>
            </a:endParaRPr>
          </a:p>
        </p:txBody>
      </p:sp>
      <p:sp>
        <p:nvSpPr>
          <p:cNvPr id="3" name="Title 2"/>
          <p:cNvSpPr>
            <a:spLocks noGrp="1"/>
          </p:cNvSpPr>
          <p:nvPr>
            <p:ph type="title"/>
          </p:nvPr>
        </p:nvSpPr>
        <p:spPr>
          <a:xfrm>
            <a:off x="0" y="762000"/>
            <a:ext cx="9144000" cy="1362456"/>
          </a:xfrm>
        </p:spPr>
        <p:txBody>
          <a:bodyPr>
            <a:noAutofit/>
          </a:bodyPr>
          <a:lstStyle/>
          <a:p>
            <a:pPr algn="ctr"/>
            <a:r>
              <a:rPr lang="en-US" sz="5400" dirty="0" smtClean="0">
                <a:solidFill>
                  <a:srgbClr val="FFC000"/>
                </a:solidFill>
                <a:latin typeface="Arial Rounded MT Bold" pitchFamily="34" charset="0"/>
              </a:rPr>
              <a:t>Why the competence is vital ?</a:t>
            </a:r>
            <a:endParaRPr lang="en-US" sz="5400" dirty="0">
              <a:solidFill>
                <a:srgbClr val="FFC000"/>
              </a:solidFill>
              <a:latin typeface="Arial Rounded MT Bold"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847088"/>
          </a:xfrm>
        </p:spPr>
        <p:txBody>
          <a:bodyPr>
            <a:normAutofit/>
          </a:bodyPr>
          <a:lstStyle/>
          <a:p>
            <a:pPr algn="ctr"/>
            <a:r>
              <a:rPr lang="en-US" sz="3600" b="1" dirty="0" smtClean="0">
                <a:solidFill>
                  <a:srgbClr val="FFC000"/>
                </a:solidFill>
              </a:rPr>
              <a:t>Is Competence Really Vital ?</a:t>
            </a:r>
            <a:r>
              <a:rPr lang="en-US" sz="2800" dirty="0" smtClean="0">
                <a:solidFill>
                  <a:srgbClr val="FFC000"/>
                </a:solidFill>
              </a:rPr>
              <a:t/>
            </a:r>
            <a:br>
              <a:rPr lang="en-US" sz="2800" dirty="0" smtClean="0">
                <a:solidFill>
                  <a:srgbClr val="FFC000"/>
                </a:solidFill>
              </a:rPr>
            </a:br>
            <a:r>
              <a:rPr lang="en-US" sz="2800" dirty="0" smtClean="0">
                <a:solidFill>
                  <a:srgbClr val="FFC000"/>
                </a:solidFill>
              </a:rPr>
              <a:t>Before saying YES or NO , just </a:t>
            </a:r>
            <a:br>
              <a:rPr lang="en-US" sz="2800" dirty="0" smtClean="0">
                <a:solidFill>
                  <a:srgbClr val="FFC000"/>
                </a:solidFill>
              </a:rPr>
            </a:br>
            <a:r>
              <a:rPr lang="en-US" sz="2800" dirty="0" smtClean="0">
                <a:solidFill>
                  <a:srgbClr val="FFC000"/>
                </a:solidFill>
              </a:rPr>
              <a:t>Think </a:t>
            </a:r>
            <a:endParaRPr lang="en-US" sz="2800" dirty="0">
              <a:solidFill>
                <a:srgbClr val="FFC000"/>
              </a:solidFill>
            </a:endParaRPr>
          </a:p>
        </p:txBody>
      </p:sp>
      <p:sp>
        <p:nvSpPr>
          <p:cNvPr id="3" name="Content Placeholder 2"/>
          <p:cNvSpPr>
            <a:spLocks noGrp="1"/>
          </p:cNvSpPr>
          <p:nvPr>
            <p:ph idx="1"/>
          </p:nvPr>
        </p:nvSpPr>
        <p:spPr>
          <a:xfrm>
            <a:off x="228600" y="1935480"/>
            <a:ext cx="8686800" cy="4617720"/>
          </a:xfrm>
        </p:spPr>
        <p:txBody>
          <a:bodyPr>
            <a:normAutofit fontScale="92500"/>
          </a:bodyPr>
          <a:lstStyle/>
          <a:p>
            <a:pPr>
              <a:buNone/>
            </a:pPr>
            <a:r>
              <a:rPr lang="en-US" dirty="0" smtClean="0"/>
              <a:t>About an “ aha!!! “ experience? </a:t>
            </a:r>
          </a:p>
          <a:p>
            <a:endParaRPr lang="en-US" dirty="0"/>
          </a:p>
          <a:p>
            <a:endParaRPr lang="en-US" dirty="0" smtClean="0"/>
          </a:p>
          <a:p>
            <a:endParaRPr lang="en-US" dirty="0"/>
          </a:p>
          <a:p>
            <a:pPr marL="0" indent="0">
              <a:buNone/>
            </a:pPr>
            <a:r>
              <a:rPr lang="en-US" sz="5400" dirty="0" smtClean="0">
                <a:solidFill>
                  <a:srgbClr val="FFFF00"/>
                </a:solidFill>
              </a:rPr>
              <a:t>&amp;</a:t>
            </a:r>
          </a:p>
          <a:p>
            <a:endParaRPr lang="en-US" dirty="0"/>
          </a:p>
          <a:p>
            <a:endParaRPr lang="en-US" dirty="0" smtClean="0"/>
          </a:p>
          <a:p>
            <a:pPr marL="0" indent="0">
              <a:buNone/>
            </a:pPr>
            <a:endParaRPr lang="en-US" dirty="0" smtClean="0"/>
          </a:p>
          <a:p>
            <a:pPr>
              <a:buNone/>
            </a:pPr>
            <a:r>
              <a:rPr lang="en-US" dirty="0" smtClean="0"/>
              <a:t>Was it possible for you to have it without being </a:t>
            </a:r>
            <a:r>
              <a:rPr lang="en-US" b="1" dirty="0" smtClean="0"/>
              <a:t>COMPETENT</a:t>
            </a:r>
            <a:r>
              <a:rPr lang="en-US" dirty="0" smtClean="0"/>
              <a:t>  ?</a:t>
            </a:r>
            <a:endParaRPr lang="en-US" dirty="0"/>
          </a:p>
        </p:txBody>
      </p:sp>
      <p:pic>
        <p:nvPicPr>
          <p:cNvPr id="4" name="Picture 2" descr="C:\Users\Dr. Kamran\Pictures\success.jpg"/>
          <p:cNvPicPr>
            <a:picLocks noChangeAspect="1" noChangeArrowheads="1"/>
          </p:cNvPicPr>
          <p:nvPr/>
        </p:nvPicPr>
        <p:blipFill>
          <a:blip r:embed="rId2" cstate="print"/>
          <a:srcRect/>
          <a:stretch>
            <a:fillRect/>
          </a:stretch>
        </p:blipFill>
        <p:spPr bwMode="auto">
          <a:xfrm>
            <a:off x="1905000" y="2743200"/>
            <a:ext cx="4724400" cy="2514600"/>
          </a:xfrm>
          <a:prstGeom prst="rect">
            <a:avLst/>
          </a:prstGeom>
          <a:noFill/>
        </p:spPr>
      </p:pic>
    </p:spTree>
    <p:extLst>
      <p:ext uri="{BB962C8B-B14F-4D97-AF65-F5344CB8AC3E}">
        <p14:creationId xmlns:p14="http://schemas.microsoft.com/office/powerpoint/2010/main" val="866306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8229600" cy="781048"/>
          </a:xfrm>
        </p:spPr>
        <p:txBody>
          <a:bodyPr/>
          <a:lstStyle/>
          <a:p>
            <a:pPr algn="ctr"/>
            <a:r>
              <a:rPr lang="en-US" sz="54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Levels of competence:</a:t>
            </a:r>
            <a:endParaRPr lang="en-US" sz="54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5" name="Content Placeholder 4"/>
          <p:cNvGraphicFramePr>
            <a:graphicFrameLocks noGrp="1"/>
          </p:cNvGraphicFramePr>
          <p:nvPr>
            <p:ph sz="quarter" idx="1"/>
          </p:nvPr>
        </p:nvGraphicFramePr>
        <p:xfrm>
          <a:off x="685800" y="1371600"/>
          <a:ext cx="79248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63D0AC62-EEA3-4879-B59D-6B6485325424}"/>
                                            </p:graphicEl>
                                          </p:spTgt>
                                        </p:tgtEl>
                                        <p:attrNameLst>
                                          <p:attrName>style.visibility</p:attrName>
                                        </p:attrNameLst>
                                      </p:cBhvr>
                                      <p:to>
                                        <p:strVal val="visible"/>
                                      </p:to>
                                    </p:set>
                                    <p:anim calcmode="lin" valueType="num">
                                      <p:cBhvr additive="base">
                                        <p:cTn id="7" dur="500" fill="hold"/>
                                        <p:tgtEl>
                                          <p:spTgt spid="5">
                                            <p:graphicEl>
                                              <a:dgm id="{63D0AC62-EEA3-4879-B59D-6B6485325424}"/>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63D0AC62-EEA3-4879-B59D-6B6485325424}"/>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dgm id="{7C9C4E73-22CF-40B7-AE84-6D24C4CDA8F1}"/>
                                            </p:graphicEl>
                                          </p:spTgt>
                                        </p:tgtEl>
                                        <p:attrNameLst>
                                          <p:attrName>style.visibility</p:attrName>
                                        </p:attrNameLst>
                                      </p:cBhvr>
                                      <p:to>
                                        <p:strVal val="visible"/>
                                      </p:to>
                                    </p:set>
                                    <p:anim calcmode="lin" valueType="num">
                                      <p:cBhvr additive="base">
                                        <p:cTn id="13" dur="500" fill="hold"/>
                                        <p:tgtEl>
                                          <p:spTgt spid="5">
                                            <p:graphicEl>
                                              <a:dgm id="{7C9C4E73-22CF-40B7-AE84-6D24C4CDA8F1}"/>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7C9C4E73-22CF-40B7-AE84-6D24C4CDA8F1}"/>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graphicEl>
                                              <a:dgm id="{2DA6553D-1F63-4A48-9127-CCCCE18BF19C}"/>
                                            </p:graphicEl>
                                          </p:spTgt>
                                        </p:tgtEl>
                                        <p:attrNameLst>
                                          <p:attrName>style.visibility</p:attrName>
                                        </p:attrNameLst>
                                      </p:cBhvr>
                                      <p:to>
                                        <p:strVal val="visible"/>
                                      </p:to>
                                    </p:set>
                                    <p:anim calcmode="lin" valueType="num">
                                      <p:cBhvr additive="base">
                                        <p:cTn id="19" dur="500" fill="hold"/>
                                        <p:tgtEl>
                                          <p:spTgt spid="5">
                                            <p:graphicEl>
                                              <a:dgm id="{2DA6553D-1F63-4A48-9127-CCCCE18BF19C}"/>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graphicEl>
                                              <a:dgm id="{2DA6553D-1F63-4A48-9127-CCCCE18BF19C}"/>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graphicEl>
                                              <a:dgm id="{6968FB26-F9B9-4D58-95D0-02FCCDFC210C}"/>
                                            </p:graphicEl>
                                          </p:spTgt>
                                        </p:tgtEl>
                                        <p:attrNameLst>
                                          <p:attrName>style.visibility</p:attrName>
                                        </p:attrNameLst>
                                      </p:cBhvr>
                                      <p:to>
                                        <p:strVal val="visible"/>
                                      </p:to>
                                    </p:set>
                                    <p:anim calcmode="lin" valueType="num">
                                      <p:cBhvr additive="base">
                                        <p:cTn id="25" dur="500" fill="hold"/>
                                        <p:tgtEl>
                                          <p:spTgt spid="5">
                                            <p:graphicEl>
                                              <a:dgm id="{6968FB26-F9B9-4D58-95D0-02FCCDFC210C}"/>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graphicEl>
                                              <a:dgm id="{6968FB26-F9B9-4D58-95D0-02FCCDFC210C}"/>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graphicEl>
                                              <a:dgm id="{53C7062B-EE36-482D-A805-63D47354B05D}"/>
                                            </p:graphicEl>
                                          </p:spTgt>
                                        </p:tgtEl>
                                        <p:attrNameLst>
                                          <p:attrName>style.visibility</p:attrName>
                                        </p:attrNameLst>
                                      </p:cBhvr>
                                      <p:to>
                                        <p:strVal val="visible"/>
                                      </p:to>
                                    </p:set>
                                    <p:anim calcmode="lin" valueType="num">
                                      <p:cBhvr additive="base">
                                        <p:cTn id="31" dur="500" fill="hold"/>
                                        <p:tgtEl>
                                          <p:spTgt spid="5">
                                            <p:graphicEl>
                                              <a:dgm id="{53C7062B-EE36-482D-A805-63D47354B05D}"/>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graphicEl>
                                              <a:dgm id="{53C7062B-EE36-482D-A805-63D47354B05D}"/>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8229600" cy="857248"/>
          </a:xfrm>
        </p:spPr>
        <p:txBody>
          <a:bodyPr/>
          <a:lstStyle/>
          <a:p>
            <a:r>
              <a:rPr lang="en-US" sz="5400" b="1" dirty="0" smtClean="0">
                <a:solidFill>
                  <a:srgbClr val="FFC000"/>
                </a:solidFill>
                <a:effectLst>
                  <a:outerShdw blurRad="38100" dist="38100" dir="2700000" algn="tl">
                    <a:srgbClr val="000000">
                      <a:alpha val="43137"/>
                    </a:srgbClr>
                  </a:outerShdw>
                </a:effectLst>
              </a:rPr>
              <a:t>Levels of competence. Cont:</a:t>
            </a:r>
            <a:endParaRPr lang="en-US" sz="5400" b="1" dirty="0">
              <a:solidFill>
                <a:srgbClr val="FFC000"/>
              </a:solidFill>
              <a:effectLst>
                <a:outerShdw blurRad="38100" dist="38100" dir="2700000" algn="tl">
                  <a:srgbClr val="000000">
                    <a:alpha val="43137"/>
                  </a:srgbClr>
                </a:outerShdw>
              </a:effectLst>
            </a:endParaRPr>
          </a:p>
        </p:txBody>
      </p:sp>
      <p:sp>
        <p:nvSpPr>
          <p:cNvPr id="3" name="Text Placeholder 2"/>
          <p:cNvSpPr>
            <a:spLocks noGrp="1"/>
          </p:cNvSpPr>
          <p:nvPr>
            <p:ph type="body" idx="2"/>
          </p:nvPr>
        </p:nvSpPr>
        <p:spPr>
          <a:xfrm>
            <a:off x="609600" y="1752600"/>
            <a:ext cx="461938" cy="4343400"/>
          </a:xfrm>
        </p:spPr>
        <p:txBody>
          <a:bodyPr/>
          <a:lstStyle/>
          <a:p>
            <a:endParaRPr lang="en-US" dirty="0"/>
          </a:p>
        </p:txBody>
      </p:sp>
      <p:graphicFrame>
        <p:nvGraphicFramePr>
          <p:cNvPr id="5" name="Content Placeholder 4"/>
          <p:cNvGraphicFramePr>
            <a:graphicFrameLocks noGrp="1"/>
          </p:cNvGraphicFramePr>
          <p:nvPr>
            <p:ph sz="quarter" idx="1"/>
          </p:nvPr>
        </p:nvGraphicFramePr>
        <p:xfrm>
          <a:off x="0" y="1752600"/>
          <a:ext cx="87630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dgm id="{525E4AEA-2CF6-4AE8-BF63-D4D2BD623442}"/>
                                            </p:graphicEl>
                                          </p:spTgt>
                                        </p:tgtEl>
                                        <p:attrNameLst>
                                          <p:attrName>style.visibility</p:attrName>
                                        </p:attrNameLst>
                                      </p:cBhvr>
                                      <p:to>
                                        <p:strVal val="visible"/>
                                      </p:to>
                                    </p:set>
                                    <p:animEffect transition="in" filter="wipe(down)">
                                      <p:cBhvr>
                                        <p:cTn id="7" dur="500"/>
                                        <p:tgtEl>
                                          <p:spTgt spid="5">
                                            <p:graphicEl>
                                              <a:dgm id="{525E4AEA-2CF6-4AE8-BF63-D4D2BD62344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graphicEl>
                                              <a:dgm id="{73A419DC-702E-4043-B3E3-B6544E3EBB8E}"/>
                                            </p:graphicEl>
                                          </p:spTgt>
                                        </p:tgtEl>
                                        <p:attrNameLst>
                                          <p:attrName>style.visibility</p:attrName>
                                        </p:attrNameLst>
                                      </p:cBhvr>
                                      <p:to>
                                        <p:strVal val="visible"/>
                                      </p:to>
                                    </p:set>
                                    <p:animEffect transition="in" filter="wipe(down)">
                                      <p:cBhvr>
                                        <p:cTn id="12" dur="500"/>
                                        <p:tgtEl>
                                          <p:spTgt spid="5">
                                            <p:graphicEl>
                                              <a:dgm id="{73A419DC-702E-4043-B3E3-B6544E3EBB8E}"/>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graphicEl>
                                              <a:dgm id="{CC78857D-8803-4B19-999C-2067BFC7D50E}"/>
                                            </p:graphicEl>
                                          </p:spTgt>
                                        </p:tgtEl>
                                        <p:attrNameLst>
                                          <p:attrName>style.visibility</p:attrName>
                                        </p:attrNameLst>
                                      </p:cBhvr>
                                      <p:to>
                                        <p:strVal val="visible"/>
                                      </p:to>
                                    </p:set>
                                    <p:animEffect transition="in" filter="wipe(down)">
                                      <p:cBhvr>
                                        <p:cTn id="17" dur="500"/>
                                        <p:tgtEl>
                                          <p:spTgt spid="5">
                                            <p:graphicEl>
                                              <a:dgm id="{CC78857D-8803-4B19-999C-2067BFC7D50E}"/>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graphicEl>
                                              <a:dgm id="{FDAEE9CA-1EBB-4DF4-AF9D-12A625CD91E2}"/>
                                            </p:graphicEl>
                                          </p:spTgt>
                                        </p:tgtEl>
                                        <p:attrNameLst>
                                          <p:attrName>style.visibility</p:attrName>
                                        </p:attrNameLst>
                                      </p:cBhvr>
                                      <p:to>
                                        <p:strVal val="visible"/>
                                      </p:to>
                                    </p:set>
                                    <p:animEffect transition="in" filter="wipe(down)">
                                      <p:cBhvr>
                                        <p:cTn id="22" dur="500"/>
                                        <p:tgtEl>
                                          <p:spTgt spid="5">
                                            <p:graphicEl>
                                              <a:dgm id="{FDAEE9CA-1EBB-4DF4-AF9D-12A625CD91E2}"/>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graphicEl>
                                              <a:dgm id="{64D5B07A-B648-4906-AE18-71324A6A0048}"/>
                                            </p:graphicEl>
                                          </p:spTgt>
                                        </p:tgtEl>
                                        <p:attrNameLst>
                                          <p:attrName>style.visibility</p:attrName>
                                        </p:attrNameLst>
                                      </p:cBhvr>
                                      <p:to>
                                        <p:strVal val="visible"/>
                                      </p:to>
                                    </p:set>
                                    <p:animEffect transition="in" filter="wipe(down)">
                                      <p:cBhvr>
                                        <p:cTn id="27" dur="500"/>
                                        <p:tgtEl>
                                          <p:spTgt spid="5">
                                            <p:graphicEl>
                                              <a:dgm id="{64D5B07A-B648-4906-AE18-71324A6A004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057400"/>
            <a:ext cx="9144000" cy="2743200"/>
          </a:xfrm>
        </p:spPr>
        <p:txBody>
          <a:bodyPr>
            <a:normAutofit/>
          </a:bodyPr>
          <a:lstStyle/>
          <a:p>
            <a:pPr algn="l"/>
            <a:r>
              <a:rPr lang="en-US" sz="4000" dirty="0" smtClean="0"/>
              <a:t>   </a:t>
            </a:r>
            <a:endParaRPr lang="en-US" dirty="0"/>
          </a:p>
        </p:txBody>
      </p:sp>
      <p:sp>
        <p:nvSpPr>
          <p:cNvPr id="3" name="Subtitle 2"/>
          <p:cNvSpPr>
            <a:spLocks noGrp="1"/>
          </p:cNvSpPr>
          <p:nvPr>
            <p:ph type="subTitle" idx="1"/>
          </p:nvPr>
        </p:nvSpPr>
        <p:spPr>
          <a:xfrm>
            <a:off x="0" y="228600"/>
            <a:ext cx="9144000" cy="4495800"/>
          </a:xfrm>
          <a:effectLst>
            <a:glow rad="228600">
              <a:schemeClr val="accent6">
                <a:satMod val="175000"/>
                <a:alpha val="40000"/>
              </a:schemeClr>
            </a:glow>
          </a:effectLst>
          <a:scene3d>
            <a:camera prst="orthographicFront"/>
            <a:lightRig rig="threePt" dir="t"/>
          </a:scene3d>
          <a:sp3d>
            <a:bevelT w="152400" h="50800" prst="softRound"/>
          </a:sp3d>
        </p:spPr>
        <p:txBody>
          <a:bodyPr>
            <a:noAutofit/>
          </a:bodyPr>
          <a:lstStyle/>
          <a:p>
            <a:pPr algn="ctr"/>
            <a:endParaRPr lang="en-US" sz="4400" b="1" dirty="0" smtClean="0">
              <a:ln w="11430"/>
              <a:effectLst>
                <a:outerShdw blurRad="80000" dist="40000" dir="5040000" algn="tl">
                  <a:srgbClr val="000000">
                    <a:alpha val="30000"/>
                  </a:srgbClr>
                </a:outerShdw>
              </a:effectLst>
            </a:endParaRPr>
          </a:p>
          <a:p>
            <a:pPr algn="ctr"/>
            <a:endParaRPr lang="en-US"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en-US" sz="5400" b="1" dirty="0" smtClean="0"/>
              <a:t>Maintaining Competence </a:t>
            </a:r>
          </a:p>
          <a:p>
            <a:pPr algn="l"/>
            <a:endParaRPr lang="en-US" sz="5400" b="1" dirty="0" smtClean="0"/>
          </a:p>
          <a:p>
            <a:pPr algn="l"/>
            <a:endParaRPr lang="en-US" sz="5400" b="1" dirty="0" smtClean="0"/>
          </a:p>
          <a:p>
            <a:pPr algn="l"/>
            <a:endParaRPr lang="en-US" sz="5400" b="1" dirty="0" smtClean="0"/>
          </a:p>
          <a:p>
            <a:pPr algn="l"/>
            <a:endParaRPr lang="en-US" sz="5400" b="1" dirty="0" smtClean="0"/>
          </a:p>
          <a:p>
            <a:pPr algn="ctr"/>
            <a:r>
              <a:rPr lang="en-US" b="1" i="1" u="sng" dirty="0" smtClean="0">
                <a:solidFill>
                  <a:srgbClr val="00B0F0"/>
                </a:solidFill>
              </a:rPr>
              <a:t> </a:t>
            </a:r>
          </a:p>
          <a:p>
            <a:pPr algn="l"/>
            <a:endParaRPr lang="en-US" b="1" i="1" u="sng" dirty="0" smtClean="0"/>
          </a:p>
          <a:p>
            <a:pPr algn="l"/>
            <a:r>
              <a:rPr lang="en-US" b="1" i="1" u="sng" dirty="0" err="1" smtClean="0"/>
              <a:t>mma</a:t>
            </a:r>
            <a:endParaRPr lang="en-US" b="1" i="1" u="sng" dirty="0" smtClean="0"/>
          </a:p>
        </p:txBody>
      </p:sp>
      <p:sp>
        <p:nvSpPr>
          <p:cNvPr id="5" name="Rectangle 4"/>
          <p:cNvSpPr/>
          <p:nvPr/>
        </p:nvSpPr>
        <p:spPr>
          <a:xfrm>
            <a:off x="0" y="4800601"/>
            <a:ext cx="9144000" cy="224676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3200" b="1" dirty="0" smtClean="0">
                <a:solidFill>
                  <a:schemeClr val="bg1"/>
                </a:solidFill>
                <a:effectLst>
                  <a:outerShdw blurRad="38100" dist="38100" dir="2700000" algn="tl">
                    <a:srgbClr val="000000">
                      <a:alpha val="43137"/>
                    </a:srgbClr>
                  </a:outerShdw>
                </a:effectLst>
              </a:rPr>
              <a:t>	DR. KAMRAN SATTAR</a:t>
            </a:r>
            <a:endParaRPr lang="en-US" sz="3200" dirty="0" smtClean="0">
              <a:solidFill>
                <a:schemeClr val="bg1"/>
              </a:solidFill>
              <a:effectLst>
                <a:outerShdw blurRad="38100" dist="38100" dir="2700000" algn="tl">
                  <a:srgbClr val="000000">
                    <a:alpha val="43137"/>
                  </a:srgbClr>
                </a:outerShdw>
              </a:effectLst>
            </a:endParaRPr>
          </a:p>
          <a:p>
            <a:r>
              <a:rPr lang="en-US" b="1" dirty="0" smtClean="0">
                <a:solidFill>
                  <a:schemeClr val="bg1"/>
                </a:solidFill>
                <a:effectLst>
                  <a:outerShdw blurRad="38100" dist="38100" dir="2700000" algn="tl">
                    <a:srgbClr val="000000">
                      <a:alpha val="43137"/>
                    </a:srgbClr>
                  </a:outerShdw>
                </a:effectLst>
              </a:rPr>
              <a:t>	MBBS. PGD MedEd </a:t>
            </a:r>
            <a:r>
              <a:rPr lang="en-US" b="1" dirty="0" smtClean="0"/>
              <a:t>UoD ( UK )</a:t>
            </a:r>
            <a:endParaRPr lang="en-US" dirty="0" smtClean="0">
              <a:solidFill>
                <a:schemeClr val="bg1"/>
              </a:solidFill>
              <a:effectLst>
                <a:outerShdw blurRad="38100" dist="38100" dir="2700000" algn="tl">
                  <a:srgbClr val="000000">
                    <a:alpha val="43137"/>
                  </a:srgbClr>
                </a:outerShdw>
              </a:effectLst>
            </a:endParaRPr>
          </a:p>
          <a:p>
            <a:r>
              <a:rPr lang="en-US" b="1" dirty="0" smtClean="0">
                <a:solidFill>
                  <a:schemeClr val="bg1"/>
                </a:solidFill>
                <a:effectLst>
                  <a:outerShdw blurRad="38100" dist="38100" dir="2700000" algn="tl">
                    <a:srgbClr val="000000">
                      <a:alpha val="43137"/>
                    </a:srgbClr>
                  </a:outerShdw>
                </a:effectLst>
              </a:rPr>
              <a:t>	</a:t>
            </a:r>
            <a:r>
              <a:rPr lang="en-US" b="1" dirty="0" smtClean="0"/>
              <a:t>(MMed UoD ( UK )</a:t>
            </a:r>
          </a:p>
          <a:p>
            <a:r>
              <a:rPr lang="en-US" b="1" dirty="0" smtClean="0"/>
              <a:t>	Dept: of Medical Education , College of Medicine</a:t>
            </a:r>
          </a:p>
          <a:p>
            <a:r>
              <a:rPr lang="en-US" b="1" dirty="0" smtClean="0">
                <a:solidFill>
                  <a:schemeClr val="bg1"/>
                </a:solidFill>
                <a:effectLst>
                  <a:outerShdw blurRad="38100" dist="38100" dir="2700000" algn="tl">
                    <a:srgbClr val="000000">
                      <a:alpha val="43137"/>
                    </a:srgbClr>
                  </a:outerShdw>
                </a:effectLst>
              </a:rPr>
              <a:t>                 </a:t>
            </a:r>
            <a:r>
              <a:rPr lang="en-US" b="1" dirty="0" smtClean="0"/>
              <a:t>King Saud University, Riyadh, </a:t>
            </a:r>
          </a:p>
          <a:p>
            <a:r>
              <a:rPr lang="en-US" b="1" dirty="0" smtClean="0"/>
              <a:t>                 Saudi Arabia </a:t>
            </a:r>
          </a:p>
          <a:p>
            <a:endParaRPr lang="en-US" dirty="0" smtClean="0">
              <a:solidFill>
                <a:schemeClr val="bg1"/>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28600" y="1752600"/>
            <a:ext cx="8915400" cy="4724400"/>
          </a:xfrm>
        </p:spPr>
        <p:txBody>
          <a:bodyPr>
            <a:normAutofit/>
          </a:bodyPr>
          <a:lstStyle/>
          <a:p>
            <a:pPr>
              <a:buFont typeface="Wingdings" pitchFamily="2" charset="2"/>
              <a:buChar char="q"/>
            </a:pPr>
            <a:r>
              <a:rPr lang="en-US" sz="3200" dirty="0" smtClean="0">
                <a:latin typeface="Arial" pitchFamily="34" charset="0"/>
                <a:cs typeface="Arial" pitchFamily="34" charset="0"/>
              </a:rPr>
              <a:t>The novice has no background or experience in his or her area.</a:t>
            </a:r>
          </a:p>
          <a:p>
            <a:pPr>
              <a:buFont typeface="Wingdings" pitchFamily="2" charset="2"/>
              <a:buChar char="q"/>
            </a:pPr>
            <a:endParaRPr lang="en-US" sz="3200" dirty="0" smtClean="0">
              <a:latin typeface="Arial" pitchFamily="34" charset="0"/>
              <a:cs typeface="Arial" pitchFamily="34" charset="0"/>
            </a:endParaRPr>
          </a:p>
          <a:p>
            <a:pPr>
              <a:buFont typeface="Wingdings" pitchFamily="2" charset="2"/>
              <a:buChar char="q"/>
            </a:pPr>
            <a:r>
              <a:rPr lang="en-US" sz="3200" dirty="0" smtClean="0">
                <a:latin typeface="Arial" pitchFamily="34" charset="0"/>
                <a:cs typeface="Arial" pitchFamily="34" charset="0"/>
              </a:rPr>
              <a:t>Medical students( at the start ) are novices in medicine</a:t>
            </a:r>
          </a:p>
          <a:p>
            <a:endParaRPr lang="en-US" sz="3200" dirty="0" smtClean="0">
              <a:latin typeface="Arial" pitchFamily="34" charset="0"/>
              <a:cs typeface="Arial" pitchFamily="34" charset="0"/>
            </a:endParaRPr>
          </a:p>
          <a:p>
            <a:pPr>
              <a:buFont typeface="Wingdings" pitchFamily="2" charset="2"/>
              <a:buChar char="q"/>
            </a:pPr>
            <a:r>
              <a:rPr lang="en-US" sz="3200" dirty="0" smtClean="0">
                <a:latin typeface="Arial" pitchFamily="34" charset="0"/>
                <a:cs typeface="Arial" pitchFamily="34" charset="0"/>
              </a:rPr>
              <a:t>One becomes a novice whenever he or she is placed in an unfamiliar area of practice.</a:t>
            </a:r>
            <a:endParaRPr lang="en-US" sz="3200" dirty="0">
              <a:latin typeface="Arial" pitchFamily="34" charset="0"/>
              <a:cs typeface="Arial" pitchFamily="34" charset="0"/>
            </a:endParaRPr>
          </a:p>
        </p:txBody>
      </p:sp>
      <p:sp>
        <p:nvSpPr>
          <p:cNvPr id="3" name="Title 2"/>
          <p:cNvSpPr>
            <a:spLocks noGrp="1"/>
          </p:cNvSpPr>
          <p:nvPr>
            <p:ph type="title"/>
          </p:nvPr>
        </p:nvSpPr>
        <p:spPr>
          <a:xfrm>
            <a:off x="1295400" y="381000"/>
            <a:ext cx="7620000" cy="990600"/>
          </a:xfrm>
        </p:spPr>
        <p:txBody>
          <a:bodyPr/>
          <a:lstStyle/>
          <a:p>
            <a:pPr algn="ctr"/>
            <a:r>
              <a:rPr lang="en-US" dirty="0" smtClean="0">
                <a:solidFill>
                  <a:srgbClr val="FFC000"/>
                </a:solidFill>
                <a:latin typeface="Arial" pitchFamily="34" charset="0"/>
                <a:cs typeface="Arial" pitchFamily="34" charset="0"/>
              </a:rPr>
              <a:t>Novice:</a:t>
            </a:r>
            <a:endParaRPr lang="en-US" dirty="0">
              <a:solidFill>
                <a:srgbClr val="FFC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28600" y="1752600"/>
            <a:ext cx="8686800" cy="4953000"/>
          </a:xfrm>
        </p:spPr>
        <p:txBody>
          <a:bodyPr>
            <a:noAutofit/>
          </a:bodyPr>
          <a:lstStyle/>
          <a:p>
            <a:pPr>
              <a:lnSpc>
                <a:spcPct val="150000"/>
              </a:lnSpc>
              <a:buFont typeface="Wingdings" pitchFamily="2" charset="2"/>
              <a:buChar char="q"/>
            </a:pPr>
            <a:r>
              <a:rPr lang="en-US" sz="3600" dirty="0" smtClean="0">
                <a:latin typeface="Arial" pitchFamily="34" charset="0"/>
                <a:cs typeface="Arial" pitchFamily="34" charset="0"/>
              </a:rPr>
              <a:t>The advanced beginner demonstrates marginally acceptable performance based on experience acquired under the </a:t>
            </a:r>
            <a:r>
              <a:rPr lang="en-US" sz="36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mentoring</a:t>
            </a:r>
            <a:r>
              <a:rPr lang="en-US" sz="3600" dirty="0" smtClean="0">
                <a:latin typeface="Arial" pitchFamily="34" charset="0"/>
                <a:cs typeface="Arial" pitchFamily="34" charset="0"/>
              </a:rPr>
              <a:t> of a more experienced physician or a teacher. </a:t>
            </a:r>
          </a:p>
        </p:txBody>
      </p:sp>
      <p:sp>
        <p:nvSpPr>
          <p:cNvPr id="3" name="Title 2"/>
          <p:cNvSpPr>
            <a:spLocks noGrp="1"/>
          </p:cNvSpPr>
          <p:nvPr>
            <p:ph type="title"/>
          </p:nvPr>
        </p:nvSpPr>
        <p:spPr>
          <a:xfrm>
            <a:off x="1371600" y="533400"/>
            <a:ext cx="7620000" cy="990600"/>
          </a:xfrm>
        </p:spPr>
        <p:txBody>
          <a:bodyPr/>
          <a:lstStyle/>
          <a:p>
            <a:r>
              <a:rPr lang="en-US" dirty="0" smtClean="0">
                <a:solidFill>
                  <a:srgbClr val="FFC000"/>
                </a:solidFill>
                <a:latin typeface="Arial" pitchFamily="34" charset="0"/>
                <a:cs typeface="Arial" pitchFamily="34" charset="0"/>
              </a:rPr>
              <a:t>Advanced beginner:</a:t>
            </a:r>
            <a:endParaRPr lang="en-US" dirty="0">
              <a:solidFill>
                <a:srgbClr val="FFC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95" y="1349858"/>
            <a:ext cx="8902072" cy="2493264"/>
          </a:xfrm>
        </p:spPr>
        <p:txBody>
          <a:bodyPr/>
          <a:lstStyle/>
          <a:p>
            <a:pPr algn="ctr"/>
            <a:r>
              <a:rPr lang="en-US" sz="6600" dirty="0" smtClean="0">
                <a:solidFill>
                  <a:srgbClr val="FFC000"/>
                </a:solidFill>
              </a:rPr>
              <a:t>What is MENTORING ? </a:t>
            </a:r>
            <a:endParaRPr lang="en-US" sz="6600"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43200000">
                                      <p:cBhvr>
                                        <p:cTn id="6" dur="5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28600" y="1447800"/>
            <a:ext cx="8342313" cy="4848244"/>
          </a:xfrm>
        </p:spPr>
        <p:txBody>
          <a:bodyPr>
            <a:normAutofit lnSpcReduction="10000"/>
          </a:bodyPr>
          <a:lstStyle/>
          <a:p>
            <a:pPr>
              <a:lnSpc>
                <a:spcPct val="150000"/>
              </a:lnSpc>
              <a:buFont typeface="Wingdings" pitchFamily="2" charset="2"/>
              <a:buChar char="q"/>
            </a:pPr>
            <a:r>
              <a:rPr lang="en-US" sz="3200" dirty="0" smtClean="0">
                <a:latin typeface="Arial" pitchFamily="34" charset="0"/>
                <a:cs typeface="Arial" pitchFamily="34" charset="0"/>
              </a:rPr>
              <a:t>Competent physicians are able to differentiate between the aspects of the current situation and those of the future and can select those aspects that are important.</a:t>
            </a:r>
          </a:p>
          <a:p>
            <a:pPr>
              <a:lnSpc>
                <a:spcPct val="150000"/>
              </a:lnSpc>
            </a:pPr>
            <a:r>
              <a:rPr lang="en-US" sz="3200" dirty="0" smtClean="0">
                <a:latin typeface="Arial" pitchFamily="34" charset="0"/>
                <a:cs typeface="Arial" pitchFamily="34" charset="0"/>
              </a:rPr>
              <a:t> </a:t>
            </a:r>
          </a:p>
          <a:p>
            <a:pPr>
              <a:buFont typeface="Wingdings" pitchFamily="2" charset="2"/>
              <a:buChar char="q"/>
            </a:pPr>
            <a:r>
              <a:rPr lang="en-US" sz="3200" dirty="0" smtClean="0">
                <a:latin typeface="Arial" pitchFamily="34" charset="0"/>
                <a:cs typeface="Arial" pitchFamily="34" charset="0"/>
              </a:rPr>
              <a:t>However, they may have an unrealistic concept of what they can actually handle</a:t>
            </a:r>
            <a:endParaRPr lang="en-US" sz="3200" dirty="0">
              <a:latin typeface="Arial" pitchFamily="34" charset="0"/>
              <a:cs typeface="Arial" pitchFamily="34" charset="0"/>
            </a:endParaRPr>
          </a:p>
        </p:txBody>
      </p:sp>
      <p:sp>
        <p:nvSpPr>
          <p:cNvPr id="3" name="Title 2"/>
          <p:cNvSpPr>
            <a:spLocks noGrp="1"/>
          </p:cNvSpPr>
          <p:nvPr>
            <p:ph type="title"/>
          </p:nvPr>
        </p:nvSpPr>
        <p:spPr>
          <a:xfrm>
            <a:off x="0" y="304800"/>
            <a:ext cx="8991600" cy="990600"/>
          </a:xfrm>
        </p:spPr>
        <p:txBody>
          <a:bodyPr/>
          <a:lstStyle/>
          <a:p>
            <a:pPr algn="ctr"/>
            <a:r>
              <a:rPr lang="en-US" dirty="0" smtClean="0">
                <a:solidFill>
                  <a:srgbClr val="FFC000"/>
                </a:solidFill>
                <a:latin typeface="Arial" pitchFamily="34" charset="0"/>
                <a:cs typeface="Arial" pitchFamily="34" charset="0"/>
              </a:rPr>
              <a:t>Competent:</a:t>
            </a:r>
            <a:endParaRPr lang="en-US" dirty="0">
              <a:solidFill>
                <a:srgbClr val="FFC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28600" y="1371600"/>
            <a:ext cx="8266113" cy="5486400"/>
          </a:xfrm>
        </p:spPr>
        <p:txBody>
          <a:bodyPr>
            <a:noAutofit/>
          </a:bodyPr>
          <a:lstStyle/>
          <a:p>
            <a:pPr>
              <a:buFont typeface="Wingdings" pitchFamily="2" charset="2"/>
              <a:buChar char="q"/>
            </a:pPr>
            <a:r>
              <a:rPr lang="en-US" sz="3200" dirty="0" smtClean="0">
                <a:latin typeface="Arial" pitchFamily="34" charset="0"/>
                <a:cs typeface="Arial" pitchFamily="34" charset="0"/>
              </a:rPr>
              <a:t>Proficient physicians are able to see the whole situation in context and can apply knowledge to clinical practice, identifying the most salient aspects and differentiating them from those that are less</a:t>
            </a:r>
          </a:p>
          <a:p>
            <a:r>
              <a:rPr lang="en-US" sz="3200" dirty="0" smtClean="0">
                <a:latin typeface="Arial" pitchFamily="34" charset="0"/>
                <a:cs typeface="Arial" pitchFamily="34" charset="0"/>
              </a:rPr>
              <a:t>important. </a:t>
            </a:r>
          </a:p>
          <a:p>
            <a:endParaRPr lang="en-US" sz="3200" dirty="0" smtClean="0">
              <a:latin typeface="Arial" pitchFamily="34" charset="0"/>
              <a:cs typeface="Arial" pitchFamily="34" charset="0"/>
            </a:endParaRPr>
          </a:p>
          <a:p>
            <a:pPr>
              <a:buFont typeface="Wingdings" pitchFamily="2" charset="2"/>
              <a:buChar char="q"/>
            </a:pPr>
            <a:r>
              <a:rPr lang="en-US" sz="3200" dirty="0" smtClean="0">
                <a:latin typeface="Arial" pitchFamily="34" charset="0"/>
                <a:cs typeface="Arial" pitchFamily="34" charset="0"/>
              </a:rPr>
              <a:t>They have confidence in their own knowledge and abilities, focus less on rules and time management.</a:t>
            </a:r>
            <a:endParaRPr lang="en-US" sz="3200" dirty="0">
              <a:latin typeface="Arial" pitchFamily="34" charset="0"/>
              <a:cs typeface="Arial" pitchFamily="34" charset="0"/>
            </a:endParaRPr>
          </a:p>
        </p:txBody>
      </p:sp>
      <p:sp>
        <p:nvSpPr>
          <p:cNvPr id="3" name="Title 2"/>
          <p:cNvSpPr>
            <a:spLocks noGrp="1"/>
          </p:cNvSpPr>
          <p:nvPr>
            <p:ph type="title"/>
          </p:nvPr>
        </p:nvSpPr>
        <p:spPr>
          <a:xfrm>
            <a:off x="0" y="304800"/>
            <a:ext cx="8991600" cy="990600"/>
          </a:xfrm>
        </p:spPr>
        <p:txBody>
          <a:bodyPr/>
          <a:lstStyle/>
          <a:p>
            <a:pPr algn="ctr"/>
            <a:r>
              <a:rPr lang="en-US" dirty="0" smtClean="0">
                <a:solidFill>
                  <a:srgbClr val="FFC000"/>
                </a:solidFill>
                <a:latin typeface="Arial" pitchFamily="34" charset="0"/>
                <a:cs typeface="Arial" pitchFamily="34" charset="0"/>
              </a:rPr>
              <a:t>Proficient:</a:t>
            </a:r>
            <a:endParaRPr lang="en-US" dirty="0">
              <a:solidFill>
                <a:srgbClr val="FFC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4800" y="1295400"/>
            <a:ext cx="8534400" cy="5257800"/>
          </a:xfrm>
        </p:spPr>
        <p:txBody>
          <a:bodyPr>
            <a:normAutofit lnSpcReduction="10000"/>
          </a:bodyPr>
          <a:lstStyle/>
          <a:p>
            <a:pPr>
              <a:buFont typeface="Wingdings" pitchFamily="2" charset="2"/>
              <a:buChar char="q"/>
            </a:pPr>
            <a:r>
              <a:rPr lang="en-US" sz="3200" dirty="0" smtClean="0">
                <a:latin typeface="Arial" pitchFamily="34" charset="0"/>
                <a:cs typeface="Arial" pitchFamily="34" charset="0"/>
              </a:rPr>
              <a:t>The expert physician is able to focus intuitively on solutions to situations without having to explore alternatives. </a:t>
            </a:r>
          </a:p>
          <a:p>
            <a:endParaRPr lang="en-US" sz="3200" dirty="0" smtClean="0">
              <a:latin typeface="Arial" pitchFamily="34" charset="0"/>
              <a:cs typeface="Arial" pitchFamily="34" charset="0"/>
            </a:endParaRPr>
          </a:p>
          <a:p>
            <a:pPr>
              <a:buFont typeface="Wingdings" pitchFamily="2" charset="2"/>
              <a:buChar char="q"/>
            </a:pPr>
            <a:r>
              <a:rPr lang="en-US" sz="3200" dirty="0" smtClean="0">
                <a:latin typeface="Arial" pitchFamily="34" charset="0"/>
                <a:cs typeface="Arial" pitchFamily="34" charset="0"/>
              </a:rPr>
              <a:t>This ability is based on a rich experiential background.</a:t>
            </a:r>
          </a:p>
          <a:p>
            <a:endParaRPr lang="en-US" sz="3200" dirty="0" smtClean="0">
              <a:latin typeface="Arial" pitchFamily="34" charset="0"/>
              <a:cs typeface="Arial" pitchFamily="34" charset="0"/>
            </a:endParaRPr>
          </a:p>
          <a:p>
            <a:pPr>
              <a:buFont typeface="Wingdings" pitchFamily="2" charset="2"/>
              <a:buChar char="q"/>
            </a:pPr>
            <a:r>
              <a:rPr lang="en-US" sz="3200" dirty="0" smtClean="0">
                <a:latin typeface="Arial" pitchFamily="34" charset="0"/>
                <a:cs typeface="Arial" pitchFamily="34" charset="0"/>
              </a:rPr>
              <a:t> Focus is on meeting patient needs and concerns to the point of being an advocate for the patient and care.</a:t>
            </a:r>
          </a:p>
        </p:txBody>
      </p:sp>
      <p:sp>
        <p:nvSpPr>
          <p:cNvPr id="3" name="Title 2"/>
          <p:cNvSpPr>
            <a:spLocks noGrp="1"/>
          </p:cNvSpPr>
          <p:nvPr>
            <p:ph type="title"/>
          </p:nvPr>
        </p:nvSpPr>
        <p:spPr>
          <a:xfrm>
            <a:off x="0" y="457200"/>
            <a:ext cx="9144000" cy="838200"/>
          </a:xfrm>
        </p:spPr>
        <p:txBody>
          <a:bodyPr/>
          <a:lstStyle/>
          <a:p>
            <a:pPr algn="ctr"/>
            <a:r>
              <a:rPr lang="en-US" dirty="0" smtClean="0">
                <a:solidFill>
                  <a:srgbClr val="FFC000"/>
                </a:solidFill>
              </a:rPr>
              <a:t>Expert:</a:t>
            </a:r>
            <a:endParaRPr lang="en-US" dirty="0">
              <a:solidFill>
                <a:srgbClr val="FFC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8229600" cy="857248"/>
          </a:xfrm>
        </p:spPr>
        <p:txBody>
          <a:bodyPr/>
          <a:lstStyle/>
          <a:p>
            <a:pPr algn="ctr"/>
            <a:r>
              <a:rPr lang="en-US" sz="5400" b="1" dirty="0" smtClean="0">
                <a:solidFill>
                  <a:srgbClr val="FFC000"/>
                </a:solidFill>
                <a:effectLst>
                  <a:outerShdw blurRad="38100" dist="38100" dir="2700000" algn="tl">
                    <a:srgbClr val="000000">
                      <a:alpha val="43137"/>
                    </a:srgbClr>
                  </a:outerShdw>
                </a:effectLst>
              </a:rPr>
              <a:t>Requirements:</a:t>
            </a:r>
            <a:endParaRPr lang="en-US" sz="5400" b="1" dirty="0">
              <a:solidFill>
                <a:srgbClr val="FFC000"/>
              </a:solidFill>
              <a:effectLst>
                <a:outerShdw blurRad="38100" dist="38100" dir="2700000" algn="tl">
                  <a:srgbClr val="000000">
                    <a:alpha val="43137"/>
                  </a:srgbClr>
                </a:outerShdw>
              </a:effectLst>
            </a:endParaRPr>
          </a:p>
        </p:txBody>
      </p:sp>
      <p:sp>
        <p:nvSpPr>
          <p:cNvPr id="4" name="Content Placeholder 3"/>
          <p:cNvSpPr>
            <a:spLocks noGrp="1"/>
          </p:cNvSpPr>
          <p:nvPr>
            <p:ph sz="quarter" idx="1"/>
          </p:nvPr>
        </p:nvSpPr>
        <p:spPr>
          <a:xfrm>
            <a:off x="533400" y="1219200"/>
            <a:ext cx="8382000" cy="5257800"/>
          </a:xfrm>
        </p:spPr>
        <p:txBody>
          <a:bodyPr>
            <a:normAutofit lnSpcReduction="10000"/>
          </a:bodyPr>
          <a:lstStyle/>
          <a:p>
            <a:pPr algn="ctr"/>
            <a:r>
              <a:rPr lang="en-US" b="1" dirty="0" smtClean="0">
                <a:effectLst>
                  <a:outerShdw blurRad="38100" dist="38100" dir="2700000" algn="tl">
                    <a:srgbClr val="000000">
                      <a:alpha val="43137"/>
                    </a:srgbClr>
                  </a:outerShdw>
                </a:effectLst>
              </a:rPr>
              <a:t>Professional competence requires:</a:t>
            </a:r>
          </a:p>
          <a:p>
            <a:pPr lvl="1"/>
            <a:r>
              <a:rPr lang="en-US" sz="3200" dirty="0" smtClean="0"/>
              <a:t>A firm educational grounding</a:t>
            </a:r>
          </a:p>
          <a:p>
            <a:pPr lvl="1"/>
            <a:r>
              <a:rPr lang="en-US" sz="3200" dirty="0" smtClean="0"/>
              <a:t>Followed by a period of formal training to acquire the relevant knowledge and skills in the workplace</a:t>
            </a:r>
          </a:p>
          <a:p>
            <a:pPr lvl="1"/>
            <a:r>
              <a:rPr lang="en-US" sz="3200" dirty="0" smtClean="0"/>
              <a:t>Continued competence rests on a combination of:</a:t>
            </a:r>
          </a:p>
          <a:p>
            <a:pPr lvl="2"/>
            <a:r>
              <a:rPr lang="en-US" b="1" dirty="0" smtClean="0">
                <a:effectLst>
                  <a:outerShdw blurRad="38100" dist="38100" dir="2700000" algn="tl">
                    <a:srgbClr val="000000">
                      <a:alpha val="43137"/>
                    </a:srgbClr>
                  </a:outerShdw>
                </a:effectLst>
              </a:rPr>
              <a:t>Education</a:t>
            </a:r>
          </a:p>
          <a:p>
            <a:pPr lvl="2"/>
            <a:r>
              <a:rPr lang="en-US" b="1" dirty="0" smtClean="0">
                <a:effectLst>
                  <a:outerShdw blurRad="38100" dist="38100" dir="2700000" algn="tl">
                    <a:srgbClr val="000000">
                      <a:alpha val="43137"/>
                    </a:srgbClr>
                  </a:outerShdw>
                </a:effectLst>
              </a:rPr>
              <a:t>Continuous development</a:t>
            </a:r>
          </a:p>
          <a:p>
            <a:pPr lvl="2"/>
            <a:r>
              <a:rPr lang="en-US" b="1" dirty="0" smtClean="0">
                <a:effectLst>
                  <a:outerShdw blurRad="38100" dist="38100" dir="2700000" algn="tl">
                    <a:srgbClr val="000000">
                      <a:alpha val="43137"/>
                    </a:srgbClr>
                  </a:outerShdw>
                </a:effectLst>
              </a:rPr>
              <a:t>Confidence</a:t>
            </a:r>
          </a:p>
          <a:p>
            <a:pPr lvl="2"/>
            <a:r>
              <a:rPr lang="en-US" b="1" dirty="0" smtClean="0">
                <a:effectLst>
                  <a:outerShdw blurRad="38100" dist="38100" dir="2700000" algn="tl">
                    <a:srgbClr val="000000">
                      <a:alpha val="43137"/>
                    </a:srgbClr>
                  </a:outerShdw>
                </a:effectLst>
              </a:rPr>
              <a:t>Experience </a:t>
            </a:r>
            <a:endParaRPr lang="en-US"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676400"/>
          </a:xfrm>
        </p:spPr>
        <p:txBody>
          <a:bodyPr>
            <a:noAutofit/>
          </a:bodyPr>
          <a:lstStyle/>
          <a:p>
            <a:pPr algn="ctr"/>
            <a:r>
              <a:rPr lang="en-US" sz="40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Acquiring and maintaining professional competence involves collaboration:</a:t>
            </a:r>
            <a:endParaRPr lang="en-US" sz="40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4" name="Content Placeholder 3"/>
          <p:cNvGraphicFramePr>
            <a:graphicFrameLocks noGrp="1"/>
          </p:cNvGraphicFramePr>
          <p:nvPr>
            <p:ph sz="quarter" idx="1"/>
          </p:nvPr>
        </p:nvGraphicFramePr>
        <p:xfrm>
          <a:off x="228600" y="21336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2743200" y="1676400"/>
            <a:ext cx="5943600" cy="4572000"/>
          </a:xfrm>
        </p:spPr>
        <p:txBody>
          <a:bodyPr>
            <a:normAutofit fontScale="92500" lnSpcReduction="10000"/>
          </a:bodyPr>
          <a:lstStyle/>
          <a:p>
            <a:r>
              <a:rPr lang="en-US" sz="4000" dirty="0" smtClean="0">
                <a:latin typeface="Arial" pitchFamily="34" charset="0"/>
                <a:cs typeface="Arial" pitchFamily="34" charset="0"/>
              </a:rPr>
              <a:t>Personally motivated and strive to learn, develop, and continue to do so over a life long period</a:t>
            </a:r>
          </a:p>
          <a:p>
            <a:pPr>
              <a:buNone/>
            </a:pPr>
            <a:endParaRPr lang="en-US" sz="4000" dirty="0" smtClean="0">
              <a:latin typeface="Arial" pitchFamily="34" charset="0"/>
              <a:cs typeface="Arial" pitchFamily="34" charset="0"/>
            </a:endParaRPr>
          </a:p>
          <a:p>
            <a:pPr lvl="1"/>
            <a:r>
              <a:rPr lang="en-US" sz="4000" dirty="0" smtClean="0">
                <a:latin typeface="Arial" pitchFamily="34" charset="0"/>
                <a:cs typeface="Arial" pitchFamily="34" charset="0"/>
              </a:rPr>
              <a:t>Active learning</a:t>
            </a:r>
          </a:p>
          <a:p>
            <a:pPr lvl="1"/>
            <a:r>
              <a:rPr lang="en-US" sz="4000" dirty="0" smtClean="0">
                <a:latin typeface="Arial" pitchFamily="34" charset="0"/>
                <a:cs typeface="Arial" pitchFamily="34" charset="0"/>
              </a:rPr>
              <a:t>Learning through mistakes</a:t>
            </a:r>
          </a:p>
          <a:p>
            <a:endParaRPr lang="en-US" sz="4000" dirty="0">
              <a:latin typeface="Arial" pitchFamily="34" charset="0"/>
              <a:cs typeface="Arial" pitchFamily="34" charset="0"/>
            </a:endParaRPr>
          </a:p>
        </p:txBody>
      </p:sp>
      <p:sp>
        <p:nvSpPr>
          <p:cNvPr id="17" name="Rectangle 16"/>
          <p:cNvSpPr/>
          <p:nvPr/>
        </p:nvSpPr>
        <p:spPr>
          <a:xfrm>
            <a:off x="381000" y="1828800"/>
            <a:ext cx="2362200" cy="1754326"/>
          </a:xfrm>
          <a:prstGeom prst="rect">
            <a:avLst/>
          </a:prstGeom>
        </p:spPr>
        <p:txBody>
          <a:bodyPr wrap="square">
            <a:spAutoFit/>
          </a:bodyPr>
          <a:lstStyle/>
          <a:p>
            <a:pPr lvl="0"/>
            <a:r>
              <a:rPr lang="en-US" sz="2400" b="1" dirty="0" smtClean="0">
                <a:solidFill>
                  <a:schemeClr val="bg1"/>
                </a:solidFill>
                <a:latin typeface="Arial" pitchFamily="34" charset="0"/>
                <a:cs typeface="Arial" pitchFamily="34" charset="0"/>
              </a:rPr>
              <a:t>Regulators</a:t>
            </a:r>
          </a:p>
          <a:p>
            <a:pPr lvl="0"/>
            <a:r>
              <a:rPr lang="en-US" sz="2400" b="1" dirty="0" smtClean="0">
                <a:solidFill>
                  <a:schemeClr val="bg1"/>
                </a:solidFill>
                <a:latin typeface="Arial" pitchFamily="34" charset="0"/>
                <a:cs typeface="Arial" pitchFamily="34" charset="0"/>
              </a:rPr>
              <a:t>Institution</a:t>
            </a:r>
          </a:p>
          <a:p>
            <a:pPr lvl="0"/>
            <a:r>
              <a:rPr lang="en-US" sz="2400" b="1" dirty="0" smtClean="0">
                <a:solidFill>
                  <a:schemeClr val="bg1"/>
                </a:solidFill>
                <a:latin typeface="Arial" pitchFamily="34" charset="0"/>
                <a:cs typeface="Arial" pitchFamily="34" charset="0"/>
              </a:rPr>
              <a:t>Employer</a:t>
            </a:r>
          </a:p>
          <a:p>
            <a:pPr lvl="0"/>
            <a:r>
              <a:rPr lang="en-US" sz="3600" b="1" dirty="0" smtClean="0">
                <a:solidFill>
                  <a:srgbClr val="FFC000"/>
                </a:solidFill>
                <a:latin typeface="Arial" pitchFamily="34" charset="0"/>
                <a:cs typeface="Arial" pitchFamily="34" charset="0"/>
              </a:rPr>
              <a:t>Individual</a:t>
            </a:r>
            <a:endParaRPr lang="en-US" sz="3600"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17">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2819400" y="1371600"/>
            <a:ext cx="5867400" cy="4876800"/>
          </a:xfrm>
        </p:spPr>
        <p:txBody>
          <a:bodyPr>
            <a:normAutofit/>
          </a:bodyPr>
          <a:lstStyle/>
          <a:p>
            <a:r>
              <a:rPr lang="en-US" sz="3600" dirty="0" smtClean="0">
                <a:effectLst>
                  <a:outerShdw blurRad="38100" dist="38100" dir="2700000" algn="tl">
                    <a:srgbClr val="000000">
                      <a:alpha val="43137"/>
                    </a:srgbClr>
                  </a:outerShdw>
                </a:effectLst>
                <a:latin typeface="Arial" pitchFamily="34" charset="0"/>
                <a:cs typeface="Arial" pitchFamily="34" charset="0"/>
              </a:rPr>
              <a:t>The employer must provide professionals with sufficient time and opportunity to maintain existing skills, and to acquire and consolidate new skills.</a:t>
            </a:r>
          </a:p>
          <a:p>
            <a:pPr>
              <a:buNone/>
            </a:pPr>
            <a:r>
              <a:rPr lang="en-US" dirty="0" smtClean="0"/>
              <a:t/>
            </a:r>
            <a:br>
              <a:rPr lang="en-US" dirty="0" smtClean="0"/>
            </a:br>
            <a:endParaRPr lang="en-US" dirty="0"/>
          </a:p>
        </p:txBody>
      </p:sp>
      <p:sp>
        <p:nvSpPr>
          <p:cNvPr id="5" name="Rectangle 4"/>
          <p:cNvSpPr/>
          <p:nvPr/>
        </p:nvSpPr>
        <p:spPr>
          <a:xfrm>
            <a:off x="228600" y="1828800"/>
            <a:ext cx="2590800" cy="1754326"/>
          </a:xfrm>
          <a:prstGeom prst="rect">
            <a:avLst/>
          </a:prstGeom>
        </p:spPr>
        <p:txBody>
          <a:bodyPr wrap="square">
            <a:spAutoFit/>
          </a:bodyPr>
          <a:lstStyle/>
          <a:p>
            <a:pPr lvl="0"/>
            <a:r>
              <a:rPr lang="en-US" sz="2400" b="1" dirty="0" smtClean="0">
                <a:solidFill>
                  <a:schemeClr val="bg1"/>
                </a:solidFill>
                <a:latin typeface="Arial" pitchFamily="34" charset="0"/>
                <a:cs typeface="Arial" pitchFamily="34" charset="0"/>
              </a:rPr>
              <a:t>Regulators</a:t>
            </a:r>
          </a:p>
          <a:p>
            <a:pPr lvl="0"/>
            <a:r>
              <a:rPr lang="en-US" sz="2400" b="1" dirty="0" smtClean="0">
                <a:solidFill>
                  <a:schemeClr val="bg1"/>
                </a:solidFill>
                <a:latin typeface="Arial" pitchFamily="34" charset="0"/>
                <a:cs typeface="Arial" pitchFamily="34" charset="0"/>
              </a:rPr>
              <a:t>Institution</a:t>
            </a:r>
          </a:p>
          <a:p>
            <a:pPr lvl="0"/>
            <a:r>
              <a:rPr lang="en-US" sz="3600" b="1" dirty="0" smtClean="0">
                <a:solidFill>
                  <a:srgbClr val="FFC000"/>
                </a:solidFill>
                <a:latin typeface="Arial" pitchFamily="34" charset="0"/>
                <a:cs typeface="Arial" pitchFamily="34" charset="0"/>
              </a:rPr>
              <a:t>Employer</a:t>
            </a:r>
          </a:p>
          <a:p>
            <a:pPr lvl="0"/>
            <a:r>
              <a:rPr lang="en-US" sz="2400" b="1" dirty="0" smtClean="0">
                <a:solidFill>
                  <a:schemeClr val="bg1"/>
                </a:solidFill>
                <a:latin typeface="Arial" pitchFamily="34" charset="0"/>
                <a:cs typeface="Arial" pitchFamily="34" charset="0"/>
              </a:rPr>
              <a:t>Individual</a:t>
            </a:r>
            <a:endParaRPr 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5">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4" descr="THE BOOK copy"/>
          <p:cNvPicPr>
            <a:picLocks noGrp="1" noChangeAspect="1" noChangeArrowheads="1"/>
          </p:cNvPicPr>
          <p:nvPr>
            <p:ph idx="1"/>
          </p:nvPr>
        </p:nvPicPr>
        <p:blipFill>
          <a:blip r:embed="rId4" cstate="print"/>
          <a:srcRect/>
          <a:stretch>
            <a:fillRect/>
          </a:stretch>
        </p:blipFill>
        <p:spPr>
          <a:xfrm>
            <a:off x="370367" y="381000"/>
            <a:ext cx="8077200" cy="6019800"/>
          </a:xfrm>
          <a:ln w="44450" cmpd="sng">
            <a:solidFill>
              <a:schemeClr val="tx1"/>
            </a:solidFill>
          </a:ln>
        </p:spPr>
      </p:pic>
      <p:pic>
        <p:nvPicPr>
          <p:cNvPr id="3" name="BSR-2014.03.04-16.03.54.avi">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cstate="print"/>
          <a:stretch>
            <a:fillRect/>
          </a:stretch>
        </p:blipFill>
        <p:spPr>
          <a:xfrm>
            <a:off x="3866711" y="776190"/>
            <a:ext cx="1219200" cy="832757"/>
          </a:xfrm>
          <a:prstGeom prst="rect">
            <a:avLst/>
          </a:prstGeom>
        </p:spPr>
      </p:pic>
      <p:cxnSp>
        <p:nvCxnSpPr>
          <p:cNvPr id="6" name="Straight Connector 5"/>
          <p:cNvCxnSpPr/>
          <p:nvPr/>
        </p:nvCxnSpPr>
        <p:spPr>
          <a:xfrm>
            <a:off x="3907466" y="1596526"/>
            <a:ext cx="0" cy="386443"/>
          </a:xfrm>
          <a:prstGeom prst="line">
            <a:avLst/>
          </a:prstGeom>
          <a:ln w="76200">
            <a:solidFill>
              <a:srgbClr val="6633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0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endCondLst>
                    <p:cond evt="onNext" delay="0">
                      <p:tgtEl>
                        <p:sldTgt/>
                      </p:tgtEl>
                    </p:cond>
                  </p:endCondLst>
                </p:cTn>
                <p:tgtEl>
                  <p:spTgt spid="3"/>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304800" y="1676400"/>
            <a:ext cx="2286000" cy="4572000"/>
          </a:xfrm>
        </p:spPr>
        <p:txBody>
          <a:bodyPr/>
          <a:lstStyle/>
          <a:p>
            <a:pPr lvl="0"/>
            <a:r>
              <a:rPr lang="en-US" sz="2400" b="1" dirty="0" smtClean="0">
                <a:solidFill>
                  <a:schemeClr val="bg1"/>
                </a:solidFill>
                <a:latin typeface="Arial" pitchFamily="34" charset="0"/>
                <a:cs typeface="Arial" pitchFamily="34" charset="0"/>
              </a:rPr>
              <a:t>Regulators</a:t>
            </a:r>
          </a:p>
          <a:p>
            <a:pPr lvl="0"/>
            <a:r>
              <a:rPr lang="en-US" sz="3600" b="1" dirty="0" smtClean="0">
                <a:solidFill>
                  <a:srgbClr val="FFC000"/>
                </a:solidFill>
                <a:latin typeface="Arial" pitchFamily="34" charset="0"/>
                <a:cs typeface="Arial" pitchFamily="34" charset="0"/>
              </a:rPr>
              <a:t>Institution</a:t>
            </a:r>
          </a:p>
          <a:p>
            <a:pPr lvl="0"/>
            <a:r>
              <a:rPr lang="en-US" sz="2400" b="1" dirty="0" smtClean="0">
                <a:solidFill>
                  <a:schemeClr val="bg1"/>
                </a:solidFill>
                <a:latin typeface="Arial" pitchFamily="34" charset="0"/>
                <a:cs typeface="Arial" pitchFamily="34" charset="0"/>
              </a:rPr>
              <a:t>Employer</a:t>
            </a:r>
          </a:p>
          <a:p>
            <a:pPr lvl="0"/>
            <a:r>
              <a:rPr lang="en-US" sz="2400" b="1" dirty="0" smtClean="0">
                <a:solidFill>
                  <a:schemeClr val="bg1"/>
                </a:solidFill>
                <a:latin typeface="Arial" pitchFamily="34" charset="0"/>
                <a:cs typeface="Arial" pitchFamily="34" charset="0"/>
              </a:rPr>
              <a:t>Individual</a:t>
            </a:r>
          </a:p>
          <a:p>
            <a:endParaRPr lang="en-US" dirty="0"/>
          </a:p>
        </p:txBody>
      </p:sp>
      <p:sp>
        <p:nvSpPr>
          <p:cNvPr id="4" name="Content Placeholder 3"/>
          <p:cNvSpPr>
            <a:spLocks noGrp="1"/>
          </p:cNvSpPr>
          <p:nvPr>
            <p:ph sz="quarter" idx="1"/>
          </p:nvPr>
        </p:nvSpPr>
        <p:spPr>
          <a:xfrm>
            <a:off x="2971800" y="838200"/>
            <a:ext cx="5715000" cy="5410200"/>
          </a:xfrm>
        </p:spPr>
        <p:txBody>
          <a:bodyPr/>
          <a:lstStyle/>
          <a:p>
            <a:r>
              <a:rPr lang="en-US" sz="3200" dirty="0" smtClean="0">
                <a:latin typeface="Arial" pitchFamily="34" charset="0"/>
                <a:cs typeface="Arial" pitchFamily="34" charset="0"/>
              </a:rPr>
              <a:t>The work environment must support and enable the process of continuous learning</a:t>
            </a:r>
          </a:p>
          <a:p>
            <a:pPr>
              <a:buNone/>
            </a:pPr>
            <a:endParaRPr lang="en-US" sz="3200" dirty="0" smtClean="0">
              <a:latin typeface="Arial" pitchFamily="34" charset="0"/>
              <a:cs typeface="Arial" pitchFamily="34" charset="0"/>
            </a:endParaRPr>
          </a:p>
          <a:p>
            <a:r>
              <a:rPr lang="en-US" sz="3200" dirty="0" smtClean="0">
                <a:latin typeface="Arial" pitchFamily="34" charset="0"/>
                <a:cs typeface="Arial" pitchFamily="34" charset="0"/>
              </a:rPr>
              <a:t>The working life of healthcare professionals should be so structured as to allow them to meet these requirements</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3">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3352800" y="762000"/>
            <a:ext cx="5334000" cy="6096000"/>
          </a:xfrm>
        </p:spPr>
        <p:txBody>
          <a:bodyPr>
            <a:noAutofit/>
          </a:bodyPr>
          <a:lstStyle/>
          <a:p>
            <a:r>
              <a:rPr lang="en-US" sz="3200" dirty="0" smtClean="0">
                <a:latin typeface="Arial" pitchFamily="34" charset="0"/>
                <a:cs typeface="Arial" pitchFamily="34" charset="0"/>
              </a:rPr>
              <a:t>Those who set standards must ensure that:</a:t>
            </a:r>
          </a:p>
          <a:p>
            <a:pPr lvl="1"/>
            <a:r>
              <a:rPr lang="en-US" sz="3200" dirty="0" smtClean="0">
                <a:latin typeface="Arial" pitchFamily="34" charset="0"/>
                <a:cs typeface="Arial" pitchFamily="34" charset="0"/>
              </a:rPr>
              <a:t> Their frameworks of professional standards are and remain appropriate to the needs of patients</a:t>
            </a:r>
          </a:p>
          <a:p>
            <a:pPr lvl="1"/>
            <a:r>
              <a:rPr lang="en-US" sz="3200" dirty="0" smtClean="0">
                <a:latin typeface="Arial" pitchFamily="34" charset="0"/>
                <a:cs typeface="Arial" pitchFamily="34" charset="0"/>
              </a:rPr>
              <a:t>Wider systems for ensuring that those standards are adhered to and are practically achievable </a:t>
            </a:r>
            <a:endParaRPr lang="en-US" sz="3200" dirty="0">
              <a:latin typeface="Arial" pitchFamily="34" charset="0"/>
              <a:cs typeface="Arial" pitchFamily="34" charset="0"/>
            </a:endParaRPr>
          </a:p>
        </p:txBody>
      </p:sp>
      <p:sp>
        <p:nvSpPr>
          <p:cNvPr id="5" name="Text Placeholder 2"/>
          <p:cNvSpPr>
            <a:spLocks noGrp="1"/>
          </p:cNvSpPr>
          <p:nvPr>
            <p:ph type="body" idx="2"/>
          </p:nvPr>
        </p:nvSpPr>
        <p:spPr>
          <a:xfrm>
            <a:off x="152400" y="1676400"/>
            <a:ext cx="2514600" cy="3733800"/>
          </a:xfrm>
        </p:spPr>
        <p:txBody>
          <a:bodyPr/>
          <a:lstStyle/>
          <a:p>
            <a:pPr lvl="0"/>
            <a:r>
              <a:rPr lang="en-US" sz="3600" b="1" dirty="0" smtClean="0">
                <a:solidFill>
                  <a:srgbClr val="FFC000"/>
                </a:solidFill>
                <a:latin typeface="Arial" pitchFamily="34" charset="0"/>
                <a:cs typeface="Arial" pitchFamily="34" charset="0"/>
              </a:rPr>
              <a:t>Regulators</a:t>
            </a:r>
          </a:p>
          <a:p>
            <a:pPr lvl="0"/>
            <a:r>
              <a:rPr lang="en-US" sz="2400" b="1" dirty="0" smtClean="0">
                <a:solidFill>
                  <a:schemeClr val="bg1"/>
                </a:solidFill>
                <a:latin typeface="Arial" pitchFamily="34" charset="0"/>
                <a:cs typeface="Arial" pitchFamily="34" charset="0"/>
              </a:rPr>
              <a:t>Institution</a:t>
            </a:r>
          </a:p>
          <a:p>
            <a:pPr lvl="0"/>
            <a:r>
              <a:rPr lang="en-US" sz="2400" b="1" dirty="0" smtClean="0">
                <a:solidFill>
                  <a:schemeClr val="bg1"/>
                </a:solidFill>
                <a:latin typeface="Arial" pitchFamily="34" charset="0"/>
                <a:cs typeface="Arial" pitchFamily="34" charset="0"/>
              </a:rPr>
              <a:t>Employer</a:t>
            </a:r>
          </a:p>
          <a:p>
            <a:pPr lvl="0"/>
            <a:r>
              <a:rPr lang="en-US" sz="2400" b="1" dirty="0" smtClean="0">
                <a:solidFill>
                  <a:schemeClr val="bg1"/>
                </a:solidFill>
                <a:latin typeface="Arial" pitchFamily="34" charset="0"/>
                <a:cs typeface="Arial" pitchFamily="34" charset="0"/>
              </a:rPr>
              <a:t>Individual</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5">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447802"/>
          </a:xfrm>
        </p:spPr>
        <p:txBody>
          <a:bodyPr/>
          <a:lstStyle/>
          <a:p>
            <a:pPr algn="ctr"/>
            <a:r>
              <a:rPr lang="en-US" sz="5400" b="1" dirty="0" smtClean="0">
                <a:solidFill>
                  <a:srgbClr val="FFC000"/>
                </a:solidFill>
              </a:rPr>
              <a:t>How is competence acquired:</a:t>
            </a:r>
            <a:endParaRPr lang="en-US" sz="5400" b="1" dirty="0">
              <a:solidFill>
                <a:srgbClr val="FFC000"/>
              </a:solidFill>
            </a:endParaRPr>
          </a:p>
        </p:txBody>
      </p:sp>
      <p:sp>
        <p:nvSpPr>
          <p:cNvPr id="4" name="Content Placeholder 3"/>
          <p:cNvSpPr>
            <a:spLocks noGrp="1"/>
          </p:cNvSpPr>
          <p:nvPr>
            <p:ph sz="quarter" idx="1"/>
          </p:nvPr>
        </p:nvSpPr>
        <p:spPr>
          <a:xfrm>
            <a:off x="228600" y="2057400"/>
            <a:ext cx="8458200" cy="4572000"/>
          </a:xfrm>
        </p:spPr>
        <p:txBody>
          <a:bodyPr/>
          <a:lstStyle/>
          <a:p>
            <a:r>
              <a:rPr lang="en-US" i="1" dirty="0" smtClean="0"/>
              <a:t>It is gained in the healthcare professions through:</a:t>
            </a:r>
          </a:p>
          <a:p>
            <a:pPr>
              <a:buNone/>
            </a:pPr>
            <a:r>
              <a:rPr lang="en-US" b="1" i="1" dirty="0" smtClean="0"/>
              <a:t>3 main discourses </a:t>
            </a:r>
          </a:p>
          <a:p>
            <a:pPr lvl="1"/>
            <a:r>
              <a:rPr lang="en-US" sz="3200" i="1" dirty="0" smtClean="0">
                <a:latin typeface="Arial" pitchFamily="34" charset="0"/>
                <a:cs typeface="Arial" pitchFamily="34" charset="0"/>
              </a:rPr>
              <a:t> Pre-service education</a:t>
            </a:r>
          </a:p>
          <a:p>
            <a:pPr lvl="1">
              <a:buNone/>
            </a:pPr>
            <a:endParaRPr lang="en-US" sz="3200" i="1" dirty="0" smtClean="0">
              <a:latin typeface="Arial" pitchFamily="34" charset="0"/>
              <a:cs typeface="Arial" pitchFamily="34" charset="0"/>
            </a:endParaRPr>
          </a:p>
          <a:p>
            <a:pPr lvl="1"/>
            <a:r>
              <a:rPr lang="en-US" sz="3200" i="1" dirty="0" smtClean="0">
                <a:latin typeface="Arial" pitchFamily="34" charset="0"/>
                <a:cs typeface="Arial" pitchFamily="34" charset="0"/>
              </a:rPr>
              <a:t>In-service training</a:t>
            </a:r>
          </a:p>
          <a:p>
            <a:pPr lvl="1">
              <a:buNone/>
            </a:pPr>
            <a:endParaRPr lang="en-US" sz="3200" i="1" dirty="0" smtClean="0">
              <a:latin typeface="Arial" pitchFamily="34" charset="0"/>
              <a:cs typeface="Arial" pitchFamily="34" charset="0"/>
            </a:endParaRPr>
          </a:p>
          <a:p>
            <a:pPr lvl="1"/>
            <a:r>
              <a:rPr lang="en-US" sz="3200" i="1" dirty="0" smtClean="0">
                <a:latin typeface="Arial" pitchFamily="34" charset="0"/>
                <a:cs typeface="Arial" pitchFamily="34" charset="0"/>
              </a:rPr>
              <a:t>Work experience</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pPr algn="ctr"/>
            <a:r>
              <a:rPr lang="en-US" sz="5400" b="1" dirty="0" smtClean="0">
                <a:solidFill>
                  <a:srgbClr val="FFC000"/>
                </a:solidFill>
                <a:latin typeface="Arial" pitchFamily="34" charset="0"/>
                <a:cs typeface="Arial" pitchFamily="34" charset="0"/>
              </a:rPr>
              <a:t>Competencies:</a:t>
            </a:r>
            <a:endParaRPr lang="en-US" sz="5400" b="1" dirty="0">
              <a:solidFill>
                <a:srgbClr val="FFC000"/>
              </a:solidFill>
              <a:latin typeface="Arial" pitchFamily="34" charset="0"/>
              <a:cs typeface="Arial" pitchFamily="34" charset="0"/>
            </a:endParaRPr>
          </a:p>
        </p:txBody>
      </p:sp>
      <p:sp>
        <p:nvSpPr>
          <p:cNvPr id="3" name="Content Placeholder 2"/>
          <p:cNvSpPr>
            <a:spLocks noGrp="1"/>
          </p:cNvSpPr>
          <p:nvPr>
            <p:ph sz="quarter" idx="1"/>
          </p:nvPr>
        </p:nvSpPr>
        <p:spPr>
          <a:xfrm>
            <a:off x="457200" y="1600201"/>
            <a:ext cx="4038600" cy="4754724"/>
          </a:xfrm>
        </p:spPr>
        <p:txBody>
          <a:bodyPr>
            <a:normAutofit fontScale="92500"/>
          </a:bodyPr>
          <a:lstStyle/>
          <a:p>
            <a:pPr marL="514350" indent="-514350">
              <a:buClr>
                <a:srgbClr val="FFFF00"/>
              </a:buClr>
              <a:buFont typeface="+mj-lt"/>
              <a:buAutoNum type="arabicPeriod"/>
            </a:pPr>
            <a:r>
              <a:rPr lang="en-US" sz="2800" dirty="0" smtClean="0">
                <a:latin typeface="Arial" pitchFamily="34" charset="0"/>
                <a:cs typeface="Arial" pitchFamily="34" charset="0"/>
              </a:rPr>
              <a:t>Patient care</a:t>
            </a:r>
          </a:p>
          <a:p>
            <a:pPr marL="514350" indent="-514350">
              <a:buClr>
                <a:srgbClr val="FFFF00"/>
              </a:buClr>
              <a:buFont typeface="+mj-lt"/>
              <a:buAutoNum type="arabicPeriod"/>
            </a:pPr>
            <a:endParaRPr lang="en-US" sz="2800" dirty="0" smtClean="0">
              <a:latin typeface="Arial" pitchFamily="34" charset="0"/>
              <a:cs typeface="Arial" pitchFamily="34" charset="0"/>
            </a:endParaRPr>
          </a:p>
          <a:p>
            <a:pPr marL="514350" indent="-514350">
              <a:buClr>
                <a:srgbClr val="FFFF00"/>
              </a:buClr>
              <a:buFont typeface="+mj-lt"/>
              <a:buAutoNum type="arabicPeriod"/>
            </a:pPr>
            <a:r>
              <a:rPr lang="en-US" sz="2800" dirty="0" smtClean="0">
                <a:latin typeface="Arial" pitchFamily="34" charset="0"/>
                <a:cs typeface="Arial" pitchFamily="34" charset="0"/>
              </a:rPr>
              <a:t>Medical knowledge</a:t>
            </a:r>
          </a:p>
          <a:p>
            <a:pPr marL="514350" indent="-514350">
              <a:buClr>
                <a:srgbClr val="FFFF00"/>
              </a:buClr>
              <a:buFont typeface="+mj-lt"/>
              <a:buAutoNum type="arabicPeriod"/>
            </a:pPr>
            <a:endParaRPr lang="en-US" sz="2800" dirty="0" smtClean="0">
              <a:latin typeface="Arial" pitchFamily="34" charset="0"/>
              <a:cs typeface="Arial" pitchFamily="34" charset="0"/>
            </a:endParaRPr>
          </a:p>
          <a:p>
            <a:pPr marL="514350" indent="-514350">
              <a:buClr>
                <a:srgbClr val="FFFF00"/>
              </a:buClr>
              <a:buFont typeface="+mj-lt"/>
              <a:buAutoNum type="arabicPeriod"/>
            </a:pPr>
            <a:endParaRPr lang="en-US" sz="2800" dirty="0" smtClean="0">
              <a:latin typeface="Arial" pitchFamily="34" charset="0"/>
              <a:cs typeface="Arial" pitchFamily="34" charset="0"/>
            </a:endParaRPr>
          </a:p>
          <a:p>
            <a:pPr marL="514350" indent="-514350">
              <a:buClr>
                <a:srgbClr val="FFFF00"/>
              </a:buClr>
              <a:buFont typeface="+mj-lt"/>
              <a:buAutoNum type="arabicPeriod"/>
            </a:pPr>
            <a:r>
              <a:rPr lang="en-US" sz="2800" dirty="0" smtClean="0">
                <a:latin typeface="Arial" pitchFamily="34" charset="0"/>
                <a:cs typeface="Arial" pitchFamily="34" charset="0"/>
              </a:rPr>
              <a:t>Practice base learning and improvement</a:t>
            </a:r>
          </a:p>
          <a:p>
            <a:pPr marL="514350" indent="-514350">
              <a:buClr>
                <a:srgbClr val="FFFF00"/>
              </a:buClr>
              <a:buFont typeface="+mj-lt"/>
              <a:buAutoNum type="arabicPeriod"/>
            </a:pPr>
            <a:endParaRPr lang="en-US" sz="2800" dirty="0" smtClean="0">
              <a:latin typeface="Arial" pitchFamily="34" charset="0"/>
              <a:cs typeface="Arial" pitchFamily="34" charset="0"/>
            </a:endParaRPr>
          </a:p>
          <a:p>
            <a:pPr marL="514350" indent="-514350">
              <a:buClr>
                <a:srgbClr val="FFFF00"/>
              </a:buClr>
              <a:buNone/>
            </a:pPr>
            <a:endParaRPr lang="en-US" sz="2800" dirty="0" smtClean="0">
              <a:latin typeface="Arial" pitchFamily="34" charset="0"/>
              <a:cs typeface="Arial" pitchFamily="34" charset="0"/>
            </a:endParaRPr>
          </a:p>
          <a:p>
            <a:pPr marL="514350" indent="-514350">
              <a:buClr>
                <a:srgbClr val="FFFF00"/>
              </a:buClr>
              <a:buNone/>
            </a:pPr>
            <a:r>
              <a:rPr lang="en-US" sz="2800" dirty="0" smtClean="0">
                <a:latin typeface="Arial" pitchFamily="34" charset="0"/>
                <a:cs typeface="Arial" pitchFamily="34" charset="0"/>
              </a:rPr>
              <a:t> </a:t>
            </a:r>
          </a:p>
        </p:txBody>
      </p:sp>
      <p:sp>
        <p:nvSpPr>
          <p:cNvPr id="4" name="Content Placeholder 3"/>
          <p:cNvSpPr>
            <a:spLocks noGrp="1"/>
          </p:cNvSpPr>
          <p:nvPr>
            <p:ph sz="quarter" idx="2"/>
          </p:nvPr>
        </p:nvSpPr>
        <p:spPr>
          <a:xfrm>
            <a:off x="4648200" y="1371600"/>
            <a:ext cx="4038600" cy="4038600"/>
          </a:xfrm>
        </p:spPr>
        <p:txBody>
          <a:bodyPr>
            <a:normAutofit fontScale="92500"/>
          </a:bodyPr>
          <a:lstStyle/>
          <a:p>
            <a:pPr marL="514350" indent="-514350">
              <a:buClr>
                <a:srgbClr val="FFFF00"/>
              </a:buClr>
              <a:buFont typeface="+mj-lt"/>
              <a:buAutoNum type="arabicPeriod" startAt="4"/>
            </a:pPr>
            <a:r>
              <a:rPr lang="en-US" sz="2800" dirty="0" smtClean="0">
                <a:latin typeface="Arial" pitchFamily="34" charset="0"/>
                <a:cs typeface="Arial" pitchFamily="34" charset="0"/>
              </a:rPr>
              <a:t>Interpersonal</a:t>
            </a:r>
            <a:r>
              <a:rPr lang="en-US" sz="2800" dirty="0" smtClean="0"/>
              <a:t> and communication skills</a:t>
            </a:r>
          </a:p>
          <a:p>
            <a:pPr marL="514350" indent="-514350">
              <a:buClr>
                <a:srgbClr val="FFFF00"/>
              </a:buClr>
              <a:buFont typeface="+mj-lt"/>
              <a:buAutoNum type="arabicPeriod" startAt="4"/>
            </a:pPr>
            <a:endParaRPr lang="en-US" sz="2800" dirty="0" smtClean="0"/>
          </a:p>
          <a:p>
            <a:pPr marL="514350" indent="-514350">
              <a:buClr>
                <a:srgbClr val="FFFF00"/>
              </a:buClr>
              <a:buFont typeface="+mj-lt"/>
              <a:buAutoNum type="arabicPeriod" startAt="4"/>
            </a:pPr>
            <a:r>
              <a:rPr lang="en-US" sz="2800" dirty="0" smtClean="0"/>
              <a:t>Professionalism</a:t>
            </a:r>
          </a:p>
          <a:p>
            <a:pPr marL="514350" indent="-514350">
              <a:buClr>
                <a:srgbClr val="FFFF00"/>
              </a:buClr>
              <a:buFont typeface="+mj-lt"/>
              <a:buAutoNum type="arabicPeriod" startAt="4"/>
            </a:pPr>
            <a:endParaRPr lang="en-US" sz="2800" dirty="0" smtClean="0"/>
          </a:p>
          <a:p>
            <a:pPr marL="514350" indent="-514350">
              <a:buClr>
                <a:srgbClr val="FFFF00"/>
              </a:buClr>
              <a:buFont typeface="+mj-lt"/>
              <a:buAutoNum type="arabicPeriod" startAt="4"/>
            </a:pPr>
            <a:endParaRPr lang="en-US" sz="2800" dirty="0" smtClean="0"/>
          </a:p>
          <a:p>
            <a:pPr marL="514350" indent="-514350">
              <a:buClr>
                <a:srgbClr val="FFFF00"/>
              </a:buClr>
              <a:buFont typeface="+mj-lt"/>
              <a:buAutoNum type="arabicPeriod" startAt="4"/>
            </a:pPr>
            <a:r>
              <a:rPr lang="en-US" sz="2800" dirty="0" smtClean="0"/>
              <a:t>Systems-based practice</a:t>
            </a:r>
          </a:p>
          <a:p>
            <a:pPr marL="514350" indent="-514350">
              <a:buClr>
                <a:srgbClr val="FFFF00"/>
              </a:buClr>
              <a:buFont typeface="+mj-lt"/>
              <a:buAutoNum type="arabicPeriod" startAt="4"/>
            </a:pPr>
            <a:endParaRPr lang="en-US" sz="2800" dirty="0" smtClean="0"/>
          </a:p>
          <a:p>
            <a:pPr marL="514350" indent="-514350">
              <a:buClr>
                <a:srgbClr val="FFFF00"/>
              </a:buClr>
              <a:buNone/>
            </a:pPr>
            <a:endParaRPr lang="en-US" sz="2800" dirty="0" smtClean="0"/>
          </a:p>
          <a:p>
            <a:pPr marL="514350" indent="-514350">
              <a:buClr>
                <a:srgbClr val="FFFF00"/>
              </a:buClr>
              <a:buNone/>
            </a:pPr>
            <a:endParaRPr lang="en-US" sz="28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001000" cy="1371602"/>
          </a:xfrm>
        </p:spPr>
        <p:txBody>
          <a:bodyPr>
            <a:noAutofit/>
          </a:bodyPr>
          <a:lstStyle/>
          <a:p>
            <a:pPr algn="ctr"/>
            <a:r>
              <a:rPr lang="en-US" sz="4400" dirty="0" smtClean="0">
                <a:solidFill>
                  <a:srgbClr val="FFC000"/>
                </a:solidFill>
              </a:rPr>
              <a:t>Non-technical elements of competence:</a:t>
            </a:r>
            <a:endParaRPr lang="en-US" sz="4400" dirty="0">
              <a:solidFill>
                <a:srgbClr val="FFC000"/>
              </a:solidFill>
            </a:endParaRPr>
          </a:p>
        </p:txBody>
      </p:sp>
      <p:sp>
        <p:nvSpPr>
          <p:cNvPr id="4" name="Content Placeholder 3"/>
          <p:cNvSpPr>
            <a:spLocks noGrp="1"/>
          </p:cNvSpPr>
          <p:nvPr>
            <p:ph sz="quarter" idx="1"/>
          </p:nvPr>
        </p:nvSpPr>
        <p:spPr>
          <a:xfrm>
            <a:off x="304800" y="1676400"/>
            <a:ext cx="8686800" cy="4876800"/>
          </a:xfrm>
        </p:spPr>
        <p:txBody>
          <a:bodyPr>
            <a:normAutofit/>
          </a:bodyPr>
          <a:lstStyle/>
          <a:p>
            <a:pPr fontAlgn="base"/>
            <a:r>
              <a:rPr lang="en-US" dirty="0" smtClean="0">
                <a:latin typeface="Arial" pitchFamily="34" charset="0"/>
                <a:cs typeface="Arial" pitchFamily="34" charset="0"/>
              </a:rPr>
              <a:t>Six key areas:</a:t>
            </a:r>
          </a:p>
          <a:p>
            <a:pPr marL="907542" lvl="1" indent="-514350">
              <a:buClr>
                <a:srgbClr val="FFFF00"/>
              </a:buClr>
              <a:buFont typeface="+mj-lt"/>
              <a:buAutoNum type="arabicPeriod"/>
            </a:pPr>
            <a:r>
              <a:rPr lang="en-US" dirty="0" smtClean="0">
                <a:latin typeface="Arial" pitchFamily="34" charset="0"/>
                <a:cs typeface="Arial" pitchFamily="34" charset="0"/>
              </a:rPr>
              <a:t>Skills in communicating with patients and with colleagues;</a:t>
            </a:r>
          </a:p>
          <a:p>
            <a:pPr marL="907542" lvl="1" indent="-514350">
              <a:buClr>
                <a:srgbClr val="FFFF00"/>
              </a:buClr>
              <a:buFont typeface="+mj-lt"/>
              <a:buAutoNum type="arabicPeriod"/>
            </a:pPr>
            <a:r>
              <a:rPr lang="en-US" dirty="0" smtClean="0">
                <a:latin typeface="Arial" pitchFamily="34" charset="0"/>
                <a:cs typeface="Arial" pitchFamily="34" charset="0"/>
              </a:rPr>
              <a:t>Education about the principles and organization of the health care system, how care is managed, and the skills required for management</a:t>
            </a:r>
          </a:p>
          <a:p>
            <a:pPr marL="907542" lvl="1" indent="-514350">
              <a:buClr>
                <a:srgbClr val="FFFF00"/>
              </a:buClr>
              <a:buFont typeface="+mj-lt"/>
              <a:buAutoNum type="arabicPeriod"/>
            </a:pPr>
            <a:r>
              <a:rPr lang="en-US" dirty="0" smtClean="0">
                <a:latin typeface="Arial" pitchFamily="34" charset="0"/>
                <a:cs typeface="Arial" pitchFamily="34" charset="0"/>
              </a:rPr>
              <a:t>The development of teamwork</a:t>
            </a:r>
          </a:p>
          <a:p>
            <a:pPr marL="907542" lvl="1" indent="-514350">
              <a:buClr>
                <a:srgbClr val="FFFF00"/>
              </a:buClr>
              <a:buFont typeface="+mj-lt"/>
              <a:buAutoNum type="arabicPeriod"/>
            </a:pPr>
            <a:r>
              <a:rPr lang="en-US" b="1" dirty="0" smtClean="0">
                <a:solidFill>
                  <a:srgbClr val="FFC000"/>
                </a:solidFill>
                <a:latin typeface="Arial" pitchFamily="34" charset="0"/>
                <a:cs typeface="Arial" pitchFamily="34" charset="0"/>
              </a:rPr>
              <a:t>Shared learning across professional boundaries</a:t>
            </a:r>
          </a:p>
          <a:p>
            <a:pPr marL="907542" lvl="1" indent="-514350">
              <a:buClr>
                <a:srgbClr val="FFFF00"/>
              </a:buClr>
              <a:buFont typeface="+mj-lt"/>
              <a:buAutoNum type="arabicPeriod"/>
            </a:pPr>
            <a:r>
              <a:rPr lang="en-US" dirty="0" smtClean="0">
                <a:latin typeface="Arial" pitchFamily="34" charset="0"/>
                <a:cs typeface="Arial" pitchFamily="34" charset="0"/>
              </a:rPr>
              <a:t>Clinical audit and reflective practice</a:t>
            </a:r>
          </a:p>
          <a:p>
            <a:pPr marL="907542" lvl="1" indent="-514350">
              <a:buClr>
                <a:srgbClr val="FFFF00"/>
              </a:buClr>
              <a:buFont typeface="+mj-lt"/>
              <a:buAutoNum type="arabicPeriod"/>
            </a:pPr>
            <a:r>
              <a:rPr lang="en-US" dirty="0" smtClean="0">
                <a:latin typeface="Arial" pitchFamily="34" charset="0"/>
                <a:cs typeface="Arial" pitchFamily="34" charset="0"/>
              </a:rPr>
              <a:t>Leadership</a:t>
            </a:r>
          </a:p>
          <a:p>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pPr algn="ctr"/>
            <a:r>
              <a:rPr lang="en-US" b="1" dirty="0" smtClean="0">
                <a:solidFill>
                  <a:srgbClr val="FFC000"/>
                </a:solidFill>
                <a:latin typeface="Arial" pitchFamily="34" charset="0"/>
                <a:cs typeface="Arial" pitchFamily="34" charset="0"/>
              </a:rPr>
              <a:t>Shared</a:t>
            </a:r>
            <a:r>
              <a:rPr lang="en-US" dirty="0" smtClean="0"/>
              <a:t> </a:t>
            </a:r>
            <a:r>
              <a:rPr lang="en-US" b="1" dirty="0" smtClean="0">
                <a:solidFill>
                  <a:srgbClr val="FFC000"/>
                </a:solidFill>
              </a:rPr>
              <a:t>Learning</a:t>
            </a:r>
            <a:r>
              <a:rPr lang="en-US" dirty="0" smtClean="0"/>
              <a:t>:</a:t>
            </a:r>
            <a:endParaRPr lang="en-US" dirty="0"/>
          </a:p>
        </p:txBody>
      </p:sp>
      <p:sp>
        <p:nvSpPr>
          <p:cNvPr id="3" name="Content Placeholder 2"/>
          <p:cNvSpPr>
            <a:spLocks noGrp="1"/>
          </p:cNvSpPr>
          <p:nvPr>
            <p:ph sz="quarter" idx="1"/>
          </p:nvPr>
        </p:nvSpPr>
        <p:spPr/>
        <p:txBody>
          <a:bodyPr>
            <a:normAutofit/>
          </a:bodyPr>
          <a:lstStyle/>
          <a:p>
            <a:pPr>
              <a:lnSpc>
                <a:spcPct val="150000"/>
              </a:lnSpc>
            </a:pPr>
            <a:r>
              <a:rPr lang="en-US" sz="3600" dirty="0" smtClean="0"/>
              <a:t>What matters is that those caring for patients with a particular condition or illness learn and develop their skills together to provide the best possible care for their </a:t>
            </a:r>
            <a:r>
              <a:rPr lang="en-US" sz="3600" dirty="0" smtClean="0">
                <a:effectLst>
                  <a:outerShdw blurRad="38100" dist="38100" dir="2700000" algn="tl">
                    <a:srgbClr val="000000">
                      <a:alpha val="43137"/>
                    </a:srgbClr>
                  </a:outerShdw>
                </a:effectLst>
                <a:latin typeface="Arial" pitchFamily="34" charset="0"/>
                <a:cs typeface="Arial" pitchFamily="34" charset="0"/>
              </a:rPr>
              <a:t>patients</a:t>
            </a:r>
            <a:r>
              <a:rPr lang="en-US" sz="3600" dirty="0" smtClean="0"/>
              <a:t>. </a:t>
            </a:r>
          </a:p>
          <a:p>
            <a:pPr>
              <a:buNone/>
            </a:pP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7924800" cy="1162050"/>
          </a:xfrm>
        </p:spPr>
        <p:txBody>
          <a:bodyPr/>
          <a:lstStyle/>
          <a:p>
            <a:pPr algn="ctr"/>
            <a:r>
              <a:rPr lang="en-US" sz="3200" b="1" dirty="0" smtClean="0">
                <a:solidFill>
                  <a:srgbClr val="FFC000"/>
                </a:solidFill>
              </a:rPr>
              <a:t/>
            </a:r>
            <a:br>
              <a:rPr lang="en-US" sz="3200" b="1" dirty="0" smtClean="0">
                <a:solidFill>
                  <a:srgbClr val="FFC000"/>
                </a:solidFill>
              </a:rPr>
            </a:br>
            <a:r>
              <a:rPr lang="en-US" sz="3200" b="1" dirty="0" smtClean="0">
                <a:solidFill>
                  <a:srgbClr val="FFC000"/>
                </a:solidFill>
              </a:rPr>
              <a:t>Revalidation / How to maintain what you have acquired :</a:t>
            </a:r>
            <a:endParaRPr lang="en-US" sz="3200" b="1" dirty="0">
              <a:solidFill>
                <a:srgbClr val="FFC000"/>
              </a:solidFill>
            </a:endParaRPr>
          </a:p>
        </p:txBody>
      </p:sp>
      <p:sp>
        <p:nvSpPr>
          <p:cNvPr id="4" name="Content Placeholder 3"/>
          <p:cNvSpPr>
            <a:spLocks noGrp="1"/>
          </p:cNvSpPr>
          <p:nvPr>
            <p:ph sz="quarter" idx="1"/>
          </p:nvPr>
        </p:nvSpPr>
        <p:spPr>
          <a:xfrm>
            <a:off x="152400" y="1676400"/>
            <a:ext cx="8534400" cy="4572000"/>
          </a:xfrm>
        </p:spPr>
        <p:txBody>
          <a:bodyPr>
            <a:normAutofit/>
          </a:bodyPr>
          <a:lstStyle/>
          <a:p>
            <a:pPr>
              <a:lnSpc>
                <a:spcPct val="150000"/>
              </a:lnSpc>
            </a:pPr>
            <a:r>
              <a:rPr lang="en-US" sz="3200" dirty="0" smtClean="0"/>
              <a:t>Revalidation is the regular demonstration by all practicing doctors that they remain up to date and fit to practice medicine. It is one method of attempting to assess performance, leading to the provision of a license to practice</a:t>
            </a:r>
            <a:endParaRPr lang="en-US" sz="32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7848600" cy="1162050"/>
          </a:xfrm>
        </p:spPr>
        <p:txBody>
          <a:bodyPr/>
          <a:lstStyle/>
          <a:p>
            <a:r>
              <a:rPr lang="en-US" sz="5400" dirty="0" smtClean="0">
                <a:solidFill>
                  <a:srgbClr val="FFC000"/>
                </a:solidFill>
              </a:rPr>
              <a:t>Competency verification methods:</a:t>
            </a:r>
            <a:endParaRPr lang="en-US" sz="5400" dirty="0">
              <a:solidFill>
                <a:srgbClr val="FFC000"/>
              </a:solidFill>
            </a:endParaRPr>
          </a:p>
        </p:txBody>
      </p:sp>
      <p:sp>
        <p:nvSpPr>
          <p:cNvPr id="4" name="Content Placeholder 3"/>
          <p:cNvSpPr>
            <a:spLocks noGrp="1"/>
          </p:cNvSpPr>
          <p:nvPr>
            <p:ph sz="quarter" idx="1"/>
          </p:nvPr>
        </p:nvSpPr>
        <p:spPr>
          <a:xfrm>
            <a:off x="381000" y="2590800"/>
            <a:ext cx="8305800" cy="4038600"/>
          </a:xfrm>
        </p:spPr>
        <p:txBody>
          <a:bodyPr>
            <a:noAutofit/>
          </a:bodyPr>
          <a:lstStyle/>
          <a:p>
            <a:r>
              <a:rPr lang="en-US" sz="3200" dirty="0" smtClean="0">
                <a:latin typeface="Arial" pitchFamily="34" charset="0"/>
                <a:cs typeface="Arial" pitchFamily="34" charset="0"/>
              </a:rPr>
              <a:t>Takes on many forms:</a:t>
            </a:r>
          </a:p>
          <a:p>
            <a:pPr>
              <a:buNone/>
            </a:pPr>
            <a:endParaRPr lang="en-US" sz="3200" dirty="0" smtClean="0">
              <a:latin typeface="Arial" pitchFamily="34" charset="0"/>
              <a:cs typeface="Arial" pitchFamily="34" charset="0"/>
            </a:endParaRPr>
          </a:p>
          <a:p>
            <a:pPr lvl="1"/>
            <a:r>
              <a:rPr lang="en-US" sz="3200" dirty="0" smtClean="0">
                <a:latin typeface="Arial" pitchFamily="34" charset="0"/>
                <a:cs typeface="Arial" pitchFamily="34" charset="0"/>
              </a:rPr>
              <a:t>Self-assessment</a:t>
            </a:r>
          </a:p>
          <a:p>
            <a:pPr lvl="1">
              <a:buNone/>
            </a:pPr>
            <a:endParaRPr lang="en-US" sz="3200" dirty="0" smtClean="0">
              <a:latin typeface="Arial" pitchFamily="34" charset="0"/>
              <a:cs typeface="Arial" pitchFamily="34" charset="0"/>
            </a:endParaRPr>
          </a:p>
          <a:p>
            <a:pPr lvl="1"/>
            <a:r>
              <a:rPr lang="en-US" sz="3200" dirty="0" smtClean="0">
                <a:latin typeface="Arial" pitchFamily="34" charset="0"/>
                <a:cs typeface="Arial" pitchFamily="34" charset="0"/>
              </a:rPr>
              <a:t>Observation</a:t>
            </a:r>
          </a:p>
          <a:p>
            <a:pPr lvl="1">
              <a:buNone/>
            </a:pPr>
            <a:endParaRPr lang="en-US" sz="3200" dirty="0" smtClean="0">
              <a:latin typeface="Arial" pitchFamily="34" charset="0"/>
              <a:cs typeface="Arial" pitchFamily="34" charset="0"/>
            </a:endParaRPr>
          </a:p>
          <a:p>
            <a:pPr lvl="1"/>
            <a:r>
              <a:rPr lang="en-US" sz="3200" dirty="0" smtClean="0">
                <a:latin typeface="Arial" pitchFamily="34" charset="0"/>
                <a:cs typeface="Arial" pitchFamily="34" charset="0"/>
              </a:rPr>
              <a:t>Post-test</a:t>
            </a:r>
            <a:endParaRPr lang="en-US" sz="3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28600" y="1981200"/>
            <a:ext cx="8323241" cy="4572000"/>
          </a:xfrm>
        </p:spPr>
        <p:txBody>
          <a:bodyPr>
            <a:normAutofit fontScale="92500" lnSpcReduction="10000"/>
          </a:bodyPr>
          <a:lstStyle/>
          <a:p>
            <a:pPr>
              <a:buFont typeface="Wingdings" pitchFamily="2" charset="2"/>
              <a:buChar char="q"/>
            </a:pPr>
            <a:r>
              <a:rPr lang="en-US" sz="3200" b="1" dirty="0" smtClean="0">
                <a:latin typeface="Arial" pitchFamily="34" charset="0"/>
                <a:cs typeface="Arial" pitchFamily="34" charset="0"/>
              </a:rPr>
              <a:t>Lecture programs and conference</a:t>
            </a:r>
          </a:p>
          <a:p>
            <a:pPr>
              <a:buFont typeface="Wingdings" pitchFamily="2" charset="2"/>
              <a:buChar char="q"/>
            </a:pPr>
            <a:r>
              <a:rPr lang="en-US" sz="3200" b="1" dirty="0" smtClean="0"/>
              <a:t>Refresher programs</a:t>
            </a:r>
          </a:p>
          <a:p>
            <a:pPr>
              <a:buFont typeface="Wingdings" pitchFamily="2" charset="2"/>
              <a:buChar char="q"/>
            </a:pPr>
            <a:r>
              <a:rPr lang="en-US" sz="3200" b="1" dirty="0" smtClean="0"/>
              <a:t>Self-education:</a:t>
            </a:r>
            <a:endParaRPr lang="en-US" sz="3200" b="1" dirty="0" smtClean="0">
              <a:latin typeface="Arial" pitchFamily="34" charset="0"/>
              <a:cs typeface="Arial" pitchFamily="34" charset="0"/>
            </a:endParaRPr>
          </a:p>
          <a:p>
            <a:pPr>
              <a:buFont typeface="Wingdings" pitchFamily="2" charset="2"/>
              <a:buChar char="q"/>
            </a:pPr>
            <a:r>
              <a:rPr lang="en-US" sz="3200" b="1" dirty="0" smtClean="0">
                <a:latin typeface="Arial" pitchFamily="34" charset="0"/>
                <a:cs typeface="Arial" pitchFamily="34" charset="0"/>
              </a:rPr>
              <a:t>Continuing education (CE) courses</a:t>
            </a:r>
          </a:p>
          <a:p>
            <a:pPr>
              <a:buFont typeface="Wingdings" pitchFamily="2" charset="2"/>
              <a:buChar char="q"/>
            </a:pPr>
            <a:r>
              <a:rPr lang="en-US" sz="3200" b="1" dirty="0" smtClean="0">
                <a:latin typeface="Arial" pitchFamily="34" charset="0"/>
                <a:cs typeface="Arial" pitchFamily="34" charset="0"/>
              </a:rPr>
              <a:t>Case reviews </a:t>
            </a:r>
          </a:p>
          <a:p>
            <a:pPr>
              <a:buFont typeface="Wingdings" pitchFamily="2" charset="2"/>
              <a:buChar char="q"/>
            </a:pPr>
            <a:r>
              <a:rPr lang="en-US" sz="3200" b="1" dirty="0" smtClean="0">
                <a:latin typeface="Arial" pitchFamily="34" charset="0"/>
                <a:cs typeface="Arial" pitchFamily="34" charset="0"/>
              </a:rPr>
              <a:t>Ground rounds </a:t>
            </a:r>
          </a:p>
          <a:p>
            <a:pPr>
              <a:buFont typeface="Wingdings" pitchFamily="2" charset="2"/>
              <a:buChar char="q"/>
            </a:pPr>
            <a:r>
              <a:rPr lang="en-US" sz="3200" b="1" dirty="0" smtClean="0"/>
              <a:t>Sentinel-event review</a:t>
            </a:r>
            <a:r>
              <a:rPr lang="en-US" sz="3200" dirty="0" smtClean="0"/>
              <a:t> (unexpected occurrence (mortality or morbidity)</a:t>
            </a:r>
            <a:endParaRPr lang="en-US" sz="3200" b="1" dirty="0" smtClean="0"/>
          </a:p>
          <a:p>
            <a:pPr>
              <a:buFont typeface="Wingdings" pitchFamily="2" charset="2"/>
              <a:buChar char="q"/>
            </a:pPr>
            <a:r>
              <a:rPr lang="en-US" sz="3200" b="1" dirty="0" smtClean="0">
                <a:solidFill>
                  <a:srgbClr val="FFC000"/>
                </a:solidFill>
              </a:rPr>
              <a:t>Mentoring</a:t>
            </a:r>
          </a:p>
          <a:p>
            <a:endParaRPr lang="en-US" sz="3200" b="1" dirty="0" smtClean="0"/>
          </a:p>
          <a:p>
            <a:pPr>
              <a:buFont typeface="Wingdings" pitchFamily="2" charset="2"/>
              <a:buChar char="q"/>
            </a:pPr>
            <a:endParaRPr lang="en-US" sz="3200" b="1" dirty="0" smtClean="0">
              <a:latin typeface="Arial" pitchFamily="34" charset="0"/>
              <a:cs typeface="Arial" pitchFamily="34" charset="0"/>
            </a:endParaRPr>
          </a:p>
          <a:p>
            <a:endParaRPr lang="en-US" sz="3200" b="1" dirty="0" smtClean="0">
              <a:latin typeface="Arial" pitchFamily="34" charset="0"/>
              <a:cs typeface="Arial" pitchFamily="34" charset="0"/>
            </a:endParaRPr>
          </a:p>
        </p:txBody>
      </p:sp>
      <p:sp>
        <p:nvSpPr>
          <p:cNvPr id="3" name="Title 2"/>
          <p:cNvSpPr>
            <a:spLocks noGrp="1"/>
          </p:cNvSpPr>
          <p:nvPr>
            <p:ph type="title"/>
          </p:nvPr>
        </p:nvSpPr>
        <p:spPr>
          <a:xfrm>
            <a:off x="1371600" y="990600"/>
            <a:ext cx="7620000" cy="990600"/>
          </a:xfrm>
        </p:spPr>
        <p:txBody>
          <a:bodyPr>
            <a:normAutofit fontScale="90000"/>
          </a:bodyPr>
          <a:lstStyle/>
          <a:p>
            <a:pPr algn="ctr"/>
            <a:r>
              <a:rPr lang="en-US" dirty="0" smtClean="0">
                <a:solidFill>
                  <a:srgbClr val="FFC000"/>
                </a:solidFill>
                <a:latin typeface="Arial" pitchFamily="34" charset="0"/>
                <a:cs typeface="Arial" pitchFamily="34" charset="0"/>
              </a:rPr>
              <a:t>Strategies to improve the competence</a:t>
            </a:r>
            <a:endParaRPr lang="en-US" strike="sngStrike" dirty="0">
              <a:solidFill>
                <a:srgbClr val="FFC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2">
                                            <p:txEl>
                                              <p:pRg st="7" end="7"/>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990600"/>
          </a:xfrm>
        </p:spPr>
        <p:txBody>
          <a:bodyPr/>
          <a:lstStyle/>
          <a:p>
            <a:pPr algn="ctr"/>
            <a:r>
              <a:rPr lang="en-US" sz="4800" b="1" dirty="0" smtClean="0">
                <a:solidFill>
                  <a:srgbClr val="FFC000"/>
                </a:solidFill>
                <a:latin typeface="Arial" pitchFamily="34" charset="0"/>
                <a:cs typeface="Arial" pitchFamily="34" charset="0"/>
              </a:rPr>
              <a:t>Why assess competence:</a:t>
            </a:r>
            <a:endParaRPr lang="en-US" sz="4800" b="1" dirty="0">
              <a:solidFill>
                <a:srgbClr val="FFC000"/>
              </a:solidFill>
              <a:latin typeface="Arial" pitchFamily="34" charset="0"/>
              <a:cs typeface="Arial" pitchFamily="34" charset="0"/>
            </a:endParaRPr>
          </a:p>
        </p:txBody>
      </p:sp>
      <p:sp>
        <p:nvSpPr>
          <p:cNvPr id="4" name="Content Placeholder 3"/>
          <p:cNvSpPr>
            <a:spLocks noGrp="1"/>
          </p:cNvSpPr>
          <p:nvPr>
            <p:ph sz="quarter" idx="1"/>
          </p:nvPr>
        </p:nvSpPr>
        <p:spPr>
          <a:xfrm>
            <a:off x="381000" y="1371600"/>
            <a:ext cx="8305800" cy="5257800"/>
          </a:xfrm>
        </p:spPr>
        <p:txBody>
          <a:bodyPr>
            <a:normAutofit lnSpcReduction="10000"/>
          </a:bodyPr>
          <a:lstStyle/>
          <a:p>
            <a:pPr algn="ctr">
              <a:buNone/>
            </a:pPr>
            <a:r>
              <a:rPr lang="en-US" b="1" dirty="0" smtClean="0">
                <a:effectLst>
                  <a:outerShdw blurRad="38100" dist="38100" dir="2700000" algn="tl">
                    <a:srgbClr val="000000">
                      <a:alpha val="43137"/>
                    </a:srgbClr>
                  </a:outerShdw>
                </a:effectLst>
                <a:latin typeface="Arial" pitchFamily="34" charset="0"/>
                <a:cs typeface="Arial" pitchFamily="34" charset="0"/>
              </a:rPr>
              <a:t>REASONS:</a:t>
            </a:r>
          </a:p>
          <a:p>
            <a:r>
              <a:rPr lang="en-US" dirty="0" smtClean="0">
                <a:effectLst>
                  <a:outerShdw blurRad="38100" dist="38100" dir="2700000" algn="tl">
                    <a:srgbClr val="000000">
                      <a:alpha val="43137"/>
                    </a:srgbClr>
                  </a:outerShdw>
                </a:effectLst>
                <a:latin typeface="Arial" pitchFamily="34" charset="0"/>
                <a:cs typeface="Arial" pitchFamily="34" charset="0"/>
              </a:rPr>
              <a:t>Health care reform</a:t>
            </a:r>
          </a:p>
          <a:p>
            <a:r>
              <a:rPr lang="en-US" dirty="0" smtClean="0">
                <a:effectLst>
                  <a:outerShdw blurRad="38100" dist="38100" dir="2700000" algn="tl">
                    <a:srgbClr val="000000">
                      <a:alpha val="43137"/>
                    </a:srgbClr>
                  </a:outerShdw>
                </a:effectLst>
                <a:latin typeface="Arial" pitchFamily="34" charset="0"/>
                <a:cs typeface="Arial" pitchFamily="34" charset="0"/>
              </a:rPr>
              <a:t>Organizational performance</a:t>
            </a:r>
          </a:p>
          <a:p>
            <a:r>
              <a:rPr lang="en-US" dirty="0" smtClean="0">
                <a:effectLst>
                  <a:outerShdw blurRad="38100" dist="38100" dir="2700000" algn="tl">
                    <a:srgbClr val="000000">
                      <a:alpha val="43137"/>
                    </a:srgbClr>
                  </a:outerShdw>
                </a:effectLst>
                <a:latin typeface="Arial" pitchFamily="34" charset="0"/>
                <a:cs typeface="Arial" pitchFamily="34" charset="0"/>
              </a:rPr>
              <a:t>Liability and ethics</a:t>
            </a:r>
          </a:p>
          <a:p>
            <a:r>
              <a:rPr lang="en-US" dirty="0" smtClean="0">
                <a:effectLst>
                  <a:outerShdw blurRad="38100" dist="38100" dir="2700000" algn="tl">
                    <a:srgbClr val="000000">
                      <a:alpha val="43137"/>
                    </a:srgbClr>
                  </a:outerShdw>
                </a:effectLst>
                <a:latin typeface="Arial" pitchFamily="34" charset="0"/>
                <a:cs typeface="Arial" pitchFamily="34" charset="0"/>
              </a:rPr>
              <a:t>Risk management</a:t>
            </a:r>
          </a:p>
          <a:p>
            <a:r>
              <a:rPr lang="en-US" dirty="0" smtClean="0">
                <a:effectLst>
                  <a:outerShdw blurRad="38100" dist="38100" dir="2700000" algn="tl">
                    <a:srgbClr val="000000">
                      <a:alpha val="43137"/>
                    </a:srgbClr>
                  </a:outerShdw>
                </a:effectLst>
                <a:latin typeface="Arial" pitchFamily="34" charset="0"/>
                <a:cs typeface="Arial" pitchFamily="34" charset="0"/>
              </a:rPr>
              <a:t>Certification and recertification of providers</a:t>
            </a:r>
          </a:p>
          <a:p>
            <a:r>
              <a:rPr lang="en-US" dirty="0" smtClean="0">
                <a:effectLst>
                  <a:outerShdw blurRad="38100" dist="38100" dir="2700000" algn="tl">
                    <a:srgbClr val="000000">
                      <a:alpha val="43137"/>
                    </a:srgbClr>
                  </a:outerShdw>
                </a:effectLst>
                <a:latin typeface="Arial" pitchFamily="34" charset="0"/>
                <a:cs typeface="Arial" pitchFamily="34" charset="0"/>
              </a:rPr>
              <a:t>Planning for new services</a:t>
            </a:r>
          </a:p>
          <a:p>
            <a:r>
              <a:rPr lang="en-US" dirty="0" smtClean="0">
                <a:effectLst>
                  <a:outerShdw blurRad="38100" dist="38100" dir="2700000" algn="tl">
                    <a:srgbClr val="000000">
                      <a:alpha val="43137"/>
                    </a:srgbClr>
                  </a:outerShdw>
                </a:effectLst>
                <a:latin typeface="Arial" pitchFamily="34" charset="0"/>
                <a:cs typeface="Arial" pitchFamily="34" charset="0"/>
              </a:rPr>
              <a:t>Measuring training outcomes</a:t>
            </a:r>
          </a:p>
          <a:p>
            <a:r>
              <a:rPr lang="en-US" dirty="0" smtClean="0">
                <a:effectLst>
                  <a:outerShdw blurRad="38100" dist="38100" dir="2700000" algn="tl">
                    <a:srgbClr val="000000">
                      <a:alpha val="43137"/>
                    </a:srgbClr>
                  </a:outerShdw>
                </a:effectLst>
                <a:latin typeface="Arial" pitchFamily="34" charset="0"/>
                <a:cs typeface="Arial" pitchFamily="34" charset="0"/>
              </a:rPr>
              <a:t>Selection of new staff</a:t>
            </a:r>
          </a:p>
          <a:p>
            <a:r>
              <a:rPr lang="en-US" dirty="0" smtClean="0">
                <a:effectLst>
                  <a:outerShdw blurRad="38100" dist="38100" dir="2700000" algn="tl">
                    <a:srgbClr val="000000">
                      <a:alpha val="43137"/>
                    </a:srgbClr>
                  </a:outerShdw>
                </a:effectLst>
                <a:latin typeface="Arial" pitchFamily="34" charset="0"/>
                <a:cs typeface="Arial" pitchFamily="34" charset="0"/>
              </a:rPr>
              <a:t>Individual performance improvement</a:t>
            </a:r>
          </a:p>
          <a:p>
            <a:r>
              <a:rPr lang="en-US" dirty="0" smtClean="0">
                <a:effectLst>
                  <a:outerShdw blurRad="38100" dist="38100" dir="2700000" algn="tl">
                    <a:srgbClr val="000000">
                      <a:alpha val="43137"/>
                    </a:srgbClr>
                  </a:outerShdw>
                </a:effectLst>
                <a:latin typeface="Arial" pitchFamily="34" charset="0"/>
                <a:cs typeface="Arial" pitchFamily="34" charset="0"/>
              </a:rPr>
              <a:t>Supervision</a:t>
            </a:r>
          </a:p>
          <a:p>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0"/>
            <a:ext cx="8229600" cy="4953000"/>
          </a:xfrm>
        </p:spPr>
        <p:txBody>
          <a:bodyPr/>
          <a:lstStyle/>
          <a:p>
            <a:endParaRPr lang="en-US" dirty="0"/>
          </a:p>
        </p:txBody>
      </p:sp>
      <p:sp>
        <p:nvSpPr>
          <p:cNvPr id="4" name="Rectangle 3"/>
          <p:cNvSpPr/>
          <p:nvPr/>
        </p:nvSpPr>
        <p:spPr>
          <a:xfrm>
            <a:off x="381000" y="1905000"/>
            <a:ext cx="8305800" cy="4401205"/>
          </a:xfrm>
          <a:prstGeom prst="rect">
            <a:avLst/>
          </a:prstGeom>
        </p:spPr>
        <p:txBody>
          <a:bodyPr wrap="square">
            <a:spAutoFit/>
          </a:bodyPr>
          <a:lstStyle/>
          <a:p>
            <a:endParaRPr lang="en-US" sz="4000" dirty="0" smtClean="0"/>
          </a:p>
          <a:p>
            <a:r>
              <a:rPr lang="en-US" sz="4000" dirty="0" smtClean="0"/>
              <a:t>A competent leader can get efficient service from poor troops, while on the contrary an incapable leader can demoralize the best of troops.</a:t>
            </a:r>
          </a:p>
          <a:p>
            <a:r>
              <a:rPr lang="en-US" sz="4000" dirty="0" smtClean="0"/>
              <a:t> </a:t>
            </a:r>
          </a:p>
          <a:p>
            <a:pPr algn="ctr"/>
            <a:r>
              <a:rPr lang="en-US" sz="4000" dirty="0" smtClean="0"/>
              <a:t>---John J. Pershing</a:t>
            </a:r>
            <a:endParaRPr lang="en-US" sz="40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66088"/>
          </a:xfrm>
        </p:spPr>
        <p:txBody>
          <a:bodyPr>
            <a:noAutofit/>
          </a:bodyPr>
          <a:lstStyle/>
          <a:p>
            <a:pPr algn="ctr"/>
            <a:r>
              <a:rPr lang="en-US" sz="3600" b="1" dirty="0" smtClean="0">
                <a:solidFill>
                  <a:srgbClr val="FFC000"/>
                </a:solidFill>
                <a:latin typeface="Arial" pitchFamily="34" charset="0"/>
                <a:cs typeface="Arial" pitchFamily="34" charset="0"/>
              </a:rPr>
              <a:t>Characteristic of competent physician:</a:t>
            </a:r>
            <a:endParaRPr lang="en-US" sz="3600" b="1" dirty="0">
              <a:solidFill>
                <a:srgbClr val="FFC000"/>
              </a:solidFill>
              <a:latin typeface="Arial" pitchFamily="34" charset="0"/>
              <a:cs typeface="Arial" pitchFamily="34" charset="0"/>
            </a:endParaRPr>
          </a:p>
        </p:txBody>
      </p:sp>
      <p:sp>
        <p:nvSpPr>
          <p:cNvPr id="3" name="Content Placeholder 2"/>
          <p:cNvSpPr>
            <a:spLocks noGrp="1"/>
          </p:cNvSpPr>
          <p:nvPr>
            <p:ph sz="quarter" idx="1"/>
          </p:nvPr>
        </p:nvSpPr>
        <p:spPr>
          <a:xfrm>
            <a:off x="457200" y="1524000"/>
            <a:ext cx="4038600" cy="4830925"/>
          </a:xfrm>
        </p:spPr>
        <p:txBody>
          <a:bodyPr>
            <a:normAutofit fontScale="92500" lnSpcReduction="10000"/>
          </a:bodyPr>
          <a:lstStyle/>
          <a:p>
            <a:r>
              <a:rPr lang="en-US" dirty="0" smtClean="0">
                <a:effectLst>
                  <a:outerShdw blurRad="38100" dist="38100" dir="2700000" algn="tl">
                    <a:srgbClr val="000000">
                      <a:alpha val="43137"/>
                    </a:srgbClr>
                  </a:outerShdw>
                </a:effectLst>
                <a:latin typeface="Arial" pitchFamily="34" charset="0"/>
                <a:cs typeface="Arial" pitchFamily="34" charset="0"/>
              </a:rPr>
              <a:t>Critical approach to own work</a:t>
            </a:r>
          </a:p>
          <a:p>
            <a:r>
              <a:rPr lang="en-US" dirty="0" smtClean="0">
                <a:effectLst>
                  <a:outerShdw blurRad="38100" dist="38100" dir="2700000" algn="tl">
                    <a:srgbClr val="000000">
                      <a:alpha val="43137"/>
                    </a:srgbClr>
                  </a:outerShdw>
                </a:effectLst>
                <a:latin typeface="Arial" pitchFamily="34" charset="0"/>
                <a:cs typeface="Arial" pitchFamily="34" charset="0"/>
              </a:rPr>
              <a:t>Willingness to engage in audit</a:t>
            </a:r>
          </a:p>
          <a:p>
            <a:r>
              <a:rPr lang="en-US" dirty="0" smtClean="0">
                <a:effectLst>
                  <a:outerShdw blurRad="38100" dist="38100" dir="2700000" algn="tl">
                    <a:srgbClr val="000000">
                      <a:alpha val="43137"/>
                    </a:srgbClr>
                  </a:outerShdw>
                </a:effectLst>
                <a:latin typeface="Arial" pitchFamily="34" charset="0"/>
                <a:cs typeface="Arial" pitchFamily="34" charset="0"/>
              </a:rPr>
              <a:t>Commitment to independent learning</a:t>
            </a:r>
          </a:p>
          <a:p>
            <a:r>
              <a:rPr lang="en-US" dirty="0" smtClean="0">
                <a:effectLst>
                  <a:outerShdw blurRad="38100" dist="38100" dir="2700000" algn="tl">
                    <a:srgbClr val="000000">
                      <a:alpha val="43137"/>
                    </a:srgbClr>
                  </a:outerShdw>
                </a:effectLst>
                <a:latin typeface="Arial" pitchFamily="34" charset="0"/>
                <a:cs typeface="Arial" pitchFamily="34" charset="0"/>
              </a:rPr>
              <a:t>Honest</a:t>
            </a:r>
          </a:p>
          <a:p>
            <a:r>
              <a:rPr lang="en-US" dirty="0" smtClean="0">
                <a:effectLst>
                  <a:outerShdw blurRad="38100" dist="38100" dir="2700000" algn="tl">
                    <a:srgbClr val="000000">
                      <a:alpha val="43137"/>
                    </a:srgbClr>
                  </a:outerShdw>
                </a:effectLst>
                <a:latin typeface="Arial" pitchFamily="34" charset="0"/>
                <a:cs typeface="Arial" pitchFamily="34" charset="0"/>
              </a:rPr>
              <a:t>Self-awareness</a:t>
            </a:r>
          </a:p>
          <a:p>
            <a:r>
              <a:rPr lang="en-US" dirty="0" smtClean="0">
                <a:effectLst>
                  <a:outerShdw blurRad="38100" dist="38100" dir="2700000" algn="tl">
                    <a:srgbClr val="000000">
                      <a:alpha val="43137"/>
                    </a:srgbClr>
                  </a:outerShdw>
                </a:effectLst>
                <a:latin typeface="Arial" pitchFamily="34" charset="0"/>
                <a:cs typeface="Arial" pitchFamily="34" charset="0"/>
              </a:rPr>
              <a:t>Empathy</a:t>
            </a:r>
          </a:p>
          <a:p>
            <a:r>
              <a:rPr lang="en-US" dirty="0" smtClean="0">
                <a:effectLst>
                  <a:outerShdw blurRad="38100" dist="38100" dir="2700000" algn="tl">
                    <a:srgbClr val="000000">
                      <a:alpha val="43137"/>
                    </a:srgbClr>
                  </a:outerShdw>
                </a:effectLst>
                <a:latin typeface="Arial" pitchFamily="34" charset="0"/>
                <a:cs typeface="Arial" pitchFamily="34" charset="0"/>
              </a:rPr>
              <a:t>Respect</a:t>
            </a:r>
          </a:p>
          <a:p>
            <a:r>
              <a:rPr lang="en-US" dirty="0" smtClean="0">
                <a:effectLst>
                  <a:outerShdw blurRad="38100" dist="38100" dir="2700000" algn="tl">
                    <a:srgbClr val="000000">
                      <a:alpha val="43137"/>
                    </a:srgbClr>
                  </a:outerShdw>
                </a:effectLst>
                <a:latin typeface="Arial" pitchFamily="34" charset="0"/>
                <a:cs typeface="Arial" pitchFamily="34" charset="0"/>
              </a:rPr>
              <a:t>Confidentiality</a:t>
            </a:r>
          </a:p>
          <a:p>
            <a:r>
              <a:rPr lang="en-US" dirty="0" smtClean="0">
                <a:effectLst>
                  <a:outerShdw blurRad="38100" dist="38100" dir="2700000" algn="tl">
                    <a:srgbClr val="000000">
                      <a:alpha val="43137"/>
                    </a:srgbClr>
                  </a:outerShdw>
                </a:effectLst>
                <a:latin typeface="Arial" pitchFamily="34" charset="0"/>
                <a:cs typeface="Arial" pitchFamily="34" charset="0"/>
              </a:rPr>
              <a:t>Patient autonomy</a:t>
            </a:r>
            <a:endParaRPr lang="en-US" dirty="0">
              <a:effectLst>
                <a:outerShdw blurRad="38100" dist="38100" dir="2700000" algn="tl">
                  <a:srgbClr val="000000">
                    <a:alpha val="43137"/>
                  </a:srgbClr>
                </a:outerShdw>
              </a:effectLst>
              <a:latin typeface="Arial" pitchFamily="34" charset="0"/>
              <a:cs typeface="Arial" pitchFamily="34" charset="0"/>
            </a:endParaRPr>
          </a:p>
        </p:txBody>
      </p:sp>
      <p:sp>
        <p:nvSpPr>
          <p:cNvPr id="4" name="Content Placeholder 3"/>
          <p:cNvSpPr>
            <a:spLocks noGrp="1"/>
          </p:cNvSpPr>
          <p:nvPr>
            <p:ph sz="quarter" idx="2"/>
          </p:nvPr>
        </p:nvSpPr>
        <p:spPr>
          <a:xfrm>
            <a:off x="4648200" y="1524000"/>
            <a:ext cx="4038600" cy="4830925"/>
          </a:xfrm>
        </p:spPr>
        <p:txBody>
          <a:bodyPr>
            <a:normAutofit fontScale="92500" lnSpcReduction="10000"/>
          </a:bodyPr>
          <a:lstStyle/>
          <a:p>
            <a:r>
              <a:rPr lang="en-US" sz="2800" dirty="0" smtClean="0">
                <a:effectLst>
                  <a:outerShdw blurRad="38100" dist="38100" dir="2700000" algn="tl">
                    <a:srgbClr val="000000">
                      <a:alpha val="43137"/>
                    </a:srgbClr>
                  </a:outerShdw>
                </a:effectLst>
                <a:latin typeface="Arial" pitchFamily="34" charset="0"/>
                <a:cs typeface="Arial" pitchFamily="34" charset="0"/>
              </a:rPr>
              <a:t>Time </a:t>
            </a:r>
          </a:p>
          <a:p>
            <a:r>
              <a:rPr lang="en-US" sz="2800" dirty="0" smtClean="0">
                <a:effectLst>
                  <a:outerShdw blurRad="38100" dist="38100" dir="2700000" algn="tl">
                    <a:srgbClr val="000000">
                      <a:alpha val="43137"/>
                    </a:srgbClr>
                  </a:outerShdw>
                </a:effectLst>
                <a:latin typeface="Arial" pitchFamily="34" charset="0"/>
                <a:cs typeface="Arial" pitchFamily="34" charset="0"/>
              </a:rPr>
              <a:t>Resources</a:t>
            </a:r>
            <a:endParaRPr lang="en-US" sz="2800"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685800"/>
            <a:ext cx="8371656" cy="6553200"/>
          </a:xfrm>
        </p:spPr>
        <p:txBody>
          <a:bodyPr>
            <a:noAutofit/>
          </a:bodyPr>
          <a:lstStyle/>
          <a:p>
            <a:pPr algn="ctr" rtl="1"/>
            <a:r>
              <a:rPr lang="ar-SA" sz="4800" dirty="0" smtClean="0">
                <a:solidFill>
                  <a:srgbClr val="FFC000"/>
                </a:solidFill>
              </a:rPr>
              <a:t> </a:t>
            </a:r>
            <a:br>
              <a:rPr lang="ar-SA" sz="4800" dirty="0" smtClean="0">
                <a:solidFill>
                  <a:srgbClr val="FFC000"/>
                </a:solidFill>
              </a:rPr>
            </a:br>
            <a:r>
              <a:rPr lang="ar-SA" sz="4800" dirty="0" smtClean="0">
                <a:solidFill>
                  <a:srgbClr val="FFC000"/>
                </a:solidFill>
              </a:rPr>
              <a:t/>
            </a:r>
            <a:br>
              <a:rPr lang="ar-SA" sz="4800" dirty="0" smtClean="0">
                <a:solidFill>
                  <a:srgbClr val="FFC000"/>
                </a:solidFill>
              </a:rPr>
            </a:br>
            <a:r>
              <a:rPr lang="ar-SA" sz="4800" dirty="0" smtClean="0">
                <a:solidFill>
                  <a:srgbClr val="FFC000"/>
                </a:solidFill>
              </a:rPr>
              <a:t/>
            </a:r>
            <a:br>
              <a:rPr lang="ar-SA" sz="4800" dirty="0" smtClean="0">
                <a:solidFill>
                  <a:srgbClr val="FFC000"/>
                </a:solidFill>
              </a:rPr>
            </a:br>
            <a:r>
              <a:rPr lang="ar-SA" sz="4800" dirty="0" smtClean="0">
                <a:solidFill>
                  <a:srgbClr val="FFC000"/>
                </a:solidFill>
              </a:rPr>
              <a:t/>
            </a:r>
            <a:br>
              <a:rPr lang="ar-SA" sz="4800" dirty="0" smtClean="0">
                <a:solidFill>
                  <a:srgbClr val="FFC000"/>
                </a:solidFill>
              </a:rPr>
            </a:br>
            <a:r>
              <a:rPr lang="ar-SA" sz="4800" dirty="0" smtClean="0">
                <a:solidFill>
                  <a:srgbClr val="FFC000"/>
                </a:solidFill>
              </a:rPr>
              <a:t/>
            </a:r>
            <a:br>
              <a:rPr lang="ar-SA" sz="4800" dirty="0" smtClean="0">
                <a:solidFill>
                  <a:srgbClr val="FFC000"/>
                </a:solidFill>
              </a:rPr>
            </a:br>
            <a:r>
              <a:rPr lang="ar-SA" sz="4800" dirty="0" smtClean="0">
                <a:solidFill>
                  <a:srgbClr val="FFFF00"/>
                </a:solidFill>
              </a:rPr>
              <a:t/>
            </a:r>
            <a:br>
              <a:rPr lang="ar-SA" sz="4800" dirty="0" smtClean="0">
                <a:solidFill>
                  <a:srgbClr val="FFFF00"/>
                </a:solidFill>
              </a:rPr>
            </a:br>
            <a:r>
              <a:rPr lang="ar-SA" sz="4800" dirty="0" smtClean="0">
                <a:solidFill>
                  <a:srgbClr val="FFFF00"/>
                </a:solidFill>
              </a:rPr>
              <a:t>عن عائشة رضي الله عنها أن رسول اله صلى الله عليه وسلم قال:</a:t>
            </a:r>
            <a:br>
              <a:rPr lang="ar-SA" sz="4800" dirty="0" smtClean="0">
                <a:solidFill>
                  <a:srgbClr val="FFFF00"/>
                </a:solidFill>
              </a:rPr>
            </a:br>
            <a:r>
              <a:rPr lang="ar-SA" sz="4800" b="1" dirty="0" smtClean="0">
                <a:solidFill>
                  <a:srgbClr val="FFFF00"/>
                </a:solidFill>
              </a:rPr>
              <a:t>” إن الله يحب إذا عمل أحدكم عملا أن يتقنه“</a:t>
            </a:r>
            <a:r>
              <a:rPr lang="ar-SA" sz="4800" dirty="0" smtClean="0">
                <a:solidFill>
                  <a:srgbClr val="FFFF00"/>
                </a:solidFill>
              </a:rPr>
              <a:t/>
            </a:r>
            <a:br>
              <a:rPr lang="ar-SA" sz="4800" dirty="0" smtClean="0">
                <a:solidFill>
                  <a:srgbClr val="FFFF00"/>
                </a:solidFill>
              </a:rPr>
            </a:br>
            <a:r>
              <a:rPr lang="ar-SA" sz="4800" dirty="0" smtClean="0">
                <a:solidFill>
                  <a:srgbClr val="FFFF00"/>
                </a:solidFill>
              </a:rPr>
              <a:t/>
            </a:r>
            <a:br>
              <a:rPr lang="ar-SA" sz="4800" dirty="0" smtClean="0">
                <a:solidFill>
                  <a:srgbClr val="FFFF00"/>
                </a:solidFill>
              </a:rPr>
            </a:br>
            <a:r>
              <a:rPr lang="ar-SA" sz="4800" dirty="0" smtClean="0">
                <a:solidFill>
                  <a:srgbClr val="FFFF00"/>
                </a:solidFill>
              </a:rPr>
              <a:t/>
            </a:r>
            <a:br>
              <a:rPr lang="ar-SA" sz="4800" dirty="0" smtClean="0">
                <a:solidFill>
                  <a:srgbClr val="FFFF00"/>
                </a:solidFill>
              </a:rPr>
            </a:br>
            <a:r>
              <a:rPr lang="ar-SA" sz="4800" dirty="0" smtClean="0">
                <a:solidFill>
                  <a:srgbClr val="FFFF00"/>
                </a:solidFill>
              </a:rPr>
              <a:t/>
            </a:r>
            <a:br>
              <a:rPr lang="ar-SA" sz="4800" dirty="0" smtClean="0">
                <a:solidFill>
                  <a:srgbClr val="FFFF00"/>
                </a:solidFill>
              </a:rPr>
            </a:br>
            <a:r>
              <a:rPr lang="ar-SA" sz="4800" dirty="0" smtClean="0">
                <a:solidFill>
                  <a:srgbClr val="FFFF00"/>
                </a:solidFill>
              </a:rPr>
              <a:t>						رواه الطبراني</a:t>
            </a:r>
            <a:endParaRPr lang="en-US" sz="4800" dirty="0">
              <a:solidFill>
                <a:srgbClr val="FFFF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229600" cy="1162050"/>
          </a:xfrm>
        </p:spPr>
        <p:txBody>
          <a:bodyPr/>
          <a:lstStyle/>
          <a:p>
            <a:pPr algn="ctr"/>
            <a:r>
              <a:rPr lang="en-US" sz="5400" dirty="0" smtClean="0">
                <a:solidFill>
                  <a:srgbClr val="FFC000"/>
                </a:solidFill>
              </a:rPr>
              <a:t>Summary:</a:t>
            </a:r>
            <a:endParaRPr lang="en-US" sz="5400" dirty="0">
              <a:solidFill>
                <a:srgbClr val="FFC000"/>
              </a:solidFill>
            </a:endParaRPr>
          </a:p>
        </p:txBody>
      </p:sp>
      <p:sp>
        <p:nvSpPr>
          <p:cNvPr id="4" name="Content Placeholder 3"/>
          <p:cNvSpPr>
            <a:spLocks noGrp="1"/>
          </p:cNvSpPr>
          <p:nvPr>
            <p:ph sz="quarter" idx="1"/>
          </p:nvPr>
        </p:nvSpPr>
        <p:spPr>
          <a:xfrm>
            <a:off x="457200" y="1676400"/>
            <a:ext cx="8229600" cy="4572000"/>
          </a:xfrm>
        </p:spPr>
        <p:txBody>
          <a:bodyPr>
            <a:normAutofit fontScale="92500" lnSpcReduction="10000"/>
          </a:bodyPr>
          <a:lstStyle/>
          <a:p>
            <a:r>
              <a:rPr lang="en-US" sz="4000" dirty="0" smtClean="0">
                <a:effectLst>
                  <a:outerShdw blurRad="38100" dist="38100" dir="2700000" algn="tl">
                    <a:srgbClr val="000000">
                      <a:alpha val="43137"/>
                    </a:srgbClr>
                  </a:outerShdw>
                </a:effectLst>
                <a:latin typeface="Arial" pitchFamily="34" charset="0"/>
                <a:cs typeface="Arial" pitchFamily="34" charset="0"/>
              </a:rPr>
              <a:t>Competence is a process </a:t>
            </a:r>
          </a:p>
          <a:p>
            <a:r>
              <a:rPr lang="en-US" sz="4000" dirty="0" smtClean="0">
                <a:effectLst>
                  <a:outerShdw blurRad="38100" dist="38100" dir="2700000" algn="tl">
                    <a:srgbClr val="000000">
                      <a:alpha val="43137"/>
                    </a:srgbClr>
                  </a:outerShdw>
                </a:effectLst>
                <a:latin typeface="Arial" pitchFamily="34" charset="0"/>
                <a:cs typeface="Arial" pitchFamily="34" charset="0"/>
              </a:rPr>
              <a:t>It can be learned</a:t>
            </a:r>
          </a:p>
          <a:p>
            <a:r>
              <a:rPr lang="en-US" sz="4000" dirty="0" smtClean="0">
                <a:effectLst>
                  <a:outerShdw blurRad="38100" dist="38100" dir="2700000" algn="tl">
                    <a:srgbClr val="000000">
                      <a:alpha val="43137"/>
                    </a:srgbClr>
                  </a:outerShdw>
                </a:effectLst>
                <a:latin typeface="Arial" pitchFamily="34" charset="0"/>
                <a:cs typeface="Arial" pitchFamily="34" charset="0"/>
              </a:rPr>
              <a:t>Many factors feed into it:</a:t>
            </a:r>
          </a:p>
          <a:p>
            <a:pPr lvl="1"/>
            <a:r>
              <a:rPr lang="en-US" sz="4000" dirty="0" smtClean="0">
                <a:effectLst>
                  <a:outerShdw blurRad="38100" dist="38100" dir="2700000" algn="tl">
                    <a:srgbClr val="000000">
                      <a:alpha val="43137"/>
                    </a:srgbClr>
                  </a:outerShdw>
                </a:effectLst>
                <a:latin typeface="Arial" pitchFamily="34" charset="0"/>
                <a:cs typeface="Arial" pitchFamily="34" charset="0"/>
              </a:rPr>
              <a:t>Personal</a:t>
            </a:r>
          </a:p>
          <a:p>
            <a:pPr lvl="1"/>
            <a:r>
              <a:rPr lang="en-US" sz="4000" dirty="0" smtClean="0">
                <a:effectLst>
                  <a:outerShdw blurRad="38100" dist="38100" dir="2700000" algn="tl">
                    <a:srgbClr val="000000">
                      <a:alpha val="43137"/>
                    </a:srgbClr>
                  </a:outerShdw>
                </a:effectLst>
                <a:latin typeface="Arial" pitchFamily="34" charset="0"/>
                <a:cs typeface="Arial" pitchFamily="34" charset="0"/>
              </a:rPr>
              <a:t>Employer</a:t>
            </a:r>
          </a:p>
          <a:p>
            <a:pPr lvl="1"/>
            <a:r>
              <a:rPr lang="en-US" sz="4000" dirty="0" smtClean="0">
                <a:effectLst>
                  <a:outerShdw blurRad="38100" dist="38100" dir="2700000" algn="tl">
                    <a:srgbClr val="000000">
                      <a:alpha val="43137"/>
                    </a:srgbClr>
                  </a:outerShdw>
                </a:effectLst>
                <a:latin typeface="Arial" pitchFamily="34" charset="0"/>
                <a:cs typeface="Arial" pitchFamily="34" charset="0"/>
              </a:rPr>
              <a:t>Institutional</a:t>
            </a:r>
          </a:p>
          <a:p>
            <a:pPr lvl="1"/>
            <a:r>
              <a:rPr lang="en-US" sz="4000" dirty="0" smtClean="0">
                <a:effectLst>
                  <a:outerShdw blurRad="38100" dist="38100" dir="2700000" algn="tl">
                    <a:srgbClr val="000000">
                      <a:alpha val="43137"/>
                    </a:srgbClr>
                  </a:outerShdw>
                </a:effectLst>
                <a:latin typeface="Arial" pitchFamily="34" charset="0"/>
                <a:cs typeface="Arial" pitchFamily="34" charset="0"/>
              </a:rPr>
              <a:t>Regulator</a:t>
            </a:r>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8077200" cy="781048"/>
          </a:xfrm>
        </p:spPr>
        <p:txBody>
          <a:bodyPr/>
          <a:lstStyle/>
          <a:p>
            <a:pPr algn="ctr"/>
            <a:r>
              <a:rPr lang="en-US" sz="5400" dirty="0" smtClean="0">
                <a:solidFill>
                  <a:srgbClr val="FFC000"/>
                </a:solidFill>
                <a:latin typeface="Arial" pitchFamily="34" charset="0"/>
                <a:cs typeface="Arial" pitchFamily="34" charset="0"/>
              </a:rPr>
              <a:t>Summary cont:</a:t>
            </a:r>
            <a:endParaRPr lang="en-US" sz="5400" dirty="0">
              <a:solidFill>
                <a:srgbClr val="FFC000"/>
              </a:solidFill>
              <a:latin typeface="Arial" pitchFamily="34" charset="0"/>
              <a:cs typeface="Arial" pitchFamily="34" charset="0"/>
            </a:endParaRPr>
          </a:p>
        </p:txBody>
      </p:sp>
      <p:sp>
        <p:nvSpPr>
          <p:cNvPr id="4" name="Content Placeholder 3"/>
          <p:cNvSpPr>
            <a:spLocks noGrp="1"/>
          </p:cNvSpPr>
          <p:nvPr>
            <p:ph sz="quarter" idx="1"/>
          </p:nvPr>
        </p:nvSpPr>
        <p:spPr>
          <a:xfrm>
            <a:off x="609600" y="1447800"/>
            <a:ext cx="8077200" cy="4800600"/>
          </a:xfrm>
        </p:spPr>
        <p:txBody>
          <a:bodyPr>
            <a:normAutofit/>
          </a:bodyPr>
          <a:lstStyle/>
          <a:p>
            <a:r>
              <a:rPr lang="en-US" i="1" dirty="0" smtClean="0"/>
              <a:t> It is acquired through</a:t>
            </a:r>
          </a:p>
          <a:p>
            <a:pPr lvl="1"/>
            <a:r>
              <a:rPr lang="en-US" i="1" dirty="0" smtClean="0"/>
              <a:t>pre-service education</a:t>
            </a:r>
          </a:p>
          <a:p>
            <a:pPr lvl="1"/>
            <a:r>
              <a:rPr lang="en-US" i="1" dirty="0" smtClean="0"/>
              <a:t>in-service training</a:t>
            </a:r>
          </a:p>
          <a:p>
            <a:pPr lvl="1"/>
            <a:r>
              <a:rPr lang="en-US" i="1" dirty="0" smtClean="0"/>
              <a:t>work experience</a:t>
            </a:r>
          </a:p>
          <a:p>
            <a:r>
              <a:rPr lang="en-US" i="1" dirty="0" smtClean="0"/>
              <a:t>Levels of competence</a:t>
            </a:r>
          </a:p>
          <a:p>
            <a:r>
              <a:rPr lang="en-US" i="1" dirty="0" smtClean="0"/>
              <a:t>Non-technical components of competence</a:t>
            </a:r>
          </a:p>
          <a:p>
            <a:r>
              <a:rPr lang="en-US" i="1" dirty="0" smtClean="0"/>
              <a:t>There is a requirement to gain and maintain competence</a:t>
            </a:r>
          </a:p>
          <a:p>
            <a:r>
              <a:rPr lang="en-US" i="1" dirty="0" smtClean="0"/>
              <a:t>Needs to be assessed</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8077200" cy="1162050"/>
          </a:xfrm>
        </p:spPr>
        <p:txBody>
          <a:bodyPr/>
          <a:lstStyle/>
          <a:p>
            <a:pPr algn="ctr"/>
            <a:r>
              <a:rPr lang="en-US" sz="5400" b="1" dirty="0" smtClean="0">
                <a:solidFill>
                  <a:srgbClr val="FFC000"/>
                </a:solidFill>
                <a:latin typeface="Arial" pitchFamily="34" charset="0"/>
                <a:cs typeface="Arial" pitchFamily="34" charset="0"/>
              </a:rPr>
              <a:t>Summary cont:</a:t>
            </a:r>
            <a:endParaRPr lang="en-US" sz="5400" b="1" dirty="0">
              <a:solidFill>
                <a:srgbClr val="FFC000"/>
              </a:solidFill>
              <a:latin typeface="Arial" pitchFamily="34" charset="0"/>
              <a:cs typeface="Arial" pitchFamily="34" charset="0"/>
            </a:endParaRPr>
          </a:p>
        </p:txBody>
      </p:sp>
      <p:sp>
        <p:nvSpPr>
          <p:cNvPr id="4" name="Content Placeholder 3"/>
          <p:cNvSpPr>
            <a:spLocks noGrp="1"/>
          </p:cNvSpPr>
          <p:nvPr>
            <p:ph sz="quarter" idx="1"/>
          </p:nvPr>
        </p:nvSpPr>
        <p:spPr>
          <a:xfrm>
            <a:off x="609600" y="2286000"/>
            <a:ext cx="8077200" cy="3962400"/>
          </a:xfrm>
        </p:spPr>
        <p:txBody>
          <a:bodyPr>
            <a:normAutofit lnSpcReduction="10000"/>
          </a:bodyPr>
          <a:lstStyle/>
          <a:p>
            <a:r>
              <a:rPr lang="en-US" dirty="0" smtClean="0">
                <a:effectLst>
                  <a:outerShdw blurRad="38100" dist="38100" dir="2700000" algn="tl">
                    <a:srgbClr val="000000">
                      <a:alpha val="43137"/>
                    </a:srgbClr>
                  </a:outerShdw>
                </a:effectLst>
              </a:rPr>
              <a:t>Different ways of maintaining competence</a:t>
            </a:r>
          </a:p>
          <a:p>
            <a:pPr>
              <a:buNone/>
            </a:pPr>
            <a:endParaRPr lang="en-US" dirty="0" smtClean="0">
              <a:effectLst>
                <a:outerShdw blurRad="38100" dist="38100" dir="2700000" algn="tl">
                  <a:srgbClr val="000000">
                    <a:alpha val="43137"/>
                  </a:srgbClr>
                </a:outerShdw>
              </a:effectLst>
            </a:endParaRPr>
          </a:p>
          <a:p>
            <a:endParaRPr lang="en-US" dirty="0" smtClean="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rPr>
              <a:t>Different methods of assessment</a:t>
            </a:r>
          </a:p>
          <a:p>
            <a:endParaRPr lang="en-US" dirty="0" smtClean="0"/>
          </a:p>
          <a:p>
            <a:pPr>
              <a:buNone/>
            </a:pPr>
            <a:endParaRPr lang="en-US" dirty="0" smtClean="0"/>
          </a:p>
          <a:p>
            <a:endParaRPr lang="en-US" dirty="0" smtClean="0"/>
          </a:p>
          <a:p>
            <a:pPr algn="ctr">
              <a:buNone/>
            </a:pPr>
            <a:r>
              <a:rPr lang="en-US" b="1" dirty="0" smtClean="0">
                <a:solidFill>
                  <a:srgbClr val="FFFF00"/>
                </a:solidFill>
                <a:latin typeface="Arial" pitchFamily="34" charset="0"/>
                <a:cs typeface="Arial" pitchFamily="34" charset="0"/>
              </a:rPr>
              <a:t>THANK YOU </a:t>
            </a:r>
            <a:endParaRPr lang="en-US" b="1" dirty="0">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43200000">
                                      <p:cBhvr>
                                        <p:cTn id="6" dur="5000" fill="hold"/>
                                        <p:tgtEl>
                                          <p:spTgt spid="4">
                                            <p:txEl>
                                              <p:pRg st="7" end="7"/>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090610">
            <a:off x="310346" y="2233246"/>
            <a:ext cx="7134792" cy="1143000"/>
          </a:xfrm>
        </p:spPr>
        <p:txBody>
          <a:bodyPr/>
          <a:lstStyle/>
          <a:p>
            <a:r>
              <a:rPr lang="en-US" dirty="0" smtClean="0">
                <a:effectLst>
                  <a:outerShdw blurRad="38100" dist="38100" dir="2700000" algn="tl">
                    <a:srgbClr val="000000">
                      <a:alpha val="43137"/>
                    </a:srgbClr>
                  </a:outerShdw>
                </a:effectLst>
              </a:rPr>
              <a:t>Is this Old is really </a:t>
            </a:r>
            <a:r>
              <a:rPr lang="en-US" dirty="0" smtClean="0">
                <a:solidFill>
                  <a:srgbClr val="FFC000"/>
                </a:solidFill>
                <a:effectLst>
                  <a:outerShdw blurRad="38100" dist="38100" dir="2700000" algn="tl">
                    <a:srgbClr val="000000">
                      <a:alpha val="43137"/>
                    </a:srgbClr>
                  </a:outerShdw>
                </a:effectLst>
              </a:rPr>
              <a:t>gold </a:t>
            </a:r>
            <a:r>
              <a:rPr lang="en-US" dirty="0" smtClean="0"/>
              <a:t>?</a:t>
            </a:r>
            <a:endParaRPr lang="en-US" dirty="0"/>
          </a:p>
        </p:txBody>
      </p:sp>
      <p:pic>
        <p:nvPicPr>
          <p:cNvPr id="4" name="Picture 2" descr="D:\AEME\Telemachus_and_Mentor1.JPG"/>
          <p:cNvPicPr>
            <a:picLocks noGrp="1" noChangeAspect="1" noChangeArrowheads="1"/>
          </p:cNvPicPr>
          <p:nvPr>
            <p:ph idx="1"/>
          </p:nvPr>
        </p:nvPicPr>
        <p:blipFill>
          <a:blip r:embed="rId2" cstate="print"/>
          <a:srcRect/>
          <a:stretch>
            <a:fillRect/>
          </a:stretch>
        </p:blipFill>
        <p:spPr bwMode="auto">
          <a:xfrm>
            <a:off x="0" y="0"/>
            <a:ext cx="3048000" cy="3429000"/>
          </a:xfrm>
          <a:prstGeom prst="rect">
            <a:avLst/>
          </a:prstGeom>
          <a:noFill/>
          <a:effectLst>
            <a:innerShdw blurRad="63500" dist="50800" dir="13500000">
              <a:schemeClr val="accent4">
                <a:lumMod val="40000"/>
                <a:lumOff val="60000"/>
                <a:alpha val="50000"/>
              </a:schemeClr>
            </a:innerShdw>
          </a:effectLst>
          <a:scene3d>
            <a:camera prst="orthographicFront"/>
            <a:lightRig rig="threePt" dir="t"/>
          </a:scene3d>
          <a:sp3d/>
        </p:spPr>
      </p:pic>
      <p:pic>
        <p:nvPicPr>
          <p:cNvPr id="1026" name="Picture 2" descr="C:\Users\Faizan\Desktop\gol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0"/>
            <a:ext cx="2819400" cy="3200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5486400"/>
            <a:ext cx="4495800" cy="1569660"/>
          </a:xfrm>
          <a:prstGeom prst="rect">
            <a:avLst/>
          </a:prstGeom>
        </p:spPr>
        <p:txBody>
          <a:bodyPr wrap="square">
            <a:spAutoFit/>
          </a:bodyPr>
          <a:lstStyle/>
          <a:p>
            <a:r>
              <a:rPr lang="en-US" sz="2400" b="1" dirty="0" smtClean="0">
                <a:effectLst>
                  <a:outerShdw blurRad="38100" dist="38100" dir="2700000" algn="tl">
                    <a:srgbClr val="000000">
                      <a:alpha val="43137"/>
                    </a:srgbClr>
                  </a:outerShdw>
                </a:effectLst>
              </a:rPr>
              <a:t>Old Greek mythology </a:t>
            </a:r>
          </a:p>
          <a:p>
            <a:r>
              <a:rPr lang="en-US" sz="2400" b="1" dirty="0" smtClean="0">
                <a:effectLst>
                  <a:outerShdw blurRad="38100" dist="38100" dir="2700000" algn="tl">
                    <a:srgbClr val="000000">
                      <a:alpha val="43137"/>
                    </a:srgbClr>
                  </a:outerShdw>
                </a:effectLst>
              </a:rPr>
              <a:t>Odysseus going to Trojan war </a:t>
            </a:r>
          </a:p>
          <a:p>
            <a:r>
              <a:rPr lang="en-US" sz="2400" b="1" dirty="0" smtClean="0">
                <a:effectLst>
                  <a:outerShdw blurRad="38100" dist="38100" dir="2700000" algn="tl">
                    <a:srgbClr val="000000">
                      <a:alpha val="43137"/>
                    </a:srgbClr>
                  </a:outerShdw>
                </a:effectLst>
              </a:rPr>
              <a:t>Son </a:t>
            </a:r>
          </a:p>
          <a:p>
            <a:r>
              <a:rPr lang="en-US" sz="2400" b="1" dirty="0" smtClean="0">
                <a:effectLst>
                  <a:outerShdw blurRad="38100" dist="38100" dir="2700000" algn="tl">
                    <a:srgbClr val="000000">
                      <a:alpha val="43137"/>
                    </a:srgbClr>
                  </a:outerShdw>
                </a:effectLst>
              </a:rPr>
              <a:t>Mentor </a:t>
            </a:r>
            <a:endParaRPr lang="en-US" sz="2400" b="1" dirty="0">
              <a:effectLst>
                <a:outerShdw blurRad="38100" dist="38100" dir="2700000" algn="tl">
                  <a:srgbClr val="000000">
                    <a:alpha val="43137"/>
                  </a:srgbClr>
                </a:outerShdw>
              </a:effectLst>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3000"/>
                            </p:stCondLst>
                            <p:childTnLst>
                              <p:par>
                                <p:cTn id="22" presetID="26" presetClass="emph" presetSubtype="0" fill="hold" grpId="1" nodeType="afterEffect">
                                  <p:stCondLst>
                                    <p:cond delay="0"/>
                                  </p:stCondLst>
                                  <p:childTnLst>
                                    <p:animEffect transition="out" filter="fade">
                                      <p:cBhvr>
                                        <p:cTn id="23" dur="2000" tmFilter="0, 0; .2, .5; .8, .5; 1, 0"/>
                                        <p:tgtEl>
                                          <p:spTgt spid="2"/>
                                        </p:tgtEl>
                                      </p:cBhvr>
                                    </p:animEffect>
                                    <p:animScale>
                                      <p:cBhvr>
                                        <p:cTn id="24" dur="1000" autoRev="1" fill="hold"/>
                                        <p:tgtEl>
                                          <p:spTgt spid="2"/>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8" presetClass="emph" presetSubtype="0" fill="hold" grpId="2" nodeType="clickEffect">
                                  <p:stCondLst>
                                    <p:cond delay="0"/>
                                  </p:stCondLst>
                                  <p:childTnLst>
                                    <p:animRot by="43200000">
                                      <p:cBhvr>
                                        <p:cTn id="28" dur="5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r. Kamran\Pictures\think.jpg"/>
          <p:cNvPicPr>
            <a:picLocks noGrp="1" noChangeAspect="1" noChangeArrowheads="1"/>
          </p:cNvPicPr>
          <p:nvPr>
            <p:ph idx="1"/>
          </p:nvPr>
        </p:nvPicPr>
        <p:blipFill>
          <a:blip r:embed="rId2" cstate="print"/>
          <a:srcRect/>
          <a:stretch>
            <a:fillRect/>
          </a:stretch>
        </p:blipFill>
        <p:spPr bwMode="auto">
          <a:xfrm>
            <a:off x="2057400" y="152400"/>
            <a:ext cx="4800600" cy="2590800"/>
          </a:xfrm>
          <a:prstGeom prst="rect">
            <a:avLst/>
          </a:prstGeom>
          <a:noFill/>
        </p:spPr>
      </p:pic>
      <p:sp>
        <p:nvSpPr>
          <p:cNvPr id="7" name="Rectangle 6"/>
          <p:cNvSpPr/>
          <p:nvPr/>
        </p:nvSpPr>
        <p:spPr>
          <a:xfrm>
            <a:off x="834656" y="2895600"/>
            <a:ext cx="7848600" cy="3477875"/>
          </a:xfrm>
          <a:prstGeom prst="rect">
            <a:avLst/>
          </a:prstGeom>
        </p:spPr>
        <p:txBody>
          <a:bodyPr wrap="square">
            <a:spAutoFit/>
          </a:bodyPr>
          <a:lstStyle/>
          <a:p>
            <a:pPr lvl="0" algn="ctr">
              <a:spcBef>
                <a:spcPct val="20000"/>
              </a:spcBef>
              <a:buClr>
                <a:srgbClr val="0BD0D9"/>
              </a:buClr>
              <a:buSzPct val="95000"/>
            </a:pPr>
            <a:r>
              <a:rPr lang="en-US" sz="4400" dirty="0" smtClean="0">
                <a:latin typeface="Arial" pitchFamily="34" charset="0"/>
                <a:cs typeface="Arial" pitchFamily="34" charset="0"/>
              </a:rPr>
              <a:t>When your own competence  helped you to uncover , an ability or a talent of yours that , until then had laid dormant and unrecognized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Effect transition="in" filter="strips(downLeft)">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pPr algn="ctr"/>
            <a:r>
              <a:rPr lang="en-US" dirty="0" smtClean="0"/>
              <a:t> </a:t>
            </a:r>
            <a:r>
              <a:rPr lang="en-US" sz="54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Objectives</a:t>
            </a:r>
            <a:endParaRPr lang="en-US" b="1" dirty="0"/>
          </a:p>
        </p:txBody>
      </p:sp>
      <p:sp>
        <p:nvSpPr>
          <p:cNvPr id="3" name="Content Placeholder 2"/>
          <p:cNvSpPr>
            <a:spLocks noGrp="1"/>
          </p:cNvSpPr>
          <p:nvPr>
            <p:ph sz="quarter" idx="1"/>
          </p:nvPr>
        </p:nvSpPr>
        <p:spPr>
          <a:xfrm>
            <a:off x="304800" y="1295400"/>
            <a:ext cx="8839200" cy="5151120"/>
          </a:xfrm>
        </p:spPr>
        <p:txBody>
          <a:bodyPr>
            <a:normAutofit fontScale="92500" lnSpcReduction="10000"/>
          </a:bodyPr>
          <a:lstStyle/>
          <a:p>
            <a:pPr>
              <a:buNone/>
            </a:pPr>
            <a:r>
              <a:rPr lang="en-US" sz="3200"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We should be able to understand and describe;</a:t>
            </a:r>
          </a:p>
          <a:p>
            <a:pPr>
              <a:buClr>
                <a:srgbClr val="FFFF00"/>
              </a:buClr>
            </a:pPr>
            <a:r>
              <a:rPr lang="en-US" sz="3200" dirty="0" smtClean="0">
                <a:effectLst>
                  <a:outerShdw blurRad="38100" dist="38100" dir="2700000" algn="tl">
                    <a:srgbClr val="000000">
                      <a:alpha val="43137"/>
                    </a:srgbClr>
                  </a:outerShdw>
                </a:effectLst>
                <a:latin typeface="Arial" pitchFamily="34" charset="0"/>
                <a:cs typeface="Arial" pitchFamily="34" charset="0"/>
              </a:rPr>
              <a:t>Define competence and its vitality </a:t>
            </a:r>
          </a:p>
          <a:p>
            <a:pPr>
              <a:buClr>
                <a:srgbClr val="FFFF00"/>
              </a:buClr>
              <a:buNone/>
            </a:pPr>
            <a:endParaRPr lang="en-US" sz="3200" dirty="0" smtClean="0">
              <a:effectLst>
                <a:outerShdw blurRad="38100" dist="38100" dir="2700000" algn="tl">
                  <a:srgbClr val="000000">
                    <a:alpha val="43137"/>
                  </a:srgbClr>
                </a:outerShdw>
              </a:effectLst>
              <a:latin typeface="Arial" pitchFamily="34" charset="0"/>
              <a:cs typeface="Arial" pitchFamily="34" charset="0"/>
            </a:endParaRPr>
          </a:p>
          <a:p>
            <a:pPr>
              <a:buClr>
                <a:srgbClr val="FFFF00"/>
              </a:buClr>
            </a:pPr>
            <a:r>
              <a:rPr lang="en-US" sz="3200" dirty="0" smtClean="0">
                <a:effectLst>
                  <a:outerShdw blurRad="38100" dist="38100" dir="2700000" algn="tl">
                    <a:srgbClr val="000000">
                      <a:alpha val="43137"/>
                    </a:srgbClr>
                  </a:outerShdw>
                </a:effectLst>
                <a:latin typeface="Arial" pitchFamily="34" charset="0"/>
                <a:cs typeface="Arial" pitchFamily="34" charset="0"/>
              </a:rPr>
              <a:t>Recognize the different levels of competence in medical practice</a:t>
            </a:r>
          </a:p>
          <a:p>
            <a:pPr>
              <a:buClr>
                <a:srgbClr val="FFFF00"/>
              </a:buClr>
              <a:buNone/>
            </a:pPr>
            <a:endParaRPr lang="en-US" sz="3200" dirty="0" smtClean="0">
              <a:effectLst>
                <a:outerShdw blurRad="38100" dist="38100" dir="2700000" algn="tl">
                  <a:srgbClr val="000000">
                    <a:alpha val="43137"/>
                  </a:srgbClr>
                </a:outerShdw>
              </a:effectLst>
              <a:latin typeface="Arial" pitchFamily="34" charset="0"/>
              <a:cs typeface="Arial" pitchFamily="34" charset="0"/>
            </a:endParaRPr>
          </a:p>
          <a:p>
            <a:pPr>
              <a:buClr>
                <a:srgbClr val="FFFF00"/>
              </a:buClr>
            </a:pPr>
            <a:r>
              <a:rPr lang="en-US" sz="3200" dirty="0" smtClean="0">
                <a:effectLst>
                  <a:outerShdw blurRad="38100" dist="38100" dir="2700000" algn="tl">
                    <a:srgbClr val="000000">
                      <a:alpha val="43137"/>
                    </a:srgbClr>
                  </a:outerShdw>
                </a:effectLst>
                <a:latin typeface="Arial" pitchFamily="34" charset="0"/>
                <a:cs typeface="Arial" pitchFamily="34" charset="0"/>
              </a:rPr>
              <a:t>Outline as how to acquire competence </a:t>
            </a:r>
          </a:p>
          <a:p>
            <a:pPr>
              <a:buClr>
                <a:srgbClr val="FFFF00"/>
              </a:buClr>
              <a:buNone/>
            </a:pPr>
            <a:endParaRPr lang="en-US" sz="3200" dirty="0" smtClean="0">
              <a:effectLst>
                <a:outerShdw blurRad="38100" dist="38100" dir="2700000" algn="tl">
                  <a:srgbClr val="000000">
                    <a:alpha val="43137"/>
                  </a:srgbClr>
                </a:outerShdw>
              </a:effectLst>
              <a:latin typeface="Arial" pitchFamily="34" charset="0"/>
              <a:cs typeface="Arial" pitchFamily="34" charset="0"/>
            </a:endParaRPr>
          </a:p>
          <a:p>
            <a:pPr>
              <a:buClr>
                <a:srgbClr val="FFFF00"/>
              </a:buClr>
            </a:pPr>
            <a:r>
              <a:rPr lang="en-US" sz="3200" dirty="0" smtClean="0">
                <a:effectLst>
                  <a:outerShdw blurRad="38100" dist="38100" dir="2700000" algn="tl">
                    <a:srgbClr val="000000">
                      <a:alpha val="43137"/>
                    </a:srgbClr>
                  </a:outerShdw>
                </a:effectLst>
                <a:latin typeface="Arial" pitchFamily="34" charset="0"/>
                <a:cs typeface="Arial" pitchFamily="34" charset="0"/>
              </a:rPr>
              <a:t>Recognize the ways and  importance to assess the competence</a:t>
            </a: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rmAutofit fontScale="90000"/>
          </a:bodyPr>
          <a:lstStyle/>
          <a:p>
            <a:pPr algn="ctr"/>
            <a:r>
              <a:rPr lang="en-US" sz="5400" b="1" dirty="0" smtClean="0">
                <a:solidFill>
                  <a:srgbClr val="FFC000"/>
                </a:solidFill>
              </a:rPr>
              <a:t>QUIZ</a:t>
            </a:r>
            <a:endParaRPr lang="en-US" sz="5400" b="1" dirty="0">
              <a:solidFill>
                <a:srgbClr val="FFC000"/>
              </a:solidFill>
            </a:endParaRPr>
          </a:p>
        </p:txBody>
      </p:sp>
      <p:sp>
        <p:nvSpPr>
          <p:cNvPr id="3" name="Content Placeholder 2"/>
          <p:cNvSpPr>
            <a:spLocks noGrp="1"/>
          </p:cNvSpPr>
          <p:nvPr>
            <p:ph sz="quarter" idx="1"/>
          </p:nvPr>
        </p:nvSpPr>
        <p:spPr>
          <a:xfrm>
            <a:off x="228600" y="1143000"/>
            <a:ext cx="8763000" cy="5486400"/>
          </a:xfrm>
        </p:spPr>
        <p:txBody>
          <a:bodyPr>
            <a:normAutofit/>
          </a:bodyPr>
          <a:lstStyle/>
          <a:p>
            <a:pPr>
              <a:buNone/>
            </a:pPr>
            <a:endParaRPr lang="en-US" dirty="0" smtClean="0">
              <a:latin typeface="Arial" pitchFamily="34" charset="0"/>
              <a:cs typeface="Arial" pitchFamily="34" charset="0"/>
            </a:endParaRPr>
          </a:p>
          <a:p>
            <a:pPr>
              <a:buNone/>
            </a:pPr>
            <a:r>
              <a:rPr lang="en-US" sz="2800" b="1" dirty="0" smtClean="0">
                <a:solidFill>
                  <a:srgbClr val="FFFF00"/>
                </a:solidFill>
                <a:latin typeface="Arial" pitchFamily="34" charset="0"/>
                <a:cs typeface="Arial" pitchFamily="34" charset="0"/>
              </a:rPr>
              <a:t>Q:1: </a:t>
            </a:r>
            <a:r>
              <a:rPr lang="en-US" sz="2800" dirty="0" smtClean="0">
                <a:latin typeface="Arial" pitchFamily="34" charset="0"/>
                <a:cs typeface="Arial" pitchFamily="34" charset="0"/>
              </a:rPr>
              <a:t>What are the different levels of competence in medical practice?</a:t>
            </a:r>
          </a:p>
          <a:p>
            <a:pPr>
              <a:buNone/>
            </a:pPr>
            <a:endParaRPr lang="en-US" sz="2800" dirty="0" smtClean="0">
              <a:latin typeface="Arial" pitchFamily="34" charset="0"/>
              <a:cs typeface="Arial" pitchFamily="34" charset="0"/>
            </a:endParaRPr>
          </a:p>
          <a:p>
            <a:pPr>
              <a:buNone/>
            </a:pPr>
            <a:r>
              <a:rPr lang="en-US" sz="2800" b="1" dirty="0" smtClean="0">
                <a:solidFill>
                  <a:srgbClr val="FFFF00"/>
                </a:solidFill>
                <a:latin typeface="Arial" pitchFamily="34" charset="0"/>
                <a:cs typeface="Arial" pitchFamily="34" charset="0"/>
              </a:rPr>
              <a:t>Q:2: </a:t>
            </a:r>
            <a:r>
              <a:rPr lang="en-US" sz="2800" dirty="0" smtClean="0">
                <a:latin typeface="Arial" pitchFamily="34" charset="0"/>
                <a:cs typeface="Arial" pitchFamily="34" charset="0"/>
              </a:rPr>
              <a:t>What are 3 main discourses through which the competence  is acquired?</a:t>
            </a:r>
            <a:endParaRPr lang="en-US" sz="2800" b="1" dirty="0" smtClean="0">
              <a:solidFill>
                <a:srgbClr val="FFFF00"/>
              </a:solidFill>
              <a:latin typeface="Arial" pitchFamily="34" charset="0"/>
              <a:cs typeface="Arial" pitchFamily="34" charset="0"/>
            </a:endParaRPr>
          </a:p>
          <a:p>
            <a:pPr>
              <a:buNone/>
            </a:pPr>
            <a:endParaRPr lang="en-US" sz="2800" dirty="0" smtClean="0">
              <a:latin typeface="Arial" pitchFamily="34" charset="0"/>
              <a:cs typeface="Arial" pitchFamily="34" charset="0"/>
            </a:endParaRPr>
          </a:p>
          <a:p>
            <a:pPr>
              <a:buNone/>
            </a:pPr>
            <a:r>
              <a:rPr lang="en-US" sz="2800" b="1" dirty="0" smtClean="0">
                <a:solidFill>
                  <a:srgbClr val="FFFF00"/>
                </a:solidFill>
                <a:latin typeface="Arial" pitchFamily="34" charset="0"/>
                <a:cs typeface="Arial" pitchFamily="34" charset="0"/>
              </a:rPr>
              <a:t>Q: 3</a:t>
            </a:r>
            <a:r>
              <a:rPr lang="en-US" sz="2800" dirty="0" smtClean="0">
                <a:solidFill>
                  <a:srgbClr val="FFFF00"/>
                </a:solidFill>
                <a:latin typeface="Arial" pitchFamily="34" charset="0"/>
                <a:cs typeface="Arial" pitchFamily="34" charset="0"/>
              </a:rPr>
              <a:t>:</a:t>
            </a:r>
            <a:r>
              <a:rPr lang="en-US" sz="2800" dirty="0" smtClean="0">
                <a:latin typeface="Arial" pitchFamily="34" charset="0"/>
                <a:cs typeface="Arial" pitchFamily="34" charset="0"/>
              </a:rPr>
              <a:t> Name 2 reasons for which the competence is required to be assessed?</a:t>
            </a:r>
            <a:endParaRPr lang="en-US" sz="2800" dirty="0" smtClean="0">
              <a:solidFill>
                <a:srgbClr val="FFFF00"/>
              </a:solidFill>
              <a:latin typeface="Arial" pitchFamily="34" charset="0"/>
              <a:cs typeface="Arial" pitchFamily="34" charset="0"/>
            </a:endParaRPr>
          </a:p>
          <a:p>
            <a:pPr>
              <a:buNone/>
            </a:pPr>
            <a:endParaRPr lang="en-US" sz="2800" dirty="0" smtClean="0">
              <a:latin typeface="Arial" pitchFamily="34" charset="0"/>
              <a:cs typeface="Arial" pitchFamily="34" charset="0"/>
            </a:endParaRPr>
          </a:p>
          <a:p>
            <a:pPr>
              <a:buNone/>
            </a:pPr>
            <a:r>
              <a:rPr lang="en-US" sz="2800" b="1" dirty="0" smtClean="0">
                <a:solidFill>
                  <a:srgbClr val="FFFF00"/>
                </a:solidFill>
                <a:latin typeface="Arial" pitchFamily="34" charset="0"/>
                <a:cs typeface="Arial" pitchFamily="34" charset="0"/>
              </a:rPr>
              <a:t>Q:4:</a:t>
            </a:r>
            <a:r>
              <a:rPr lang="en-US" sz="2800" dirty="0" smtClean="0">
                <a:latin typeface="Arial" pitchFamily="34" charset="0"/>
                <a:cs typeface="Arial" pitchFamily="34" charset="0"/>
              </a:rPr>
              <a:t>Why you think achieving competence is vital ?</a:t>
            </a:r>
          </a:p>
          <a:p>
            <a:pPr>
              <a:buNone/>
            </a:pPr>
            <a:endParaRPr lang="en-U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19400"/>
            <a:ext cx="8229600" cy="1143000"/>
          </a:xfrm>
        </p:spPr>
        <p:txBody>
          <a:bodyPr>
            <a:normAutofit/>
          </a:bodyPr>
          <a:lstStyle/>
          <a:p>
            <a:pPr algn="ctr"/>
            <a:r>
              <a:rPr lang="en-US" sz="4800"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Are you </a:t>
            </a:r>
            <a:r>
              <a:rPr lang="en-US" sz="4800" dirty="0" smtClean="0">
                <a:solidFill>
                  <a:srgbClr val="00B050"/>
                </a:solidFill>
                <a:effectLst>
                  <a:outerShdw blurRad="38100" dist="38100" dir="2700000" algn="tl">
                    <a:srgbClr val="000000">
                      <a:alpha val="43137"/>
                    </a:srgbClr>
                  </a:outerShdw>
                </a:effectLst>
                <a:latin typeface="Arial" pitchFamily="34" charset="0"/>
                <a:cs typeface="Arial" pitchFamily="34" charset="0"/>
              </a:rPr>
              <a:t>Competent</a:t>
            </a:r>
            <a:r>
              <a:rPr lang="en-US" sz="4800"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a:t>
            </a:r>
            <a:endParaRPr lang="en-US" sz="4800"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213</TotalTime>
  <Words>1220</Words>
  <Application>Microsoft Office PowerPoint</Application>
  <PresentationFormat>On-screen Show (4:3)</PresentationFormat>
  <Paragraphs>273</Paragraphs>
  <Slides>44</Slides>
  <Notes>1</Notes>
  <HiddenSlides>0</HiddenSlides>
  <MMClips>1</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Flow</vt:lpstr>
      <vt:lpstr>`</vt:lpstr>
      <vt:lpstr>   </vt:lpstr>
      <vt:lpstr>PowerPoint Presentation</vt:lpstr>
      <vt:lpstr>PowerPoint Presentation</vt:lpstr>
      <vt:lpstr>Is this Old is really gold ?</vt:lpstr>
      <vt:lpstr>PowerPoint Presentation</vt:lpstr>
      <vt:lpstr> Objectives</vt:lpstr>
      <vt:lpstr>QUIZ</vt:lpstr>
      <vt:lpstr>Are you Competent?</vt:lpstr>
      <vt:lpstr>Yes I am COMPETENT </vt:lpstr>
      <vt:lpstr>Definition of competence:</vt:lpstr>
      <vt:lpstr>Competence:</vt:lpstr>
      <vt:lpstr>Competence. cont:</vt:lpstr>
      <vt:lpstr>Competence is defined in the context of particulars:  </vt:lpstr>
      <vt:lpstr>Competence is defined in the context of particulars cont:</vt:lpstr>
      <vt:lpstr>Why the competence is vital ?</vt:lpstr>
      <vt:lpstr>Is Competence Really Vital ? Before saying YES or NO , just  Think </vt:lpstr>
      <vt:lpstr>Levels of competence:</vt:lpstr>
      <vt:lpstr>Levels of competence. Cont:</vt:lpstr>
      <vt:lpstr>Novice:</vt:lpstr>
      <vt:lpstr>Advanced beginner:</vt:lpstr>
      <vt:lpstr>What is MENTORING ? </vt:lpstr>
      <vt:lpstr>Competent:</vt:lpstr>
      <vt:lpstr>Proficient:</vt:lpstr>
      <vt:lpstr>Expert:</vt:lpstr>
      <vt:lpstr>Requirements:</vt:lpstr>
      <vt:lpstr>Acquiring and maintaining professional competence involves collaboration:</vt:lpstr>
      <vt:lpstr>PowerPoint Presentation</vt:lpstr>
      <vt:lpstr>PowerPoint Presentation</vt:lpstr>
      <vt:lpstr>PowerPoint Presentation</vt:lpstr>
      <vt:lpstr>PowerPoint Presentation</vt:lpstr>
      <vt:lpstr>How is competence acquired:</vt:lpstr>
      <vt:lpstr>Competencies:</vt:lpstr>
      <vt:lpstr>Non-technical elements of competence:</vt:lpstr>
      <vt:lpstr>Shared Learning:</vt:lpstr>
      <vt:lpstr> Revalidation / How to maintain what you have acquired :</vt:lpstr>
      <vt:lpstr>Competency verification methods:</vt:lpstr>
      <vt:lpstr>Strategies to improve the competence</vt:lpstr>
      <vt:lpstr>Why assess competence:</vt:lpstr>
      <vt:lpstr>Characteristic of competent physician:</vt:lpstr>
      <vt:lpstr>       عن عائشة رضي الله عنها أن رسول اله صلى الله عليه وسلم قال: ” إن الله يحب إذا عمل أحدكم عملا أن يتقنه“          رواه الطبراني</vt:lpstr>
      <vt:lpstr>Summary:</vt:lpstr>
      <vt:lpstr>Summary cont:</vt:lpstr>
      <vt:lpstr>Summary cont: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Kamran</dc:creator>
  <cp:lastModifiedBy>3422</cp:lastModifiedBy>
  <cp:revision>44</cp:revision>
  <dcterms:created xsi:type="dcterms:W3CDTF">2014-03-30T16:05:57Z</dcterms:created>
  <dcterms:modified xsi:type="dcterms:W3CDTF">2014-04-01T08:57:52Z</dcterms:modified>
</cp:coreProperties>
</file>