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4" r:id="rId4"/>
    <p:sldId id="259" r:id="rId5"/>
    <p:sldId id="260" r:id="rId6"/>
    <p:sldId id="258" r:id="rId7"/>
    <p:sldId id="263" r:id="rId8"/>
    <p:sldId id="261" r:id="rId9"/>
    <p:sldId id="262" r:id="rId10"/>
    <p:sldId id="264" r:id="rId11"/>
    <p:sldId id="265" r:id="rId12"/>
    <p:sldId id="266" r:id="rId13"/>
    <p:sldId id="30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9" r:id="rId40"/>
    <p:sldId id="310" r:id="rId41"/>
    <p:sldId id="311" r:id="rId42"/>
    <p:sldId id="312" r:id="rId43"/>
    <p:sldId id="297" r:id="rId44"/>
    <p:sldId id="298" r:id="rId45"/>
    <p:sldId id="302" r:id="rId46"/>
    <p:sldId id="307" r:id="rId47"/>
    <p:sldId id="305" r:id="rId48"/>
    <p:sldId id="306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1C8E2-8327-41AF-86D1-D26F71273E5A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</dgm:pt>
    <dgm:pt modelId="{DEE92DD9-0DFF-4FD6-AA51-6F3F27FE457F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C48D8364-BF9A-4B45-8873-A3FAD6F0CD8D}" type="parTrans" cxnId="{CBE8F2AA-AE05-47DF-A28A-DBF5CD3909BF}">
      <dgm:prSet/>
      <dgm:spPr/>
      <dgm:t>
        <a:bodyPr/>
        <a:lstStyle/>
        <a:p>
          <a:endParaRPr lang="en-US"/>
        </a:p>
      </dgm:t>
    </dgm:pt>
    <dgm:pt modelId="{C914B953-D79A-44FC-9B1B-F4FCD2C64EBA}" type="sibTrans" cxnId="{CBE8F2AA-AE05-47DF-A28A-DBF5CD3909BF}">
      <dgm:prSet/>
      <dgm:spPr/>
      <dgm:t>
        <a:bodyPr/>
        <a:lstStyle/>
        <a:p>
          <a:endParaRPr lang="en-US"/>
        </a:p>
      </dgm:t>
    </dgm:pt>
    <dgm:pt modelId="{FCA7B266-E41D-4714-831A-18493388421A}">
      <dgm:prSet phldrT="[Text]"/>
      <dgm:spPr/>
      <dgm:t>
        <a:bodyPr/>
        <a:lstStyle/>
        <a:p>
          <a:r>
            <a:rPr lang="en-US" dirty="0" smtClean="0"/>
            <a:t>Can</a:t>
          </a:r>
          <a:endParaRPr lang="en-US" dirty="0"/>
        </a:p>
      </dgm:t>
    </dgm:pt>
    <dgm:pt modelId="{D6F62FEE-80A9-4CAB-B9C2-EF594E211764}" type="parTrans" cxnId="{7AF4854C-078A-4073-AA1A-107B5CDC5820}">
      <dgm:prSet/>
      <dgm:spPr/>
      <dgm:t>
        <a:bodyPr/>
        <a:lstStyle/>
        <a:p>
          <a:endParaRPr lang="en-US"/>
        </a:p>
      </dgm:t>
    </dgm:pt>
    <dgm:pt modelId="{F6D9E0DD-26BD-43DB-B535-C37A6FD901D5}" type="sibTrans" cxnId="{7AF4854C-078A-4073-AA1A-107B5CDC5820}">
      <dgm:prSet/>
      <dgm:spPr/>
      <dgm:t>
        <a:bodyPr/>
        <a:lstStyle/>
        <a:p>
          <a:endParaRPr lang="en-US"/>
        </a:p>
      </dgm:t>
    </dgm:pt>
    <dgm:pt modelId="{3B4F5FCE-35B3-4416-BEA7-BC17CC259BAB}">
      <dgm:prSet phldrT="[Text]"/>
      <dgm:spPr/>
      <dgm:t>
        <a:bodyPr/>
        <a:lstStyle/>
        <a:p>
          <a:r>
            <a:rPr lang="en-US" dirty="0" smtClean="0"/>
            <a:t>Know</a:t>
          </a:r>
          <a:endParaRPr lang="en-US" dirty="0"/>
        </a:p>
      </dgm:t>
    </dgm:pt>
    <dgm:pt modelId="{C08E0BD2-A9C0-4F6E-A4F3-18039E7E91D6}" type="parTrans" cxnId="{972E74B9-5786-441A-98EE-42ED7AA68C8B}">
      <dgm:prSet/>
      <dgm:spPr/>
      <dgm:t>
        <a:bodyPr/>
        <a:lstStyle/>
        <a:p>
          <a:endParaRPr lang="en-US"/>
        </a:p>
      </dgm:t>
    </dgm:pt>
    <dgm:pt modelId="{190E1070-4046-4EDE-9917-CE77C9BB0B81}" type="sibTrans" cxnId="{972E74B9-5786-441A-98EE-42ED7AA68C8B}">
      <dgm:prSet/>
      <dgm:spPr/>
      <dgm:t>
        <a:bodyPr/>
        <a:lstStyle/>
        <a:p>
          <a:endParaRPr lang="en-US"/>
        </a:p>
      </dgm:t>
    </dgm:pt>
    <dgm:pt modelId="{399A7226-1F60-44F7-9621-85AC45689584}" type="pres">
      <dgm:prSet presAssocID="{9681C8E2-8327-41AF-86D1-D26F71273E5A}" presName="Name0" presStyleCnt="0">
        <dgm:presLayoutVars>
          <dgm:dir/>
          <dgm:animLvl val="lvl"/>
          <dgm:resizeHandles val="exact"/>
        </dgm:presLayoutVars>
      </dgm:prSet>
      <dgm:spPr/>
    </dgm:pt>
    <dgm:pt modelId="{B1D37030-86AF-4A68-A0DD-7A3F59649E54}" type="pres">
      <dgm:prSet presAssocID="{DEE92DD9-0DFF-4FD6-AA51-6F3F27FE457F}" presName="Name8" presStyleCnt="0"/>
      <dgm:spPr/>
    </dgm:pt>
    <dgm:pt modelId="{2744A69B-844A-4AD8-80C7-67C110701C78}" type="pres">
      <dgm:prSet presAssocID="{DEE92DD9-0DFF-4FD6-AA51-6F3F27FE457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23807-CEB8-4BE8-89D5-D401CF9652AF}" type="pres">
      <dgm:prSet presAssocID="{DEE92DD9-0DFF-4FD6-AA51-6F3F27FE45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5DFAF-E241-4F7F-9F7B-D631C5963243}" type="pres">
      <dgm:prSet presAssocID="{FCA7B266-E41D-4714-831A-18493388421A}" presName="Name8" presStyleCnt="0"/>
      <dgm:spPr/>
    </dgm:pt>
    <dgm:pt modelId="{5438B479-9F11-4079-B353-73347B1CAA36}" type="pres">
      <dgm:prSet presAssocID="{FCA7B266-E41D-4714-831A-18493388421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99062-7DAB-4CA0-9088-5D8E0D9FC794}" type="pres">
      <dgm:prSet presAssocID="{FCA7B266-E41D-4714-831A-1849338842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4602E-4169-4CB8-B6F3-27D494A94FA9}" type="pres">
      <dgm:prSet presAssocID="{3B4F5FCE-35B3-4416-BEA7-BC17CC259BAB}" presName="Name8" presStyleCnt="0"/>
      <dgm:spPr/>
    </dgm:pt>
    <dgm:pt modelId="{3BABC9E9-33FC-403E-A9E9-0C36D5073D1A}" type="pres">
      <dgm:prSet presAssocID="{3B4F5FCE-35B3-4416-BEA7-BC17CC259BA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7A706-0A99-4DE5-A195-50E3A1FF30F5}" type="pres">
      <dgm:prSet presAssocID="{3B4F5FCE-35B3-4416-BEA7-BC17CC259B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E8F2AA-AE05-47DF-A28A-DBF5CD3909BF}" srcId="{9681C8E2-8327-41AF-86D1-D26F71273E5A}" destId="{DEE92DD9-0DFF-4FD6-AA51-6F3F27FE457F}" srcOrd="0" destOrd="0" parTransId="{C48D8364-BF9A-4B45-8873-A3FAD6F0CD8D}" sibTransId="{C914B953-D79A-44FC-9B1B-F4FCD2C64EBA}"/>
    <dgm:cxn modelId="{498A2667-119C-4B19-8F83-9D4A65C8052D}" type="presOf" srcId="{FCA7B266-E41D-4714-831A-18493388421A}" destId="{1D799062-7DAB-4CA0-9088-5D8E0D9FC794}" srcOrd="1" destOrd="0" presId="urn:microsoft.com/office/officeart/2005/8/layout/pyramid1"/>
    <dgm:cxn modelId="{7AF4854C-078A-4073-AA1A-107B5CDC5820}" srcId="{9681C8E2-8327-41AF-86D1-D26F71273E5A}" destId="{FCA7B266-E41D-4714-831A-18493388421A}" srcOrd="1" destOrd="0" parTransId="{D6F62FEE-80A9-4CAB-B9C2-EF594E211764}" sibTransId="{F6D9E0DD-26BD-43DB-B535-C37A6FD901D5}"/>
    <dgm:cxn modelId="{E6A1281B-00D6-45F7-A03F-A710750FF821}" type="presOf" srcId="{9681C8E2-8327-41AF-86D1-D26F71273E5A}" destId="{399A7226-1F60-44F7-9621-85AC45689584}" srcOrd="0" destOrd="0" presId="urn:microsoft.com/office/officeart/2005/8/layout/pyramid1"/>
    <dgm:cxn modelId="{972E74B9-5786-441A-98EE-42ED7AA68C8B}" srcId="{9681C8E2-8327-41AF-86D1-D26F71273E5A}" destId="{3B4F5FCE-35B3-4416-BEA7-BC17CC259BAB}" srcOrd="2" destOrd="0" parTransId="{C08E0BD2-A9C0-4F6E-A4F3-18039E7E91D6}" sibTransId="{190E1070-4046-4EDE-9917-CE77C9BB0B81}"/>
    <dgm:cxn modelId="{C624A8A2-2A36-45FE-9A69-2BCD9A83490E}" type="presOf" srcId="{3B4F5FCE-35B3-4416-BEA7-BC17CC259BAB}" destId="{3BABC9E9-33FC-403E-A9E9-0C36D5073D1A}" srcOrd="0" destOrd="0" presId="urn:microsoft.com/office/officeart/2005/8/layout/pyramid1"/>
    <dgm:cxn modelId="{5FA3C961-A703-451B-AA46-980BBF21435D}" type="presOf" srcId="{3B4F5FCE-35B3-4416-BEA7-BC17CC259BAB}" destId="{2AE7A706-0A99-4DE5-A195-50E3A1FF30F5}" srcOrd="1" destOrd="0" presId="urn:microsoft.com/office/officeart/2005/8/layout/pyramid1"/>
    <dgm:cxn modelId="{4AC4624F-5AD9-41C4-AB39-CDB7693CA1D1}" type="presOf" srcId="{DEE92DD9-0DFF-4FD6-AA51-6F3F27FE457F}" destId="{2744A69B-844A-4AD8-80C7-67C110701C78}" srcOrd="0" destOrd="0" presId="urn:microsoft.com/office/officeart/2005/8/layout/pyramid1"/>
    <dgm:cxn modelId="{53C62E88-6051-4E68-A420-1A6BF20D8FE4}" type="presOf" srcId="{DEE92DD9-0DFF-4FD6-AA51-6F3F27FE457F}" destId="{49323807-CEB8-4BE8-89D5-D401CF9652AF}" srcOrd="1" destOrd="0" presId="urn:microsoft.com/office/officeart/2005/8/layout/pyramid1"/>
    <dgm:cxn modelId="{79C3F0D4-C24D-429E-A8AC-2557D40F9036}" type="presOf" srcId="{FCA7B266-E41D-4714-831A-18493388421A}" destId="{5438B479-9F11-4079-B353-73347B1CAA36}" srcOrd="0" destOrd="0" presId="urn:microsoft.com/office/officeart/2005/8/layout/pyramid1"/>
    <dgm:cxn modelId="{22BD1EA3-470B-485D-A037-B3B8616D5D99}" type="presParOf" srcId="{399A7226-1F60-44F7-9621-85AC45689584}" destId="{B1D37030-86AF-4A68-A0DD-7A3F59649E54}" srcOrd="0" destOrd="0" presId="urn:microsoft.com/office/officeart/2005/8/layout/pyramid1"/>
    <dgm:cxn modelId="{814FD862-7420-4C42-86F1-5A9701C53CEE}" type="presParOf" srcId="{B1D37030-86AF-4A68-A0DD-7A3F59649E54}" destId="{2744A69B-844A-4AD8-80C7-67C110701C78}" srcOrd="0" destOrd="0" presId="urn:microsoft.com/office/officeart/2005/8/layout/pyramid1"/>
    <dgm:cxn modelId="{F7B39183-D57F-48E4-AA68-038E18DDBCB8}" type="presParOf" srcId="{B1D37030-86AF-4A68-A0DD-7A3F59649E54}" destId="{49323807-CEB8-4BE8-89D5-D401CF9652AF}" srcOrd="1" destOrd="0" presId="urn:microsoft.com/office/officeart/2005/8/layout/pyramid1"/>
    <dgm:cxn modelId="{E15F3BC1-6536-448F-AFE1-0FBA61F78D9C}" type="presParOf" srcId="{399A7226-1F60-44F7-9621-85AC45689584}" destId="{0A55DFAF-E241-4F7F-9F7B-D631C5963243}" srcOrd="1" destOrd="0" presId="urn:microsoft.com/office/officeart/2005/8/layout/pyramid1"/>
    <dgm:cxn modelId="{1D43286F-B550-48EA-8F3D-72A30FF8635F}" type="presParOf" srcId="{0A55DFAF-E241-4F7F-9F7B-D631C5963243}" destId="{5438B479-9F11-4079-B353-73347B1CAA36}" srcOrd="0" destOrd="0" presId="urn:microsoft.com/office/officeart/2005/8/layout/pyramid1"/>
    <dgm:cxn modelId="{A93907F7-ED9B-4FA5-B6BA-F4CBC5F1FE9A}" type="presParOf" srcId="{0A55DFAF-E241-4F7F-9F7B-D631C5963243}" destId="{1D799062-7DAB-4CA0-9088-5D8E0D9FC794}" srcOrd="1" destOrd="0" presId="urn:microsoft.com/office/officeart/2005/8/layout/pyramid1"/>
    <dgm:cxn modelId="{13312A4F-C7C1-45B5-993D-C07B0BEB28C5}" type="presParOf" srcId="{399A7226-1F60-44F7-9621-85AC45689584}" destId="{6904602E-4169-4CB8-B6F3-27D494A94FA9}" srcOrd="2" destOrd="0" presId="urn:microsoft.com/office/officeart/2005/8/layout/pyramid1"/>
    <dgm:cxn modelId="{9B7398F2-34D0-45D8-B514-BF0DC0348433}" type="presParOf" srcId="{6904602E-4169-4CB8-B6F3-27D494A94FA9}" destId="{3BABC9E9-33FC-403E-A9E9-0C36D5073D1A}" srcOrd="0" destOrd="0" presId="urn:microsoft.com/office/officeart/2005/8/layout/pyramid1"/>
    <dgm:cxn modelId="{FB402F0F-1E9F-4087-9ECB-CCDCC0B734D6}" type="presParOf" srcId="{6904602E-4169-4CB8-B6F3-27D494A94FA9}" destId="{2AE7A706-0A99-4DE5-A195-50E3A1FF30F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4A69B-844A-4AD8-80C7-67C110701C78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Do</a:t>
          </a:r>
          <a:endParaRPr lang="en-US" sz="6500" kern="1200" dirty="0"/>
        </a:p>
      </dsp:txBody>
      <dsp:txXfrm>
        <a:off x="2032000" y="0"/>
        <a:ext cx="2032000" cy="1354666"/>
      </dsp:txXfrm>
    </dsp:sp>
    <dsp:sp modelId="{5438B479-9F11-4079-B353-73347B1CAA36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-179154"/>
            <a:satOff val="2956"/>
            <a:lumOff val="124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Can</a:t>
          </a:r>
          <a:endParaRPr lang="en-US" sz="6500" kern="1200" dirty="0"/>
        </a:p>
      </dsp:txBody>
      <dsp:txXfrm>
        <a:off x="1727199" y="1354666"/>
        <a:ext cx="2641600" cy="1354666"/>
      </dsp:txXfrm>
    </dsp:sp>
    <dsp:sp modelId="{3BABC9E9-33FC-403E-A9E9-0C36D5073D1A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-358308"/>
            <a:satOff val="5912"/>
            <a:lumOff val="248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Know</a:t>
          </a:r>
          <a:endParaRPr lang="en-US" sz="6500" kern="1200" dirty="0"/>
        </a:p>
      </dsp:txBody>
      <dsp:txXfrm>
        <a:off x="1066799" y="2709333"/>
        <a:ext cx="39624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imgres?imgurl=http://jama.ama-assn.org/content/288/22/2808/embed/graphic-1.jpg&amp;imgrefurl=http://jama.ama-assn.org/content/288/22/2808.full&amp;usg=__gc-2BNDxhmWthNOR0HUMFgD3T1U=&amp;h=467&amp;w=400&amp;sz=59&amp;hl=ar&amp;start=15&amp;zoom=1&amp;tbnid=8uFAVbqSJzEuFM:&amp;tbnh=128&amp;tbnw=110&amp;ei=ucd2T7jBPK2P4gSbx9DWDg&amp;prev=/search?q=a+medical+student+examines+a+patient&amp;hl=ar&amp;safe=active&amp;sa=N&amp;gbv=2&amp;tbm=isch&amp;prmd=ivns&amp;itb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google.com.sa/imgres?imgurl=http://www.shockmd.com/wp-content/house-group1.jpg&amp;imgrefurl=http://www.shockmd.com/2009/01/06/cynical-humor-directed-towards-patients-it-is-mostly-about-the-culture/&amp;usg=__z5eCnDrdCd1TVyQLlrrpsKXYfJI=&amp;h=400&amp;w=299&amp;sz=25&amp;hl=ar&amp;start=7&amp;zoom=1&amp;tbnid=SUEwJL4euvt8gM:&amp;tbnh=124&amp;tbnw=93&amp;ei=HMl2T63ZAbTE4gTw8riYDw&amp;prev=/search?q=a+good+relation+between+a+medical+student+&amp;+a+patient&amp;hl=ar&amp;safe=active&amp;sa=N&amp;gbv=2&amp;tbm=isch&amp;prmd=ivns&amp;itbs=1" TargetMode="External"/><Relationship Id="rId2" Type="http://schemas.openxmlformats.org/officeDocument/2006/relationships/hyperlink" Target="http://www.google.com.sa/imgres?imgurl=http://www.medicalschool.org/wp-content/uploads/2009/10/shutterstock_24885076.jpg&amp;imgrefurl=http://www.medicalschool.org/page/2&amp;usg=__LeGGk_Snqo5CnCPhHG4bruOYTwU=&amp;h=729&amp;w=1000&amp;sz=420&amp;hl=ar&amp;start=17&amp;zoom=1&amp;tbnid=qhdL6Xbmv0YpXM:&amp;tbnh=109&amp;tbnw=149&amp;ei=zcZ2T8OAMJTN4QSwm4jXDg&amp;prev=/search?q=a+professional+medical+student&amp;hl=ar&amp;safe=active&amp;sa=N&amp;gbv=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sa/imgres?imgurl=http://post.health.ufl.edu/files/2010/11/Diana-Narvaez_MBF__MG_63561-550x366.jpg&amp;imgrefurl=http://post.health.ufl.edu/2010/11/16/health-care-en-espanol/&amp;usg=__NGsx9SXAWCqWE5HKHX8xTzxl3kQ=&amp;h=366&amp;w=550&amp;sz=59&amp;hl=ar&amp;start=20&amp;zoom=1&amp;tbnid=V8xJi1Zasjb7KM:&amp;tbnh=89&amp;tbnw=133&amp;ei=ucd2T7jBPK2P4gSbx9DWDg&amp;prev=/search?q=a+medical+student+examines+a+patient&amp;hl=ar&amp;safe=active&amp;sa=N&amp;gbv=2&amp;tbm=isch&amp;prmd=ivns&amp;itb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www.google.com.sa/imgres?imgurl=http://www.canadianmedicine4all.com/wp-content/uploads/2009/11/Knowledge-of-Cultural-Competence-among-Third-Year-Medical-Students-DISCUSSION-300x246.jpg&amp;imgrefurl=http://www.canadianmedicine4all.com/page/63&amp;usg=__oT5bJqSquuU_xavKEXgMfyy7vkU=&amp;h=246&amp;w=300&amp;sz=25&amp;hl=ar&amp;start=4&amp;zoom=1&amp;tbnid=mIVDKoCSEiFIHM:&amp;tbnh=95&amp;tbnw=116&amp;ei=wMh2T-3gOuX44QTdysziDg&amp;prev=/search?q=medical+students+discussion&amp;hl=ar&amp;safe=active&amp;sa=N&amp;gbv=2&amp;tbm=isch&amp;prmd=ivns&amp;itbs=1" TargetMode="External"/><Relationship Id="rId4" Type="http://schemas.openxmlformats.org/officeDocument/2006/relationships/hyperlink" Target="http://www.google.com.sa/imgres?imgurl=http://www.miami.muohio.edu/images/academics/pre-prof/pre-med.jpg&amp;imgrefurl=http://www.miami.muohio.edu/academics/majors-minors/majors/pre-professional-study.html&amp;usg=__EnNGKt56XzU4FH48jA7kw37Sa0k=&amp;h=250&amp;w=250&amp;sz=28&amp;hl=ar&amp;start=35&amp;zoom=1&amp;tbnid=B3Pr1-_bsj-wQM:&amp;tbnh=111&amp;tbnw=111&amp;ei=8sZ2T7_dFI774QTR1MmvDw&amp;prev=/search?q=a+professional+medical+student&amp;start=21&amp;hl=ar&amp;safe=active&amp;sa=N&amp;gbv=2&amp;tbm=isch&amp;prmd=ivns&amp;itbs=1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www.google.com.sa/imgres?imgurl=http://harvardmedicine.hms.harvard.edu/doctoring/patient-doctor/images/istock.3978738.listeningeye.jpg&amp;imgrefurl=http://harvardmedicine.hms.harvard.edu/doctoring/patient-doctor/listening.php&amp;usg=__nahf3XCFMvKp39YMLqDc9Y3NS0M=&amp;h=275&amp;w=415&amp;sz=18&amp;hl=ar&amp;start=2&amp;zoom=1&amp;tbnid=Xymvuc_Cn0yhHM:&amp;tbnh=83&amp;tbnw=125&amp;ei=fcl2T7cJqOPhBNahhJoP&amp;prev=/search?q=medical+student-patient+bond&amp;hl=ar&amp;safe=active&amp;sa=N&amp;gbv=2&amp;tbm=isch&amp;prmd=ivns&amp;itbs=1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mc-uk.org/education/undergraduate/professional_behaviour.asp#5goo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PROFESSIONAL MEDICAL STUDENT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(COMMITTED STUDENT)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Fathalla Ibrahim,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PhD, DHPE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TEST STUDENT FITNESS TO PRACTICE?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Ask the following questions: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student’s behavior harmed patients or put patients at risk of harm?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shown a deliberate disregard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تجاهل متعمد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professional and clinical responsibilities towards patients or colleagues?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student’s health</a:t>
            </a:r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impairment compromising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تؤثر</a:t>
            </a:r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safety?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abused a patient’s trust or violated a patient’s autonomy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إستقلال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other fundamental rights?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behaved dishonestly, or in a way designed to mislead or harm others?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VALUES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القيم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respect,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trust,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Compassion </a:t>
            </a:r>
            <a:r>
              <a:rPr lang="ar-SA" b="1" dirty="0" smtClean="0">
                <a:solidFill>
                  <a:srgbClr val="00B050"/>
                </a:solidFill>
              </a:rPr>
              <a:t>تراحم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altruism,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Integrity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نزاهة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justice,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protection of confidentiality,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leadership, and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Collegiality</a:t>
            </a:r>
            <a:r>
              <a:rPr lang="ar-SA" b="1" dirty="0" smtClean="0">
                <a:solidFill>
                  <a:srgbClr val="00B050"/>
                </a:solidFill>
              </a:rPr>
              <a:t>الزمالة</a:t>
            </a:r>
            <a:r>
              <a:rPr lang="ar-SA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COMMITMENTS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إلتزامات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teaching and mentoring </a:t>
            </a:r>
            <a:r>
              <a:rPr lang="ar-SA" b="1" dirty="0" smtClean="0">
                <a:solidFill>
                  <a:srgbClr val="00B050"/>
                </a:solidFill>
              </a:rPr>
              <a:t>توجيه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participating in and promoting medical research,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collaborating with colleagues and other health professionals for services potentially required and to those who need them, 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advocating 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الدعوة</a:t>
            </a:r>
            <a:r>
              <a:rPr lang="en-US" b="1" dirty="0" smtClean="0">
                <a:solidFill>
                  <a:srgbClr val="0070C0"/>
                </a:solidFill>
              </a:rPr>
              <a:t>for social justice and the public health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taking responsibility for one’s own health and well-being,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supporting impaired colleagues, and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protecting patient safety.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to day honesty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crucial to become a good professional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Cheating or plagiarism in written assignments;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cheating in exams, quizzes, class work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in logging information, e.g. marking of attendance for those absent from class 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passing on someone else’s work as their own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Doing group assignment when asked for an individual response   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Not giving credit to those who deserve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BLOOM’S TAXONOMY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EDUCATIONAL 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Three domains of learning were identified: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   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معرفي</a:t>
            </a:r>
            <a:endParaRPr lang="en-US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Affective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وجداني      </a:t>
            </a:r>
            <a:endParaRPr lang="en-US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Psychomotor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حركي 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To develop a taxonomic model of professionalism,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focus needs to shift from learning to performance. </a:t>
            </a:r>
            <a:r>
              <a:rPr lang="en-US" sz="3200" b="1" dirty="0" smtClean="0">
                <a:solidFill>
                  <a:srgbClr val="0070C0"/>
                </a:solidFill>
              </a:rPr>
              <a:t>It does not matter how much a student knows about professionalism.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important is how well a student performs as a professional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profession2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4573"/>
            <a:ext cx="7238999" cy="6446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1\My Documents\My Pictures\profes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41" y="381000"/>
            <a:ext cx="9086486" cy="5715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5791200"/>
            <a:ext cx="7342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w Cen MT" pitchFamily="34" charset="0"/>
              </a:rPr>
              <a:t>How  each is reflected in students? Discuss / Examples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knowledge and skill to function at an acceptable level”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Self-directed learning: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</a:t>
            </a:r>
            <a:r>
              <a:rPr lang="en-US" b="1" i="1" dirty="0" smtClean="0">
                <a:solidFill>
                  <a:srgbClr val="0070C0"/>
                </a:solidFill>
              </a:rPr>
              <a:t>involves the ability to recognize what one needs to learn and the capacity and motivation to learn it.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Knowledge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essential to practice Medicine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Applied skill: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Skill is the “know how” to apply what you know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Proactivity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المبادرة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Knowledge and skill are of no value unless the physician takes action to put them to good use.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Wisdom: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الحكمة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At the highest level of competence, professionals must be able to exercise sound judgment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make wise decisions, and solve problems by thinking critically and carefully analyzing options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“ability to communicate &amp; develop positive social relationships”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Compassion: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الشفقة       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</a:t>
            </a:r>
            <a:r>
              <a:rPr lang="en-US" b="1" i="1" dirty="0" smtClean="0">
                <a:solidFill>
                  <a:srgbClr val="0070C0"/>
                </a:solidFill>
              </a:rPr>
              <a:t>“people don't care how much you know until they know how much you care.</a:t>
            </a:r>
            <a:r>
              <a:rPr lang="en-US" i="1" dirty="0" smtClean="0">
                <a:solidFill>
                  <a:srgbClr val="0070C0"/>
                </a:solidFill>
              </a:rPr>
              <a:t>”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Empathy: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التعاطف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Communication barriers begin to dissolve when a physician sincerely seeks to understand how the other person thinks and feels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Self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Physicians who allow their behavior to deteriorate when they are stressed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or upset will find their capacity to function as a patient care advocate significantly diminished.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will be able to: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Define the words “Professional” &amp; “Medical Professionalism”.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Understand and appreciate professional values, behaviors, attitudes, as well as commitments.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Provide examples of behaviors that may be linked to professional behavior.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Discuss the difficulties towards assessment of professionalism.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“ability to communicate &amp; develop positive social relationships”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Kindness: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العطف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By demonstrating courtesy, respect, and warmth toward all people, connections are strengthened and solidified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Influence: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The ability to motivate &amp; inspire other people.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It is a progress from being a cooperative team player to being an influential leader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	* enables the physician to effect change in a patient's behavior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Professionals of character perceive that they are part of something larger than themselves and that their lives have meaning”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Honesty/Integrity: 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الأمانة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النزاهة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Physicians need to be open and honest as the first step in earning trust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Humility: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التواضع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i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You should be more concerned about a positive outcome for the patient than about personal recognition or reward.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Responsibility: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 sense of responsibility is what provides the motivation to perform all necessary tasks with a commitment to excellence, even when no one is watching.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“Professionals of character perceive that they are part of something larger than themselves and that their lives have meaning”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Service: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 service mentality creates a natural desire to help other people and generates true satisfaction from performing such service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Moral courage: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الشجاعة الأدبية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to do what one knows to be right even when unpleasant consequences might result.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Patients come to know that if there is any way possible to provide needed service, this physician will find a way to do it.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SUMMARY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True patient care advocates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servant-leaders</a:t>
            </a:r>
            <a:r>
              <a:rPr lang="en-US" b="1" dirty="0" smtClean="0">
                <a:solidFill>
                  <a:srgbClr val="0070C0"/>
                </a:solidFill>
              </a:rPr>
              <a:t> who demonstrate excellence with character by being fully adept in all 3 domains of professionalism.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They are likely to be trusted and valued by those they serve and respected as leaders by those with whom they work.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Their capability, compatibility </a:t>
            </a:r>
            <a:r>
              <a:rPr lang="ar-SA" b="1" dirty="0" smtClean="0">
                <a:solidFill>
                  <a:srgbClr val="00B050"/>
                </a:solidFill>
              </a:rPr>
              <a:t>توافق</a:t>
            </a:r>
            <a:r>
              <a:rPr lang="en-US" b="1" dirty="0" smtClean="0">
                <a:solidFill>
                  <a:srgbClr val="0070C0"/>
                </a:solidFill>
              </a:rPr>
              <a:t>, and reliability synergize in the workplace to produce optimal patient outcomes, while inspiring others to do the same.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819400"/>
            <a:ext cx="820551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ASSESSING PROFESSIONALISM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ser1\My Documents\My Pictures\doctorba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47319"/>
            <a:ext cx="2286000" cy="2119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ASSESS PROFESSIONALISM???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Assessment helps to: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</a:t>
            </a:r>
            <a:r>
              <a:rPr lang="en-US" b="1" dirty="0" smtClean="0">
                <a:solidFill>
                  <a:srgbClr val="0070C0"/>
                </a:solidFill>
              </a:rPr>
              <a:t>of professionalism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Motivate </a:t>
            </a:r>
            <a:r>
              <a:rPr lang="en-US" b="1" dirty="0" smtClean="0">
                <a:solidFill>
                  <a:srgbClr val="0070C0"/>
                </a:solidFill>
              </a:rPr>
              <a:t>students to learn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</a:t>
            </a:r>
            <a:r>
              <a:rPr lang="en-US" b="1" dirty="0" smtClean="0">
                <a:solidFill>
                  <a:srgbClr val="0070C0"/>
                </a:solidFill>
              </a:rPr>
              <a:t>those who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outstanding</a:t>
            </a:r>
            <a:r>
              <a:rPr lang="en-US" b="1" dirty="0" smtClean="0">
                <a:solidFill>
                  <a:srgbClr val="0070C0"/>
                </a:solidFill>
              </a:rPr>
              <a:t> (should be rewarded)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US" b="1" dirty="0" smtClean="0">
                <a:solidFill>
                  <a:srgbClr val="0070C0"/>
                </a:solidFill>
              </a:rPr>
              <a:t> those who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unsatisfactory</a:t>
            </a:r>
            <a:r>
              <a:rPr lang="en-US" b="1" dirty="0" smtClean="0">
                <a:solidFill>
                  <a:srgbClr val="0070C0"/>
                </a:solidFill>
              </a:rPr>
              <a:t> (either refer for remedial action or dismiss)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en-US" b="1" dirty="0" smtClean="0">
                <a:solidFill>
                  <a:srgbClr val="0070C0"/>
                </a:solidFill>
              </a:rPr>
              <a:t> of our curriculum: “Does our curriculum enable our students to learn what we want them to”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ASSESSED???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 the past, focus 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‘deficit model’, </a:t>
            </a:r>
            <a:r>
              <a:rPr lang="en-US" b="1" dirty="0" smtClean="0">
                <a:solidFill>
                  <a:srgbClr val="0070C0"/>
                </a:solidFill>
              </a:rPr>
              <a:t>i.e. looking for unprofessional behavior.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Moving towards seeing professionalism as having a set of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identifiable positive qualities and behavior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those positive things be measured/scored?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Intangible     </a:t>
            </a:r>
            <a:r>
              <a:rPr lang="ar-SA" b="1" dirty="0" smtClean="0">
                <a:solidFill>
                  <a:srgbClr val="00B050"/>
                </a:solidFill>
              </a:rPr>
              <a:t>غير ملموسة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Based on opinion of assessor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Curricular objectives are very diverse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suggestion</a:t>
            </a:r>
            <a:endParaRPr lang="en-US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1. Clinical competence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2. Communication skills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3. Ethical and legal understanding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4. Wise application of principles of 	professionalism</a:t>
            </a:r>
          </a:p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3200" i="1" dirty="0" smtClean="0">
                <a:solidFill>
                  <a:srgbClr val="C00000"/>
                </a:solidFill>
              </a:rPr>
              <a:t>if it can’t be measured, it can’t be improved, </a:t>
            </a:r>
          </a:p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3200" i="1" dirty="0" smtClean="0">
                <a:solidFill>
                  <a:srgbClr val="C00000"/>
                </a:solidFill>
              </a:rPr>
              <a:t>s</a:t>
            </a:r>
            <a:r>
              <a:rPr lang="en-US" sz="3200" i="1" dirty="0" smtClean="0">
                <a:solidFill>
                  <a:srgbClr val="C00000"/>
                </a:solidFill>
              </a:rPr>
              <a:t>tudents </a:t>
            </a:r>
            <a:r>
              <a:rPr lang="en-US" sz="3200" i="1" dirty="0" smtClean="0">
                <a:solidFill>
                  <a:srgbClr val="C00000"/>
                </a:solidFill>
              </a:rPr>
              <a:t>don’t respect what is expected; but they respect what is inspected</a:t>
            </a: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setting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Norm-referenced (compare to a reference group)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Criterion-referenced (compare to a pre-set standard, usually decided by an expert panel)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* Do we know what is the norm?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* Who are the experts?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Know-Can-Do Learning Pyramid</a:t>
            </a:r>
            <a:endParaRPr lang="en-US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626" y="2362200"/>
            <a:ext cx="80896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PROFESSIONALISM</a:t>
            </a:r>
          </a:p>
          <a:p>
            <a:pPr algn="ctr"/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VALUES, BEHAVIORS &amp; COMMITMENTS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user1\My Documents\My Pictures\doctorba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47319"/>
            <a:ext cx="2286000" cy="2119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‘Know’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Knowledge of theories, concepts and principles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Ability to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US" sz="3600" b="1" dirty="0" smtClean="0">
                <a:solidFill>
                  <a:srgbClr val="0070C0"/>
                </a:solidFill>
              </a:rPr>
              <a:t> then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</a:t>
            </a:r>
            <a:r>
              <a:rPr lang="en-US" sz="3600" b="1" dirty="0" smtClean="0">
                <a:solidFill>
                  <a:srgbClr val="0070C0"/>
                </a:solidFill>
              </a:rPr>
              <a:t> dilemmas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Usually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a context e.g. a case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test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‘Can’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Performance-based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E.g.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OSCE with standardized patient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Focuses on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</a:t>
            </a:r>
            <a:r>
              <a:rPr lang="en-US" sz="3600" b="1" dirty="0" smtClean="0">
                <a:solidFill>
                  <a:srgbClr val="0070C0"/>
                </a:solidFill>
              </a:rPr>
              <a:t>and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‘best behavior’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At least, we know that the student possesses necessary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‘Do’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Refers to how medical students/ doctors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actually behave </a:t>
            </a:r>
            <a:r>
              <a:rPr lang="en-US" sz="3200" b="1" dirty="0" smtClean="0">
                <a:solidFill>
                  <a:srgbClr val="0070C0"/>
                </a:solidFill>
              </a:rPr>
              <a:t>in practice</a:t>
            </a:r>
          </a:p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relevant </a:t>
            </a:r>
            <a:r>
              <a:rPr lang="en-US" sz="3200" b="1" dirty="0" smtClean="0">
                <a:solidFill>
                  <a:srgbClr val="0070C0"/>
                </a:solidFill>
              </a:rPr>
              <a:t>outcome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However, it is also the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poorly done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Needs direct observation: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time-consuming</a:t>
            </a:r>
          </a:p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of the relationship between doctor and patient: </a:t>
            </a:r>
            <a:r>
              <a:rPr lang="en-US" sz="3200" b="1" dirty="0" smtClean="0">
                <a:solidFill>
                  <a:srgbClr val="0070C0"/>
                </a:solidFill>
              </a:rPr>
              <a:t>covert   </a:t>
            </a:r>
            <a:r>
              <a:rPr lang="ar-SA" sz="3200" b="1" dirty="0" smtClean="0">
                <a:solidFill>
                  <a:srgbClr val="00B050"/>
                </a:solidFill>
              </a:rPr>
              <a:t>سرية</a:t>
            </a:r>
            <a:r>
              <a:rPr lang="en-US" sz="3200" b="1" dirty="0" smtClean="0">
                <a:solidFill>
                  <a:srgbClr val="0070C0"/>
                </a:solidFill>
              </a:rPr>
              <a:t>observation unacceptable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satisfaction questionnaires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entry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Well-recognized that future doctors should possess not only cognitive skills but also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characteristics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Medical schools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devise selection processes </a:t>
            </a:r>
            <a:r>
              <a:rPr lang="en-US" sz="3600" b="1" dirty="0" smtClean="0">
                <a:solidFill>
                  <a:srgbClr val="0070C0"/>
                </a:solidFill>
              </a:rPr>
              <a:t>that would help identify candidates with the right attributes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Focus on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non-cognitive aspects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you assessed in any way when you entered medical college?   (Discuss/share the experience/s)</a:t>
            </a:r>
          </a:p>
          <a:p>
            <a:endParaRPr lang="en-US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strategies to assess non-cognitive characteristics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– Letters of recommendation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Interviews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Specific questionnaires?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– Put on one’s best front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Potential for development during medical education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assessment</a:t>
            </a:r>
            <a:endParaRPr 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observation </a:t>
            </a:r>
            <a:r>
              <a:rPr lang="en-US" sz="3600" b="1" dirty="0" smtClean="0">
                <a:solidFill>
                  <a:srgbClr val="0070C0"/>
                </a:solidFill>
              </a:rPr>
              <a:t>during contact / other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Peer observation </a:t>
            </a:r>
            <a:r>
              <a:rPr lang="en-US" sz="3600" b="1" dirty="0" smtClean="0">
                <a:solidFill>
                  <a:srgbClr val="0070C0"/>
                </a:solidFill>
              </a:rPr>
              <a:t>during academic year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Evaluation of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students ‘do’: </a:t>
            </a:r>
            <a:r>
              <a:rPr lang="en-US" sz="3600" b="1" dirty="0" smtClean="0">
                <a:solidFill>
                  <a:srgbClr val="0070C0"/>
                </a:solidFill>
              </a:rPr>
              <a:t>observations in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clinical practice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More likely to be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formative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‘You cannot judge if someone is professional just based on observations for one or two days. You need to observe for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longtime</a:t>
            </a:r>
            <a:r>
              <a:rPr lang="en-US" b="1" i="1" dirty="0" smtClean="0">
                <a:solidFill>
                  <a:srgbClr val="00B050"/>
                </a:solidFill>
              </a:rPr>
              <a:t>.’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105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late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Summative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Could be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</a:t>
            </a:r>
            <a:r>
              <a:rPr lang="en-US" sz="3600" b="1" dirty="0" smtClean="0">
                <a:solidFill>
                  <a:srgbClr val="0070C0"/>
                </a:solidFill>
              </a:rPr>
              <a:t> for any future clinical practice requirements/selection procedures for higher education etc.  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assessments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assessors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Share experiences and examples  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Objectivity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Reliability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Validity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Symmetry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does a mark mean?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Model answer vs. individual styles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Guidelines: important items where professionalism will be required 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Consent  </a:t>
            </a:r>
            <a:r>
              <a:rPr lang="ar-SA" sz="3600" b="1" dirty="0" smtClean="0">
                <a:solidFill>
                  <a:srgbClr val="00B050"/>
                </a:solidFill>
              </a:rPr>
              <a:t>موافقة</a:t>
            </a:r>
            <a:r>
              <a:rPr lang="en-US" sz="3600" b="1" dirty="0" smtClean="0">
                <a:solidFill>
                  <a:srgbClr val="0070C0"/>
                </a:solidFill>
              </a:rPr>
              <a:t>taking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Decision making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Truth telling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Confidentiality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Research ethics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Euthanasia   </a:t>
            </a:r>
            <a:r>
              <a:rPr lang="ar-SA" sz="3600" b="1" dirty="0" smtClean="0">
                <a:solidFill>
                  <a:srgbClr val="00B050"/>
                </a:solidFill>
              </a:rPr>
              <a:t>القتل الرحيم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End-of-life care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Religious interface with medicine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Organ donation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Q: WHAT?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To conform to technical &amp; ethical standards of one profession.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Q: WHY?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- lets people know you are a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reputable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حسن السمعة </a:t>
            </a:r>
            <a:r>
              <a:rPr lang="en-US" b="1" dirty="0" smtClean="0">
                <a:solidFill>
                  <a:srgbClr val="0070C0"/>
                </a:solidFill>
              </a:rPr>
              <a:t>person to work with.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 - conveys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إتزان</a:t>
            </a:r>
            <a:r>
              <a:rPr lang="en-US" b="1" dirty="0" smtClean="0">
                <a:solidFill>
                  <a:srgbClr val="0070C0"/>
                </a:solidFill>
              </a:rPr>
              <a:t>regarding your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Note of Concern (ENC)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 مثيرة للقلق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0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Used by some universities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Separate from grades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reported ENC 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Substandard clinical care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Introducing as ‘doctors’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Misusing group resources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Unauthorized access to medical records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Failure to complete course evaluations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Failure to comply with college rules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Abuse / child or else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40% of ENC were in first 2 years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60% from the final two years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Health Care and consults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Some experts recommend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medical students for depression </a:t>
            </a:r>
            <a:r>
              <a:rPr lang="en-US" sz="3200" b="1" dirty="0" smtClean="0">
                <a:solidFill>
                  <a:srgbClr val="0070C0"/>
                </a:solidFill>
              </a:rPr>
              <a:t>at various stages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As  it is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closely linked to unprofessional behavior  </a:t>
            </a:r>
          </a:p>
          <a:p>
            <a:r>
              <a:rPr lang="en-US" sz="3200" b="1" i="1" dirty="0" smtClean="0">
                <a:solidFill>
                  <a:srgbClr val="C00000"/>
                </a:solidFill>
              </a:rPr>
              <a:t>Discuss how to enhance professional behavior in medical students? Based on some assessments; like behavior during exams, group learning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WHAT???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1\My Documents\My Pictures\burnout_Par_0001_Image_250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399" y="1752600"/>
            <a:ext cx="2982575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Still inadequately addressed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if someone ‘fails’?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are the penalties of ‘failing’?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remedial measures do we have?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disciplinary actions can we take?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Would our medical school fail a student purely based on professional issues?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</a:t>
            </a:r>
            <a:r>
              <a:rPr lang="en-US" b="1" dirty="0" smtClean="0">
                <a:solidFill>
                  <a:srgbClr val="0070C0"/>
                </a:solidFill>
              </a:rPr>
              <a:t>of professionalism is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absolutely vital </a:t>
            </a:r>
            <a:r>
              <a:rPr lang="en-US" b="1" dirty="0" smtClean="0">
                <a:solidFill>
                  <a:srgbClr val="0070C0"/>
                </a:solidFill>
              </a:rPr>
              <a:t>in medical education but yet loaded with difficulties and methodological limitations.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Important for every medical school 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valid and reliable assessment system </a:t>
            </a:r>
            <a:r>
              <a:rPr lang="en-US" b="1" dirty="0" smtClean="0">
                <a:solidFill>
                  <a:srgbClr val="0070C0"/>
                </a:solidFill>
              </a:rPr>
              <a:t>for professionalism.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‘It is generally agreed that it is better to measure uncertainly the significant than to measure reliably and validly the trivial </a:t>
            </a:r>
            <a:r>
              <a:rPr lang="ar-SA" b="1" dirty="0" smtClean="0">
                <a:solidFill>
                  <a:srgbClr val="00B050"/>
                </a:solidFill>
              </a:rPr>
              <a:t>التافه</a:t>
            </a:r>
            <a:r>
              <a:rPr lang="en-US" b="1" dirty="0" smtClean="0">
                <a:solidFill>
                  <a:srgbClr val="0070C0"/>
                </a:solidFill>
              </a:rPr>
              <a:t>.’</a:t>
            </a:r>
            <a:endParaRPr lang="en-US" b="1" i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 goal: Train better doctors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080" y="2895600"/>
            <a:ext cx="93182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PUT A SCENARIO FOR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IN THE LIFE OF A PROFESSIONAL MEDICAL STUDENT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t3.gstatic.com/images?q=tbn:ANd9GcSmTH2BHJ-B9mI852Gb4LG1MIOd3MhRf0bhzsMr3VVcMVZm7FfvOV6gta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83266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t3.gstatic.com/images?q=tbn:ANd9GcSUFig8SckMuU-nrWfDILX0Zq74z3APAAnrYdcYcnekXaSqw7J7c5GWf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609600"/>
            <a:ext cx="2133600" cy="2133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4" name="Picture 10" descr="http://t1.gstatic.com/images?q=tbn:ANd9GcRGuIOaoopStiThKB2VAPcq_Bm59sTf1F4QbLrnO-7O684CV1kXuGr0Vf2h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4036882"/>
            <a:ext cx="3077108" cy="2059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6" name="Picture 12" descr="http://t0.gstatic.com/images?q=tbn:ANd9GcR2yVnJtSa2xTdezW_TS4eIgET72VzJ8BA7iylrpF2-aOZXWIdjqsyHWY_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962400"/>
            <a:ext cx="1981200" cy="2305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8" name="Picture 14" descr="http://t3.gstatic.com/images?q=tbn:ANd9GcSDRI-wnKcEsniPEOM1rudYm60sYl4LkVjqP0mHlKv7HICTJsWhewSZwv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5194" y="1219200"/>
            <a:ext cx="1767838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40" name="Picture 16" descr="http://t0.gstatic.com/images?q=tbn:ANd9GcR9AgFOvVxAoUFO9BzBwcqpLD3NqjWsQai1HGTgsWNFxh74hzmhBJFgSu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05400" y="812798"/>
            <a:ext cx="1447800" cy="19304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42" name="Picture 18" descr="http://t3.gstatic.com/images?q=tbn:ANd9GcTK7N6d29Nun14bf7QKcFOZ3HkW464HzCg4IB-CcucWAY1wouZVewMs89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566" y="4114800"/>
            <a:ext cx="2945060" cy="19555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READINGS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Arnold L. Assessing Professional Behavior: Yesterday, Today, and Tomorrow. Academic Medicine, 2002; 77(6): 502- 515.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Wong J. Assessing Professionalism. </a:t>
            </a:r>
            <a:r>
              <a:rPr lang="en-US" b="1" i="1" dirty="0" smtClean="0">
                <a:solidFill>
                  <a:srgbClr val="0070C0"/>
                </a:solidFill>
              </a:rPr>
              <a:t>http://gec.kmu.edu.tw/gec2/conf/951209/file/05-Josephine_Wong.pdf‏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McDonagh</a:t>
            </a:r>
            <a:r>
              <a:rPr lang="en-US" b="1" dirty="0" smtClean="0">
                <a:solidFill>
                  <a:srgbClr val="0070C0"/>
                </a:solidFill>
              </a:rPr>
              <a:t> D. Medical professionalism. Northeast Florida Medicine Supplement, 2008; </a:t>
            </a:r>
            <a:r>
              <a:rPr lang="en-US" b="1" i="1" dirty="0" smtClean="0">
                <a:solidFill>
                  <a:srgbClr val="0070C0"/>
                </a:solidFill>
              </a:rPr>
              <a:t>www . DCMS online . Org.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Arnold L &amp; Stern DT. What is medical Professionalism. In Stern DT: Measuring Medical Professionalism;2006. Oxford, Oxford University Press.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Whiting D. Should Doctors ever been professionally required to change their attitude. </a:t>
            </a:r>
            <a:r>
              <a:rPr lang="en-US" b="1" dirty="0" err="1" smtClean="0">
                <a:solidFill>
                  <a:srgbClr val="0070C0"/>
                </a:solidFill>
              </a:rPr>
              <a:t>Clin</a:t>
            </a:r>
            <a:r>
              <a:rPr lang="en-US" b="1" dirty="0" smtClean="0">
                <a:solidFill>
                  <a:srgbClr val="0070C0"/>
                </a:solidFill>
              </a:rPr>
              <a:t>. Ethics, 2009; 4: 67-73.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Vikram</a:t>
            </a:r>
            <a:r>
              <a:rPr lang="en-US" b="1" dirty="0" smtClean="0">
                <a:solidFill>
                  <a:srgbClr val="0070C0"/>
                </a:solidFill>
              </a:rPr>
              <a:t> J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Assessment of medical students’ attitudes towards professionalism. </a:t>
            </a:r>
            <a:r>
              <a:rPr lang="en-US" b="1" i="1" dirty="0" smtClean="0">
                <a:solidFill>
                  <a:srgbClr val="0070C0"/>
                </a:solidFill>
              </a:rPr>
              <a:t>http://www.medicine.heacademy.ac.uk/newsletter/article/93/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Medical Professionalism. Australian Medical Association; 2010, </a:t>
            </a:r>
            <a:r>
              <a:rPr lang="en-US" b="1" i="1" dirty="0" smtClean="0">
                <a:solidFill>
                  <a:srgbClr val="0070C0"/>
                </a:solidFill>
              </a:rPr>
              <a:t>http://ama.com.au/node/5424.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Malcolm P et al. The "Pyramid of Professionalism": Seven Years of Experience With an Integrated Program of Teaching, Developing, and Assessing Professionalism Among Medical Students Academic Medicine; 2008, 83(8): 733-741.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1\My Documents\My Pictures\prof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2369"/>
            <a:ext cx="4191000" cy="62790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914400"/>
            <a:ext cx="348845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END</a:t>
            </a: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THANK YOU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Q: How?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By being: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Polite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Well-spoken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Cool &amp; calm under any circumstances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Well prepared ahead of / or in time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Able to communicate well with your team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Able to maintain certain standard/level of behavior consistently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PROFESSIONALISM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It is the way we conduct (as physicians) with our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interactions with patients &amp; society.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It includes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values,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behaviors &amp; attitudes </a:t>
            </a:r>
            <a:r>
              <a:rPr lang="en-US" b="1" dirty="0" smtClean="0">
                <a:solidFill>
                  <a:srgbClr val="0070C0"/>
                </a:solidFill>
              </a:rPr>
              <a:t>acquired during: </a:t>
            </a:r>
            <a:r>
              <a:rPr lang="en-US" b="1" i="1" dirty="0" smtClean="0">
                <a:solidFill>
                  <a:srgbClr val="0070C0"/>
                </a:solidFill>
              </a:rPr>
              <a:t>medical school education, postgraduate training &amp; daily experiences interacting with patients &amp; physicians.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professional role requires that physicians demonstrate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their patients, profession and society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ethical practice  </a:t>
            </a:r>
            <a:r>
              <a:rPr lang="ar-SA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ممارسة أخلاقية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in profession regulation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physician health and sustainable practice.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PROFESSIONAL BEHAVIOR FOR MEDICAL STUDENTS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Good clinical care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Maintaining good medical practice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Teaching, training &amp; assessing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Relationships with patients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Working with colleagues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Probity  </a:t>
            </a:r>
            <a:r>
              <a:rPr lang="ar-SA" sz="3600" b="1" dirty="0" err="1" smtClean="0">
                <a:solidFill>
                  <a:srgbClr val="00B050"/>
                </a:solidFill>
              </a:rPr>
              <a:t>إستقامة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Health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Avoiding cheating and plagiarism </a:t>
            </a:r>
            <a:r>
              <a:rPr lang="ar-SA" sz="3600" b="1" dirty="0" smtClean="0">
                <a:solidFill>
                  <a:srgbClr val="00B050"/>
                </a:solidFill>
              </a:rPr>
              <a:t>احتيال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2800" b="1" dirty="0" smtClean="0">
              <a:solidFill>
                <a:srgbClr val="0070C0"/>
              </a:solidFill>
              <a:hlinkClick r:id="rId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APPROPIRTE BEHAVIORS EXPECTED OF STUDENTS DURING TRAINING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for self, patients, peers, other physicians and health care professionals: 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Altruism </a:t>
            </a:r>
            <a:r>
              <a:rPr lang="ar-SA" sz="2800" b="1" dirty="0" smtClean="0">
                <a:solidFill>
                  <a:srgbClr val="00B050"/>
                </a:solidFill>
              </a:rPr>
              <a:t>الإيثار</a:t>
            </a:r>
            <a:r>
              <a:rPr lang="en-US" sz="2800" b="1" dirty="0" smtClean="0">
                <a:solidFill>
                  <a:srgbClr val="0070C0"/>
                </a:solidFill>
              </a:rPr>
              <a:t> and empathy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التعاطف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Honesty and integrity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النزاهة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Caring,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Maintenance of patient confidentiality</a:t>
            </a:r>
            <a:r>
              <a:rPr lang="ar-SA" sz="2800" b="1" dirty="0" smtClean="0">
                <a:solidFill>
                  <a:srgbClr val="00B050"/>
                </a:solidFill>
              </a:rPr>
              <a:t>سرية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 professional appearance,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Sensitivity to multiple cultures and lifestyles,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Punctuality</a:t>
            </a:r>
            <a:r>
              <a:rPr lang="ar-SA" sz="2800" b="1" dirty="0" smtClean="0">
                <a:solidFill>
                  <a:srgbClr val="00B050"/>
                </a:solidFill>
              </a:rPr>
              <a:t>دقة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APPROPIRTE BEHAVIORS EXPECTED OF STUDENTS DURING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communication with patients, colleagues and allied health professionals: 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Identification of your role to patients,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Notification of your team, supervisors and the administrative office if you have any planned or unplanned absences,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Insight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بصيرة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limits of one's knowledge and skills and a commitment to learning and maintenance of competence: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The ability to receive and respond to feedback and critique of self, and to manage conflict appropriately,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Attendance at scheduled teaching sessions and assigned clinical activities.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960</TotalTime>
  <Words>1733</Words>
  <Application>Microsoft Office PowerPoint</Application>
  <PresentationFormat>On-screen Show (4:3)</PresentationFormat>
  <Paragraphs>289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THE PROFESSIONAL MEDICAL STUDENT  (COMMITTED STUDENT)</vt:lpstr>
      <vt:lpstr>OBJECTIVES</vt:lpstr>
      <vt:lpstr>Slide 3</vt:lpstr>
      <vt:lpstr>PROFESSIONAL</vt:lpstr>
      <vt:lpstr>PROFESSIONAL</vt:lpstr>
      <vt:lpstr>MEDICAL PROFESSIONALISM</vt:lpstr>
      <vt:lpstr>PRINCIPLES  مبادئOF PROFESSIONAL BEHAVIOR FOR MEDICAL STUDENTS</vt:lpstr>
      <vt:lpstr>APPROPIRTE BEHAVIORS EXPECTED OF STUDENTS DURING TRAINING</vt:lpstr>
      <vt:lpstr>APPROPIRTE BEHAVIORS EXPECTED OF STUDENTS DURING TRAINING</vt:lpstr>
      <vt:lpstr>HOW TO TEST STUDENT FITNESS TO PRACTICE?</vt:lpstr>
      <vt:lpstr>PROFESSIONAL VALUES القيم </vt:lpstr>
      <vt:lpstr>PROFESSIONAL COMMITMENTS إلتزامات </vt:lpstr>
      <vt:lpstr>Day to day honesty is crucial to become a good professional</vt:lpstr>
      <vt:lpstr>BLOOM’S TAXONOMY تصنيفOF EDUCATIONAL OBJECTIVES</vt:lpstr>
      <vt:lpstr>HOWEVER</vt:lpstr>
      <vt:lpstr>Slide 16</vt:lpstr>
      <vt:lpstr>Slide 17</vt:lpstr>
      <vt:lpstr>COMPETENCE DOMAIN “the knowledge and skill to function at an acceptable level”</vt:lpstr>
      <vt:lpstr>CONNECTION DOMAIN “ability to communicate &amp; develop positive social relationships”</vt:lpstr>
      <vt:lpstr>CONNECTION DOMAIN “ability to communicate &amp; develop positive social relationships”</vt:lpstr>
      <vt:lpstr>CHARACTER DOMAIN “Professionals of character perceive that they are part of something larger than themselves and that their lives have meaning”</vt:lpstr>
      <vt:lpstr>CHARACTER DOMAIN “Professionals of character perceive that they are part of something larger than themselves and that their lives have meaning”</vt:lpstr>
      <vt:lpstr>IN SUMMARY</vt:lpstr>
      <vt:lpstr>Slide 24</vt:lpstr>
      <vt:lpstr>WHY ASSESS PROFESSIONALISM???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WHEN SHOULD BE ASSESSED??? Before entry</vt:lpstr>
      <vt:lpstr>WHEN SHOULD BE ASSESSED??? Before entry</vt:lpstr>
      <vt:lpstr>WHEN SHOULD BE ASSESSED??? Continuous assessment</vt:lpstr>
      <vt:lpstr>WHEN SHOULD BE ASSESSED??? At Exit</vt:lpstr>
      <vt:lpstr>HOW SHOULD BE ASSESSED??? Focus on</vt:lpstr>
      <vt:lpstr>HOW SHOULD BE ASSESSED??? Difficulties</vt:lpstr>
      <vt:lpstr>Guidelines: important items where professionalism will be required </vt:lpstr>
      <vt:lpstr>Early Note of Concern (ENC) ملاحظات مثيرة للقلق</vt:lpstr>
      <vt:lpstr>Commonly reported ENC </vt:lpstr>
      <vt:lpstr>Student Health Care and consults</vt:lpstr>
      <vt:lpstr>SO WHAT???</vt:lpstr>
      <vt:lpstr>SO WHAT???</vt:lpstr>
      <vt:lpstr>Conclusion</vt:lpstr>
      <vt:lpstr>Slide 46</vt:lpstr>
      <vt:lpstr>OTHER READINGS</vt:lpstr>
      <vt:lpstr>OTHER READINGS</vt:lpstr>
      <vt:lpstr>Slide 49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PROFESSIONAL MEDICAL STUDENT  (COMMITTED STUDENT)</dc:title>
  <dc:creator>user1</dc:creator>
  <cp:lastModifiedBy>user1</cp:lastModifiedBy>
  <cp:revision>151</cp:revision>
  <dcterms:created xsi:type="dcterms:W3CDTF">2012-03-26T11:19:49Z</dcterms:created>
  <dcterms:modified xsi:type="dcterms:W3CDTF">2013-02-03T07:59:11Z</dcterms:modified>
</cp:coreProperties>
</file>