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6"/>
  </p:notesMasterIdLst>
  <p:sldIdLst>
    <p:sldId id="256" r:id="rId2"/>
    <p:sldId id="403" r:id="rId3"/>
    <p:sldId id="388" r:id="rId4"/>
    <p:sldId id="442" r:id="rId5"/>
    <p:sldId id="434" r:id="rId6"/>
    <p:sldId id="406" r:id="rId7"/>
    <p:sldId id="407" r:id="rId8"/>
    <p:sldId id="451" r:id="rId9"/>
    <p:sldId id="408" r:id="rId10"/>
    <p:sldId id="410" r:id="rId11"/>
    <p:sldId id="411" r:id="rId12"/>
    <p:sldId id="417" r:id="rId13"/>
    <p:sldId id="412" r:id="rId14"/>
    <p:sldId id="416" r:id="rId15"/>
    <p:sldId id="450" r:id="rId16"/>
    <p:sldId id="435" r:id="rId17"/>
    <p:sldId id="420" r:id="rId18"/>
    <p:sldId id="436" r:id="rId19"/>
    <p:sldId id="426" r:id="rId20"/>
    <p:sldId id="459" r:id="rId21"/>
    <p:sldId id="428" r:id="rId22"/>
    <p:sldId id="456" r:id="rId23"/>
    <p:sldId id="429" r:id="rId24"/>
    <p:sldId id="452" r:id="rId25"/>
    <p:sldId id="430" r:id="rId26"/>
    <p:sldId id="437" r:id="rId27"/>
    <p:sldId id="438" r:id="rId28"/>
    <p:sldId id="340" r:id="rId29"/>
    <p:sldId id="339" r:id="rId30"/>
    <p:sldId id="338" r:id="rId31"/>
    <p:sldId id="444" r:id="rId32"/>
    <p:sldId id="445" r:id="rId33"/>
    <p:sldId id="446" r:id="rId34"/>
    <p:sldId id="447" r:id="rId35"/>
    <p:sldId id="448" r:id="rId36"/>
    <p:sldId id="454" r:id="rId37"/>
    <p:sldId id="443" r:id="rId38"/>
    <p:sldId id="453" r:id="rId39"/>
    <p:sldId id="390" r:id="rId40"/>
    <p:sldId id="279" r:id="rId41"/>
    <p:sldId id="382" r:id="rId42"/>
    <p:sldId id="391" r:id="rId43"/>
    <p:sldId id="392" r:id="rId44"/>
    <p:sldId id="383" r:id="rId45"/>
    <p:sldId id="280" r:id="rId46"/>
    <p:sldId id="281" r:id="rId47"/>
    <p:sldId id="283" r:id="rId48"/>
    <p:sldId id="282" r:id="rId49"/>
    <p:sldId id="284" r:id="rId50"/>
    <p:sldId id="285" r:id="rId51"/>
    <p:sldId id="286" r:id="rId52"/>
    <p:sldId id="287" r:id="rId53"/>
    <p:sldId id="288" r:id="rId54"/>
    <p:sldId id="289" r:id="rId55"/>
    <p:sldId id="290" r:id="rId56"/>
    <p:sldId id="291" r:id="rId57"/>
    <p:sldId id="292" r:id="rId58"/>
    <p:sldId id="293" r:id="rId59"/>
    <p:sldId id="294" r:id="rId60"/>
    <p:sldId id="295" r:id="rId61"/>
    <p:sldId id="296" r:id="rId62"/>
    <p:sldId id="297" r:id="rId63"/>
    <p:sldId id="393" r:id="rId64"/>
    <p:sldId id="394" r:id="rId65"/>
    <p:sldId id="396" r:id="rId66"/>
    <p:sldId id="398" r:id="rId67"/>
    <p:sldId id="455" r:id="rId68"/>
    <p:sldId id="298" r:id="rId69"/>
    <p:sldId id="299" r:id="rId70"/>
    <p:sldId id="300" r:id="rId71"/>
    <p:sldId id="301" r:id="rId72"/>
    <p:sldId id="302" r:id="rId73"/>
    <p:sldId id="303" r:id="rId74"/>
    <p:sldId id="395" r:id="rId75"/>
    <p:sldId id="399" r:id="rId76"/>
    <p:sldId id="400" r:id="rId77"/>
    <p:sldId id="350" r:id="rId78"/>
    <p:sldId id="304" r:id="rId79"/>
    <p:sldId id="305" r:id="rId80"/>
    <p:sldId id="306" r:id="rId81"/>
    <p:sldId id="342" r:id="rId82"/>
    <p:sldId id="307" r:id="rId83"/>
    <p:sldId id="308" r:id="rId84"/>
    <p:sldId id="309" r:id="rId85"/>
    <p:sldId id="310" r:id="rId86"/>
    <p:sldId id="311" r:id="rId87"/>
    <p:sldId id="349" r:id="rId88"/>
    <p:sldId id="312" r:id="rId89"/>
    <p:sldId id="313" r:id="rId90"/>
    <p:sldId id="314" r:id="rId91"/>
    <p:sldId id="343" r:id="rId92"/>
    <p:sldId id="315" r:id="rId93"/>
    <p:sldId id="345" r:id="rId94"/>
    <p:sldId id="344" r:id="rId95"/>
    <p:sldId id="316" r:id="rId96"/>
    <p:sldId id="317" r:id="rId97"/>
    <p:sldId id="439" r:id="rId98"/>
    <p:sldId id="346" r:id="rId99"/>
    <p:sldId id="318" r:id="rId100"/>
    <p:sldId id="347" r:id="rId101"/>
    <p:sldId id="440" r:id="rId102"/>
    <p:sldId id="449" r:id="rId103"/>
    <p:sldId id="457" r:id="rId104"/>
    <p:sldId id="458"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B11C9"/>
    <a:srgbClr val="FB5F8F"/>
    <a:srgbClr val="008E40"/>
    <a:srgbClr val="CC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96" autoAdjust="0"/>
    <p:restoredTop sz="96237" autoAdjust="0"/>
  </p:normalViewPr>
  <p:slideViewPr>
    <p:cSldViewPr>
      <p:cViewPr>
        <p:scale>
          <a:sx n="70" d="100"/>
          <a:sy n="70" d="100"/>
        </p:scale>
        <p:origin x="-834" y="66"/>
      </p:cViewPr>
      <p:guideLst>
        <p:guide orient="horz" pos="2160"/>
        <p:guide pos="2880"/>
      </p:guideLst>
    </p:cSldViewPr>
  </p:slideViewPr>
  <p:notesTextViewPr>
    <p:cViewPr>
      <p:scale>
        <a:sx n="100" d="100"/>
        <a:sy n="100" d="100"/>
      </p:scale>
      <p:origin x="0" y="0"/>
    </p:cViewPr>
  </p:notesTextViewPr>
  <p:sorterViewPr>
    <p:cViewPr>
      <p:scale>
        <a:sx n="53" d="100"/>
        <a:sy n="53"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6286AD-50C9-488A-9D16-6BE5440700CA}" type="datetimeFigureOut">
              <a:rPr lang="en-US" smtClean="0"/>
              <a:pPr/>
              <a:t>12/3/2013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32DAA-5A1D-4505-93D6-223D4C63AB77}" type="slidenum">
              <a:rPr lang="en-US" smtClean="0"/>
              <a:pPr/>
              <a:t>‹#›</a:t>
            </a:fld>
            <a:endParaRPr lang="en-US"/>
          </a:p>
        </p:txBody>
      </p:sp>
    </p:spTree>
    <p:extLst>
      <p:ext uri="{BB962C8B-B14F-4D97-AF65-F5344CB8AC3E}">
        <p14:creationId xmlns:p14="http://schemas.microsoft.com/office/powerpoint/2010/main" xmlns="" val="301821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332DAA-5A1D-4505-93D6-223D4C63AB7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E2277-1D5B-4399-A4DB-CC67B1D6535D}" type="slidenum">
              <a:rPr lang="en-US" smtClean="0"/>
              <a:pPr/>
              <a:t>18</a:t>
            </a:fld>
            <a:endParaRPr lang="en-US"/>
          </a:p>
        </p:txBody>
      </p:sp>
    </p:spTree>
    <p:extLst>
      <p:ext uri="{BB962C8B-B14F-4D97-AF65-F5344CB8AC3E}">
        <p14:creationId xmlns:p14="http://schemas.microsoft.com/office/powerpoint/2010/main" xmlns="" val="1530115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16EB63B-A5D8-49EB-9FFF-B6C18D7B4ACD}" type="slidenum">
              <a:rPr lang="en-US"/>
              <a:pPr/>
              <a:t>22</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algn="just" rtl="1" eaLnBrk="1" hangingPunct="1"/>
            <a:r>
              <a:rPr lang="ar-SA" sz="1400" b="1" u="sng" dirty="0" smtClean="0">
                <a:cs typeface="Simplified Arabic" pitchFamily="10" charset="-78"/>
              </a:rPr>
              <a:t>وقد ظهر أول رسم لتشريح العين والتصالب البصري والدماغ في كتاب – خليفة بن أبي المحاسن الحلبي ” 1266“ الكافي في الكحل – مؤيدا لذلك المفهوم. وفيه تبدو العدسة في مركز العين ومنها يمتد الروح الباصر إلى الدماغ الأمامي, ويبدو البطين الأمامي والبطينيان الجانبيان والبطين الخلفي في الدماغ, وخليفة كان واسع الإطلاع اقتبس عن (73) كتابا و (41) مؤلفا, وقد تحدث بشكل مفصل عن عملية قدح الساد, ويبدو أنه كان جراحا بارعا خبيرا في عملية شفط الساد, إذ تحدث عن استخراجه قطعة صغيرة كسرت من المهت أثناء قدح الساد بواسطة المغناطيس, فهو أول من استعمل المغناطيس في إخراج الأجسام المعدنية الداخلة في العين, وقد ذكر أنه قدح عين صقر لأحد الأمراء, وهو يفضل المهت أو المقدح المصنوع من النحاس الأحمر لسهولة رؤيته فى العين,  وهو ينصح بعدم القدح إذا لم يكتمل الماء. </a:t>
            </a:r>
          </a:p>
          <a:p>
            <a:pPr algn="just" rtl="1" eaLnBrk="1" hangingPunct="1"/>
            <a:endParaRPr lang="ar-SA" sz="1400" b="1" u="sng" dirty="0" smtClean="0">
              <a:cs typeface="Simplified Arabic" pitchFamily="10" charset="-78"/>
            </a:endParaRPr>
          </a:p>
          <a:p>
            <a:pPr algn="just" rtl="1" eaLnBrk="1" hangingPunct="1"/>
            <a:endParaRPr lang="en-US" sz="1400" b="1" u="sng" dirty="0" smtClean="0">
              <a:cs typeface="Simplified Arabic" pitchFamily="10" charset="-7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12/3/2013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E146D0-E85F-49F5-B9E5-3D191201BEDE}"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E146D0-E85F-49F5-B9E5-3D191201BEDE}"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8E146D0-E85F-49F5-B9E5-3D191201BEDE}" type="datetimeFigureOut">
              <a:rPr lang="en-US" smtClean="0"/>
              <a:pPr/>
              <a:t>12/3/2013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E146D0-E85F-49F5-B9E5-3D191201BEDE}" type="datetimeFigureOut">
              <a:rPr lang="en-US" smtClean="0"/>
              <a:pPr/>
              <a:t>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146D0-E85F-49F5-B9E5-3D191201BEDE}" type="datetimeFigureOut">
              <a:rPr lang="en-US" smtClean="0"/>
              <a:pPr/>
              <a:t>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E146D0-E85F-49F5-B9E5-3D191201BEDE}"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134A0-5542-4F50-95AA-9AEE1D83A864}"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8E146D0-E85F-49F5-B9E5-3D191201BEDE}" type="datetimeFigureOut">
              <a:rPr lang="en-US" smtClean="0"/>
              <a:pPr/>
              <a:t>12/3/2013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A8C134A0-5542-4F50-95AA-9AEE1D83A86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8E146D0-E85F-49F5-B9E5-3D191201BEDE}" type="datetimeFigureOut">
              <a:rPr lang="en-US" smtClean="0"/>
              <a:pPr/>
              <a:t>12/3/2013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8C134A0-5542-4F50-95AA-9AEE1D83A8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Jurisprudence" TargetMode="External"/><Relationship Id="rId7" Type="http://schemas.openxmlformats.org/officeDocument/2006/relationships/image" Target="../media/image11.jpeg"/><Relationship Id="rId2" Type="http://schemas.openxmlformats.org/officeDocument/2006/relationships/hyperlink" Target="http://en.wikipedia.org/wiki/Bimaristan" TargetMode="External"/><Relationship Id="rId1" Type="http://schemas.openxmlformats.org/officeDocument/2006/relationships/slideLayout" Target="../slideLayouts/slideLayout2.xml"/><Relationship Id="rId6" Type="http://schemas.openxmlformats.org/officeDocument/2006/relationships/hyperlink" Target="http://en.wikipedia.org/wiki/Physician" TargetMode="External"/><Relationship Id="rId5" Type="http://schemas.openxmlformats.org/officeDocument/2006/relationships/hyperlink" Target="http://en.wikipedia.org/wiki/Shafi'i" TargetMode="External"/><Relationship Id="rId4" Type="http://schemas.openxmlformats.org/officeDocument/2006/relationships/hyperlink" Target="http://en.wikipedia.org/wiki/Literatur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applications.emro.who.int/docs/EM_RC52_7_ar.pdf"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en.wikipedia.org/wiki/List_of_medical_ethics_case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68320"/>
            <a:ext cx="8458200" cy="824945"/>
          </a:xfrm>
        </p:spPr>
        <p:txBody>
          <a:bodyPr>
            <a:normAutofit fontScale="90000"/>
          </a:bodyPr>
          <a:lstStyle/>
          <a:p>
            <a:r>
              <a:rPr lang="en-US" sz="2700" dirty="0" err="1" smtClean="0"/>
              <a:t>Prof.Ahmed</a:t>
            </a:r>
            <a:r>
              <a:rPr lang="en-US" sz="2700" dirty="0" smtClean="0"/>
              <a:t> Adeel / </a:t>
            </a:r>
            <a:r>
              <a:rPr lang="en-US" sz="2700" dirty="0" err="1" smtClean="0"/>
              <a:t>Dr</a:t>
            </a:r>
            <a:r>
              <a:rPr lang="en-US" sz="2700" dirty="0" smtClean="0"/>
              <a:t> </a:t>
            </a:r>
            <a:r>
              <a:rPr lang="en-US" sz="2700" dirty="0" err="1" smtClean="0"/>
              <a:t>Maha</a:t>
            </a:r>
            <a:r>
              <a:rPr lang="en-US" sz="2700" dirty="0" smtClean="0"/>
              <a:t> </a:t>
            </a:r>
            <a:r>
              <a:rPr lang="en-US" sz="2700" dirty="0" err="1" smtClean="0"/>
              <a:t>Arafa</a:t>
            </a:r>
            <a:r>
              <a:rPr lang="en-US" sz="4800" dirty="0" smtClean="0"/>
              <a:t/>
            </a:r>
            <a:br>
              <a:rPr lang="en-US" sz="4800" dirty="0" smtClean="0"/>
            </a:br>
            <a:endParaRPr lang="en-US" dirty="0"/>
          </a:p>
        </p:txBody>
      </p:sp>
      <p:sp>
        <p:nvSpPr>
          <p:cNvPr id="3" name="Subtitle 2"/>
          <p:cNvSpPr>
            <a:spLocks noGrp="1"/>
          </p:cNvSpPr>
          <p:nvPr>
            <p:ph type="subTitle" idx="1"/>
          </p:nvPr>
        </p:nvSpPr>
        <p:spPr>
          <a:xfrm>
            <a:off x="539552" y="908720"/>
            <a:ext cx="8079432" cy="2320280"/>
          </a:xfrm>
        </p:spPr>
        <p:txBody>
          <a:bodyPr>
            <a:normAutofit/>
          </a:bodyPr>
          <a:lstStyle/>
          <a:p>
            <a:pPr algn="ctr"/>
            <a:r>
              <a:rPr lang="en-US" sz="4800" b="1" dirty="0"/>
              <a:t>Islamic </a:t>
            </a:r>
            <a:r>
              <a:rPr lang="en-US" sz="4800" b="1" dirty="0" smtClean="0"/>
              <a:t>Values </a:t>
            </a:r>
            <a:r>
              <a:rPr lang="en-US" sz="4800" b="1" dirty="0"/>
              <a:t>and </a:t>
            </a:r>
            <a:r>
              <a:rPr lang="en-US" sz="4800" b="1" dirty="0" smtClean="0"/>
              <a:t>Rules </a:t>
            </a:r>
            <a:r>
              <a:rPr lang="en-US" sz="4800" b="1" dirty="0"/>
              <a:t>for </a:t>
            </a:r>
            <a:r>
              <a:rPr lang="en-US" sz="4800" b="1" dirty="0" smtClean="0"/>
              <a:t>Medical Professionalism</a:t>
            </a:r>
            <a:endParaRPr lang="en-US" sz="4800" dirty="0">
              <a:solidFill>
                <a:srgbClr val="FFFF00"/>
              </a:solidFill>
            </a:endParaRPr>
          </a:p>
        </p:txBody>
      </p:sp>
      <p:sp>
        <p:nvSpPr>
          <p:cNvPr id="4" name="Rectangle 3"/>
          <p:cNvSpPr/>
          <p:nvPr/>
        </p:nvSpPr>
        <p:spPr>
          <a:xfrm>
            <a:off x="2714612" y="3857628"/>
            <a:ext cx="4572000" cy="646331"/>
          </a:xfrm>
          <a:prstGeom prst="rect">
            <a:avLst/>
          </a:prstGeom>
        </p:spPr>
        <p:txBody>
          <a:bodyPr>
            <a:spAutoFit/>
          </a:bodyPr>
          <a:lstStyle/>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785" y="2072938"/>
            <a:ext cx="4611271" cy="4785062"/>
          </a:xfrm>
        </p:spPr>
        <p:txBody>
          <a:bodyPr>
            <a:normAutofit fontScale="92500" lnSpcReduction="20000"/>
          </a:bodyPr>
          <a:lstStyle/>
          <a:p>
            <a:pPr algn="r" rtl="1">
              <a:buNone/>
            </a:pPr>
            <a:r>
              <a:rPr lang="en-US" b="1" dirty="0"/>
              <a:t> </a:t>
            </a:r>
            <a:r>
              <a:rPr lang="en-US" b="1" dirty="0" smtClean="0"/>
              <a:t> </a:t>
            </a:r>
            <a:r>
              <a:rPr lang="ar-SA" b="1" u="sng" dirty="0" smtClean="0">
                <a:solidFill>
                  <a:srgbClr val="FF0000"/>
                </a:solidFill>
              </a:rPr>
              <a:t>أبي </a:t>
            </a:r>
            <a:r>
              <a:rPr lang="ar-SA" b="1" u="sng" dirty="0">
                <a:solidFill>
                  <a:srgbClr val="FF0000"/>
                </a:solidFill>
              </a:rPr>
              <a:t>بكر محمد بن زكريا الرازي </a:t>
            </a:r>
            <a:r>
              <a:rPr lang="ar-SA" sz="2000" b="1" dirty="0"/>
              <a:t>(ت. 313 هـ/ 925 م</a:t>
            </a:r>
            <a:r>
              <a:rPr lang="ar-SA" sz="2000" b="1" dirty="0" smtClean="0"/>
              <a:t>) </a:t>
            </a:r>
            <a:r>
              <a:rPr lang="ar-SA" b="1" dirty="0" smtClean="0"/>
              <a:t>ألف </a:t>
            </a:r>
            <a:r>
              <a:rPr lang="ar-SA" b="1" dirty="0"/>
              <a:t>كتاب "الحاوي </a:t>
            </a:r>
            <a:r>
              <a:rPr lang="ar-SA" b="1" dirty="0" smtClean="0"/>
              <a:t>” </a:t>
            </a:r>
          </a:p>
          <a:p>
            <a:pPr algn="r" rtl="1">
              <a:buNone/>
            </a:pPr>
            <a:r>
              <a:rPr lang="ar-SA" b="1" dirty="0" smtClean="0">
                <a:solidFill>
                  <a:srgbClr val="FF0000"/>
                </a:solidFill>
              </a:rPr>
              <a:t>وأبي </a:t>
            </a:r>
            <a:r>
              <a:rPr lang="ar-SA" b="1" dirty="0">
                <a:solidFill>
                  <a:srgbClr val="FF0000"/>
                </a:solidFill>
              </a:rPr>
              <a:t>علي الحسين بن سينا </a:t>
            </a:r>
            <a:r>
              <a:rPr lang="ar-SA" b="1" dirty="0"/>
              <a:t>(</a:t>
            </a:r>
            <a:r>
              <a:rPr lang="ar-SA" sz="2000" b="1" dirty="0"/>
              <a:t>ت. 428 هـ/ 037 1 </a:t>
            </a:r>
            <a:r>
              <a:rPr lang="ar-SA" sz="2000" b="1" dirty="0" smtClean="0"/>
              <a:t>م)</a:t>
            </a:r>
            <a:endParaRPr lang="en-GB" sz="2000" b="1" dirty="0" smtClean="0"/>
          </a:p>
          <a:p>
            <a:pPr lvl="1" algn="r" rtl="1">
              <a:buNone/>
            </a:pPr>
            <a:r>
              <a:rPr lang="en-GB" sz="2900" b="1" dirty="0" smtClean="0"/>
              <a:t> </a:t>
            </a:r>
            <a:r>
              <a:rPr lang="ar-SA" sz="2900" b="1" dirty="0" smtClean="0"/>
              <a:t>ألف كتاب </a:t>
            </a:r>
            <a:r>
              <a:rPr lang="ar-SA" sz="2900" b="1" dirty="0"/>
              <a:t>"القانون " </a:t>
            </a:r>
            <a:endParaRPr lang="ar-SA" sz="2900" b="1" dirty="0" smtClean="0"/>
          </a:p>
          <a:p>
            <a:pPr algn="r" rtl="1">
              <a:buNone/>
            </a:pPr>
            <a:r>
              <a:rPr lang="ar-SA" b="1" dirty="0" smtClean="0"/>
              <a:t>فقد </a:t>
            </a:r>
            <a:r>
              <a:rPr lang="ar-SA" b="1" dirty="0"/>
              <a:t>كانا طبيبين فيلسوفين امتزج عندهما الطب بالفلسفة وألفا فيهما جميعا. </a:t>
            </a:r>
            <a:endParaRPr lang="ar-SA" b="1" dirty="0" smtClean="0"/>
          </a:p>
          <a:p>
            <a:pPr algn="r" rtl="1">
              <a:buNone/>
            </a:pPr>
            <a:r>
              <a:rPr lang="ar-SA" b="1" dirty="0" smtClean="0"/>
              <a:t>ولقد </a:t>
            </a:r>
            <a:r>
              <a:rPr lang="ar-SA" b="1" dirty="0"/>
              <a:t>كان لهذا المذهب التوفيقي بين الطب والفلسفة أثره في تصور الطب </a:t>
            </a:r>
            <a:r>
              <a:rPr lang="ar-SA" b="1" dirty="0" smtClean="0"/>
              <a:t>وفهمه.</a:t>
            </a:r>
            <a:endParaRPr lang="en-US" dirty="0"/>
          </a:p>
        </p:txBody>
      </p:sp>
      <p:sp>
        <p:nvSpPr>
          <p:cNvPr id="2" name="Title 1"/>
          <p:cNvSpPr>
            <a:spLocks noGrp="1"/>
          </p:cNvSpPr>
          <p:nvPr>
            <p:ph type="title"/>
          </p:nvPr>
        </p:nvSpPr>
        <p:spPr/>
        <p:txBody>
          <a:bodyPr>
            <a:normAutofit fontScale="90000"/>
          </a:bodyPr>
          <a:lstStyle/>
          <a:p>
            <a:pPr algn="l" rtl="1"/>
            <a:r>
              <a:rPr lang="ar-SA" sz="4000" dirty="0" smtClean="0"/>
              <a:t>إسهام الحضارة الإسلامية في تطور الطب في العالم  </a:t>
            </a:r>
            <a:r>
              <a:rPr lang="en-US" sz="4000" dirty="0" smtClean="0"/>
              <a:t> </a:t>
            </a: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76056" y="2438375"/>
            <a:ext cx="3721100" cy="2790825"/>
          </a:xfrm>
          <a:prstGeom prst="rect">
            <a:avLst/>
          </a:prstGeom>
        </p:spPr>
      </p:pic>
      <p:sp>
        <p:nvSpPr>
          <p:cNvPr id="6" name="Rectangle 5"/>
          <p:cNvSpPr/>
          <p:nvPr/>
        </p:nvSpPr>
        <p:spPr>
          <a:xfrm>
            <a:off x="2786050" y="1556792"/>
            <a:ext cx="4189743"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rtl="1"/>
            <a:r>
              <a:rPr lang="ar-SA" b="1" dirty="0"/>
              <a:t>ا</a:t>
            </a:r>
            <a:r>
              <a:rPr lang="ar-SA" sz="2000" b="1" dirty="0"/>
              <a:t>لمدرسة الاولى: الجمع بين الطب </a:t>
            </a:r>
            <a:r>
              <a:rPr lang="ar-SA" sz="2000" b="1" dirty="0" smtClean="0"/>
              <a:t>والفلسف</a:t>
            </a:r>
            <a:endParaRPr lang="en-US" b="1"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70000" lnSpcReduction="20000"/>
          </a:bodyPr>
          <a:lstStyle/>
          <a:p>
            <a:pPr marL="118872" indent="0" algn="ctr" rtl="1">
              <a:buNone/>
            </a:pPr>
            <a:r>
              <a:rPr lang="ar-SA" b="1" dirty="0" smtClean="0">
                <a:solidFill>
                  <a:srgbClr val="FF0000"/>
                </a:solidFill>
              </a:rPr>
              <a:t>الباب العاشر</a:t>
            </a:r>
          </a:p>
          <a:p>
            <a:pPr marL="118872" indent="0" algn="ctr" rtl="1">
              <a:buNone/>
            </a:pPr>
            <a:r>
              <a:rPr lang="ar-SA" b="1" dirty="0" smtClean="0">
                <a:solidFill>
                  <a:srgbClr val="FF0000"/>
                </a:solidFill>
              </a:rPr>
              <a:t>واجبات الطبيب تجاه مهنته</a:t>
            </a:r>
            <a:r>
              <a:rPr lang="en-US" b="1" dirty="0" smtClean="0">
                <a:solidFill>
                  <a:srgbClr val="FF0000"/>
                </a:solidFill>
              </a:rPr>
              <a:t>(2/3) </a:t>
            </a:r>
            <a:endParaRPr lang="ar-SA" b="1" dirty="0" smtClean="0">
              <a:solidFill>
                <a:srgbClr val="FF0000"/>
              </a:solidFill>
            </a:endParaRPr>
          </a:p>
          <a:p>
            <a:pPr algn="r" rtl="1"/>
            <a:r>
              <a:rPr lang="ar-SA" b="1" dirty="0" smtClean="0"/>
              <a:t>( المادة ( 105)</a:t>
            </a:r>
          </a:p>
          <a:p>
            <a:pPr algn="r" rtl="1">
              <a:buNone/>
            </a:pPr>
            <a:r>
              <a:rPr lang="ar-SA" dirty="0" smtClean="0"/>
              <a:t>على الطبيب المصاب بمرض من الأمراض السارية أن يتوقَّف عن مزاولة أي</a:t>
            </a:r>
          </a:p>
          <a:p>
            <a:pPr algn="r" rtl="1">
              <a:buNone/>
            </a:pPr>
            <a:r>
              <a:rPr lang="ar-SA" dirty="0" smtClean="0"/>
              <a:t>نشاط من شأنه المجازفة بنقل المرض إلى مرضاه أو زملائه أو غيرهم. </a:t>
            </a:r>
          </a:p>
          <a:p>
            <a:pPr algn="r" rtl="1">
              <a:buNone/>
            </a:pPr>
            <a:r>
              <a:rPr lang="ar-SA" dirty="0" smtClean="0"/>
              <a:t>وعليه في هذه الحالة أن يستشير السلطة المختصة بالمنشأة الصحية لتحديد المهام التي يقوم بها.</a:t>
            </a:r>
          </a:p>
          <a:p>
            <a:pPr algn="r" rtl="1"/>
            <a:endParaRPr lang="ar-SA" b="1" dirty="0" smtClean="0"/>
          </a:p>
          <a:p>
            <a:pPr algn="r" rtl="1"/>
            <a:r>
              <a:rPr lang="ar-SA" b="1" dirty="0" smtClean="0"/>
              <a:t>( المادة ( 106)</a:t>
            </a:r>
          </a:p>
          <a:p>
            <a:pPr algn="r" rtl="1">
              <a:buNone/>
            </a:pPr>
            <a:r>
              <a:rPr lang="ar-SA" dirty="0" smtClean="0"/>
              <a:t>على الطبيب أن لا يحيل المريض إلى معالج بالطب التكاملي مالم يكن هذا المعالج حاصلاً على ترخيص لممارسة المهنة من السلطة الصحية المختصة.</a:t>
            </a:r>
          </a:p>
          <a:p>
            <a:pPr algn="r" rtl="1"/>
            <a:endParaRPr lang="ar-SA" b="1" dirty="0" smtClean="0"/>
          </a:p>
          <a:p>
            <a:pPr algn="r" rtl="1"/>
            <a:r>
              <a:rPr lang="ar-SA" b="1" dirty="0" smtClean="0"/>
              <a:t>( المادة ( 107)</a:t>
            </a:r>
          </a:p>
          <a:p>
            <a:pPr algn="r" rtl="1">
              <a:buNone/>
            </a:pPr>
            <a:r>
              <a:rPr lang="ar-SA" dirty="0" smtClean="0"/>
              <a:t>على الطبيب أن يكون نموذجاً في المحافظة على صحته وكل سلوكياته وأن يتَّخذ جميع</a:t>
            </a:r>
          </a:p>
          <a:p>
            <a:pPr algn="r" rtl="1">
              <a:buNone/>
            </a:pPr>
            <a:r>
              <a:rPr lang="ar-SA" dirty="0" smtClean="0"/>
              <a:t>الاحتياطات اللازمة لحماية نفسه من جميع الأخطار المحتملة أثناء ممارسته للمهنة.</a:t>
            </a:r>
            <a:endParaRPr lang="en-US" dirty="0"/>
          </a:p>
        </p:txBody>
      </p:sp>
    </p:spTree>
    <p:extLst>
      <p:ext uri="{BB962C8B-B14F-4D97-AF65-F5344CB8AC3E}">
        <p14:creationId xmlns:p14="http://schemas.microsoft.com/office/powerpoint/2010/main" xmlns="" val="64108283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55000" lnSpcReduction="20000"/>
          </a:bodyPr>
          <a:lstStyle/>
          <a:p>
            <a:pPr marL="118872" indent="0" algn="ctr" rtl="1">
              <a:buNone/>
            </a:pPr>
            <a:r>
              <a:rPr lang="ar-SA" b="1" dirty="0" smtClean="0">
                <a:solidFill>
                  <a:srgbClr val="FF0000"/>
                </a:solidFill>
              </a:rPr>
              <a:t>الباب العاشر</a:t>
            </a:r>
          </a:p>
          <a:p>
            <a:pPr marL="118872" indent="0" algn="ctr" rtl="1">
              <a:buNone/>
            </a:pPr>
            <a:r>
              <a:rPr lang="ar-SA" b="1" dirty="0" smtClean="0">
                <a:solidFill>
                  <a:srgbClr val="FF0000"/>
                </a:solidFill>
              </a:rPr>
              <a:t>واجبات الطبيب تجاه مهنته</a:t>
            </a:r>
            <a:r>
              <a:rPr lang="en-US" b="1" dirty="0" smtClean="0">
                <a:solidFill>
                  <a:srgbClr val="FF0000"/>
                </a:solidFill>
              </a:rPr>
              <a:t>(3/3) </a:t>
            </a:r>
          </a:p>
          <a:p>
            <a:pPr algn="r" rtl="1"/>
            <a:r>
              <a:rPr lang="ar-SA" b="1" dirty="0" smtClean="0"/>
              <a:t>المادة (108</a:t>
            </a:r>
            <a:r>
              <a:rPr lang="en-US" b="1" dirty="0" smtClean="0"/>
              <a:t>    (</a:t>
            </a:r>
            <a:endParaRPr lang="ar-SA" b="1" dirty="0"/>
          </a:p>
          <a:p>
            <a:pPr algn="r" rtl="1">
              <a:buNone/>
            </a:pPr>
            <a:r>
              <a:rPr lang="ar-SA" dirty="0" smtClean="0"/>
              <a:t>لايجوز </a:t>
            </a:r>
            <a:r>
              <a:rPr lang="ar-SA" dirty="0"/>
              <a:t>للطبيب أن يأتي عملاً من الأعمال الآتية:</a:t>
            </a:r>
          </a:p>
          <a:p>
            <a:pPr algn="r" rtl="1">
              <a:buNone/>
            </a:pPr>
            <a:r>
              <a:rPr lang="ar-SA" dirty="0"/>
              <a:t>( أ) </a:t>
            </a:r>
            <a:r>
              <a:rPr lang="ar-SA" sz="3800" dirty="0"/>
              <a:t>الاستعانة بالوسطاء أو الوسائل غير المشروعة في مزاولة المهنة سواء </a:t>
            </a:r>
            <a:r>
              <a:rPr lang="ar-SA" sz="3800" dirty="0" smtClean="0"/>
              <a:t>كان  </a:t>
            </a:r>
            <a:r>
              <a:rPr lang="ar-SA" sz="3800" dirty="0"/>
              <a:t>ذلك </a:t>
            </a:r>
            <a:r>
              <a:rPr lang="ar-SA" sz="3800" dirty="0" smtClean="0"/>
              <a:t>بأجر</a:t>
            </a:r>
            <a:r>
              <a:rPr lang="en-US" sz="3800" dirty="0" smtClean="0"/>
              <a:t> </a:t>
            </a:r>
            <a:r>
              <a:rPr lang="ar-SA" sz="3800" dirty="0" smtClean="0"/>
              <a:t>أو </a:t>
            </a:r>
            <a:r>
              <a:rPr lang="ar-SA" sz="3800" dirty="0"/>
              <a:t>بدون أجر؛</a:t>
            </a:r>
          </a:p>
          <a:p>
            <a:pPr algn="r" rtl="1">
              <a:buNone/>
            </a:pPr>
            <a:r>
              <a:rPr lang="ar-SA" sz="3800" dirty="0"/>
              <a:t>( ب) السماح باستعمال اسمه في ترويج الأدوية أو العقاقير أو مختلف أنواع العلاج </a:t>
            </a:r>
            <a:r>
              <a:rPr lang="ar-SA" sz="3800" dirty="0" smtClean="0"/>
              <a:t>أو</a:t>
            </a:r>
            <a:r>
              <a:rPr lang="en-US" sz="3800" dirty="0" smtClean="0"/>
              <a:t> </a:t>
            </a:r>
            <a:r>
              <a:rPr lang="ar-SA" sz="3800" dirty="0" smtClean="0"/>
              <a:t>لأغراض </a:t>
            </a:r>
            <a:r>
              <a:rPr lang="ar-SA" sz="3800" dirty="0"/>
              <a:t>تجارية على أي صورة من الصور</a:t>
            </a:r>
            <a:r>
              <a:rPr lang="ar-SA" sz="3800" dirty="0" smtClean="0"/>
              <a:t>؛</a:t>
            </a:r>
          </a:p>
          <a:p>
            <a:pPr algn="r" rtl="1">
              <a:buNone/>
            </a:pPr>
            <a:r>
              <a:rPr lang="ar-SA" sz="3800" dirty="0" smtClean="0"/>
              <a:t>( </a:t>
            </a:r>
            <a:r>
              <a:rPr lang="ar-SA" sz="3800" dirty="0"/>
              <a:t>ج) طلب أو قبول مكافأة أو أجر من أي نوع </a:t>
            </a:r>
            <a:r>
              <a:rPr lang="ar-SA" sz="3800" dirty="0" smtClean="0"/>
              <a:t>كان</a:t>
            </a:r>
            <a:r>
              <a:rPr lang="ar-SA" sz="3800" dirty="0"/>
              <a:t>، نظيرَ التعهد أو القيام بوصف أدوية </a:t>
            </a:r>
            <a:r>
              <a:rPr lang="ar-SA" sz="3800" dirty="0" smtClean="0"/>
              <a:t>أو</a:t>
            </a:r>
            <a:r>
              <a:rPr lang="en-US" sz="3800" dirty="0" smtClean="0"/>
              <a:t>  </a:t>
            </a:r>
            <a:r>
              <a:rPr lang="ar-SA" sz="3800" dirty="0" smtClean="0"/>
              <a:t>أجهزة </a:t>
            </a:r>
            <a:r>
              <a:rPr lang="ar-SA" sz="3800" dirty="0"/>
              <a:t>معينة للمرضى، أو نظير إرسالهم إلى منشأة صحية أو مصحَّة علاجية أو </a:t>
            </a:r>
            <a:r>
              <a:rPr lang="ar-SA" sz="3800" dirty="0" smtClean="0"/>
              <a:t>دار</a:t>
            </a:r>
            <a:r>
              <a:rPr lang="en-US" sz="3800" dirty="0" smtClean="0"/>
              <a:t>  </a:t>
            </a:r>
            <a:r>
              <a:rPr lang="ar-SA" sz="3800" dirty="0" smtClean="0"/>
              <a:t>للتمريض </a:t>
            </a:r>
            <a:r>
              <a:rPr lang="ar-SA" sz="3800" dirty="0"/>
              <a:t>أو صيدلية أو أي مكان محدد لإجراء الفحوص والتحاليل الطبية أو </a:t>
            </a:r>
            <a:r>
              <a:rPr lang="ar-SA" sz="3800" dirty="0" smtClean="0"/>
              <a:t>لبيع</a:t>
            </a:r>
            <a:r>
              <a:rPr lang="en-US" sz="3800" dirty="0" smtClean="0"/>
              <a:t> </a:t>
            </a:r>
            <a:r>
              <a:rPr lang="ar-SA" sz="3800" dirty="0" smtClean="0"/>
              <a:t>المستلزمات </a:t>
            </a:r>
            <a:r>
              <a:rPr lang="ar-SA" sz="3800" dirty="0"/>
              <a:t>أو المُعِينات الطبية، أو أن يعمل وسيطاً بأجر لطبيب آخر أو </a:t>
            </a:r>
            <a:r>
              <a:rPr lang="ar-SA" sz="3800" dirty="0" smtClean="0"/>
              <a:t>منشأة</a:t>
            </a:r>
            <a:r>
              <a:rPr lang="en-US" sz="3800" dirty="0" smtClean="0"/>
              <a:t> </a:t>
            </a:r>
            <a:r>
              <a:rPr lang="ar-SA" sz="3800" dirty="0" smtClean="0"/>
              <a:t>صحية </a:t>
            </a:r>
            <a:r>
              <a:rPr lang="ar-SA" sz="3800" dirty="0"/>
              <a:t>بأي صورة من الصور.</a:t>
            </a:r>
          </a:p>
          <a:p>
            <a:pPr algn="r" rtl="1">
              <a:buNone/>
            </a:pPr>
            <a:r>
              <a:rPr lang="ar-SA" sz="3800" dirty="0"/>
              <a:t>( د) القيام بإجراء استشارات طبية في محال تجارية أو ملحقاتها مما هو معدٌّ لبيع الأدوية</a:t>
            </a:r>
          </a:p>
          <a:p>
            <a:pPr algn="r" rtl="1">
              <a:buNone/>
            </a:pPr>
            <a:r>
              <a:rPr lang="ar-SA" sz="3800" dirty="0"/>
              <a:t>أو الأجهزة أو التجهيزات الطبية، سواء </a:t>
            </a:r>
            <a:r>
              <a:rPr lang="ar-SA" sz="3800" dirty="0" smtClean="0"/>
              <a:t>كان </a:t>
            </a:r>
            <a:r>
              <a:rPr lang="ar-SA" sz="3800" dirty="0"/>
              <a:t>ذلك بالمجان أو نظير مرتب أو مكافأة؛</a:t>
            </a:r>
          </a:p>
          <a:p>
            <a:pPr algn="r" rtl="1">
              <a:buNone/>
            </a:pPr>
            <a:r>
              <a:rPr lang="ar-SA" sz="3800" dirty="0"/>
              <a:t>( ه) القيام باستشارات طبية من خلال </a:t>
            </a:r>
            <a:r>
              <a:rPr lang="ar-SA" sz="3800" dirty="0" smtClean="0"/>
              <a:t>شركات الاتصالات </a:t>
            </a:r>
            <a:r>
              <a:rPr lang="ar-SA" sz="3800" dirty="0"/>
              <a:t>المحترفة لهذا النوع </a:t>
            </a:r>
            <a:r>
              <a:rPr lang="ar-SA" sz="3800" dirty="0" smtClean="0"/>
              <a:t>من</a:t>
            </a:r>
            <a:r>
              <a:rPr lang="en-US" sz="3800" dirty="0" smtClean="0"/>
              <a:t> </a:t>
            </a:r>
            <a:r>
              <a:rPr lang="ar-SA" sz="3800" dirty="0" smtClean="0"/>
              <a:t>الاستشارات</a:t>
            </a:r>
            <a:r>
              <a:rPr lang="ar-SA" sz="3800" dirty="0"/>
              <a:t>؛</a:t>
            </a:r>
          </a:p>
          <a:p>
            <a:pPr algn="r" rtl="1">
              <a:buNone/>
            </a:pPr>
            <a:r>
              <a:rPr lang="ar-SA" sz="3800" dirty="0"/>
              <a:t>( و) القيام ببيع أي أدوية أو وصفات أو أجهزة أو مستلزمات طبية في عيادته – أو </a:t>
            </a:r>
            <a:r>
              <a:rPr lang="ar-SA" sz="3800" dirty="0" smtClean="0"/>
              <a:t>أثناء ممارسته </a:t>
            </a:r>
            <a:r>
              <a:rPr lang="ar-SA" sz="3800" dirty="0"/>
              <a:t>للمهنة </a:t>
            </a:r>
            <a:r>
              <a:rPr lang="ar-SA" sz="3800" dirty="0"/>
              <a:t>– بغرض </a:t>
            </a:r>
            <a:r>
              <a:rPr lang="ar-SA" sz="3800" dirty="0" smtClean="0"/>
              <a:t>الاتجار</a:t>
            </a:r>
          </a:p>
        </p:txBody>
      </p:sp>
    </p:spTree>
    <p:extLst>
      <p:ext uri="{BB962C8B-B14F-4D97-AF65-F5344CB8AC3E}">
        <p14:creationId xmlns:p14="http://schemas.microsoft.com/office/powerpoint/2010/main" xmlns="" val="357619925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sz="4800" dirty="0" smtClean="0"/>
              <a:t>امثلة للقضايا الأخلاقية  الطبية المعاصرة التي تتناولها الأخلاقيات الإسلامية بطريقة متميزة</a:t>
            </a:r>
            <a:endParaRPr lang="ar-SA" dirty="0"/>
          </a:p>
        </p:txBody>
      </p:sp>
      <p:sp>
        <p:nvSpPr>
          <p:cNvPr id="3" name="Content Placeholder 2"/>
          <p:cNvSpPr>
            <a:spLocks noGrp="1"/>
          </p:cNvSpPr>
          <p:nvPr>
            <p:ph idx="1"/>
          </p:nvPr>
        </p:nvSpPr>
        <p:spPr/>
        <p:txBody>
          <a:bodyPr>
            <a:normAutofit fontScale="77500" lnSpcReduction="20000"/>
          </a:bodyPr>
          <a:lstStyle/>
          <a:p>
            <a:pPr algn="r" rtl="1"/>
            <a:r>
              <a:rPr lang="ar-SA" b="1" dirty="0" smtClean="0"/>
              <a:t>مجلس مجمع الفقه الإسلامي </a:t>
            </a:r>
          </a:p>
          <a:p>
            <a:pPr lvl="1" algn="r" rtl="1"/>
            <a:r>
              <a:rPr lang="ar-SA" b="1" dirty="0" smtClean="0"/>
              <a:t>بشأن الاستسناخ البشري</a:t>
            </a:r>
            <a:endParaRPr lang="en-US" dirty="0" smtClean="0"/>
          </a:p>
          <a:p>
            <a:pPr lvl="1" algn="r" rtl="1"/>
            <a:r>
              <a:rPr lang="ar-SA" b="1" dirty="0" smtClean="0"/>
              <a:t>بشأن المفطرات في مجال التداوي</a:t>
            </a:r>
          </a:p>
          <a:p>
            <a:pPr lvl="1" algn="r" rtl="1"/>
            <a:r>
              <a:rPr lang="ar-SA" b="1" dirty="0" smtClean="0"/>
              <a:t>بشأن مرض نقص المناعة المكتسب (الإيدز)</a:t>
            </a:r>
          </a:p>
          <a:p>
            <a:pPr lvl="1" algn="r" rtl="1"/>
            <a:r>
              <a:rPr lang="ar-SA" b="1" dirty="0" smtClean="0"/>
              <a:t>بشأن مداوة الرجل للمرأة</a:t>
            </a:r>
          </a:p>
          <a:p>
            <a:pPr lvl="1" algn="r" rtl="1"/>
            <a:r>
              <a:rPr lang="ar-SA" b="1" dirty="0" smtClean="0"/>
              <a:t>بشأن السر في المهن الطبية</a:t>
            </a:r>
          </a:p>
          <a:p>
            <a:pPr lvl="1" algn="r" rtl="1"/>
            <a:r>
              <a:rPr lang="ar-SA" b="1" dirty="0" smtClean="0"/>
              <a:t>بشأن استخدام الأجنة مصدراً لزراعة الأعضاء</a:t>
            </a:r>
            <a:endParaRPr lang="en-US" dirty="0" smtClean="0"/>
          </a:p>
          <a:p>
            <a:pPr lvl="1" algn="r" rtl="1"/>
            <a:r>
              <a:rPr lang="ar-SA" b="1" dirty="0" smtClean="0"/>
              <a:t>بشأن البييضات الملقحة الزائدة عن الحاجة</a:t>
            </a:r>
          </a:p>
          <a:p>
            <a:pPr lvl="1" algn="r" rtl="1"/>
            <a:r>
              <a:rPr lang="ar-SA" b="1" dirty="0" smtClean="0"/>
              <a:t>بشأن العلاج الطبي</a:t>
            </a:r>
          </a:p>
          <a:p>
            <a:pPr lvl="1" algn="r" rtl="1"/>
            <a:r>
              <a:rPr lang="ar-SA" b="1" dirty="0" smtClean="0"/>
              <a:t>بشأن انتفاع الإنسان بأعضاء جسم إنسان آخر حياً كان أو ميتاً</a:t>
            </a:r>
          </a:p>
          <a:p>
            <a:pPr lvl="1" algn="r" rtl="1"/>
            <a:r>
              <a:rPr lang="ar-SA" b="1" dirty="0" smtClean="0"/>
              <a:t>بشأن أجهزة الإنعاش</a:t>
            </a:r>
          </a:p>
          <a:p>
            <a:pPr lvl="1" algn="r" rtl="1"/>
            <a:r>
              <a:rPr lang="ar-SA" b="1" dirty="0" smtClean="0"/>
              <a:t>بشأن أطفال الأنابيب</a:t>
            </a:r>
          </a:p>
          <a:p>
            <a:pPr lvl="1" algn="r" rtl="1"/>
            <a:r>
              <a:rPr lang="ar-SA" b="1" dirty="0" smtClean="0"/>
              <a:t>بنوك الحليب </a:t>
            </a:r>
            <a:endParaRPr lang="en-US" dirty="0" smtClean="0"/>
          </a:p>
          <a:p>
            <a:pPr lvl="1" algn="r" rtl="1"/>
            <a:endParaRPr lang="ar-SA"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395536" y="1484784"/>
            <a:ext cx="8136904" cy="5373216"/>
          </a:xfrm>
        </p:spPr>
        <p:txBody>
          <a:bodyPr>
            <a:normAutofit fontScale="62500" lnSpcReduction="20000"/>
          </a:bodyPr>
          <a:lstStyle/>
          <a:p>
            <a:pPr algn="r" rtl="1">
              <a:buNone/>
            </a:pPr>
            <a:r>
              <a:rPr lang="en-US" b="1" dirty="0" smtClean="0"/>
              <a:t>-1-</a:t>
            </a:r>
            <a:r>
              <a:rPr lang="ar-SA" b="1" dirty="0" smtClean="0"/>
              <a:t>أمام كل من أعلام الطب  أدناه أذكر أحد أشهر مؤلفاته:</a:t>
            </a:r>
            <a:endParaRPr lang="en-US" dirty="0" smtClean="0"/>
          </a:p>
          <a:p>
            <a:pPr lvl="0" algn="r" rtl="1">
              <a:buNone/>
            </a:pPr>
            <a:r>
              <a:rPr lang="ar-SA" b="1" dirty="0" smtClean="0"/>
              <a:t> </a:t>
            </a:r>
            <a:r>
              <a:rPr lang="ar-SA" b="1" dirty="0" smtClean="0"/>
              <a:t>القانون في </a:t>
            </a:r>
            <a:r>
              <a:rPr lang="ar-SA" b="1" dirty="0" smtClean="0"/>
              <a:t>الطب</a:t>
            </a:r>
            <a:r>
              <a:rPr lang="ar-SA" b="1" dirty="0" smtClean="0"/>
              <a:t>..........</a:t>
            </a:r>
            <a:r>
              <a:rPr lang="ar-SA" b="1" dirty="0" smtClean="0"/>
              <a:t> إبن سينا</a:t>
            </a:r>
            <a:endParaRPr lang="en-US" dirty="0" smtClean="0"/>
          </a:p>
          <a:p>
            <a:pPr lvl="0" algn="r" rtl="1">
              <a:buNone/>
            </a:pPr>
            <a:r>
              <a:rPr lang="ar-SA" b="1" dirty="0" smtClean="0"/>
              <a:t>الحاوي في </a:t>
            </a:r>
            <a:r>
              <a:rPr lang="ar-SA" b="1" dirty="0" smtClean="0"/>
              <a:t>الطب </a:t>
            </a:r>
            <a:r>
              <a:rPr lang="ar-SA" b="1" dirty="0" smtClean="0"/>
              <a:t>..........</a:t>
            </a:r>
            <a:r>
              <a:rPr lang="ar-SA" b="1" dirty="0" smtClean="0"/>
              <a:t>الرازي</a:t>
            </a:r>
            <a:endParaRPr lang="en-US" dirty="0" smtClean="0"/>
          </a:p>
          <a:p>
            <a:pPr lvl="0" algn="r" rtl="1">
              <a:buNone/>
            </a:pPr>
            <a:r>
              <a:rPr lang="ar-SA" b="1" dirty="0" smtClean="0"/>
              <a:t>التصريف لمن عجز عن التأليف...........</a:t>
            </a:r>
            <a:r>
              <a:rPr lang="ar-SA" b="1" dirty="0" smtClean="0"/>
              <a:t>أبو </a:t>
            </a:r>
            <a:r>
              <a:rPr lang="ar-SA" b="1" dirty="0" smtClean="0"/>
              <a:t>القاسم </a:t>
            </a:r>
            <a:r>
              <a:rPr lang="ar-SA" b="1" dirty="0" smtClean="0"/>
              <a:t>الزهراوي</a:t>
            </a:r>
            <a:endParaRPr lang="en-US" dirty="0" smtClean="0"/>
          </a:p>
          <a:p>
            <a:pPr lvl="0" algn="r" rtl="1">
              <a:buNone/>
            </a:pPr>
            <a:r>
              <a:rPr lang="ar-SA" b="1" dirty="0" smtClean="0"/>
              <a:t>أدب الطبيب.............</a:t>
            </a:r>
            <a:r>
              <a:rPr lang="ar-SA" b="1" dirty="0" smtClean="0"/>
              <a:t>الرهاوي</a:t>
            </a:r>
            <a:endParaRPr lang="en-US" dirty="0" smtClean="0"/>
          </a:p>
          <a:p>
            <a:pPr algn="r" rtl="1">
              <a:buNone/>
            </a:pPr>
            <a:r>
              <a:rPr lang="ar-SA" b="1" dirty="0" smtClean="0"/>
              <a:t>الشامل في الصناعة الطبية </a:t>
            </a:r>
            <a:r>
              <a:rPr lang="en-US" b="1" dirty="0" smtClean="0"/>
              <a:t>…….</a:t>
            </a:r>
            <a:r>
              <a:rPr lang="ar-SA" b="1" dirty="0" smtClean="0"/>
              <a:t>ابن النفيس</a:t>
            </a:r>
          </a:p>
          <a:p>
            <a:pPr lvl="0" algn="r" rtl="1">
              <a:buNone/>
            </a:pPr>
            <a:endParaRPr lang="ar-SA" b="1" dirty="0" smtClean="0"/>
          </a:p>
          <a:p>
            <a:pPr lvl="0" algn="r" rtl="1">
              <a:buNone/>
            </a:pPr>
            <a:r>
              <a:rPr lang="ar-SA" b="1" dirty="0" smtClean="0"/>
              <a:t>2- </a:t>
            </a:r>
            <a:r>
              <a:rPr lang="ar-SA" b="1" dirty="0" smtClean="0"/>
              <a:t>أذكر أحد القضايا الأخلاقية  الطبية المعاصرة التي تجد أن الإسلام يحدد موقفاً متميزاً </a:t>
            </a:r>
            <a:r>
              <a:rPr lang="ar-SA" b="1" dirty="0" smtClean="0"/>
              <a:t>فيها</a:t>
            </a:r>
          </a:p>
          <a:p>
            <a:pPr lvl="0" algn="r" rtl="1">
              <a:buNone/>
            </a:pPr>
            <a:r>
              <a:rPr lang="ar-SA" b="1" dirty="0" smtClean="0"/>
              <a:t> </a:t>
            </a:r>
            <a:r>
              <a:rPr lang="ar-SA" b="1" dirty="0" smtClean="0"/>
              <a:t>بنوك </a:t>
            </a:r>
            <a:r>
              <a:rPr lang="ar-SA" b="1" dirty="0" smtClean="0"/>
              <a:t>الحليب - </a:t>
            </a:r>
            <a:r>
              <a:rPr lang="ar-SA" b="1" dirty="0" smtClean="0"/>
              <a:t>أطفال </a:t>
            </a:r>
            <a:r>
              <a:rPr lang="ar-SA" b="1" dirty="0" smtClean="0"/>
              <a:t>الأنابيب - </a:t>
            </a:r>
            <a:r>
              <a:rPr lang="ar-SA" b="1" dirty="0" smtClean="0"/>
              <a:t>أجهزة </a:t>
            </a:r>
            <a:r>
              <a:rPr lang="ar-SA" b="1" dirty="0" smtClean="0"/>
              <a:t>الإنعاش - </a:t>
            </a:r>
            <a:r>
              <a:rPr lang="ar-SA" b="1" dirty="0" smtClean="0"/>
              <a:t>موضوع انتفاع الإنسان بأعضاء جسم إنسان آخر حياً أو </a:t>
            </a:r>
            <a:r>
              <a:rPr lang="ar-SA" b="1" dirty="0" smtClean="0"/>
              <a:t>ميتاً - </a:t>
            </a:r>
            <a:r>
              <a:rPr lang="ar-SA" b="1" dirty="0" smtClean="0"/>
              <a:t>تنظيم </a:t>
            </a:r>
            <a:r>
              <a:rPr lang="ar-SA" b="1" dirty="0" smtClean="0"/>
              <a:t>النسل - </a:t>
            </a:r>
            <a:r>
              <a:rPr lang="ar-SA" b="1" dirty="0" smtClean="0"/>
              <a:t>مداوة الرجل للمرأة</a:t>
            </a:r>
            <a:r>
              <a:rPr lang="ar-SA" b="1" dirty="0" smtClean="0"/>
              <a:t> </a:t>
            </a:r>
          </a:p>
          <a:p>
            <a:pPr algn="r" rtl="1">
              <a:buNone/>
            </a:pPr>
            <a:endParaRPr lang="ar-SA" b="1" dirty="0" smtClean="0"/>
          </a:p>
          <a:p>
            <a:pPr algn="r" rtl="1">
              <a:buNone/>
            </a:pPr>
            <a:r>
              <a:rPr lang="ar-SA" b="1" dirty="0" smtClean="0"/>
              <a:t>3- </a:t>
            </a:r>
            <a:r>
              <a:rPr lang="ar-SA" b="1" dirty="0" smtClean="0"/>
              <a:t>أذكر خمس مبادئ إسلامية ترتكز عليها أخلاقيات </a:t>
            </a:r>
            <a:r>
              <a:rPr lang="ar-SA" b="1" dirty="0" smtClean="0"/>
              <a:t>المهن الصحية:</a:t>
            </a:r>
            <a:endParaRPr lang="en-US" dirty="0" smtClean="0"/>
          </a:p>
          <a:p>
            <a:pPr marL="690372" lvl="0" indent="-571500" algn="r" rtl="1">
              <a:buFont typeface="+mj-lt"/>
              <a:buAutoNum type="romanLcPeriod"/>
            </a:pPr>
            <a:r>
              <a:rPr lang="ar-SA" b="1" dirty="0" smtClean="0">
                <a:solidFill>
                  <a:srgbClr val="FF0000"/>
                </a:solidFill>
              </a:rPr>
              <a:t> الإنسان مكرّم</a:t>
            </a:r>
          </a:p>
          <a:p>
            <a:pPr marL="690372" indent="-571500" algn="r" rtl="1">
              <a:buFont typeface="+mj-lt"/>
              <a:buAutoNum type="romanLcPeriod"/>
            </a:pPr>
            <a:r>
              <a:rPr lang="ar-SA" b="1" dirty="0" smtClean="0">
                <a:solidFill>
                  <a:srgbClr val="FF0000"/>
                </a:solidFill>
              </a:rPr>
              <a:t> الحياة </a:t>
            </a:r>
            <a:r>
              <a:rPr lang="ar-SA" b="1" dirty="0" smtClean="0">
                <a:solidFill>
                  <a:srgbClr val="FF0000"/>
                </a:solidFill>
              </a:rPr>
              <a:t>حق لكل إنسان و هي مقدسة محترمة مدافع عنها. </a:t>
            </a:r>
          </a:p>
          <a:p>
            <a:pPr marL="690372" lvl="0" indent="-571500" algn="r" rtl="1">
              <a:buFont typeface="+mj-lt"/>
              <a:buAutoNum type="romanLcPeriod"/>
            </a:pPr>
            <a:r>
              <a:rPr lang="ar-SA" b="1" dirty="0" smtClean="0">
                <a:solidFill>
                  <a:srgbClr val="FF0000"/>
                </a:solidFill>
              </a:rPr>
              <a:t> العدل </a:t>
            </a:r>
          </a:p>
          <a:p>
            <a:pPr marL="690372" lvl="0" indent="-571500" algn="r" rtl="1">
              <a:buFont typeface="+mj-lt"/>
              <a:buAutoNum type="romanLcPeriod"/>
            </a:pPr>
            <a:r>
              <a:rPr lang="ar-SA" b="1" dirty="0" smtClean="0">
                <a:solidFill>
                  <a:srgbClr val="FF0000"/>
                </a:solidFill>
              </a:rPr>
              <a:t> الإحسان</a:t>
            </a:r>
          </a:p>
          <a:p>
            <a:pPr marL="690372" lvl="0" indent="-571500" algn="r" rtl="1">
              <a:buFont typeface="+mj-lt"/>
              <a:buAutoNum type="romanLcPeriod"/>
            </a:pPr>
            <a:r>
              <a:rPr lang="ar-SA" b="1" dirty="0" smtClean="0">
                <a:solidFill>
                  <a:srgbClr val="FF0000"/>
                </a:solidFill>
              </a:rPr>
              <a:t> </a:t>
            </a:r>
            <a:r>
              <a:rPr lang="ar-SA" b="1" dirty="0" smtClean="0">
                <a:solidFill>
                  <a:srgbClr val="FF0000"/>
                </a:solidFill>
              </a:rPr>
              <a:t>لا ضرَرَ و لا ضِرار </a:t>
            </a:r>
            <a:endParaRPr lang="en-US" dirty="0" smtClean="0"/>
          </a:p>
          <a:p>
            <a:pPr algn="r" rtl="1">
              <a:buNone/>
            </a:pPr>
            <a:r>
              <a:rPr lang="ar-SA" b="1" dirty="0" smtClean="0"/>
              <a:t> </a:t>
            </a:r>
            <a:endParaRPr lang="en-US" dirty="0" smtClean="0"/>
          </a:p>
          <a:p>
            <a:pPr algn="r">
              <a:buNone/>
            </a:pPr>
            <a:r>
              <a:rPr lang="ar-SA" b="1" dirty="0" smtClean="0"/>
              <a:t>-4-  رفيدة الأسلمية </a:t>
            </a:r>
            <a:endParaRPr lang="ar-S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dirty="0" smtClean="0"/>
              <a:t>إسهام </a:t>
            </a:r>
            <a:r>
              <a:rPr lang="ar-SA" sz="2800" dirty="0"/>
              <a:t>الحضارة الإسلامية في تطور الطب في </a:t>
            </a:r>
            <a:r>
              <a:rPr lang="ar-SA" sz="2800" dirty="0" smtClean="0"/>
              <a:t>العالم </a:t>
            </a:r>
            <a:endParaRPr lang="en-US" sz="2800" dirty="0"/>
          </a:p>
        </p:txBody>
      </p:sp>
      <p:sp>
        <p:nvSpPr>
          <p:cNvPr id="3" name="Content Placeholder 2"/>
          <p:cNvSpPr>
            <a:spLocks noGrp="1"/>
          </p:cNvSpPr>
          <p:nvPr>
            <p:ph idx="1"/>
          </p:nvPr>
        </p:nvSpPr>
        <p:spPr>
          <a:xfrm>
            <a:off x="457200" y="1775191"/>
            <a:ext cx="4876800" cy="4625609"/>
          </a:xfrm>
        </p:spPr>
        <p:txBody>
          <a:bodyPr>
            <a:normAutofit/>
          </a:bodyPr>
          <a:lstStyle/>
          <a:p>
            <a:endParaRPr lang="en-US" dirty="0"/>
          </a:p>
          <a:p>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94997" y="2057400"/>
            <a:ext cx="2761603" cy="3733800"/>
          </a:xfrm>
          <a:prstGeom prst="rect">
            <a:avLst/>
          </a:prstGeom>
        </p:spPr>
      </p:pic>
      <p:sp>
        <p:nvSpPr>
          <p:cNvPr id="5" name="Rectangle 4"/>
          <p:cNvSpPr/>
          <p:nvPr/>
        </p:nvSpPr>
        <p:spPr>
          <a:xfrm>
            <a:off x="323528" y="1484784"/>
            <a:ext cx="5034290" cy="5586145"/>
          </a:xfrm>
          <a:prstGeom prst="rect">
            <a:avLst/>
          </a:prstGeom>
        </p:spPr>
        <p:txBody>
          <a:bodyPr wrap="square">
            <a:spAutoFit/>
          </a:bodyPr>
          <a:lstStyle/>
          <a:p>
            <a:pPr algn="r" rtl="1">
              <a:lnSpc>
                <a:spcPct val="150000"/>
              </a:lnSpc>
              <a:buNone/>
            </a:pPr>
            <a:r>
              <a:rPr lang="ar-SA" sz="3200" b="1" dirty="0" smtClean="0">
                <a:solidFill>
                  <a:srgbClr val="FF0000"/>
                </a:solidFill>
              </a:rPr>
              <a:t>أبي علي الحسين بن سينا </a:t>
            </a:r>
            <a:endParaRPr lang="en-US" sz="3200" b="1" dirty="0" smtClean="0">
              <a:solidFill>
                <a:srgbClr val="FF0000"/>
              </a:solidFill>
            </a:endParaRPr>
          </a:p>
          <a:p>
            <a:pPr algn="r" rtl="1">
              <a:lnSpc>
                <a:spcPct val="150000"/>
              </a:lnSpc>
              <a:buNone/>
            </a:pPr>
            <a:r>
              <a:rPr lang="ar-SA" b="1" dirty="0" smtClean="0"/>
              <a:t>(</a:t>
            </a:r>
            <a:r>
              <a:rPr lang="en-US" b="1" dirty="0" smtClean="0"/>
              <a:t>369 </a:t>
            </a:r>
            <a:r>
              <a:rPr lang="ar-SA" b="1" dirty="0" smtClean="0"/>
              <a:t> </a:t>
            </a:r>
            <a:r>
              <a:rPr lang="en-US" b="1" dirty="0" smtClean="0"/>
              <a:t> -</a:t>
            </a:r>
            <a:r>
              <a:rPr lang="ar-SA" b="1" dirty="0" smtClean="0"/>
              <a:t>428 هـ/ </a:t>
            </a:r>
            <a:r>
              <a:rPr lang="en-US" b="1" dirty="0" smtClean="0"/>
              <a:t>  - 980</a:t>
            </a:r>
            <a:r>
              <a:rPr lang="ar-SA" b="1" dirty="0" smtClean="0"/>
              <a:t>037 1 م)</a:t>
            </a:r>
          </a:p>
          <a:p>
            <a:pPr algn="r" rtl="1">
              <a:lnSpc>
                <a:spcPct val="150000"/>
              </a:lnSpc>
              <a:buNone/>
            </a:pPr>
            <a:r>
              <a:rPr lang="en-US" dirty="0" smtClean="0"/>
              <a:t>commonly known as </a:t>
            </a:r>
            <a:r>
              <a:rPr lang="en-US" dirty="0" smtClean="0">
                <a:solidFill>
                  <a:srgbClr val="FF0000"/>
                </a:solidFill>
              </a:rPr>
              <a:t>Avicenna</a:t>
            </a:r>
            <a:endParaRPr lang="ar-SA" b="1" dirty="0" smtClean="0">
              <a:solidFill>
                <a:srgbClr val="FF0000"/>
              </a:solidFill>
            </a:endParaRPr>
          </a:p>
          <a:p>
            <a:pPr algn="r" rtl="1">
              <a:lnSpc>
                <a:spcPct val="150000"/>
              </a:lnSpc>
              <a:buNone/>
            </a:pPr>
            <a:r>
              <a:rPr lang="ar-SA" sz="2000" b="1" dirty="0" smtClean="0"/>
              <a:t>كان أمير أطباء عصر ه</a:t>
            </a:r>
          </a:p>
          <a:p>
            <a:pPr algn="r" rtl="1">
              <a:lnSpc>
                <a:spcPct val="150000"/>
              </a:lnSpc>
              <a:buNone/>
            </a:pPr>
            <a:r>
              <a:rPr lang="ar-SA" sz="2000" b="1" dirty="0" smtClean="0"/>
              <a:t>حفظ القران وهو في العاشرة من العمر</a:t>
            </a:r>
          </a:p>
          <a:p>
            <a:pPr algn="r" rtl="1">
              <a:lnSpc>
                <a:spcPct val="150000"/>
              </a:lnSpc>
              <a:buNone/>
            </a:pPr>
            <a:r>
              <a:rPr lang="ar-SA" sz="2000" b="1" dirty="0" smtClean="0"/>
              <a:t>أكمل دراسة العلوم في الثامنة عشر</a:t>
            </a:r>
          </a:p>
          <a:p>
            <a:pPr algn="r" rtl="1">
              <a:lnSpc>
                <a:spcPct val="150000"/>
              </a:lnSpc>
              <a:buNone/>
            </a:pPr>
            <a:r>
              <a:rPr lang="ar-SA" sz="2000" b="1" dirty="0" smtClean="0"/>
              <a:t>ألف أول كتبه في عمر الحادي و العشرين . عالم وطبيب وفيلسوف وشاعر و فلكي </a:t>
            </a:r>
          </a:p>
          <a:p>
            <a:pPr algn="r" rtl="1">
              <a:lnSpc>
                <a:spcPct val="150000"/>
              </a:lnSpc>
              <a:buNone/>
            </a:pPr>
            <a:r>
              <a:rPr lang="ar-SA" sz="2000" b="1" dirty="0" smtClean="0"/>
              <a:t>الف أكثر من 100 كتاب 16 منها في الطب</a:t>
            </a:r>
          </a:p>
          <a:p>
            <a:pPr algn="r" rtl="1">
              <a:lnSpc>
                <a:spcPct val="150000"/>
              </a:lnSpc>
              <a:buNone/>
            </a:pPr>
            <a:r>
              <a:rPr lang="ar-SA" sz="2000" b="1" dirty="0" smtClean="0"/>
              <a:t>أشهر كتبه القانون في الطب الذي كان المرجع للأطباء</a:t>
            </a:r>
          </a:p>
          <a:p>
            <a:pPr algn="r" rtl="1">
              <a:lnSpc>
                <a:spcPct val="150000"/>
              </a:lnSpc>
              <a:buNone/>
            </a:pPr>
            <a:r>
              <a:rPr lang="ar-SA" sz="2000" b="1" dirty="0" smtClean="0"/>
              <a:t> في اوربا حتى القرن السابع عشر </a:t>
            </a:r>
          </a:p>
          <a:p>
            <a:pPr algn="r" rtl="1">
              <a:buNone/>
            </a:pPr>
            <a:endParaRPr lang="ar-SA" b="1" dirty="0" smtClean="0"/>
          </a:p>
        </p:txBody>
      </p:sp>
    </p:spTree>
    <p:extLst>
      <p:ext uri="{BB962C8B-B14F-4D97-AF65-F5344CB8AC3E}">
        <p14:creationId xmlns:p14="http://schemas.microsoft.com/office/powerpoint/2010/main" xmlns="" val="643182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8872"/>
            <a:ext cx="8229600" cy="1252728"/>
          </a:xfrm>
        </p:spPr>
        <p:txBody>
          <a:bodyPr>
            <a:normAutofit/>
          </a:bodyPr>
          <a:lstStyle/>
          <a:p>
            <a:pPr algn="ctr"/>
            <a:r>
              <a:rPr lang="en-US" sz="3200" dirty="0"/>
              <a:t>Contribution of Islamic Civilization to the evolution of medicine </a:t>
            </a: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7984" y="1484784"/>
            <a:ext cx="2407169" cy="3816424"/>
          </a:xfrm>
          <a:prstGeom prst="rect">
            <a:avLst/>
          </a:prstGeom>
        </p:spPr>
      </p:pic>
      <p:sp>
        <p:nvSpPr>
          <p:cNvPr id="7" name="TextBox 6"/>
          <p:cNvSpPr txBox="1"/>
          <p:nvPr/>
        </p:nvSpPr>
        <p:spPr>
          <a:xfrm>
            <a:off x="251520" y="1484784"/>
            <a:ext cx="4176464" cy="3724096"/>
          </a:xfrm>
          <a:prstGeom prst="rect">
            <a:avLst/>
          </a:prstGeom>
          <a:noFill/>
        </p:spPr>
        <p:txBody>
          <a:bodyPr wrap="square" rtlCol="0">
            <a:spAutoFit/>
          </a:bodyPr>
          <a:lstStyle/>
          <a:p>
            <a:pPr algn="r" rtl="1"/>
            <a:r>
              <a:rPr lang="ar-SA" sz="2000" dirty="0" smtClean="0"/>
              <a:t>ركز </a:t>
            </a:r>
            <a:r>
              <a:rPr lang="ar-SA" sz="2000" dirty="0"/>
              <a:t>ابن سينا على التراث في عمله العملاق </a:t>
            </a:r>
            <a:r>
              <a:rPr lang="ar-SA" dirty="0">
                <a:solidFill>
                  <a:srgbClr val="FF0000"/>
                </a:solidFill>
              </a:rPr>
              <a:t>"</a:t>
            </a:r>
            <a:r>
              <a:rPr lang="ar-SA" sz="2400" dirty="0">
                <a:solidFill>
                  <a:srgbClr val="FF0000"/>
                </a:solidFill>
              </a:rPr>
              <a:t>القانون في الطب"</a:t>
            </a:r>
            <a:r>
              <a:rPr lang="ar-SA" sz="2400" dirty="0"/>
              <a:t>، الذي يعتبر قمة ونموذجاً رائعاً في التنظيم والتصنيف العربي. وتعالج هذه الموسوعة الطبية حقائق الطب العام، وتعرض بالتفصيل للإمراض التي يمكن أن تنتاب كل أجزاء الجسم من الرأس إلى القدم، وكذلك علم الأمراض الخاص، ودستور الصيدلة. وقد ترجم </a:t>
            </a:r>
            <a:r>
              <a:rPr lang="ar-SA" sz="2400" dirty="0" smtClean="0"/>
              <a:t>هذا </a:t>
            </a:r>
            <a:r>
              <a:rPr lang="ar-SA" sz="2400" dirty="0"/>
              <a:t>الكتاب إلى اللاتينية في القرن الثاني </a:t>
            </a:r>
            <a:r>
              <a:rPr lang="ar-SA" sz="2400" dirty="0" smtClean="0"/>
              <a:t>عشر</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27592" y="1484784"/>
            <a:ext cx="2316408" cy="3806967"/>
          </a:xfrm>
          <a:prstGeom prst="rect">
            <a:avLst/>
          </a:prstGeom>
        </p:spPr>
      </p:pic>
      <p:sp>
        <p:nvSpPr>
          <p:cNvPr id="9" name="Rectangle 8"/>
          <p:cNvSpPr/>
          <p:nvPr/>
        </p:nvSpPr>
        <p:spPr>
          <a:xfrm>
            <a:off x="683568" y="5301208"/>
            <a:ext cx="7848872"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a:r>
              <a:rPr lang="ar-SA" sz="2400" dirty="0" smtClean="0"/>
              <a:t>وظل هذا الكتاب وحده يطبع ويقرأ في أوروبا. طوال القرون الوسطى كمرجع أساسي في الطب حتى النصف الثاني من القرن السابع عشر، ولربما لا نجد مؤلفا طبياً آخر ظل موضع الدراسة كل هذا الزمن، وهو لا يزال يستخدم حتى الآن في بلدان الشرق </a:t>
            </a:r>
            <a:endParaRPr lang="ar-SA" sz="2400" dirty="0"/>
          </a:p>
        </p:txBody>
      </p:sp>
    </p:spTree>
    <p:extLst>
      <p:ext uri="{BB962C8B-B14F-4D97-AF65-F5344CB8AC3E}">
        <p14:creationId xmlns:p14="http://schemas.microsoft.com/office/powerpoint/2010/main" xmlns="" val="4231170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dirty="0"/>
              <a:t>إسهام الحضارة الإسلامية في تطور الطب في االعالم </a:t>
            </a:r>
            <a:endParaRPr lang="en-US" sz="2800" dirty="0"/>
          </a:p>
        </p:txBody>
      </p:sp>
      <p:sp>
        <p:nvSpPr>
          <p:cNvPr id="5" name="TextBox 4"/>
          <p:cNvSpPr txBox="1"/>
          <p:nvPr/>
        </p:nvSpPr>
        <p:spPr>
          <a:xfrm>
            <a:off x="6096000" y="2514600"/>
            <a:ext cx="2286000" cy="369332"/>
          </a:xfrm>
          <a:prstGeom prst="rect">
            <a:avLst/>
          </a:prstGeom>
          <a:noFill/>
        </p:spPr>
        <p:txBody>
          <a:bodyPr wrap="square" rtlCol="0">
            <a:spAutoFit/>
          </a:bodyPr>
          <a:lstStyle/>
          <a:p>
            <a:r>
              <a:rPr lang="en-US" dirty="0" err="1" smtClean="0"/>
              <a:t>Ibn</a:t>
            </a:r>
            <a:r>
              <a:rPr lang="en-US" dirty="0" smtClean="0"/>
              <a:t> </a:t>
            </a:r>
            <a:r>
              <a:rPr lang="en-US" dirty="0" err="1" smtClean="0"/>
              <a:t>Kitani</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87624" y="1556792"/>
            <a:ext cx="6410671" cy="4077747"/>
          </a:xfrm>
        </p:spPr>
      </p:pic>
      <p:sp>
        <p:nvSpPr>
          <p:cNvPr id="3" name="TextBox 2"/>
          <p:cNvSpPr txBox="1"/>
          <p:nvPr/>
        </p:nvSpPr>
        <p:spPr>
          <a:xfrm>
            <a:off x="2843808" y="5805264"/>
            <a:ext cx="3600400" cy="369332"/>
          </a:xfrm>
          <a:prstGeom prst="rect">
            <a:avLst/>
          </a:prstGeom>
          <a:noFill/>
        </p:spPr>
        <p:txBody>
          <a:bodyPr wrap="square" rtlCol="0">
            <a:spAutoFit/>
          </a:bodyPr>
          <a:lstStyle/>
          <a:p>
            <a:pPr algn="r" rtl="1"/>
            <a:r>
              <a:rPr lang="ar-SA" dirty="0" smtClean="0"/>
              <a:t>ترجمة  فارسية لكتاب القانون في الطب </a:t>
            </a:r>
            <a:endParaRPr lang="en-US" dirty="0"/>
          </a:p>
        </p:txBody>
      </p:sp>
    </p:spTree>
    <p:extLst>
      <p:ext uri="{BB962C8B-B14F-4D97-AF65-F5344CB8AC3E}">
        <p14:creationId xmlns:p14="http://schemas.microsoft.com/office/powerpoint/2010/main" xmlns="" val="3075880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484784"/>
            <a:ext cx="6711280" cy="4948771"/>
          </a:xfrm>
          <a:prstGeom prst="rect">
            <a:avLst/>
          </a:prstGeom>
        </p:spPr>
      </p:pic>
      <p:sp>
        <p:nvSpPr>
          <p:cNvPr id="2" name="Title 1"/>
          <p:cNvSpPr>
            <a:spLocks noGrp="1"/>
          </p:cNvSpPr>
          <p:nvPr>
            <p:ph type="title"/>
          </p:nvPr>
        </p:nvSpPr>
        <p:spPr/>
        <p:txBody>
          <a:bodyPr>
            <a:normAutofit/>
          </a:bodyPr>
          <a:lstStyle/>
          <a:p>
            <a:r>
              <a:rPr lang="ar-SA" sz="3600" dirty="0"/>
              <a:t>إسهام الحضارة الإسلامية في تطور الطب في </a:t>
            </a:r>
            <a:r>
              <a:rPr lang="ar-SA" sz="3600" dirty="0" smtClean="0"/>
              <a:t>العالم </a:t>
            </a:r>
            <a:endParaRPr lang="en-US" sz="3600" dirty="0"/>
          </a:p>
        </p:txBody>
      </p:sp>
      <p:sp>
        <p:nvSpPr>
          <p:cNvPr id="3" name="Rectangle 2"/>
          <p:cNvSpPr/>
          <p:nvPr/>
        </p:nvSpPr>
        <p:spPr>
          <a:xfrm>
            <a:off x="5508103" y="1988840"/>
            <a:ext cx="2884009"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rtl="1">
              <a:buNone/>
            </a:pPr>
            <a:r>
              <a:rPr lang="ar-SA" sz="2400" b="1" dirty="0"/>
              <a:t>إن الطب لم يبق مجرد نظر في الكليات واستقراء للجزئيات بل أصبح يجمع بين النظر والتطبيق أو بين العلم النظري و  العمل التطبيقي كالجراحة .و هذا مايشرحه إبن سينا في هذه «الأرجوزة</a:t>
            </a:r>
            <a:r>
              <a:rPr lang="ar-SA" sz="2400" b="1" dirty="0" smtClean="0"/>
              <a:t>» التعليمية.</a:t>
            </a:r>
            <a:endParaRPr lang="en-US" sz="2400" b="1" dirty="0" smtClean="0"/>
          </a:p>
          <a:p>
            <a:pPr algn="r" rtl="1">
              <a:buNone/>
            </a:pPr>
            <a:endParaRPr lang="en-US" sz="2400" dirty="0"/>
          </a:p>
          <a:p>
            <a:r>
              <a:rPr lang="en-US" sz="2400" dirty="0" smtClean="0"/>
              <a:t>.</a:t>
            </a:r>
            <a:endParaRPr lang="en-US" sz="2400" dirty="0"/>
          </a:p>
        </p:txBody>
      </p:sp>
    </p:spTree>
    <p:extLst>
      <p:ext uri="{BB962C8B-B14F-4D97-AF65-F5344CB8AC3E}">
        <p14:creationId xmlns:p14="http://schemas.microsoft.com/office/powerpoint/2010/main" xmlns="" val="3266772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ar-SA"/>
          </a:p>
        </p:txBody>
      </p:sp>
      <p:sp>
        <p:nvSpPr>
          <p:cNvPr id="6" name="Content Placeholder 5"/>
          <p:cNvSpPr>
            <a:spLocks noGrp="1"/>
          </p:cNvSpPr>
          <p:nvPr>
            <p:ph idx="1"/>
          </p:nvPr>
        </p:nvSpPr>
        <p:spPr/>
        <p:txBody>
          <a:bodyPr/>
          <a:lstStyle/>
          <a:p>
            <a:pPr algn="r" rtl="1"/>
            <a:r>
              <a:rPr lang="ar-SA" b="1" dirty="0" smtClean="0"/>
              <a:t>وقد كان أطباء كثيرون يمارسون الجراحة  إما جهرا وإما خفية. وأشهر من عرف بها هو </a:t>
            </a:r>
            <a:r>
              <a:rPr lang="ar-SA" b="1" dirty="0" smtClean="0">
                <a:solidFill>
                  <a:srgbClr val="FF0000"/>
                </a:solidFill>
              </a:rPr>
              <a:t>أبو القاسم عباس بن خلف الزهراوي</a:t>
            </a:r>
            <a:endParaRPr lang="en-US" b="1" dirty="0" smtClean="0">
              <a:solidFill>
                <a:srgbClr val="FF0000"/>
              </a:solidFill>
            </a:endParaRPr>
          </a:p>
          <a:p>
            <a:pPr algn="r"/>
            <a:endParaRPr lang="ar-S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200" dirty="0"/>
              <a:t>إسهام الحضارة الإسلامية في تطور الطب في االعالم </a:t>
            </a:r>
            <a:endParaRPr lang="en-US" sz="3200" dirty="0"/>
          </a:p>
        </p:txBody>
      </p:sp>
      <p:sp>
        <p:nvSpPr>
          <p:cNvPr id="3" name="Content Placeholder 2"/>
          <p:cNvSpPr>
            <a:spLocks noGrp="1"/>
          </p:cNvSpPr>
          <p:nvPr>
            <p:ph idx="1"/>
          </p:nvPr>
        </p:nvSpPr>
        <p:spPr>
          <a:xfrm>
            <a:off x="152400" y="1676400"/>
            <a:ext cx="5139680" cy="4625609"/>
          </a:xfrm>
        </p:spPr>
        <p:txBody>
          <a:bodyPr>
            <a:noAutofit/>
          </a:bodyPr>
          <a:lstStyle/>
          <a:p>
            <a:pPr marL="118872" indent="0" algn="r" rtl="1">
              <a:buNone/>
            </a:pPr>
            <a:r>
              <a:rPr lang="ar-SA" sz="2400" b="1" u="sng" dirty="0">
                <a:solidFill>
                  <a:srgbClr val="FF0000"/>
                </a:solidFill>
              </a:rPr>
              <a:t>أبو القاسم عباس بن خلف </a:t>
            </a:r>
            <a:r>
              <a:rPr lang="ar-SA" sz="2400" b="1" u="sng" dirty="0" smtClean="0">
                <a:solidFill>
                  <a:srgbClr val="FF0000"/>
                </a:solidFill>
              </a:rPr>
              <a:t>الزهراوي</a:t>
            </a:r>
            <a:r>
              <a:rPr lang="en-US" sz="2400" b="1" u="sng" dirty="0" smtClean="0">
                <a:solidFill>
                  <a:srgbClr val="FF0000"/>
                </a:solidFill>
              </a:rPr>
              <a:t>:</a:t>
            </a:r>
            <a:endParaRPr lang="en-US" sz="2400" b="1" u="sng" dirty="0">
              <a:solidFill>
                <a:srgbClr val="FF0000"/>
              </a:solidFill>
            </a:endParaRPr>
          </a:p>
          <a:p>
            <a:pPr marL="118872" indent="0" algn="r" rtl="1">
              <a:buNone/>
            </a:pPr>
            <a:r>
              <a:rPr lang="ar-SA" sz="2000" dirty="0" smtClean="0"/>
              <a:t>ولد في عام 936 </a:t>
            </a:r>
            <a:r>
              <a:rPr lang="ar-SA" sz="2000" dirty="0"/>
              <a:t>ميلادية، وازدهرت شخصيته في عهد الخليفة الأموي الثامن عبد الرحمن الثالث، كطبيب خاص له، وذلك في القرن العاشر في </a:t>
            </a:r>
            <a:r>
              <a:rPr lang="ar-SA" sz="2000" dirty="0">
                <a:solidFill>
                  <a:srgbClr val="FF0000"/>
                </a:solidFill>
              </a:rPr>
              <a:t>مدينة قرطبة</a:t>
            </a:r>
            <a:r>
              <a:rPr lang="ar-SA" sz="2000" dirty="0"/>
              <a:t>. </a:t>
            </a:r>
            <a:r>
              <a:rPr lang="ar-SA" sz="2000" dirty="0" smtClean="0"/>
              <a:t>استكمل </a:t>
            </a:r>
            <a:r>
              <a:rPr lang="ar-SA" sz="2000" dirty="0"/>
              <a:t>دراسته التحق بعمل في المستشفى الذي أنشأه الخليفة خصيصاً في قرطبة وراح يمعن النظر في الطرق والوسائل المستخدمة في علاج مختلف الأمراض وبعد سنوات من العمل في المستشفى، كون معتقداته الخاصة وألف ثلاثة كتب. </a:t>
            </a:r>
            <a:r>
              <a:rPr lang="ar-SA" sz="2000" dirty="0">
                <a:solidFill>
                  <a:srgbClr val="FF0000"/>
                </a:solidFill>
              </a:rPr>
              <a:t>وكذلك وضع عدداً من الكتب عن العمليات الجراحية التي قام بها. وقد ظلت هذه الكتب نصوصاً يعتد بها لحوالي ألف عام</a:t>
            </a:r>
            <a:r>
              <a:rPr lang="ar-SA" sz="2000" dirty="0"/>
              <a:t>. وما زال أحد هذه الكتب موجوداً في باكستان كأحد المراجع النادرة، وذلك في مكتبة " معهد الأبحاث الإسلامية " في إسلام أباد، واسم هذا المؤلف هو </a:t>
            </a:r>
            <a:r>
              <a:rPr lang="ar-SA" sz="2000" dirty="0" smtClean="0"/>
              <a:t>: </a:t>
            </a:r>
            <a:r>
              <a:rPr lang="ar-SA" sz="2000" dirty="0" smtClean="0">
                <a:solidFill>
                  <a:srgbClr val="FF0000"/>
                </a:solidFill>
              </a:rPr>
              <a:t>«</a:t>
            </a:r>
            <a:r>
              <a:rPr lang="ar-SA" sz="2000" b="1" dirty="0" smtClean="0">
                <a:solidFill>
                  <a:srgbClr val="FF0000"/>
                </a:solidFill>
              </a:rPr>
              <a:t>التصريف </a:t>
            </a:r>
            <a:r>
              <a:rPr lang="ar-SA" sz="2000" b="1" dirty="0">
                <a:solidFill>
                  <a:srgbClr val="FF0000"/>
                </a:solidFill>
              </a:rPr>
              <a:t>لمن عجز عن </a:t>
            </a:r>
            <a:r>
              <a:rPr lang="ar-SA" sz="2000" b="1" dirty="0" smtClean="0">
                <a:solidFill>
                  <a:srgbClr val="FF0000"/>
                </a:solidFill>
              </a:rPr>
              <a:t>التأليف» </a:t>
            </a:r>
            <a:r>
              <a:rPr lang="ar-SA" sz="2000" dirty="0" smtClean="0"/>
              <a:t>ظل </a:t>
            </a:r>
            <a:r>
              <a:rPr lang="ar-SA" sz="2000" dirty="0"/>
              <a:t>يدرس لتلاميذ الجراحة في أوروبا حتى القرن التاسع عشر</a:t>
            </a:r>
            <a:r>
              <a:rPr lang="ar-SA" sz="1800" dirty="0"/>
              <a:t>.</a:t>
            </a:r>
            <a:r>
              <a:rPr lang="en-US" sz="1800" dirty="0" smtClean="0"/>
              <a:t> </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64088" y="1905000"/>
            <a:ext cx="3493186" cy="2667000"/>
          </a:xfrm>
          <a:prstGeom prst="rect">
            <a:avLst/>
          </a:prstGeom>
        </p:spPr>
      </p:pic>
      <p:sp>
        <p:nvSpPr>
          <p:cNvPr id="5" name="Rectangle 4"/>
          <p:cNvSpPr/>
          <p:nvPr/>
        </p:nvSpPr>
        <p:spPr>
          <a:xfrm>
            <a:off x="5724566" y="4653136"/>
            <a:ext cx="3419434" cy="1200329"/>
          </a:xfrm>
          <a:prstGeom prst="rect">
            <a:avLst/>
          </a:prstGeom>
        </p:spPr>
        <p:txBody>
          <a:bodyPr wrap="square">
            <a:spAutoFit/>
          </a:bodyPr>
          <a:lstStyle/>
          <a:p>
            <a:endParaRPr lang="en-US" dirty="0"/>
          </a:p>
          <a:p>
            <a:r>
              <a:rPr lang="en-US" i="1" dirty="0"/>
              <a:t>Vol. 30 of Surgery book </a:t>
            </a:r>
            <a:r>
              <a:rPr lang="en-US" i="1" dirty="0" err="1"/>
              <a:t>d´Abu</a:t>
            </a:r>
            <a:r>
              <a:rPr lang="en-US" i="1" dirty="0"/>
              <a:t>-l-</a:t>
            </a:r>
            <a:r>
              <a:rPr lang="en-US" i="1" dirty="0" err="1"/>
              <a:t>Qasim</a:t>
            </a:r>
            <a:r>
              <a:rPr lang="en-US" i="1" dirty="0"/>
              <a:t> al-</a:t>
            </a:r>
            <a:r>
              <a:rPr lang="en-US" i="1" dirty="0" err="1"/>
              <a:t>Zahrawi</a:t>
            </a:r>
            <a:r>
              <a:rPr lang="en-US" i="1" dirty="0"/>
              <a:t> </a:t>
            </a:r>
            <a:r>
              <a:rPr lang="en-US" i="1" dirty="0">
                <a:solidFill>
                  <a:srgbClr val="FF0000"/>
                </a:solidFill>
              </a:rPr>
              <a:t>(</a:t>
            </a:r>
            <a:r>
              <a:rPr lang="en-US" i="1" dirty="0" err="1">
                <a:solidFill>
                  <a:srgbClr val="FF0000"/>
                </a:solidFill>
              </a:rPr>
              <a:t>Abulcasis</a:t>
            </a:r>
            <a:r>
              <a:rPr lang="en-US" i="1" dirty="0" smtClean="0">
                <a:solidFill>
                  <a:srgbClr val="FF0000"/>
                </a:solidFill>
              </a:rPr>
              <a:t>).</a:t>
            </a:r>
            <a:r>
              <a:rPr lang="en-US" i="1" dirty="0" smtClean="0"/>
              <a:t>Century </a:t>
            </a:r>
            <a:r>
              <a:rPr lang="en-US" i="1" dirty="0"/>
              <a:t>X </a:t>
            </a:r>
            <a:r>
              <a:rPr lang="en-US" i="1" dirty="0" err="1"/>
              <a:t>a.C</a:t>
            </a:r>
            <a:endParaRPr lang="en-US" i="1" dirty="0"/>
          </a:p>
        </p:txBody>
      </p:sp>
      <p:sp>
        <p:nvSpPr>
          <p:cNvPr id="6" name="Rectangle 5"/>
          <p:cNvSpPr/>
          <p:nvPr/>
        </p:nvSpPr>
        <p:spPr>
          <a:xfrm>
            <a:off x="1187624" y="6381328"/>
            <a:ext cx="6088526" cy="400110"/>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ar-SA" dirty="0" smtClean="0"/>
              <a:t> </a:t>
            </a:r>
            <a:r>
              <a:rPr lang="ar-SA" sz="2000" dirty="0" smtClean="0"/>
              <a:t>كتب اخرى الفها «مقالة </a:t>
            </a:r>
            <a:r>
              <a:rPr lang="ar-SA" sz="2000" dirty="0" smtClean="0"/>
              <a:t>في عمل اليد» و«مختصر المفردات وخواصها»</a:t>
            </a:r>
            <a:endParaRPr lang="ar-SA" dirty="0"/>
          </a:p>
        </p:txBody>
      </p:sp>
    </p:spTree>
    <p:extLst>
      <p:ext uri="{BB962C8B-B14F-4D97-AF65-F5344CB8AC3E}">
        <p14:creationId xmlns:p14="http://schemas.microsoft.com/office/powerpoint/2010/main" xmlns="" val="3191405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ar-SA" sz="3600" dirty="0" smtClean="0"/>
              <a:t>إسهام </a:t>
            </a:r>
            <a:r>
              <a:rPr lang="ar-SA" sz="3600" dirty="0"/>
              <a:t>الحضارة الإسلامية في تطور الطب في </a:t>
            </a:r>
            <a:r>
              <a:rPr lang="ar-SA" sz="3600" dirty="0" smtClean="0"/>
              <a:t>العالم</a:t>
            </a:r>
            <a:endParaRPr lang="en-US" sz="3600" dirty="0"/>
          </a:p>
        </p:txBody>
      </p:sp>
      <p:pic>
        <p:nvPicPr>
          <p:cNvPr id="7170" name="Picture 2" descr="http://www.islammessage.com/media_bank/image/2010/1/24/1_2010124_8232.jpg"/>
          <p:cNvPicPr>
            <a:picLocks noChangeAspect="1" noChangeArrowheads="1"/>
          </p:cNvPicPr>
          <p:nvPr/>
        </p:nvPicPr>
        <p:blipFill>
          <a:blip r:embed="rId2" cstate="print"/>
          <a:srcRect/>
          <a:stretch>
            <a:fillRect/>
          </a:stretch>
        </p:blipFill>
        <p:spPr bwMode="auto">
          <a:xfrm>
            <a:off x="1496096" y="1386779"/>
            <a:ext cx="6025481" cy="4523404"/>
          </a:xfrm>
          <a:prstGeom prst="rect">
            <a:avLst/>
          </a:prstGeom>
          <a:noFill/>
        </p:spPr>
      </p:pic>
      <p:sp>
        <p:nvSpPr>
          <p:cNvPr id="3" name="Rectangle 2"/>
          <p:cNvSpPr/>
          <p:nvPr/>
        </p:nvSpPr>
        <p:spPr>
          <a:xfrm>
            <a:off x="2123728" y="6021288"/>
            <a:ext cx="4336444" cy="369332"/>
          </a:xfrm>
          <a:prstGeom prst="rect">
            <a:avLst/>
          </a:prstGeom>
        </p:spPr>
        <p:txBody>
          <a:bodyPr wrap="none">
            <a:spAutoFit/>
          </a:bodyPr>
          <a:lstStyle/>
          <a:p>
            <a:r>
              <a:rPr lang="ar-SA" b="1" dirty="0"/>
              <a:t>من كتاب "</a:t>
            </a:r>
            <a:r>
              <a:rPr lang="ar-SA" b="1" dirty="0">
                <a:solidFill>
                  <a:srgbClr val="FF0000"/>
                </a:solidFill>
              </a:rPr>
              <a:t>التصريف لمن عجز   عن التأليف</a:t>
            </a:r>
            <a:r>
              <a:rPr lang="ar-SA" b="1" dirty="0"/>
              <a:t>" للزهراوي</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3600" dirty="0" smtClean="0"/>
              <a:t>إسهام </a:t>
            </a:r>
            <a:r>
              <a:rPr lang="ar-SA" sz="3600" dirty="0"/>
              <a:t>الحضارة الإسلامية في تطور الطب في </a:t>
            </a:r>
            <a:r>
              <a:rPr lang="ar-SA" sz="3600" dirty="0" smtClean="0"/>
              <a:t>العالم</a:t>
            </a:r>
            <a:endParaRPr lang="en-US" sz="3600" dirty="0"/>
          </a:p>
        </p:txBody>
      </p:sp>
      <p:sp>
        <p:nvSpPr>
          <p:cNvPr id="5" name="TextBox 4"/>
          <p:cNvSpPr txBox="1"/>
          <p:nvPr/>
        </p:nvSpPr>
        <p:spPr>
          <a:xfrm>
            <a:off x="3810000" y="1600200"/>
            <a:ext cx="4520119" cy="4801314"/>
          </a:xfrm>
          <a:prstGeom prst="rect">
            <a:avLst/>
          </a:prstGeom>
          <a:noFill/>
        </p:spPr>
        <p:txBody>
          <a:bodyPr wrap="square" rtlCol="0">
            <a:spAutoFit/>
          </a:bodyPr>
          <a:lstStyle/>
          <a:p>
            <a:pPr algn="r" rtl="1"/>
            <a:r>
              <a:rPr lang="ar-SA" dirty="0" smtClean="0"/>
              <a:t>المسلمون </a:t>
            </a:r>
            <a:r>
              <a:rPr lang="ar-SA" dirty="0"/>
              <a:t>هم أول من أسس المستشفيات في العالم  فأول مستشفى إسلامي أُسِّس في عهد الخليفة الأموي الوليد بن عبد الملك ، والذي حكم ( من سنة 86 هـ إلى سنة 96 هـ ) ، وكان هذا المستشفى متخصصًا في الجذام ، وأنشئت بعد ذلك المستشفيات العديدة في العالم الإسلامي ، وبلغ بعضها شأوًا عظيمًا </a:t>
            </a:r>
            <a:r>
              <a:rPr lang="ar-SA" dirty="0" smtClean="0"/>
              <a:t>؛، </a:t>
            </a:r>
            <a:r>
              <a:rPr lang="ar-SA" dirty="0"/>
              <a:t>وتُعتبر من أوائل الكليات والجامعات في العالم . بينما أُنشِئ أول مستشفى أوروبي في باريس بعد ذلك بأكثر من تسعة قرون .</a:t>
            </a:r>
          </a:p>
          <a:p>
            <a:pPr algn="r" rtl="1"/>
            <a:r>
              <a:rPr lang="ar-SA" dirty="0"/>
              <a:t>وكانت المستشفيات تُعرف بـ ( البيمارِسْتانات ) ، وكان منها الثابت ومنها المتنقّل ، فالثابت هو الذي يُنشَأ في المدن ، وقلَّما تجد مدينة إسلامية - ولو صغيرة - بغير مستشفى، أما المستشفى المتنقل فهو الذي يجوب القرى البعيدة والصحارى والجبال . . وكانت المستشفيات المتنقّلة تُحمَل على مجموعة كبيرة من الجِمال  في عهد السلطان محمود السلجوقي </a:t>
            </a:r>
            <a:r>
              <a:rPr lang="ar-SA" dirty="0" smtClean="0"/>
              <a:t>(511 </a:t>
            </a:r>
            <a:r>
              <a:rPr lang="ar-SA" dirty="0"/>
              <a:t>هـ إلى سنة 525 هـ ) وكانت هذه القوافل مُزوَّدة بالآلات العلاجية والأدوية ، ويرافقها عدد من الأطباء ، وكان بمقدورها الوصول إلى كل رقعة في الأمة الإسلامية</a:t>
            </a: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11560" y="1614884"/>
            <a:ext cx="3076520" cy="4848863"/>
          </a:xfrm>
        </p:spPr>
      </p:pic>
    </p:spTree>
    <p:extLst>
      <p:ext uri="{BB962C8B-B14F-4D97-AF65-F5344CB8AC3E}">
        <p14:creationId xmlns:p14="http://schemas.microsoft.com/office/powerpoint/2010/main" xmlns="" val="802313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1657"/>
            <a:ext cx="8229600" cy="1252728"/>
          </a:xfrm>
        </p:spPr>
        <p:txBody>
          <a:bodyPr>
            <a:noAutofit/>
          </a:bodyPr>
          <a:lstStyle/>
          <a:p>
            <a:pPr algn="r" rtl="1"/>
            <a:r>
              <a:rPr lang="en-US" sz="3600" dirty="0" smtClean="0"/>
              <a:t>`</a:t>
            </a:r>
            <a:br>
              <a:rPr lang="en-US" sz="3600" dirty="0" smtClean="0"/>
            </a:br>
            <a:r>
              <a:rPr lang="ar-SA" sz="3600" dirty="0" smtClean="0"/>
              <a:t>إسهام </a:t>
            </a:r>
            <a:r>
              <a:rPr lang="ar-SA" sz="3600" dirty="0"/>
              <a:t>الحضارة الإسلامية في تطور الطب في </a:t>
            </a:r>
            <a:r>
              <a:rPr lang="ar-SA" sz="3600" dirty="0" smtClean="0"/>
              <a:t>العالم</a:t>
            </a:r>
            <a:r>
              <a:rPr lang="en-US" sz="3600" dirty="0"/>
              <a:t/>
            </a:r>
            <a:br>
              <a:rPr lang="en-US" sz="3600" dirty="0"/>
            </a:br>
            <a:endParaRPr lang="en-US" sz="3600" dirty="0"/>
          </a:p>
        </p:txBody>
      </p:sp>
      <p:sp>
        <p:nvSpPr>
          <p:cNvPr id="3" name="Content Placeholder 2"/>
          <p:cNvSpPr>
            <a:spLocks noGrp="1"/>
          </p:cNvSpPr>
          <p:nvPr>
            <p:ph idx="1"/>
          </p:nvPr>
        </p:nvSpPr>
        <p:spPr>
          <a:xfrm>
            <a:off x="152400" y="2057400"/>
            <a:ext cx="5334000" cy="4343400"/>
          </a:xfrm>
        </p:spPr>
        <p:txBody>
          <a:bodyPr>
            <a:normAutofit/>
          </a:bodyPr>
          <a:lstStyle/>
          <a:p>
            <a:pPr>
              <a:buNone/>
            </a:pPr>
            <a:r>
              <a:rPr lang="en-US" sz="1600" b="1" dirty="0" smtClean="0"/>
              <a:t>Ala-al-din </a:t>
            </a:r>
            <a:r>
              <a:rPr lang="en-US" sz="1600" b="1" dirty="0" err="1" smtClean="0"/>
              <a:t>abu</a:t>
            </a:r>
            <a:r>
              <a:rPr lang="en-US" sz="1600" b="1" dirty="0" smtClean="0"/>
              <a:t> Al-Hassan Ali </a:t>
            </a:r>
            <a:r>
              <a:rPr lang="en-US" sz="1600" b="1" dirty="0" err="1" smtClean="0"/>
              <a:t>ibn</a:t>
            </a:r>
            <a:r>
              <a:rPr lang="en-US" sz="1600" b="1" dirty="0" smtClean="0"/>
              <a:t> </a:t>
            </a:r>
            <a:r>
              <a:rPr lang="en-US" sz="1600" b="1" dirty="0" err="1" smtClean="0"/>
              <a:t>Abi-Hazm</a:t>
            </a:r>
            <a:r>
              <a:rPr lang="en-US" sz="1600" b="1" dirty="0" smtClean="0"/>
              <a:t> al-</a:t>
            </a:r>
            <a:r>
              <a:rPr lang="en-US" sz="1600" b="1" dirty="0" err="1" smtClean="0"/>
              <a:t>Qarshi</a:t>
            </a:r>
            <a:r>
              <a:rPr lang="en-US" sz="1600" b="1" dirty="0" smtClean="0"/>
              <a:t> al-</a:t>
            </a:r>
            <a:r>
              <a:rPr lang="en-US" sz="1600" b="1" dirty="0" err="1" smtClean="0"/>
              <a:t>Dimashqi</a:t>
            </a:r>
            <a:endParaRPr lang="en-US" sz="1600" b="1" dirty="0" smtClean="0"/>
          </a:p>
          <a:p>
            <a:pPr>
              <a:buNone/>
            </a:pPr>
            <a:r>
              <a:rPr lang="en-US" sz="1600" dirty="0" smtClean="0">
                <a:solidFill>
                  <a:srgbClr val="FF0000"/>
                </a:solidFill>
              </a:rPr>
              <a:t> (</a:t>
            </a:r>
            <a:r>
              <a:rPr lang="en-US" sz="2000" b="1" dirty="0" err="1" smtClean="0">
                <a:solidFill>
                  <a:srgbClr val="FF0000"/>
                </a:solidFill>
              </a:rPr>
              <a:t>علاء</a:t>
            </a:r>
            <a:r>
              <a:rPr lang="en-US" sz="2000" b="1" dirty="0" smtClean="0">
                <a:solidFill>
                  <a:srgbClr val="FF0000"/>
                </a:solidFill>
              </a:rPr>
              <a:t> </a:t>
            </a:r>
            <a:r>
              <a:rPr lang="en-US" sz="2000" b="1" dirty="0" err="1" smtClean="0">
                <a:solidFill>
                  <a:srgbClr val="FF0000"/>
                </a:solidFill>
              </a:rPr>
              <a:t>الدين</a:t>
            </a:r>
            <a:r>
              <a:rPr lang="en-US" sz="2000" b="1" dirty="0" smtClean="0">
                <a:solidFill>
                  <a:srgbClr val="FF0000"/>
                </a:solidFill>
              </a:rPr>
              <a:t> </a:t>
            </a:r>
            <a:r>
              <a:rPr lang="en-US" sz="2000" b="1" dirty="0" err="1" smtClean="0">
                <a:solidFill>
                  <a:srgbClr val="FF0000"/>
                </a:solidFill>
              </a:rPr>
              <a:t>أبو</a:t>
            </a:r>
            <a:r>
              <a:rPr lang="en-US" sz="2000" b="1" dirty="0" smtClean="0">
                <a:solidFill>
                  <a:srgbClr val="FF0000"/>
                </a:solidFill>
              </a:rPr>
              <a:t> </a:t>
            </a:r>
            <a:r>
              <a:rPr lang="en-US" sz="2000" b="1" dirty="0" err="1" smtClean="0">
                <a:solidFill>
                  <a:srgbClr val="FF0000"/>
                </a:solidFill>
              </a:rPr>
              <a:t>الحسن</a:t>
            </a:r>
            <a:r>
              <a:rPr lang="en-US" sz="2000" b="1" dirty="0" smtClean="0">
                <a:solidFill>
                  <a:srgbClr val="FF0000"/>
                </a:solidFill>
              </a:rPr>
              <a:t> </a:t>
            </a:r>
            <a:r>
              <a:rPr lang="en-US" sz="2000" b="1" dirty="0" err="1" smtClean="0">
                <a:solidFill>
                  <a:srgbClr val="FF0000"/>
                </a:solidFill>
              </a:rPr>
              <a:t>عليّ</a:t>
            </a:r>
            <a:r>
              <a:rPr lang="en-US" sz="2000" b="1" dirty="0" smtClean="0">
                <a:solidFill>
                  <a:srgbClr val="FF0000"/>
                </a:solidFill>
              </a:rPr>
              <a:t> </a:t>
            </a:r>
            <a:r>
              <a:rPr lang="en-US" sz="2000" b="1" dirty="0" err="1" smtClean="0">
                <a:solidFill>
                  <a:srgbClr val="FF0000"/>
                </a:solidFill>
              </a:rPr>
              <a:t>بن</a:t>
            </a:r>
            <a:r>
              <a:rPr lang="en-US" sz="2000" b="1" dirty="0" smtClean="0">
                <a:solidFill>
                  <a:srgbClr val="FF0000"/>
                </a:solidFill>
              </a:rPr>
              <a:t> </a:t>
            </a:r>
            <a:r>
              <a:rPr lang="en-US" sz="2000" b="1" dirty="0" err="1" smtClean="0">
                <a:solidFill>
                  <a:srgbClr val="FF0000"/>
                </a:solidFill>
              </a:rPr>
              <a:t>أبي</a:t>
            </a:r>
            <a:r>
              <a:rPr lang="en-US" sz="2000" b="1" dirty="0" smtClean="0">
                <a:solidFill>
                  <a:srgbClr val="FF0000"/>
                </a:solidFill>
              </a:rPr>
              <a:t> </a:t>
            </a:r>
            <a:r>
              <a:rPr lang="en-US" sz="2000" b="1" dirty="0" err="1" smtClean="0">
                <a:solidFill>
                  <a:srgbClr val="FF0000"/>
                </a:solidFill>
              </a:rPr>
              <a:t>حزم</a:t>
            </a:r>
            <a:r>
              <a:rPr lang="en-US" sz="2000" b="1" dirty="0" smtClean="0">
                <a:solidFill>
                  <a:srgbClr val="FF0000"/>
                </a:solidFill>
              </a:rPr>
              <a:t> </a:t>
            </a:r>
            <a:r>
              <a:rPr lang="en-US" sz="2000" b="1" dirty="0" err="1" smtClean="0">
                <a:solidFill>
                  <a:srgbClr val="FF0000"/>
                </a:solidFill>
              </a:rPr>
              <a:t>القرشي</a:t>
            </a:r>
            <a:r>
              <a:rPr lang="en-US" sz="2000" b="1" dirty="0" smtClean="0">
                <a:solidFill>
                  <a:srgbClr val="FF0000"/>
                </a:solidFill>
              </a:rPr>
              <a:t> </a:t>
            </a:r>
            <a:r>
              <a:rPr lang="en-US" sz="2000" b="1" dirty="0" err="1" smtClean="0">
                <a:solidFill>
                  <a:srgbClr val="FF0000"/>
                </a:solidFill>
              </a:rPr>
              <a:t>الدمشقي</a:t>
            </a:r>
            <a:r>
              <a:rPr lang="en-US" sz="2000" b="1" dirty="0" smtClean="0">
                <a:solidFill>
                  <a:srgbClr val="FF0000"/>
                </a:solidFill>
              </a:rPr>
              <a:t> </a:t>
            </a:r>
            <a:r>
              <a:rPr lang="en-US" sz="1600" dirty="0" smtClean="0">
                <a:solidFill>
                  <a:srgbClr val="FF0000"/>
                </a:solidFill>
              </a:rPr>
              <a:t>),</a:t>
            </a:r>
          </a:p>
          <a:p>
            <a:pPr>
              <a:buNone/>
            </a:pPr>
            <a:r>
              <a:rPr lang="en-US" sz="1600" dirty="0" smtClean="0">
                <a:solidFill>
                  <a:srgbClr val="FF0000"/>
                </a:solidFill>
              </a:rPr>
              <a:t>                                       (</a:t>
            </a:r>
            <a:r>
              <a:rPr lang="en-US" sz="1600" b="1" dirty="0" err="1" smtClean="0">
                <a:solidFill>
                  <a:srgbClr val="FF0000"/>
                </a:solidFill>
              </a:rPr>
              <a:t>ابن</a:t>
            </a:r>
            <a:r>
              <a:rPr lang="en-US" sz="1600" b="1" dirty="0" smtClean="0">
                <a:solidFill>
                  <a:srgbClr val="FF0000"/>
                </a:solidFill>
              </a:rPr>
              <a:t> </a:t>
            </a:r>
            <a:r>
              <a:rPr lang="en-US" sz="1600" b="1" dirty="0" err="1" smtClean="0">
                <a:solidFill>
                  <a:srgbClr val="FF0000"/>
                </a:solidFill>
              </a:rPr>
              <a:t>النفيس</a:t>
            </a:r>
            <a:r>
              <a:rPr lang="en-US" sz="1600" b="1" dirty="0" smtClean="0">
                <a:solidFill>
                  <a:srgbClr val="FF0000"/>
                </a:solidFill>
              </a:rPr>
              <a:t> ),</a:t>
            </a:r>
          </a:p>
          <a:p>
            <a:pPr algn="r">
              <a:buNone/>
            </a:pPr>
            <a:r>
              <a:rPr lang="en-US" sz="4200" dirty="0" smtClean="0">
                <a:solidFill>
                  <a:srgbClr val="FF0000"/>
                </a:solidFill>
              </a:rPr>
              <a:t> </a:t>
            </a:r>
            <a:r>
              <a:rPr lang="ar-SA" sz="2000" dirty="0" smtClean="0"/>
              <a:t> هو عالم موسوعي وطبيب عربي مسلم، له إسهامات كثيرة في الطب، ويعد مكتشف الدورة الدموية الصغرى  وأحد رواد علم وظائف الأعضاء في الإنسان، حيث وضع نظريات يعتمد عليها العلماء إلى الآن. </a:t>
            </a:r>
          </a:p>
          <a:p>
            <a:pPr algn="r">
              <a:buNone/>
            </a:pPr>
            <a:r>
              <a:rPr lang="ar-SA" sz="2000" dirty="0" smtClean="0"/>
              <a:t>عين رئيسًا لأطباء مصر</a:t>
            </a:r>
            <a:endParaRPr lang="en-US" sz="42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31198" y="1752600"/>
            <a:ext cx="3321195" cy="3962416"/>
          </a:xfrm>
          <a:prstGeom prst="rect">
            <a:avLst/>
          </a:prstGeom>
        </p:spPr>
      </p:pic>
      <p:sp>
        <p:nvSpPr>
          <p:cNvPr id="5" name="Rectangle 4"/>
          <p:cNvSpPr/>
          <p:nvPr/>
        </p:nvSpPr>
        <p:spPr>
          <a:xfrm>
            <a:off x="0" y="5261138"/>
            <a:ext cx="6336704"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000" b="1" dirty="0" smtClean="0"/>
              <a:t>كتابه "الشامل في الصناعة الطبية، الذي نشر منه 43 مجلد في عام 1244</a:t>
            </a:r>
            <a:endParaRPr lang="en-US" b="1" dirty="0"/>
          </a:p>
        </p:txBody>
      </p:sp>
    </p:spTree>
    <p:extLst>
      <p:ext uri="{BB962C8B-B14F-4D97-AF65-F5344CB8AC3E}">
        <p14:creationId xmlns:p14="http://schemas.microsoft.com/office/powerpoint/2010/main" xmlns="" val="2288358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3898776" cy="3600400"/>
          </a:xfrm>
          <a:ln/>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118872" indent="0">
              <a:buClr>
                <a:schemeClr val="tx1"/>
              </a:buClr>
              <a:buNone/>
            </a:pPr>
            <a:r>
              <a:rPr lang="en-US" dirty="0" smtClean="0"/>
              <a:t>1: Role </a:t>
            </a:r>
            <a:r>
              <a:rPr lang="en-US" dirty="0"/>
              <a:t>of Islamic </a:t>
            </a:r>
            <a:r>
              <a:rPr lang="en-US" dirty="0" smtClean="0"/>
              <a:t>civilization  </a:t>
            </a:r>
            <a:r>
              <a:rPr lang="en-US" dirty="0"/>
              <a:t>in </a:t>
            </a:r>
            <a:r>
              <a:rPr lang="en-US" dirty="0" smtClean="0"/>
              <a:t>the evolution of medicine and medical ethics </a:t>
            </a:r>
          </a:p>
          <a:p>
            <a:pPr marL="118872" indent="0">
              <a:buClr>
                <a:schemeClr val="tx1"/>
              </a:buClr>
              <a:buNone/>
            </a:pPr>
            <a:endParaRPr lang="ar-SA" dirty="0" smtClean="0"/>
          </a:p>
          <a:p>
            <a:pPr marL="118872" indent="0">
              <a:buClr>
                <a:schemeClr val="tx1"/>
              </a:buClr>
              <a:buNone/>
            </a:pPr>
            <a:r>
              <a:rPr lang="en-US" dirty="0" smtClean="0"/>
              <a:t>2: The current sources  and  </a:t>
            </a:r>
            <a:r>
              <a:rPr lang="en-US" dirty="0"/>
              <a:t>values </a:t>
            </a:r>
            <a:r>
              <a:rPr lang="en-US" dirty="0" smtClean="0"/>
              <a:t>of Islamic medical ethics </a:t>
            </a:r>
          </a:p>
          <a:p>
            <a:pPr marL="118872" indent="0">
              <a:buClr>
                <a:schemeClr val="tx1"/>
              </a:buClr>
              <a:buNone/>
            </a:pPr>
            <a:endParaRPr lang="ar-SA" dirty="0" smtClean="0"/>
          </a:p>
          <a:p>
            <a:pPr marL="118872" indent="0">
              <a:buClr>
                <a:schemeClr val="tx1"/>
              </a:buClr>
              <a:buNone/>
            </a:pPr>
            <a:r>
              <a:rPr lang="en-US" dirty="0" smtClean="0"/>
              <a:t>3: Main guiding principles of  </a:t>
            </a:r>
          </a:p>
          <a:p>
            <a:pPr marL="411480" lvl="1" indent="0">
              <a:buClr>
                <a:schemeClr val="tx1"/>
              </a:buClr>
              <a:buNone/>
            </a:pPr>
            <a:r>
              <a:rPr lang="en-US" dirty="0" smtClean="0"/>
              <a:t> Islamic </a:t>
            </a:r>
            <a:r>
              <a:rPr lang="en-US" dirty="0"/>
              <a:t>medical ethics </a:t>
            </a:r>
            <a:endParaRPr lang="en-US" dirty="0" smtClean="0"/>
          </a:p>
          <a:p>
            <a:pPr marL="118872" indent="0">
              <a:buClr>
                <a:schemeClr val="tx1"/>
              </a:buClr>
              <a:buNone/>
            </a:pPr>
            <a:endParaRPr lang="en-US" dirty="0"/>
          </a:p>
          <a:p>
            <a:pPr marL="118872" indent="0">
              <a:buClr>
                <a:schemeClr val="tx1"/>
              </a:buClr>
              <a:buNone/>
            </a:pPr>
            <a:r>
              <a:rPr lang="en-US" dirty="0" smtClean="0"/>
              <a:t>4 :Examples of issues addressed by Islamic medical ethics </a:t>
            </a:r>
          </a:p>
          <a:p>
            <a:pPr marL="633222" indent="-514350">
              <a:buClr>
                <a:schemeClr val="tx1"/>
              </a:buClr>
              <a:buFont typeface="+mj-lt"/>
              <a:buAutoNum type="arabicPeriod"/>
            </a:pPr>
            <a:endParaRPr lang="en-US" dirty="0"/>
          </a:p>
        </p:txBody>
      </p:sp>
      <p:sp>
        <p:nvSpPr>
          <p:cNvPr id="2" name="Title 1"/>
          <p:cNvSpPr>
            <a:spLocks noGrp="1"/>
          </p:cNvSpPr>
          <p:nvPr>
            <p:ph type="title"/>
          </p:nvPr>
        </p:nvSpPr>
        <p:spPr/>
        <p:txBody>
          <a:bodyPr/>
          <a:lstStyle/>
          <a:p>
            <a:r>
              <a:rPr lang="en-US" dirty="0" smtClean="0"/>
              <a:t>Objectives</a:t>
            </a:r>
            <a:r>
              <a:rPr lang="ar-SA" dirty="0" smtClean="0"/>
              <a:t>الأهداف                   </a:t>
            </a:r>
            <a:endParaRPr lang="en-US" dirty="0"/>
          </a:p>
        </p:txBody>
      </p:sp>
      <p:sp>
        <p:nvSpPr>
          <p:cNvPr id="4" name="Content Placeholder 2"/>
          <p:cNvSpPr txBox="1">
            <a:spLocks/>
          </p:cNvSpPr>
          <p:nvPr/>
        </p:nvSpPr>
        <p:spPr>
          <a:xfrm>
            <a:off x="4788024" y="2276872"/>
            <a:ext cx="3898776" cy="3672408"/>
          </a:xfrm>
          <a:prstGeom prst="rect">
            <a:avLst/>
          </a:prstGeom>
        </p:spPr>
        <p:style>
          <a:lnRef idx="2">
            <a:schemeClr val="accent2"/>
          </a:lnRef>
          <a:fillRef idx="1">
            <a:schemeClr val="lt1"/>
          </a:fillRef>
          <a:effectRef idx="0">
            <a:schemeClr val="accent2"/>
          </a:effectRef>
          <a:fontRef idx="minor">
            <a:schemeClr val="dk1"/>
          </a:fontRef>
        </p:style>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lgn="r" rtl="1"/>
            <a:r>
              <a:rPr lang="ar-SA" sz="2400" dirty="0" smtClean="0"/>
              <a:t>دور الحضارة الإسلامية في تطور الطب  و العلوم الطبية.</a:t>
            </a:r>
          </a:p>
          <a:p>
            <a:pPr algn="r" rtl="1"/>
            <a:r>
              <a:rPr lang="ar-SA" sz="2400" dirty="0" smtClean="0"/>
              <a:t>مصادر و مرجعيات أخلاقيات المهن الصحية</a:t>
            </a:r>
            <a:r>
              <a:rPr lang="en-US" sz="2400" dirty="0" smtClean="0"/>
              <a:t> </a:t>
            </a:r>
            <a:r>
              <a:rPr lang="ar-SA" sz="2400" dirty="0" smtClean="0"/>
              <a:t> في الإسلام .</a:t>
            </a:r>
          </a:p>
          <a:p>
            <a:pPr algn="r" rtl="1"/>
            <a:r>
              <a:rPr lang="ar-SA" sz="2400" dirty="0" smtClean="0"/>
              <a:t>مبادئ الأخلاقيات الطبية الإسلامية </a:t>
            </a:r>
          </a:p>
          <a:p>
            <a:pPr algn="r" rtl="1"/>
            <a:r>
              <a:rPr lang="ar-SA" sz="2400" dirty="0" smtClean="0"/>
              <a:t>امثلة للقضايا الأخلاقية  الطبية المعاصرة التي تتناولها الأخلاقيات الإسلامية بطريقة متميزة. </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1657"/>
            <a:ext cx="8229600" cy="1252728"/>
          </a:xfrm>
        </p:spPr>
        <p:txBody>
          <a:bodyPr>
            <a:noAutofit/>
          </a:bodyPr>
          <a:lstStyle/>
          <a:p>
            <a:pPr algn="r" rtl="1"/>
            <a:r>
              <a:rPr lang="en-US" sz="3600" dirty="0" smtClean="0"/>
              <a:t>`</a:t>
            </a:r>
            <a:br>
              <a:rPr lang="en-US" sz="3600" dirty="0" smtClean="0"/>
            </a:br>
            <a:r>
              <a:rPr lang="ar-SA" sz="3600" dirty="0" smtClean="0"/>
              <a:t>إسهام </a:t>
            </a:r>
            <a:r>
              <a:rPr lang="ar-SA" sz="3600" dirty="0"/>
              <a:t>الحضارة الإسلامية في تطور الطب في </a:t>
            </a:r>
            <a:r>
              <a:rPr lang="ar-SA" sz="3600" dirty="0" smtClean="0"/>
              <a:t>العالم</a:t>
            </a:r>
            <a:r>
              <a:rPr lang="en-US" sz="3600" dirty="0"/>
              <a:t/>
            </a:r>
            <a:br>
              <a:rPr lang="en-US" sz="3600" dirty="0"/>
            </a:br>
            <a:endParaRPr lang="en-US" sz="3600" dirty="0"/>
          </a:p>
        </p:txBody>
      </p:sp>
      <p:sp>
        <p:nvSpPr>
          <p:cNvPr id="3" name="Content Placeholder 2"/>
          <p:cNvSpPr>
            <a:spLocks noGrp="1"/>
          </p:cNvSpPr>
          <p:nvPr>
            <p:ph idx="1"/>
          </p:nvPr>
        </p:nvSpPr>
        <p:spPr>
          <a:xfrm>
            <a:off x="152400" y="2057400"/>
            <a:ext cx="5334000" cy="4800600"/>
          </a:xfrm>
        </p:spPr>
        <p:txBody>
          <a:bodyPr>
            <a:normAutofit fontScale="40000" lnSpcReduction="20000"/>
          </a:bodyPr>
          <a:lstStyle/>
          <a:p>
            <a:pPr>
              <a:buNone/>
            </a:pPr>
            <a:r>
              <a:rPr lang="en-US" sz="4200" b="1" dirty="0" smtClean="0"/>
              <a:t>Ala-al-din </a:t>
            </a:r>
            <a:r>
              <a:rPr lang="en-US" sz="4200" b="1" dirty="0" err="1" smtClean="0"/>
              <a:t>abu</a:t>
            </a:r>
            <a:r>
              <a:rPr lang="en-US" sz="4200" b="1" dirty="0" smtClean="0"/>
              <a:t> Al-Hassan Ali </a:t>
            </a:r>
            <a:r>
              <a:rPr lang="en-US" sz="4200" b="1" dirty="0" err="1" smtClean="0"/>
              <a:t>ibn</a:t>
            </a:r>
            <a:r>
              <a:rPr lang="en-US" sz="4200" b="1" dirty="0" smtClean="0"/>
              <a:t> </a:t>
            </a:r>
            <a:r>
              <a:rPr lang="en-US" sz="4200" b="1" dirty="0" err="1" smtClean="0"/>
              <a:t>Abi-Hazm</a:t>
            </a:r>
            <a:r>
              <a:rPr lang="en-US" sz="4200" b="1" dirty="0" smtClean="0"/>
              <a:t> al-</a:t>
            </a:r>
            <a:r>
              <a:rPr lang="en-US" sz="4200" b="1" dirty="0" err="1" smtClean="0"/>
              <a:t>Qarshi</a:t>
            </a:r>
            <a:r>
              <a:rPr lang="en-US" sz="4200" b="1" dirty="0" smtClean="0"/>
              <a:t> al-</a:t>
            </a:r>
            <a:r>
              <a:rPr lang="en-US" sz="4200" b="1" dirty="0" err="1" smtClean="0"/>
              <a:t>Dimashqi</a:t>
            </a:r>
            <a:endParaRPr lang="en-US" sz="4200" b="1" dirty="0" smtClean="0"/>
          </a:p>
          <a:p>
            <a:pPr>
              <a:buNone/>
            </a:pPr>
            <a:r>
              <a:rPr lang="en-US" sz="4200" dirty="0" smtClean="0">
                <a:solidFill>
                  <a:srgbClr val="FF0000"/>
                </a:solidFill>
              </a:rPr>
              <a:t> (</a:t>
            </a:r>
            <a:r>
              <a:rPr lang="en-US" sz="5000" b="1" dirty="0" err="1" smtClean="0">
                <a:solidFill>
                  <a:srgbClr val="FF0000"/>
                </a:solidFill>
              </a:rPr>
              <a:t>علاء</a:t>
            </a:r>
            <a:r>
              <a:rPr lang="en-US" sz="5000" b="1" dirty="0" smtClean="0">
                <a:solidFill>
                  <a:srgbClr val="FF0000"/>
                </a:solidFill>
              </a:rPr>
              <a:t> </a:t>
            </a:r>
            <a:r>
              <a:rPr lang="en-US" sz="5000" b="1" dirty="0" err="1" smtClean="0">
                <a:solidFill>
                  <a:srgbClr val="FF0000"/>
                </a:solidFill>
              </a:rPr>
              <a:t>الدين</a:t>
            </a:r>
            <a:r>
              <a:rPr lang="en-US" sz="5000" b="1" dirty="0" smtClean="0">
                <a:solidFill>
                  <a:srgbClr val="FF0000"/>
                </a:solidFill>
              </a:rPr>
              <a:t> </a:t>
            </a:r>
            <a:r>
              <a:rPr lang="en-US" sz="5000" b="1" dirty="0" err="1" smtClean="0">
                <a:solidFill>
                  <a:srgbClr val="FF0000"/>
                </a:solidFill>
              </a:rPr>
              <a:t>أبو</a:t>
            </a:r>
            <a:r>
              <a:rPr lang="en-US" sz="5000" b="1" dirty="0" smtClean="0">
                <a:solidFill>
                  <a:srgbClr val="FF0000"/>
                </a:solidFill>
              </a:rPr>
              <a:t> </a:t>
            </a:r>
            <a:r>
              <a:rPr lang="en-US" sz="5000" b="1" dirty="0" err="1" smtClean="0">
                <a:solidFill>
                  <a:srgbClr val="FF0000"/>
                </a:solidFill>
              </a:rPr>
              <a:t>الحسن</a:t>
            </a:r>
            <a:r>
              <a:rPr lang="en-US" sz="5000" b="1" dirty="0" smtClean="0">
                <a:solidFill>
                  <a:srgbClr val="FF0000"/>
                </a:solidFill>
              </a:rPr>
              <a:t> </a:t>
            </a:r>
            <a:r>
              <a:rPr lang="en-US" sz="5000" b="1" dirty="0" err="1" smtClean="0">
                <a:solidFill>
                  <a:srgbClr val="FF0000"/>
                </a:solidFill>
              </a:rPr>
              <a:t>عليّ</a:t>
            </a:r>
            <a:r>
              <a:rPr lang="en-US" sz="5000" b="1" dirty="0" smtClean="0">
                <a:solidFill>
                  <a:srgbClr val="FF0000"/>
                </a:solidFill>
              </a:rPr>
              <a:t> </a:t>
            </a:r>
            <a:r>
              <a:rPr lang="en-US" sz="5000" b="1" dirty="0" err="1" smtClean="0">
                <a:solidFill>
                  <a:srgbClr val="FF0000"/>
                </a:solidFill>
              </a:rPr>
              <a:t>بن</a:t>
            </a:r>
            <a:r>
              <a:rPr lang="en-US" sz="5000" b="1" dirty="0" smtClean="0">
                <a:solidFill>
                  <a:srgbClr val="FF0000"/>
                </a:solidFill>
              </a:rPr>
              <a:t> </a:t>
            </a:r>
            <a:r>
              <a:rPr lang="en-US" sz="5000" b="1" dirty="0" err="1" smtClean="0">
                <a:solidFill>
                  <a:srgbClr val="FF0000"/>
                </a:solidFill>
              </a:rPr>
              <a:t>أبي</a:t>
            </a:r>
            <a:r>
              <a:rPr lang="en-US" sz="5000" b="1" dirty="0" smtClean="0">
                <a:solidFill>
                  <a:srgbClr val="FF0000"/>
                </a:solidFill>
              </a:rPr>
              <a:t> </a:t>
            </a:r>
            <a:r>
              <a:rPr lang="en-US" sz="5000" b="1" dirty="0" err="1" smtClean="0">
                <a:solidFill>
                  <a:srgbClr val="FF0000"/>
                </a:solidFill>
              </a:rPr>
              <a:t>حزم</a:t>
            </a:r>
            <a:r>
              <a:rPr lang="en-US" sz="5000" b="1" dirty="0" smtClean="0">
                <a:solidFill>
                  <a:srgbClr val="FF0000"/>
                </a:solidFill>
              </a:rPr>
              <a:t> </a:t>
            </a:r>
            <a:r>
              <a:rPr lang="en-US" sz="5000" b="1" dirty="0" err="1" smtClean="0">
                <a:solidFill>
                  <a:srgbClr val="FF0000"/>
                </a:solidFill>
              </a:rPr>
              <a:t>القرشي</a:t>
            </a:r>
            <a:r>
              <a:rPr lang="en-US" sz="5000" b="1" dirty="0" smtClean="0">
                <a:solidFill>
                  <a:srgbClr val="FF0000"/>
                </a:solidFill>
              </a:rPr>
              <a:t> </a:t>
            </a:r>
            <a:r>
              <a:rPr lang="en-US" sz="5000" b="1" dirty="0" err="1" smtClean="0">
                <a:solidFill>
                  <a:srgbClr val="FF0000"/>
                </a:solidFill>
              </a:rPr>
              <a:t>الدمشقي</a:t>
            </a:r>
            <a:r>
              <a:rPr lang="en-US" sz="5000" b="1" dirty="0" smtClean="0">
                <a:solidFill>
                  <a:srgbClr val="FF0000"/>
                </a:solidFill>
              </a:rPr>
              <a:t> </a:t>
            </a:r>
            <a:r>
              <a:rPr lang="en-US" sz="4200" dirty="0" smtClean="0">
                <a:solidFill>
                  <a:srgbClr val="FF0000"/>
                </a:solidFill>
              </a:rPr>
              <a:t>),</a:t>
            </a:r>
          </a:p>
          <a:p>
            <a:pPr>
              <a:buNone/>
            </a:pPr>
            <a:r>
              <a:rPr lang="en-US" sz="4500" dirty="0" smtClean="0">
                <a:solidFill>
                  <a:srgbClr val="FF0000"/>
                </a:solidFill>
              </a:rPr>
              <a:t>                                       (</a:t>
            </a:r>
            <a:r>
              <a:rPr lang="en-US" sz="4500" b="1" dirty="0" err="1" smtClean="0">
                <a:solidFill>
                  <a:srgbClr val="FF0000"/>
                </a:solidFill>
              </a:rPr>
              <a:t>ابن</a:t>
            </a:r>
            <a:r>
              <a:rPr lang="en-US" sz="4500" b="1" dirty="0" smtClean="0">
                <a:solidFill>
                  <a:srgbClr val="FF0000"/>
                </a:solidFill>
              </a:rPr>
              <a:t> </a:t>
            </a:r>
            <a:r>
              <a:rPr lang="en-US" sz="4500" b="1" dirty="0" err="1" smtClean="0">
                <a:solidFill>
                  <a:srgbClr val="FF0000"/>
                </a:solidFill>
              </a:rPr>
              <a:t>النفيس</a:t>
            </a:r>
            <a:r>
              <a:rPr lang="en-US" sz="4500" b="1" dirty="0" smtClean="0">
                <a:solidFill>
                  <a:srgbClr val="FF0000"/>
                </a:solidFill>
              </a:rPr>
              <a:t> ),</a:t>
            </a:r>
          </a:p>
          <a:p>
            <a:r>
              <a:rPr lang="en-US" sz="4200" dirty="0" smtClean="0">
                <a:solidFill>
                  <a:srgbClr val="FF0000"/>
                </a:solidFill>
              </a:rPr>
              <a:t> </a:t>
            </a:r>
            <a:r>
              <a:rPr lang="en-US" sz="4500" dirty="0" smtClean="0"/>
              <a:t>known as </a:t>
            </a:r>
            <a:r>
              <a:rPr lang="en-US" sz="4500" b="1" dirty="0" err="1" smtClean="0"/>
              <a:t>Ibn</a:t>
            </a:r>
            <a:r>
              <a:rPr lang="en-US" sz="4500" b="1" dirty="0" smtClean="0"/>
              <a:t> al-</a:t>
            </a:r>
            <a:r>
              <a:rPr lang="en-US" sz="4500" b="1" dirty="0" err="1" smtClean="0"/>
              <a:t>Nafis</a:t>
            </a:r>
            <a:r>
              <a:rPr lang="en-US" sz="4500" dirty="0" smtClean="0"/>
              <a:t> (</a:t>
            </a:r>
            <a:r>
              <a:rPr lang="en-US" sz="4500" dirty="0" err="1" smtClean="0"/>
              <a:t>ابن</a:t>
            </a:r>
            <a:r>
              <a:rPr lang="en-US" sz="4500" dirty="0" smtClean="0"/>
              <a:t> </a:t>
            </a:r>
            <a:r>
              <a:rPr lang="en-US" sz="4500" dirty="0" err="1" smtClean="0"/>
              <a:t>النفيس</a:t>
            </a:r>
            <a:r>
              <a:rPr lang="en-US" sz="4500" dirty="0" smtClean="0"/>
              <a:t> ), was is mostly famous for being the first to describe the </a:t>
            </a:r>
            <a:r>
              <a:rPr lang="en-US" sz="4500" b="1" dirty="0" smtClean="0">
                <a:solidFill>
                  <a:srgbClr val="FF0000"/>
                </a:solidFill>
              </a:rPr>
              <a:t>pulmonary circulation </a:t>
            </a:r>
            <a:r>
              <a:rPr lang="en-US" sz="4500" dirty="0" smtClean="0"/>
              <a:t>.</a:t>
            </a:r>
          </a:p>
          <a:p>
            <a:r>
              <a:rPr lang="en-US" sz="4500" dirty="0" smtClean="0"/>
              <a:t>He was born in 1213 in  Damascus. He attended the Medical College Hospital (</a:t>
            </a:r>
            <a:r>
              <a:rPr lang="en-US" sz="4500" dirty="0" err="1" smtClean="0">
                <a:hlinkClick r:id="rId2" action="ppaction://hlinkfile" tooltip="Bimaristan"/>
              </a:rPr>
              <a:t>Bimaristan</a:t>
            </a:r>
            <a:r>
              <a:rPr lang="en-US" sz="4500" dirty="0" smtClean="0"/>
              <a:t> Al-</a:t>
            </a:r>
            <a:r>
              <a:rPr lang="en-US" sz="4500" dirty="0" err="1" smtClean="0"/>
              <a:t>Noori</a:t>
            </a:r>
            <a:r>
              <a:rPr lang="en-US" sz="4500" dirty="0" smtClean="0"/>
              <a:t>) in Damascus. Apart from medicine, </a:t>
            </a:r>
            <a:r>
              <a:rPr lang="en-US" sz="4500" dirty="0" err="1" smtClean="0"/>
              <a:t>Ibn</a:t>
            </a:r>
            <a:r>
              <a:rPr lang="en-US" sz="4500" dirty="0" smtClean="0"/>
              <a:t> al-</a:t>
            </a:r>
            <a:r>
              <a:rPr lang="en-US" sz="4500" dirty="0" err="1" smtClean="0"/>
              <a:t>Nafis</a:t>
            </a:r>
            <a:r>
              <a:rPr lang="en-US" sz="4500" dirty="0" smtClean="0"/>
              <a:t> learned </a:t>
            </a:r>
            <a:r>
              <a:rPr lang="en-US" sz="4500" dirty="0" smtClean="0">
                <a:hlinkClick r:id="rId3" action="ppaction://hlinkfile" tooltip="Jurisprudence"/>
              </a:rPr>
              <a:t>jurisprudence</a:t>
            </a:r>
            <a:r>
              <a:rPr lang="en-US" sz="4500" dirty="0" smtClean="0"/>
              <a:t>, </a:t>
            </a:r>
            <a:r>
              <a:rPr lang="en-US" sz="4500" dirty="0" smtClean="0">
                <a:hlinkClick r:id="rId4" action="ppaction://hlinkfile" tooltip="Literature"/>
              </a:rPr>
              <a:t>literature</a:t>
            </a:r>
            <a:r>
              <a:rPr lang="en-US" sz="4500" dirty="0" smtClean="0"/>
              <a:t> and theology. He became an expert on the </a:t>
            </a:r>
            <a:r>
              <a:rPr lang="en-US" sz="4500" dirty="0" err="1" smtClean="0">
                <a:hlinkClick r:id="rId5" action="ppaction://hlinkfile" tooltip="Shafi'i"/>
              </a:rPr>
              <a:t>Shafi'i</a:t>
            </a:r>
            <a:r>
              <a:rPr lang="en-US" sz="4500" dirty="0" smtClean="0"/>
              <a:t> school of jurisprudence and an expert </a:t>
            </a:r>
            <a:r>
              <a:rPr lang="en-US" sz="4500" dirty="0" smtClean="0">
                <a:hlinkClick r:id="rId6" action="ppaction://hlinkfile" tooltip="Physician"/>
              </a:rPr>
              <a:t>physician</a:t>
            </a:r>
            <a:r>
              <a:rPr lang="en-US" sz="4500" dirty="0" smtClean="0"/>
              <a:t>.</a:t>
            </a:r>
            <a:endParaRPr lang="en-US" sz="4500" baseline="30000" dirty="0" smtClean="0"/>
          </a:p>
          <a:p>
            <a:endParaRPr lang="en-US" sz="4500" dirty="0" smtClean="0"/>
          </a:p>
          <a:p>
            <a:r>
              <a:rPr lang="en-US" sz="4500" dirty="0" smtClean="0"/>
              <a:t>In 1236, Al-</a:t>
            </a:r>
            <a:r>
              <a:rPr lang="en-US" sz="4500" dirty="0" err="1" smtClean="0"/>
              <a:t>Nafis</a:t>
            </a:r>
            <a:r>
              <a:rPr lang="en-US" sz="4500" dirty="0" smtClean="0"/>
              <a:t> moved to</a:t>
            </a:r>
            <a:r>
              <a:rPr lang="ar-SA" sz="4500" dirty="0" smtClean="0"/>
              <a:t>  </a:t>
            </a:r>
            <a:r>
              <a:rPr lang="en-US" sz="4500" dirty="0" smtClean="0"/>
              <a:t>Egypt. He worked at the Al-</a:t>
            </a:r>
            <a:r>
              <a:rPr lang="en-US" sz="4500" dirty="0" err="1" smtClean="0"/>
              <a:t>Nassri</a:t>
            </a:r>
            <a:r>
              <a:rPr lang="en-US" sz="4500" dirty="0" smtClean="0"/>
              <a:t> Hospital, Al-</a:t>
            </a:r>
            <a:r>
              <a:rPr lang="en-US" sz="4500" dirty="0" err="1" smtClean="0"/>
              <a:t>Mansouri</a:t>
            </a:r>
            <a:r>
              <a:rPr lang="en-US" sz="4500" dirty="0" smtClean="0"/>
              <a:t> Hospital,. When he died in 1288, he donated his house, library and clinic to the </a:t>
            </a:r>
            <a:r>
              <a:rPr lang="en-US" sz="4500" dirty="0" err="1" smtClean="0"/>
              <a:t>Mansuriya</a:t>
            </a:r>
            <a:r>
              <a:rPr lang="en-US" sz="4500" dirty="0" smtClean="0"/>
              <a:t> Hospital</a:t>
            </a:r>
            <a:r>
              <a:rPr lang="en-US" sz="4500" dirty="0" smtClean="0"/>
              <a:t>.</a:t>
            </a:r>
            <a:endParaRPr lang="en-US" sz="4500" dirty="0" smtClean="0"/>
          </a:p>
        </p:txBody>
      </p:sp>
      <p:pic>
        <p:nvPicPr>
          <p:cNvPr id="4" name="Picture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631198" y="1752600"/>
            <a:ext cx="3321195" cy="3962416"/>
          </a:xfrm>
          <a:prstGeom prst="rect">
            <a:avLst/>
          </a:prstGeom>
        </p:spPr>
      </p:pic>
    </p:spTree>
    <p:extLst>
      <p:ext uri="{BB962C8B-B14F-4D97-AF65-F5344CB8AC3E}">
        <p14:creationId xmlns:p14="http://schemas.microsoft.com/office/powerpoint/2010/main" xmlns="" val="2288358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3600" dirty="0"/>
              <a:t>إسهام الحضارة الإسلامية في تطور الطب في العالم</a:t>
            </a:r>
            <a:endParaRPr lang="en-US" sz="3600" dirty="0"/>
          </a:p>
        </p:txBody>
      </p:sp>
      <p:sp>
        <p:nvSpPr>
          <p:cNvPr id="3" name="Content Placeholder 2"/>
          <p:cNvSpPr>
            <a:spLocks noGrp="1"/>
          </p:cNvSpPr>
          <p:nvPr>
            <p:ph idx="1"/>
          </p:nvPr>
        </p:nvSpPr>
        <p:spPr>
          <a:xfrm>
            <a:off x="304800" y="1428736"/>
            <a:ext cx="6248400" cy="5429264"/>
          </a:xfrm>
        </p:spPr>
        <p:txBody>
          <a:bodyPr>
            <a:normAutofit fontScale="85000" lnSpcReduction="20000"/>
          </a:bodyPr>
          <a:lstStyle/>
          <a:p>
            <a:pPr algn="r" rtl="1"/>
            <a:r>
              <a:rPr lang="en-US" sz="2200" b="1" dirty="0" err="1" smtClean="0"/>
              <a:t>Ishāq</a:t>
            </a:r>
            <a:r>
              <a:rPr lang="en-US" sz="2200" b="1" dirty="0" smtClean="0"/>
              <a:t> </a:t>
            </a:r>
            <a:r>
              <a:rPr lang="en-US" sz="2200" b="1" dirty="0" err="1" smtClean="0"/>
              <a:t>ibn</a:t>
            </a:r>
            <a:r>
              <a:rPr lang="en-US" sz="2200" b="1" dirty="0" smtClean="0"/>
              <a:t> </a:t>
            </a:r>
            <a:r>
              <a:rPr lang="en-US" sz="2200" b="1" dirty="0" err="1" smtClean="0"/>
              <a:t>ʻAlī</a:t>
            </a:r>
            <a:r>
              <a:rPr lang="en-US" sz="2200" b="1" dirty="0" smtClean="0"/>
              <a:t> al-</a:t>
            </a:r>
            <a:r>
              <a:rPr lang="en-US" sz="2200" b="1" dirty="0" err="1" smtClean="0"/>
              <a:t>Ruhāwī</a:t>
            </a:r>
            <a:r>
              <a:rPr lang="en-US" sz="2200" b="1" dirty="0" smtClean="0"/>
              <a:t> </a:t>
            </a:r>
            <a:endParaRPr lang="ar-SA" sz="2200" b="1" dirty="0" smtClean="0"/>
          </a:p>
          <a:p>
            <a:pPr algn="r" rtl="1"/>
            <a:r>
              <a:rPr lang="ar-SA" sz="2400" b="1" dirty="0" smtClean="0">
                <a:solidFill>
                  <a:srgbClr val="FF0000"/>
                </a:solidFill>
              </a:rPr>
              <a:t>إسحاق بن علي الرهاوي</a:t>
            </a:r>
            <a:endParaRPr lang="ar-SA" sz="2400" b="1" dirty="0" smtClean="0"/>
          </a:p>
          <a:p>
            <a:pPr algn="r" rtl="1"/>
            <a:r>
              <a:rPr lang="ar-SA" sz="2400" dirty="0" smtClean="0"/>
              <a:t>طبيب عربي الّف أول كتاب في الأخلاقيات الطبيه في القرن التاسع الميلادي و سماه </a:t>
            </a:r>
            <a:r>
              <a:rPr lang="ar-SA" sz="2400" dirty="0" smtClean="0"/>
              <a:t> </a:t>
            </a:r>
            <a:r>
              <a:rPr lang="ar-SA" sz="2600" b="1" dirty="0" smtClean="0">
                <a:solidFill>
                  <a:srgbClr val="FF0000"/>
                </a:solidFill>
              </a:rPr>
              <a:t>أدب </a:t>
            </a:r>
            <a:r>
              <a:rPr lang="ar-SA" sz="2600" b="1" dirty="0" smtClean="0">
                <a:solidFill>
                  <a:srgbClr val="FF0000"/>
                </a:solidFill>
              </a:rPr>
              <a:t>الطبيب</a:t>
            </a:r>
            <a:endParaRPr lang="ar-SA" sz="2400" dirty="0" smtClean="0"/>
          </a:p>
          <a:p>
            <a:pPr algn="r" rtl="1"/>
            <a:r>
              <a:rPr lang="ar-SA" sz="2400" dirty="0" smtClean="0"/>
              <a:t>يقصد إسحاق بن علي الرهاوي بتعبير "أدب الطبيب" في كتابه هذا ما يجب أن يكون عليه صاحب هذه المهنة من </a:t>
            </a:r>
            <a:r>
              <a:rPr lang="ar-SA" sz="2400" b="1" dirty="0" smtClean="0">
                <a:solidFill>
                  <a:srgbClr val="C00000"/>
                </a:solidFill>
              </a:rPr>
              <a:t>إيمان عميق بالله تعالى، ومعرفة واسعة بعلوم مهنة الطب، وما يحفظ صحة الجسم والعقل والنفس، وسلوك رضي في تعامله مع المرضى، وذويهم، ومن حولهم من الأقرباء والزائرين والخدم.</a:t>
            </a:r>
            <a:endParaRPr lang="en-US" sz="2400" b="1" dirty="0" smtClean="0">
              <a:solidFill>
                <a:srgbClr val="C00000"/>
              </a:solidFill>
            </a:endParaRPr>
          </a:p>
          <a:p>
            <a:pPr algn="r" rtl="1"/>
            <a:r>
              <a:rPr lang="ar-SA" sz="2400" dirty="0" smtClean="0"/>
              <a:t>واستهدف الرهاوي من وضع هذا الكتاب، إضافة إلى تعليم آداب المهنة، إبراز شرفها، وعظيم ما يستفاد منها في حالتي الصحة والمرض، وما ينبغي على الطبيب من الثقة بعون الله تعالى، خالق الإنسان والأكوان، وأنه هو الباري، والمعين، والشافي. </a:t>
            </a:r>
          </a:p>
          <a:p>
            <a:pPr algn="r" rtl="1"/>
            <a:r>
              <a:rPr lang="ar-SA" sz="2400" dirty="0" smtClean="0"/>
              <a:t>وهذا تثقيف روحي للطبيب يبعد من يتحلى به عن الدنايا والخداع، وابتزاز أموال البسطاء من الناس والمرضى، ويتحاشى ما يفسد صناعته سواء كان ذلك من جانبه، أو من جانب مريضه، وما يوصل بينهما من الممرضين والصيادلة، والمرضى، وأهلهم، ومن يقوم على خدمتهم، وزائريهم.</a:t>
            </a:r>
          </a:p>
          <a:p>
            <a:pPr algn="r" rtl="1"/>
            <a:r>
              <a:rPr lang="ar-SA" sz="2400" dirty="0" smtClean="0"/>
              <a:t>كما وصف لأول مرة </a:t>
            </a:r>
            <a:r>
              <a:rPr lang="ar-SA" sz="2400" b="1" dirty="0" smtClean="0">
                <a:solidFill>
                  <a:srgbClr val="C00000"/>
                </a:solidFill>
              </a:rPr>
              <a:t>نظاماَ للجودة النوعية </a:t>
            </a:r>
            <a:r>
              <a:rPr lang="ar-SA" sz="2400" dirty="0" smtClean="0"/>
              <a:t>لأطباء تتمثل في مراجعة سجلات المرضى </a:t>
            </a:r>
            <a:r>
              <a:rPr lang="en-US" sz="2400" dirty="0" smtClean="0"/>
              <a:t>Peer review</a:t>
            </a:r>
            <a:r>
              <a:rPr lang="ar-SA" sz="2400" dirty="0" smtClean="0"/>
              <a:t>.</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2209800"/>
            <a:ext cx="2310423" cy="3276600"/>
          </a:xfrm>
          <a:prstGeom prst="rect">
            <a:avLst/>
          </a:prstGeom>
        </p:spPr>
      </p:pic>
    </p:spTree>
    <p:extLst>
      <p:ext uri="{BB962C8B-B14F-4D97-AF65-F5344CB8AC3E}">
        <p14:creationId xmlns:p14="http://schemas.microsoft.com/office/powerpoint/2010/main" xmlns="" val="876795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3568" y="0"/>
            <a:ext cx="7772400" cy="1905000"/>
          </a:xfrm>
        </p:spPr>
        <p:style>
          <a:lnRef idx="3">
            <a:schemeClr val="lt1"/>
          </a:lnRef>
          <a:fillRef idx="1">
            <a:schemeClr val="dk1"/>
          </a:fillRef>
          <a:effectRef idx="1">
            <a:schemeClr val="dk1"/>
          </a:effectRef>
          <a:fontRef idx="minor">
            <a:schemeClr val="lt1"/>
          </a:fontRef>
        </p:style>
        <p:txBody>
          <a:bodyPr>
            <a:normAutofit fontScale="90000"/>
          </a:bodyPr>
          <a:lstStyle/>
          <a:p>
            <a:pPr algn="ctr" rtl="1" eaLnBrk="1" hangingPunct="1">
              <a:defRPr/>
            </a:pPr>
            <a:r>
              <a:rPr lang="ar-SA" b="1" dirty="0" smtClean="0">
                <a:latin typeface="Consolas" pitchFamily="49" charset="0"/>
              </a:rPr>
              <a:t>الكافي في الكحل </a:t>
            </a:r>
            <a:br>
              <a:rPr lang="ar-SA" b="1" dirty="0" smtClean="0">
                <a:latin typeface="Consolas" pitchFamily="49" charset="0"/>
              </a:rPr>
            </a:br>
            <a:r>
              <a:rPr lang="ar-SA" b="1" dirty="0" smtClean="0">
                <a:latin typeface="Consolas" pitchFamily="49" charset="0"/>
              </a:rPr>
              <a:t>خليفة بن أبي المحاسن الحلبي</a:t>
            </a:r>
            <a:r>
              <a:rPr lang="ar-SA" dirty="0" smtClean="0">
                <a:latin typeface="Consolas" pitchFamily="49" charset="0"/>
              </a:rPr>
              <a:t/>
            </a:r>
            <a:br>
              <a:rPr lang="ar-SA" dirty="0" smtClean="0">
                <a:latin typeface="Consolas" pitchFamily="49" charset="0"/>
              </a:rPr>
            </a:br>
            <a:r>
              <a:rPr lang="ar-SA" sz="4000" b="1" dirty="0" smtClean="0">
                <a:latin typeface="Consolas" pitchFamily="49" charset="0"/>
              </a:rPr>
              <a:t>تشريح العين والتّصالب البصريّ والدّماغ</a:t>
            </a:r>
          </a:p>
        </p:txBody>
      </p:sp>
      <p:pic>
        <p:nvPicPr>
          <p:cNvPr id="11267" name="Picture 6" descr="msotw9_temp0"/>
          <p:cNvPicPr>
            <a:picLocks noChangeAspect="1" noChangeArrowheads="1"/>
          </p:cNvPicPr>
          <p:nvPr/>
        </p:nvPicPr>
        <p:blipFill>
          <a:blip r:embed="rId3" cstate="print"/>
          <a:srcRect/>
          <a:stretch>
            <a:fillRect/>
          </a:stretch>
        </p:blipFill>
        <p:spPr bwMode="auto">
          <a:xfrm>
            <a:off x="4139952" y="2060848"/>
            <a:ext cx="4797152" cy="4797152"/>
          </a:xfrm>
          <a:prstGeom prst="rect">
            <a:avLst/>
          </a:prstGeom>
          <a:noFill/>
          <a:ln w="28575" cap="sq">
            <a:solidFill>
              <a:schemeClr val="tx1"/>
            </a:solidFill>
            <a:miter lim="800000"/>
            <a:headEnd type="none" w="sm" len="sm"/>
            <a:tailEnd type="none" w="sm" len="sm"/>
          </a:ln>
        </p:spPr>
      </p:pic>
      <p:sp>
        <p:nvSpPr>
          <p:cNvPr id="4" name="TextBox 3"/>
          <p:cNvSpPr txBox="1"/>
          <p:nvPr/>
        </p:nvSpPr>
        <p:spPr>
          <a:xfrm>
            <a:off x="179512" y="2348880"/>
            <a:ext cx="3888432" cy="3447098"/>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r"/>
            <a:r>
              <a:rPr lang="ar-SA" sz="2000" b="1" dirty="0" smtClean="0"/>
              <a:t> ظهر أول رسم لتشريح العين والتصالب البصري والدماغ في كتاب – خليفة بن أبي المحاسن الحلبي ” 1266“ الكافي في الكحل, وقد تحدث بشكل مفصل عن عملية قدح الساد, ويبدو أنه كان جراحا بارعا خبيرا في عملية شفط الساد, </a:t>
            </a:r>
          </a:p>
          <a:p>
            <a:pPr algn="r"/>
            <a:r>
              <a:rPr lang="ar-SA" sz="2000" b="1" dirty="0" smtClean="0"/>
              <a:t>تحدث عن استخراجه قطعة صغيرة كسرت من المهت أثناء قدح الساد بواسطة المغناطيس, فهو أول من استعمل المغناطيس في إخراج الأجسام المعدنية الداخلة في </a:t>
            </a:r>
            <a:r>
              <a:rPr lang="ar-SA" sz="2000" b="1" dirty="0" smtClean="0"/>
              <a:t>العين</a:t>
            </a:r>
            <a:endParaRPr lang="ar-SA" sz="2000" dirty="0" smtClean="0"/>
          </a:p>
          <a:p>
            <a:endParaRPr lang="ar-SA" dirty="0"/>
          </a:p>
        </p:txBody>
      </p:sp>
    </p:spTree>
  </p:cSld>
  <p:clrMapOvr>
    <a:masterClrMapping/>
  </p:clrMapOvr>
  <p:transition advTm="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447800"/>
          </a:xfrm>
        </p:spPr>
        <p:txBody>
          <a:bodyPr>
            <a:normAutofit/>
          </a:bodyPr>
          <a:lstStyle/>
          <a:p>
            <a:pPr algn="ctr"/>
            <a:r>
              <a:rPr lang="ar-SA" sz="3200" dirty="0"/>
              <a:t>إسهام الحضارة الإسلامية في تطور الطب في العالم</a:t>
            </a:r>
            <a:endParaRPr lang="en-US" sz="3200" dirty="0"/>
          </a:p>
        </p:txBody>
      </p:sp>
      <p:sp>
        <p:nvSpPr>
          <p:cNvPr id="3" name="TextBox 2"/>
          <p:cNvSpPr txBox="1"/>
          <p:nvPr/>
        </p:nvSpPr>
        <p:spPr>
          <a:xfrm>
            <a:off x="1979712" y="5877272"/>
            <a:ext cx="6264696" cy="307777"/>
          </a:xfrm>
          <a:prstGeom prst="rect">
            <a:avLst/>
          </a:prstGeom>
          <a:noFill/>
        </p:spPr>
        <p:txBody>
          <a:bodyPr wrap="square" rtlCol="0">
            <a:spAutoFit/>
          </a:bodyPr>
          <a:lstStyle/>
          <a:p>
            <a:pPr algn="r" rtl="1"/>
            <a:r>
              <a:rPr lang="ar-SA" sz="1400" b="1" dirty="0"/>
              <a:t>* </a:t>
            </a:r>
            <a:r>
              <a:rPr lang="ar-SA" sz="1400" b="1" dirty="0" smtClean="0">
                <a:solidFill>
                  <a:srgbClr val="2B11C9"/>
                </a:solidFill>
              </a:rPr>
              <a:t>طارق الحبيب. العلاج النفسي و العلاج بالقرآن  .</a:t>
            </a:r>
            <a:r>
              <a:rPr lang="ar-SA" sz="1400" b="1" dirty="0">
                <a:solidFill>
                  <a:srgbClr val="2B11C9"/>
                </a:solidFill>
              </a:rPr>
              <a:t> إصدارات </a:t>
            </a:r>
            <a:r>
              <a:rPr lang="ar-SA" sz="1400" b="1" dirty="0" smtClean="0">
                <a:solidFill>
                  <a:srgbClr val="2B11C9"/>
                </a:solidFill>
              </a:rPr>
              <a:t> إتحاد الأطباء النفسانيين العرب. 2007</a:t>
            </a:r>
            <a:endParaRPr lang="en-US" sz="1400" b="1" dirty="0">
              <a:solidFill>
                <a:srgbClr val="2B11C9"/>
              </a:solidFill>
            </a:endParaRPr>
          </a:p>
        </p:txBody>
      </p:sp>
      <p:sp>
        <p:nvSpPr>
          <p:cNvPr id="6" name="TextBox 5"/>
          <p:cNvSpPr txBox="1"/>
          <p:nvPr/>
        </p:nvSpPr>
        <p:spPr>
          <a:xfrm>
            <a:off x="857224" y="1709668"/>
            <a:ext cx="7429552" cy="3901837"/>
          </a:xfrm>
          <a:prstGeom prst="rect">
            <a:avLst/>
          </a:prstGeom>
          <a:ln/>
        </p:spPr>
        <p:style>
          <a:lnRef idx="1">
            <a:schemeClr val="accent5"/>
          </a:lnRef>
          <a:fillRef idx="2">
            <a:schemeClr val="accent5"/>
          </a:fillRef>
          <a:effectRef idx="1">
            <a:schemeClr val="accent5"/>
          </a:effectRef>
          <a:fontRef idx="minor">
            <a:schemeClr val="dk1"/>
          </a:fontRef>
        </p:style>
        <p:txBody>
          <a:bodyPr wrap="square" numCol="1" rtlCol="0">
            <a:spAutoFit/>
          </a:bodyPr>
          <a:lstStyle/>
          <a:p>
            <a:pPr algn="r" rtl="1">
              <a:lnSpc>
                <a:spcPct val="150000"/>
              </a:lnSpc>
            </a:pPr>
            <a:r>
              <a:rPr lang="ar-SA" sz="2400" b="1" dirty="0" smtClean="0"/>
              <a:t>.....العلماء غير المسلمين  الذين عاشوا و مارسوا علومهم  في الحضارة الإسلامية هم جزء من  هذه الحضارة و لايصح أن تنسب ابداعاتهم  إلى دياناتهم أو غير ذلك  و إنما يجب نسبتها للحضارة التي هيأت لهم هذا المناخ العلمي المتميز  و إلى ذواتهم  المبدعة ؛ مثلهم  في ذلك  مثل العديد من  العلماء العرب المعاصرين المقيمين في بلاد الغرب ؛ حيث يجب نسبة إبداعهم إلى ذواتهم  و إلى الحضارة الغربية التي أعطتهم ذلك المناخ </a:t>
            </a:r>
            <a:r>
              <a:rPr lang="ar-SA" sz="2400" b="1" dirty="0"/>
              <a:t>الإبداعي. *</a:t>
            </a:r>
            <a:endParaRPr lang="en-US" sz="2400" b="1" dirty="0"/>
          </a:p>
        </p:txBody>
      </p:sp>
    </p:spTree>
    <p:extLst>
      <p:ext uri="{BB962C8B-B14F-4D97-AF65-F5344CB8AC3E}">
        <p14:creationId xmlns:p14="http://schemas.microsoft.com/office/powerpoint/2010/main" xmlns="" val="4024187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ar-SA" dirty="0" smtClean="0"/>
              <a:t>مبادئ الأخلاقيات </a:t>
            </a:r>
            <a:r>
              <a:rPr lang="ar-SA" dirty="0" smtClean="0"/>
              <a:t>الإسلامية </a:t>
            </a:r>
            <a:r>
              <a:rPr lang="ar-SA" dirty="0" smtClean="0"/>
              <a:t>في الطب</a:t>
            </a:r>
            <a:endParaRPr lang="ar-SA" dirty="0"/>
          </a:p>
        </p:txBody>
      </p:sp>
      <p:sp>
        <p:nvSpPr>
          <p:cNvPr id="3" name="Rectangle 2"/>
          <p:cNvSpPr/>
          <p:nvPr/>
        </p:nvSpPr>
        <p:spPr>
          <a:xfrm>
            <a:off x="1619672" y="4509120"/>
            <a:ext cx="5958408"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CA" dirty="0" smtClean="0">
                <a:hlinkClick r:id="rId2"/>
              </a:rPr>
              <a:t>http://applications.emro.who.int/docs/EM_RC52_7_ar.pdf</a:t>
            </a:r>
            <a:endParaRPr lang="ar-S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dirty="0" smtClean="0"/>
              <a:t>مبادئ الأخلاقيات ألإسلامية في الطب</a:t>
            </a:r>
            <a:endParaRPr lang="en-US" dirty="0"/>
          </a:p>
        </p:txBody>
      </p:sp>
      <p:sp>
        <p:nvSpPr>
          <p:cNvPr id="3" name="Content Placeholder 2"/>
          <p:cNvSpPr>
            <a:spLocks noGrp="1"/>
          </p:cNvSpPr>
          <p:nvPr>
            <p:ph idx="1"/>
          </p:nvPr>
        </p:nvSpPr>
        <p:spPr>
          <a:xfrm>
            <a:off x="457200" y="1600199"/>
            <a:ext cx="3682752" cy="4552915"/>
          </a:xfrm>
        </p:spPr>
        <p:style>
          <a:lnRef idx="2">
            <a:schemeClr val="accent6"/>
          </a:lnRef>
          <a:fillRef idx="1">
            <a:schemeClr val="lt1"/>
          </a:fillRef>
          <a:effectRef idx="0">
            <a:schemeClr val="accent6"/>
          </a:effectRef>
          <a:fontRef idx="minor">
            <a:schemeClr val="dk1"/>
          </a:fontRef>
        </p:style>
        <p:txBody>
          <a:bodyPr>
            <a:normAutofit fontScale="70000" lnSpcReduction="20000"/>
          </a:bodyPr>
          <a:lstStyle/>
          <a:p>
            <a:r>
              <a:rPr lang="en-US" dirty="0" smtClean="0"/>
              <a:t>As </a:t>
            </a:r>
            <a:r>
              <a:rPr lang="en-US" dirty="0"/>
              <a:t>Western </a:t>
            </a:r>
            <a:r>
              <a:rPr lang="en-US" dirty="0" smtClean="0"/>
              <a:t>ethics</a:t>
            </a:r>
            <a:r>
              <a:rPr lang="ar-SA" dirty="0" smtClean="0"/>
              <a:t>  </a:t>
            </a:r>
            <a:r>
              <a:rPr lang="en-US" dirty="0" smtClean="0"/>
              <a:t> are be </a:t>
            </a:r>
            <a:r>
              <a:rPr lang="en-US" dirty="0"/>
              <a:t>based on  human reason and experience as the arbiter between right and wrong action.</a:t>
            </a:r>
          </a:p>
          <a:p>
            <a:endParaRPr lang="en-US" dirty="0" smtClean="0"/>
          </a:p>
          <a:p>
            <a:r>
              <a:rPr lang="en-US" dirty="0" smtClean="0"/>
              <a:t>This </a:t>
            </a:r>
            <a:r>
              <a:rPr lang="en-US" dirty="0"/>
              <a:t>shift  from religious ethics to philosophical ethics does not apply in Islam .</a:t>
            </a:r>
          </a:p>
          <a:p>
            <a:endParaRPr lang="en-US" dirty="0" smtClean="0"/>
          </a:p>
          <a:p>
            <a:r>
              <a:rPr lang="en-US" dirty="0" smtClean="0"/>
              <a:t>While </a:t>
            </a:r>
            <a:r>
              <a:rPr lang="en-US" dirty="0"/>
              <a:t>Islamic ethics </a:t>
            </a:r>
            <a:r>
              <a:rPr lang="en-US" dirty="0" smtClean="0"/>
              <a:t>incorporate  </a:t>
            </a:r>
            <a:r>
              <a:rPr lang="en-US" dirty="0"/>
              <a:t>various philosophical traditions it still is based mainly from religious texts</a:t>
            </a:r>
            <a:r>
              <a:rPr lang="en-US" dirty="0" smtClean="0"/>
              <a:t>.  </a:t>
            </a:r>
            <a:endParaRPr lang="en-US" dirty="0"/>
          </a:p>
        </p:txBody>
      </p:sp>
      <p:sp>
        <p:nvSpPr>
          <p:cNvPr id="4" name="TextBox 3"/>
          <p:cNvSpPr txBox="1"/>
          <p:nvPr/>
        </p:nvSpPr>
        <p:spPr>
          <a:xfrm>
            <a:off x="4234927" y="1628800"/>
            <a:ext cx="4051352" cy="452431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742950" indent="-742950" algn="r" rtl="1"/>
            <a:r>
              <a:rPr lang="ar-SA" sz="2400" dirty="0" smtClean="0"/>
              <a:t>فيِ الحضارة الغربية تُبنى المعايير الأخلاقية للطب على  أُسس فلسفية و على تقدير البشر للأمور . أما الحضارة الإسلامية فنستمد هذه المعا يير من الشريعة و الفقه . </a:t>
            </a:r>
          </a:p>
          <a:p>
            <a:pPr marL="742950" indent="-742950" algn="r" rtl="1"/>
            <a:r>
              <a:rPr lang="ar-SA" sz="2400" dirty="0" smtClean="0"/>
              <a:t> و مع هذا الإختلاف في المصادر إلا أن الأخلاقيات الإسلامية تسع  العناصر الإيجابية التي تتبناها الحضارات الأخرى.</a:t>
            </a:r>
            <a:endParaRPr lang="en-US" sz="2400" dirty="0" smtClean="0"/>
          </a:p>
          <a:p>
            <a:pPr marL="742950" indent="-742950" algn="r" rtl="1"/>
            <a:endParaRPr lang="en-US" sz="2400" dirty="0" smtClean="0"/>
          </a:p>
          <a:p>
            <a:pPr marL="742950" indent="-742950" algn="r" rtl="1"/>
            <a:r>
              <a:rPr lang="ar-SA" sz="2400" dirty="0" smtClean="0"/>
              <a:t> </a:t>
            </a:r>
            <a:endParaRPr lang="en-US" sz="2400" dirty="0"/>
          </a:p>
        </p:txBody>
      </p:sp>
    </p:spTree>
    <p:extLst>
      <p:ext uri="{BB962C8B-B14F-4D97-AF65-F5344CB8AC3E}">
        <p14:creationId xmlns:p14="http://schemas.microsoft.com/office/powerpoint/2010/main" xmlns="" val="1489703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
            </a:r>
            <a:br>
              <a:rPr lang="ar-SA" dirty="0" smtClean="0"/>
            </a:br>
            <a:r>
              <a:rPr lang="ar-SA" sz="3600" dirty="0" smtClean="0"/>
              <a:t>المبادئ الإسلامية في أخلاقيات المهن الطبية</a:t>
            </a:r>
            <a:br>
              <a:rPr lang="ar-SA" sz="3600" dirty="0" smtClean="0"/>
            </a:br>
            <a:endParaRPr lang="en-US" dirty="0"/>
          </a:p>
        </p:txBody>
      </p:sp>
      <p:sp>
        <p:nvSpPr>
          <p:cNvPr id="7" name="TextBox 6"/>
          <p:cNvSpPr txBox="1"/>
          <p:nvPr/>
        </p:nvSpPr>
        <p:spPr>
          <a:xfrm>
            <a:off x="1009185" y="5956433"/>
            <a:ext cx="7467600"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الصحية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4" name="TextBox 3"/>
          <p:cNvSpPr txBox="1"/>
          <p:nvPr/>
        </p:nvSpPr>
        <p:spPr>
          <a:xfrm>
            <a:off x="1524000" y="3810000"/>
            <a:ext cx="7027127" cy="304800"/>
          </a:xfrm>
          <a:prstGeom prst="rect">
            <a:avLst/>
          </a:prstGeom>
          <a:noFill/>
        </p:spPr>
        <p:txBody>
          <a:bodyPr wrap="square" rtlCol="0">
            <a:spAutoFit/>
          </a:bodyPr>
          <a:lstStyle/>
          <a:p>
            <a:endParaRPr lang="en-US" dirty="0"/>
          </a:p>
        </p:txBody>
      </p:sp>
      <p:sp>
        <p:nvSpPr>
          <p:cNvPr id="3" name="TextBox 2"/>
          <p:cNvSpPr txBox="1"/>
          <p:nvPr/>
        </p:nvSpPr>
        <p:spPr>
          <a:xfrm>
            <a:off x="737197" y="1844824"/>
            <a:ext cx="8011575" cy="4031873"/>
          </a:xfrm>
          <a:prstGeom prst="rect">
            <a:avLst/>
          </a:prstGeom>
          <a:noFill/>
        </p:spPr>
        <p:txBody>
          <a:bodyPr wrap="square" rtlCol="0">
            <a:spAutoFit/>
          </a:bodyPr>
          <a:lstStyle/>
          <a:p>
            <a:pPr algn="r" rtl="1"/>
            <a:r>
              <a:rPr lang="ar-SA" sz="2400" b="1" dirty="0" smtClean="0">
                <a:solidFill>
                  <a:srgbClr val="FF0000"/>
                </a:solidFill>
              </a:rPr>
              <a:t>المبدأ الأول : الإنسان مكرّم </a:t>
            </a:r>
            <a:r>
              <a:rPr lang="ar-SA" sz="2400" dirty="0" smtClean="0"/>
              <a:t>:</a:t>
            </a:r>
          </a:p>
          <a:p>
            <a:pPr algn="r" rtl="1"/>
            <a:endParaRPr lang="ar-SA" sz="2400" dirty="0"/>
          </a:p>
          <a:p>
            <a:pPr algn="r" rtl="1"/>
            <a:r>
              <a:rPr lang="ar-SA" sz="2400" dirty="0" smtClean="0">
                <a:solidFill>
                  <a:srgbClr val="008E40"/>
                </a:solidFill>
              </a:rPr>
              <a:t>۞ </a:t>
            </a:r>
            <a:r>
              <a:rPr lang="ar-SA" sz="3200" b="1" dirty="0">
                <a:solidFill>
                  <a:srgbClr val="008E40"/>
                </a:solidFill>
                <a:latin typeface="Arabic Typesetting" pitchFamily="66" charset="-78"/>
                <a:cs typeface="Arabic Typesetting" pitchFamily="66" charset="-78"/>
              </a:rPr>
              <a:t>وَلَقَدۡ كَرَّمۡنَا بَنِىٓ ءَادَمَ وَحَمَلۡنَـٰهُمۡ فِى ٱلۡبَرِّ وَٱلۡبَحۡرِ وَرَزَقۡنَـٰهُم مِّنَ ٱلطَّيِّبَـٰتِ وَفَضَّلۡنَـٰهُمۡ عَلَىٰ ڪَثِيرٍ۬ مِّمَّنۡ خَلَقۡنَا تَفۡضِيلاً۬ </a:t>
            </a:r>
            <a:r>
              <a:rPr lang="ar-SA" sz="3200" dirty="0" smtClean="0">
                <a:solidFill>
                  <a:srgbClr val="008E40"/>
                </a:solidFill>
                <a:latin typeface="Arabic Typesetting" pitchFamily="66" charset="-78"/>
                <a:cs typeface="Arabic Typesetting" pitchFamily="66" charset="-78"/>
              </a:rPr>
              <a:t>(الإسراء ٧٠) </a:t>
            </a:r>
          </a:p>
          <a:p>
            <a:pPr algn="r" rtl="1"/>
            <a:endParaRPr lang="ar-SA" sz="2400" dirty="0">
              <a:solidFill>
                <a:srgbClr val="008E40"/>
              </a:solidFill>
            </a:endParaRPr>
          </a:p>
          <a:p>
            <a:pPr algn="r" rtl="1"/>
            <a:r>
              <a:rPr lang="ar-SA" sz="2400" dirty="0" smtClean="0"/>
              <a:t>بغضِّ النظر عن لونه و جنسه و معتقده. و يقتضي تكريمُه هذا المحافظة عليه في صحة تامة ومعافاة كاملة  كما يقتضي تكريمُه إحترام شخصيته و إحترام خصوصياته و أسراره و إحترام حقه في الحصول على كل المعلومات التي تتعلق بأي إجراء طبي  سوف يتعرض له  و إحترام حقه في كونه  هو صاحب القرار  في ما يتعلق بشئونه الصحية  ما دام ذلك في  </a:t>
            </a:r>
            <a:r>
              <a:rPr lang="ar-SA" sz="2400" dirty="0" smtClean="0"/>
              <a:t>إطار </a:t>
            </a:r>
            <a:r>
              <a:rPr lang="ar-SA" sz="2400" dirty="0" smtClean="0"/>
              <a:t>هذه القيم . </a:t>
            </a:r>
            <a:endParaRPr lang="en-US" sz="2400" dirty="0"/>
          </a:p>
        </p:txBody>
      </p:sp>
    </p:spTree>
    <p:extLst>
      <p:ext uri="{BB962C8B-B14F-4D97-AF65-F5344CB8AC3E}">
        <p14:creationId xmlns:p14="http://schemas.microsoft.com/office/powerpoint/2010/main" xmlns="" val="1714234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dirty="0" smtClean="0"/>
              <a:t>المبادئ </a:t>
            </a:r>
            <a:r>
              <a:rPr lang="ar-SA" sz="3600" dirty="0"/>
              <a:t>الإسلامية في أخلاقيات المهن الطبية</a:t>
            </a:r>
            <a:endParaRPr lang="en-US" dirty="0"/>
          </a:p>
        </p:txBody>
      </p:sp>
      <p:sp>
        <p:nvSpPr>
          <p:cNvPr id="7" name="TextBox 6"/>
          <p:cNvSpPr txBox="1"/>
          <p:nvPr/>
        </p:nvSpPr>
        <p:spPr>
          <a:xfrm>
            <a:off x="1009185" y="5956433"/>
            <a:ext cx="7467600"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الصحية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4" name="TextBox 3"/>
          <p:cNvSpPr txBox="1"/>
          <p:nvPr/>
        </p:nvSpPr>
        <p:spPr>
          <a:xfrm>
            <a:off x="1524000" y="3810000"/>
            <a:ext cx="7027127" cy="304800"/>
          </a:xfrm>
          <a:prstGeom prst="rect">
            <a:avLst/>
          </a:prstGeom>
          <a:noFill/>
        </p:spPr>
        <p:txBody>
          <a:bodyPr wrap="square" rtlCol="0">
            <a:spAutoFit/>
          </a:bodyPr>
          <a:lstStyle/>
          <a:p>
            <a:endParaRPr lang="en-US" dirty="0"/>
          </a:p>
        </p:txBody>
      </p:sp>
      <p:sp>
        <p:nvSpPr>
          <p:cNvPr id="8" name="TextBox 7"/>
          <p:cNvSpPr txBox="1"/>
          <p:nvPr/>
        </p:nvSpPr>
        <p:spPr>
          <a:xfrm>
            <a:off x="683568" y="1654076"/>
            <a:ext cx="7704856" cy="3662541"/>
          </a:xfrm>
          <a:prstGeom prst="rect">
            <a:avLst/>
          </a:prstGeom>
          <a:noFill/>
        </p:spPr>
        <p:txBody>
          <a:bodyPr wrap="square" rtlCol="0">
            <a:spAutoFit/>
          </a:bodyPr>
          <a:lstStyle/>
          <a:p>
            <a:pPr algn="r" rtl="1"/>
            <a:r>
              <a:rPr lang="ar-SA" sz="2400" b="1" dirty="0" smtClean="0">
                <a:solidFill>
                  <a:srgbClr val="FF0000"/>
                </a:solidFill>
              </a:rPr>
              <a:t>المبدأ الثاني : الحياة حق لكل إنسان و هي مقدسة محترمة مدافع عنها. </a:t>
            </a:r>
          </a:p>
          <a:p>
            <a:pPr algn="r" rtl="1"/>
            <a:endParaRPr lang="ar-SA" sz="2400" dirty="0"/>
          </a:p>
          <a:p>
            <a:pPr algn="r" rtl="1"/>
            <a:r>
              <a:rPr lang="ar-SA" sz="2400" dirty="0" smtClean="0"/>
              <a:t>. و قيمة النفس البشرية الواحدة تعدل قيمة البشر جميعا. يقول عز و </a:t>
            </a:r>
            <a:r>
              <a:rPr lang="ar-SA" sz="2400" dirty="0"/>
              <a:t>جل </a:t>
            </a:r>
            <a:endParaRPr lang="ar-SA" sz="2400" dirty="0" smtClean="0"/>
          </a:p>
          <a:p>
            <a:pPr algn="r" rtl="1"/>
            <a:r>
              <a:rPr lang="ar-SA" sz="2400" dirty="0" smtClean="0">
                <a:solidFill>
                  <a:srgbClr val="008E40"/>
                </a:solidFill>
              </a:rPr>
              <a:t>(</a:t>
            </a:r>
            <a:r>
              <a:rPr lang="ar-SA" sz="3200" b="1" dirty="0">
                <a:solidFill>
                  <a:srgbClr val="008E40"/>
                </a:solidFill>
                <a:latin typeface="Arabic Typesetting" pitchFamily="66" charset="-78"/>
                <a:cs typeface="Arabic Typesetting" pitchFamily="66" charset="-78"/>
              </a:rPr>
              <a:t>مَن قَتَلَ نَفۡسَۢا بِغَيۡرِ نَفۡسٍ أَوۡ فَسَادٍ۬ فِى ٱلۡأَرۡضِ فَڪَأَنَّمَا قَتَلَ ٱلنَّاسَ جَمِيعً۬ا وَمَنۡ أَحۡيَاهَا فَڪَأَنَّمَآ أَحۡيَا ٱلنَّاسَ جَمِيعً۬ا‌ۚ </a:t>
            </a:r>
            <a:r>
              <a:rPr lang="ar-SA" sz="3200" dirty="0" smtClean="0">
                <a:solidFill>
                  <a:srgbClr val="008E40"/>
                </a:solidFill>
                <a:latin typeface="Arabic Typesetting" pitchFamily="66" charset="-78"/>
                <a:cs typeface="Arabic Typesetting" pitchFamily="66" charset="-78"/>
              </a:rPr>
              <a:t>(سُوۡرَةُ المَائدة</a:t>
            </a:r>
            <a:r>
              <a:rPr lang="ar-SA" sz="3200" dirty="0">
                <a:solidFill>
                  <a:srgbClr val="008E40"/>
                </a:solidFill>
                <a:latin typeface="Arabic Typesetting" pitchFamily="66" charset="-78"/>
                <a:cs typeface="Arabic Typesetting" pitchFamily="66" charset="-78"/>
              </a:rPr>
              <a:t>32</a:t>
            </a:r>
            <a:r>
              <a:rPr lang="ar-SA" sz="3200" dirty="0" smtClean="0">
                <a:solidFill>
                  <a:srgbClr val="008E40"/>
                </a:solidFill>
                <a:latin typeface="Arabic Typesetting" pitchFamily="66" charset="-78"/>
                <a:cs typeface="Arabic Typesetting" pitchFamily="66" charset="-78"/>
              </a:rPr>
              <a:t>)</a:t>
            </a:r>
            <a:r>
              <a:rPr lang="ar-SA" sz="2400" dirty="0"/>
              <a:t/>
            </a:r>
            <a:br>
              <a:rPr lang="ar-SA" sz="2400" dirty="0"/>
            </a:br>
            <a:r>
              <a:rPr lang="ar-SA" sz="2400" dirty="0" smtClean="0"/>
              <a:t>و الإعتداء على حياة أى نفس بشرية , و لو كان جنينأ  أو شيخا أو معوقا عدوان على البشر جميعا : من قتل نفسا بغير نفس أو فساد في الأرض  فكأنما قتل الناس جميعا  !!! علما بأن هذا الإحياء في  مفهوم الإسلام  ليس مقصورا على الإحياء البدني بل يتعداه إلى الإحياء النفسي و الروحي و الإجتماعي. </a:t>
            </a:r>
            <a:endParaRPr lang="en-US" sz="2400" dirty="0"/>
          </a:p>
        </p:txBody>
      </p:sp>
    </p:spTree>
    <p:extLst>
      <p:ext uri="{BB962C8B-B14F-4D97-AF65-F5344CB8AC3E}">
        <p14:creationId xmlns:p14="http://schemas.microsoft.com/office/powerpoint/2010/main" xmlns="" val="18376047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1538" y="6442502"/>
            <a:ext cx="7467600"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الصحية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3" name="TextBox 2"/>
          <p:cNvSpPr txBox="1"/>
          <p:nvPr/>
        </p:nvSpPr>
        <p:spPr>
          <a:xfrm>
            <a:off x="714348" y="1571612"/>
            <a:ext cx="7632848" cy="4924425"/>
          </a:xfrm>
          <a:prstGeom prst="rect">
            <a:avLst/>
          </a:prstGeom>
          <a:noFill/>
        </p:spPr>
        <p:txBody>
          <a:bodyPr wrap="square" rtlCol="0">
            <a:spAutoFit/>
          </a:bodyPr>
          <a:lstStyle/>
          <a:p>
            <a:pPr algn="r" rtl="1"/>
            <a:r>
              <a:rPr lang="ar-SA" sz="2800" b="1" dirty="0" smtClean="0">
                <a:solidFill>
                  <a:srgbClr val="FF0000"/>
                </a:solidFill>
              </a:rPr>
              <a:t>المبدأ الثالث :العدل  </a:t>
            </a:r>
          </a:p>
          <a:p>
            <a:pPr algn="r" rtl="1"/>
            <a:endParaRPr lang="ar-SA" dirty="0"/>
          </a:p>
          <a:p>
            <a:pPr algn="r" rtl="1"/>
            <a:r>
              <a:rPr lang="ar-SA" dirty="0" smtClean="0"/>
              <a:t>وهو </a:t>
            </a:r>
            <a:r>
              <a:rPr lang="ar-SA" dirty="0"/>
              <a:t>قيمة جوهرية وغاية أساسية من غايات إرسال الرسل </a:t>
            </a:r>
            <a:r>
              <a:rPr lang="ar-SA" dirty="0" smtClean="0"/>
              <a:t>:</a:t>
            </a:r>
          </a:p>
          <a:p>
            <a:pPr algn="r" rtl="1"/>
            <a:endParaRPr lang="ar-SA" dirty="0">
              <a:solidFill>
                <a:srgbClr val="008E40"/>
              </a:solidFill>
            </a:endParaRPr>
          </a:p>
          <a:p>
            <a:pPr algn="r" rtl="1"/>
            <a:r>
              <a:rPr lang="ar-SA" dirty="0" smtClean="0">
                <a:solidFill>
                  <a:srgbClr val="008E40"/>
                </a:solidFill>
              </a:rPr>
              <a:t> </a:t>
            </a:r>
            <a:r>
              <a:rPr lang="ar-SA" sz="3200" b="1" dirty="0">
                <a:solidFill>
                  <a:srgbClr val="008E40"/>
                </a:solidFill>
                <a:latin typeface="Arabic Typesetting" pitchFamily="66" charset="-78"/>
                <a:cs typeface="Arabic Typesetting" pitchFamily="66" charset="-78"/>
              </a:rPr>
              <a:t>لَقَدۡ أَرۡسَلۡنَا رُسُلَنَا بِٱلۡبَيِّنَـٰتِ وَأَنزَلۡنَا مَعَهُمُ ٱلۡكِتَـٰبَ وَٱلۡمِيزَانَ لِيَقُومَ ٱلنَّاسُ </a:t>
            </a:r>
            <a:r>
              <a:rPr lang="ar-SA" sz="3200" b="1" dirty="0" smtClean="0">
                <a:solidFill>
                  <a:srgbClr val="008E40"/>
                </a:solidFill>
                <a:latin typeface="Arabic Typesetting" pitchFamily="66" charset="-78"/>
                <a:cs typeface="Arabic Typesetting" pitchFamily="66" charset="-78"/>
              </a:rPr>
              <a:t>بِٱلۡقِسۡطِ </a:t>
            </a:r>
            <a:r>
              <a:rPr lang="ar-SA" dirty="0" smtClean="0">
                <a:solidFill>
                  <a:srgbClr val="008E40"/>
                </a:solidFill>
              </a:rPr>
              <a:t>(الحديد 25)</a:t>
            </a:r>
          </a:p>
          <a:p>
            <a:pPr algn="r" rtl="1"/>
            <a:endParaRPr lang="ar-SA" dirty="0">
              <a:solidFill>
                <a:srgbClr val="008E40"/>
              </a:solidFill>
            </a:endParaRPr>
          </a:p>
          <a:p>
            <a:pPr algn="r" rtl="1"/>
            <a:r>
              <a:rPr lang="ar-SA" dirty="0" smtClean="0">
                <a:solidFill>
                  <a:srgbClr val="008E40"/>
                </a:solidFill>
              </a:rPr>
              <a:t> </a:t>
            </a:r>
            <a:r>
              <a:rPr lang="ar-SA" dirty="0" smtClean="0"/>
              <a:t>و قد أمر الله الناس بها أمرا عاما </a:t>
            </a:r>
            <a:r>
              <a:rPr lang="ar-SA" dirty="0"/>
              <a:t>:</a:t>
            </a:r>
            <a:r>
              <a:rPr lang="ar-SA" dirty="0">
                <a:solidFill>
                  <a:srgbClr val="008E40"/>
                </a:solidFill>
              </a:rPr>
              <a:t> </a:t>
            </a:r>
            <a:endParaRPr lang="ar-SA" dirty="0" smtClean="0">
              <a:solidFill>
                <a:srgbClr val="008E40"/>
              </a:solidFill>
            </a:endParaRPr>
          </a:p>
          <a:p>
            <a:pPr algn="r" rtl="1"/>
            <a:r>
              <a:rPr lang="ar-SA" dirty="0" smtClean="0">
                <a:solidFill>
                  <a:srgbClr val="008E40"/>
                </a:solidFill>
              </a:rPr>
              <a:t>۞ </a:t>
            </a:r>
            <a:r>
              <a:rPr lang="ar-SA" sz="3200" b="1" dirty="0">
                <a:solidFill>
                  <a:srgbClr val="008E40"/>
                </a:solidFill>
                <a:latin typeface="Arabic Typesetting" pitchFamily="66" charset="-78"/>
                <a:cs typeface="Arabic Typesetting" pitchFamily="66" charset="-78"/>
              </a:rPr>
              <a:t>إِنَّ ٱللَّهَ يَأۡمُرُ بِٱلۡعَدۡلِ وَٱلۡإِحۡسَـٰنِ وَإِيتَآىِٕ ذِى ٱلۡقُرۡبَىٰ وَيَنۡهَىٰ عَنِ ٱلۡفَحۡشَآءِ وَٱلۡمُنڪَرِ وَٱلۡبَغۡىِ‌ۚ يَعِظُكُمۡ لَعَلَّڪُمۡ تَذَكَّرُونَ </a:t>
            </a:r>
            <a:r>
              <a:rPr lang="ar-SA" dirty="0">
                <a:solidFill>
                  <a:srgbClr val="008E40"/>
                </a:solidFill>
              </a:rPr>
              <a:t>(﻿</a:t>
            </a:r>
            <a:r>
              <a:rPr lang="ar-SA" dirty="0" smtClean="0">
                <a:solidFill>
                  <a:srgbClr val="008E40"/>
                </a:solidFill>
              </a:rPr>
              <a:t>٩٠النحل </a:t>
            </a:r>
            <a:r>
              <a:rPr lang="ar-SA" dirty="0">
                <a:solidFill>
                  <a:srgbClr val="008E40"/>
                </a:solidFill>
              </a:rPr>
              <a:t>﻿</a:t>
            </a:r>
            <a:r>
              <a:rPr lang="ar-SA" dirty="0" smtClean="0">
                <a:solidFill>
                  <a:srgbClr val="008E40"/>
                </a:solidFill>
              </a:rPr>
              <a:t>) </a:t>
            </a:r>
          </a:p>
          <a:p>
            <a:pPr algn="r" rtl="1"/>
            <a:endParaRPr lang="ar-SA" dirty="0">
              <a:solidFill>
                <a:srgbClr val="008E40"/>
              </a:solidFill>
            </a:endParaRPr>
          </a:p>
          <a:p>
            <a:pPr algn="r" rtl="1"/>
            <a:r>
              <a:rPr lang="ks-Arab" sz="3200" b="1" dirty="0" smtClean="0">
                <a:solidFill>
                  <a:srgbClr val="008E40"/>
                </a:solidFill>
                <a:latin typeface="Arabic Typesetting" pitchFamily="66" charset="-78"/>
                <a:cs typeface="Arabic Typesetting" pitchFamily="66" charset="-78"/>
              </a:rPr>
              <a:t>يَـٰٓأَيُّہَا </a:t>
            </a:r>
            <a:r>
              <a:rPr lang="ks-Arab" sz="3200" b="1" dirty="0">
                <a:solidFill>
                  <a:srgbClr val="008E40"/>
                </a:solidFill>
                <a:latin typeface="Arabic Typesetting" pitchFamily="66" charset="-78"/>
                <a:cs typeface="Arabic Typesetting" pitchFamily="66" charset="-78"/>
              </a:rPr>
              <a:t>ٱلَّذِينَ ءَامَنُواْ كُونُواْ قَوَّٲمِينَ لِلَّهِ شُہَدَآءَ بِٱلۡقِسۡطِ‌ۖ وَلَا يَجۡرِمَنَّڪُمۡ شَنَـَٔانُ قَوۡمٍ عَلَىٰٓ أَلَّا تَعۡدِلُواْ‌ۚ ٱعۡدِلُواْ هُوَ أَقۡرَبُ لِلتَّقۡوَىٰ‌ۖ وَٱتَّقُواْ ٱللَّهَ‌ۚ إِنَّ ٱللَّهَ خَبِيرُۢ بِمَا تَعۡمَلُونَ </a:t>
            </a:r>
            <a:r>
              <a:rPr lang="ar-SA" dirty="0" smtClean="0">
                <a:solidFill>
                  <a:srgbClr val="008E40"/>
                </a:solidFill>
              </a:rPr>
              <a:t>( المائدة </a:t>
            </a:r>
            <a:r>
              <a:rPr lang="ks-Arab" dirty="0" smtClean="0">
                <a:solidFill>
                  <a:srgbClr val="008E40"/>
                </a:solidFill>
              </a:rPr>
              <a:t>٨</a:t>
            </a:r>
            <a:r>
              <a:rPr lang="ks-Arab" dirty="0">
                <a:solidFill>
                  <a:srgbClr val="008E40"/>
                </a:solidFill>
              </a:rPr>
              <a:t>﻿</a:t>
            </a:r>
            <a:r>
              <a:rPr lang="ar-SA" dirty="0" smtClean="0">
                <a:solidFill>
                  <a:srgbClr val="008E40"/>
                </a:solidFill>
              </a:rPr>
              <a:t>)</a:t>
            </a:r>
            <a:endParaRPr lang="en-US" dirty="0">
              <a:solidFill>
                <a:srgbClr val="008E40"/>
              </a:solidFill>
            </a:endParaRPr>
          </a:p>
        </p:txBody>
      </p:sp>
      <p:sp>
        <p:nvSpPr>
          <p:cNvPr id="6" name="Title 1"/>
          <p:cNvSpPr>
            <a:spLocks noGrp="1"/>
          </p:cNvSpPr>
          <p:nvPr>
            <p:ph type="title"/>
          </p:nvPr>
        </p:nvSpPr>
        <p:spPr/>
        <p:txBody>
          <a:bodyPr>
            <a:normAutofit/>
          </a:bodyPr>
          <a:lstStyle/>
          <a:p>
            <a:pPr algn="ctr"/>
            <a:r>
              <a:rPr lang="ar-SA" sz="3600" dirty="0" smtClean="0"/>
              <a:t>المبادئ </a:t>
            </a:r>
            <a:r>
              <a:rPr lang="ar-SA" sz="3600" dirty="0"/>
              <a:t>الإسلامية في أخلاقيات المهن الطبية</a:t>
            </a:r>
            <a:endParaRPr lang="en-US" dirty="0"/>
          </a:p>
        </p:txBody>
      </p:sp>
    </p:spTree>
    <p:extLst>
      <p:ext uri="{BB962C8B-B14F-4D97-AF65-F5344CB8AC3E}">
        <p14:creationId xmlns:p14="http://schemas.microsoft.com/office/powerpoint/2010/main" xmlns="" val="847008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0100" y="6442502"/>
            <a:ext cx="7358007"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3" name="TextBox 2"/>
          <p:cNvSpPr txBox="1"/>
          <p:nvPr/>
        </p:nvSpPr>
        <p:spPr>
          <a:xfrm>
            <a:off x="857224" y="1571612"/>
            <a:ext cx="7467600" cy="5139869"/>
          </a:xfrm>
          <a:prstGeom prst="rect">
            <a:avLst/>
          </a:prstGeom>
          <a:noFill/>
          <a:ln>
            <a:noFill/>
          </a:ln>
        </p:spPr>
        <p:txBody>
          <a:bodyPr wrap="square" rtlCol="0">
            <a:spAutoFit/>
          </a:bodyPr>
          <a:lstStyle/>
          <a:p>
            <a:pPr algn="r" rtl="1"/>
            <a:r>
              <a:rPr lang="ar-SA" sz="2400" b="1" dirty="0" smtClean="0">
                <a:solidFill>
                  <a:srgbClr val="FF0000"/>
                </a:solidFill>
              </a:rPr>
              <a:t>المبدأ الرابع : الإحسان:</a:t>
            </a:r>
          </a:p>
          <a:p>
            <a:pPr algn="r" rtl="1"/>
            <a:r>
              <a:rPr lang="ar-SA" sz="2400" b="1" dirty="0" smtClean="0"/>
              <a:t>الإحسان قيمة جوهرية من القيم التي أمر الله عز وجل بها بقوله :</a:t>
            </a:r>
            <a:r>
              <a:rPr lang="ar-SA" sz="2400" b="1" dirty="0" smtClean="0">
                <a:solidFill>
                  <a:srgbClr val="FF0000"/>
                </a:solidFill>
              </a:rPr>
              <a:t> </a:t>
            </a:r>
          </a:p>
          <a:p>
            <a:pPr algn="r" rtl="1"/>
            <a:endParaRPr lang="ar-SA" sz="2400" b="1" dirty="0">
              <a:solidFill>
                <a:srgbClr val="FF0000"/>
              </a:solidFill>
            </a:endParaRPr>
          </a:p>
          <a:p>
            <a:pPr algn="r" rtl="1"/>
            <a:r>
              <a:rPr lang="ar-SA" sz="2400" b="1" dirty="0" smtClean="0">
                <a:solidFill>
                  <a:srgbClr val="FF0000"/>
                </a:solidFill>
              </a:rPr>
              <a:t> </a:t>
            </a:r>
            <a:r>
              <a:rPr lang="ar-SA" sz="3200" b="1" dirty="0">
                <a:solidFill>
                  <a:srgbClr val="008E40"/>
                </a:solidFill>
                <a:latin typeface="Arabic Typesetting" pitchFamily="66" charset="-78"/>
                <a:cs typeface="Arabic Typesetting" pitchFamily="66" charset="-78"/>
              </a:rPr>
              <a:t>۞ إِنَّ ٱللَّهَ يَأۡمُرُ بِٱلۡعَدۡلِ وَٱلۡإِحۡسَـٰنِ وَإِيتَآىِٕ ذِى ٱلۡقُرۡبَىٰ وَيَنۡهَىٰ عَنِ ٱلۡفَحۡشَآءِ وَٱلۡمُنڪَرِ وَٱلۡبَغۡىِ‌ۚ يَعِظُكُمۡ لَعَلَّڪُمۡ تَذَكَّرُونَ </a:t>
            </a:r>
            <a:r>
              <a:rPr lang="ar-SA" sz="2800" dirty="0" smtClean="0">
                <a:solidFill>
                  <a:srgbClr val="008E40"/>
                </a:solidFill>
                <a:latin typeface="Arabic Typesetting" pitchFamily="66" charset="-78"/>
                <a:cs typeface="Arabic Typesetting" pitchFamily="66" charset="-78"/>
              </a:rPr>
              <a:t>(٩٠النحل</a:t>
            </a:r>
            <a:r>
              <a:rPr lang="ar-SA" sz="2000" dirty="0" smtClean="0">
                <a:solidFill>
                  <a:srgbClr val="008E40"/>
                </a:solidFill>
              </a:rPr>
              <a:t>) </a:t>
            </a:r>
            <a:endParaRPr lang="ar-SA" sz="2400" dirty="0">
              <a:solidFill>
                <a:srgbClr val="008E40"/>
              </a:solidFill>
            </a:endParaRPr>
          </a:p>
          <a:p>
            <a:pPr lvl="2" algn="r" rtl="1"/>
            <a:r>
              <a:rPr lang="ar-SA" sz="2400" b="1" dirty="0" smtClean="0"/>
              <a:t>1</a:t>
            </a:r>
            <a:r>
              <a:rPr lang="ar-SA" sz="2400" b="1" dirty="0" smtClean="0">
                <a:latin typeface="Arial" pitchFamily="34" charset="0"/>
                <a:cs typeface="Arial" pitchFamily="34" charset="0"/>
              </a:rPr>
              <a:t>: الإحسان بمعنى الجودة </a:t>
            </a:r>
            <a:r>
              <a:rPr lang="en-US" sz="2400" b="1" dirty="0" smtClean="0">
                <a:latin typeface="Arial" pitchFamily="34" charset="0"/>
                <a:cs typeface="Arial" pitchFamily="34" charset="0"/>
              </a:rPr>
              <a:t> {quality} </a:t>
            </a:r>
            <a:r>
              <a:rPr lang="ar-SA" sz="2400" b="1" dirty="0" smtClean="0">
                <a:latin typeface="Arial" pitchFamily="34" charset="0"/>
                <a:cs typeface="Arial" pitchFamily="34" charset="0"/>
              </a:rPr>
              <a:t>فالحسن هو الجيد </a:t>
            </a:r>
            <a:r>
              <a:rPr lang="en-US" sz="2400" b="1" dirty="0" smtClean="0">
                <a:latin typeface="Arial" pitchFamily="34" charset="0"/>
                <a:cs typeface="Arial" pitchFamily="34" charset="0"/>
              </a:rPr>
              <a:t>:</a:t>
            </a:r>
            <a:endParaRPr lang="ar-SA" sz="2400" b="1" dirty="0" smtClean="0">
              <a:latin typeface="Arial" pitchFamily="34" charset="0"/>
              <a:cs typeface="Arial" pitchFamily="34" charset="0"/>
            </a:endParaRPr>
          </a:p>
          <a:p>
            <a:pPr lvl="2" algn="r" rtl="1"/>
            <a:r>
              <a:rPr lang="ar-SA" sz="3200" b="1" dirty="0" smtClean="0">
                <a:solidFill>
                  <a:srgbClr val="008E40"/>
                </a:solidFill>
                <a:latin typeface="Arabic Typesetting" pitchFamily="66" charset="-78"/>
                <a:cs typeface="Arabic Typesetting" pitchFamily="66" charset="-78"/>
              </a:rPr>
              <a:t>ٱلَّذِينَ </a:t>
            </a:r>
            <a:r>
              <a:rPr lang="ar-SA" sz="3200" b="1" dirty="0">
                <a:solidFill>
                  <a:srgbClr val="008E40"/>
                </a:solidFill>
                <a:latin typeface="Arabic Typesetting" pitchFamily="66" charset="-78"/>
                <a:cs typeface="Arabic Typesetting" pitchFamily="66" charset="-78"/>
              </a:rPr>
              <a:t>يَسۡتَمِعُونَ ٱلۡقَوۡلَ فَيَتَّبِعُونَ أَحۡسَنَهُ ۥۤ‌ۚ أُوْلَـٰٓٮِٕكَ ٱلَّذِينَ هَدَٮٰهُمُ ٱللَّهُ‌ۖ وَأُوْلَـٰٓٮِٕكَ هُمۡ أُوْلُواْ ٱلۡأَلۡبَـٰبِ </a:t>
            </a:r>
            <a:r>
              <a:rPr lang="ar-SA" sz="2800" dirty="0" smtClean="0">
                <a:solidFill>
                  <a:srgbClr val="008E40"/>
                </a:solidFill>
                <a:latin typeface="Arabic Typesetting" pitchFamily="66" charset="-78"/>
                <a:cs typeface="Arabic Typesetting" pitchFamily="66" charset="-78"/>
              </a:rPr>
              <a:t>(الزمر ١٨</a:t>
            </a:r>
            <a:r>
              <a:rPr lang="ar-SA" sz="2400" dirty="0">
                <a:solidFill>
                  <a:srgbClr val="008E40"/>
                </a:solidFill>
              </a:rPr>
              <a:t>﻿</a:t>
            </a:r>
            <a:r>
              <a:rPr lang="ar-SA" dirty="0" smtClean="0">
                <a:solidFill>
                  <a:srgbClr val="008E40"/>
                </a:solidFill>
              </a:rPr>
              <a:t>)</a:t>
            </a:r>
            <a:r>
              <a:rPr lang="en-US" sz="2400" dirty="0" smtClean="0">
                <a:solidFill>
                  <a:srgbClr val="008E40"/>
                </a:solidFill>
              </a:rPr>
              <a:t> </a:t>
            </a:r>
            <a:r>
              <a:rPr lang="ar-SA" sz="2000" dirty="0" smtClean="0"/>
              <a:t>قال النبي    «إن </a:t>
            </a:r>
            <a:r>
              <a:rPr lang="ar-SA" sz="2000" dirty="0"/>
              <a:t>الله كتب الإحسان على كل </a:t>
            </a:r>
            <a:r>
              <a:rPr lang="ar-SA" sz="2000" dirty="0" smtClean="0"/>
              <a:t>شيء» وهنا ينبع مفهوم الجودة في الخدمات الصحية</a:t>
            </a:r>
            <a:r>
              <a:rPr lang="ar-SA" sz="2000" dirty="0" smtClean="0">
                <a:solidFill>
                  <a:srgbClr val="008E40"/>
                </a:solidFill>
              </a:rPr>
              <a:t>.</a:t>
            </a:r>
          </a:p>
          <a:p>
            <a:pPr lvl="2" algn="r" rtl="1"/>
            <a:r>
              <a:rPr lang="ar-SA" sz="2400" b="1" dirty="0" smtClean="0">
                <a:latin typeface="Arial" pitchFamily="34" charset="0"/>
                <a:cs typeface="Arial" pitchFamily="34" charset="0"/>
              </a:rPr>
              <a:t>2:</a:t>
            </a:r>
            <a:r>
              <a:rPr lang="ar-SA" sz="2400" b="1" dirty="0">
                <a:latin typeface="Arial" pitchFamily="34" charset="0"/>
                <a:cs typeface="Arial" pitchFamily="34" charset="0"/>
              </a:rPr>
              <a:t> : الإحسان بمعنى</a:t>
            </a:r>
            <a:r>
              <a:rPr lang="ar-SA" sz="2400" b="1" dirty="0" smtClean="0">
                <a:latin typeface="Arial" pitchFamily="34" charset="0"/>
                <a:cs typeface="Arial" pitchFamily="34" charset="0"/>
              </a:rPr>
              <a:t> العطاء و الرفق  و كذلك صحوة الضمير</a:t>
            </a:r>
            <a:r>
              <a:rPr lang="ar-SA" sz="2400" dirty="0" smtClean="0"/>
              <a:t> </a:t>
            </a:r>
            <a:r>
              <a:rPr lang="ar-SA" sz="2000" dirty="0" smtClean="0"/>
              <a:t>و مراقبة الله  عز وجل في كل تصرف و سلوك  يقول النبي علي السلام: الإحسان أن تعبد الله كأنك تراه</a:t>
            </a:r>
            <a:r>
              <a:rPr lang="en-US" sz="2000" dirty="0" smtClean="0"/>
              <a:t>  </a:t>
            </a:r>
            <a:r>
              <a:rPr lang="ar-SA" sz="2000" dirty="0" smtClean="0"/>
              <a:t>. </a:t>
            </a:r>
            <a:endParaRPr lang="ar-SA" sz="2000" dirty="0"/>
          </a:p>
          <a:p>
            <a:pPr lvl="2" algn="r" rtl="1"/>
            <a:endParaRPr lang="en-US" sz="2000" dirty="0"/>
          </a:p>
        </p:txBody>
      </p:sp>
      <p:sp>
        <p:nvSpPr>
          <p:cNvPr id="6" name="Title 1"/>
          <p:cNvSpPr>
            <a:spLocks noGrp="1"/>
          </p:cNvSpPr>
          <p:nvPr>
            <p:ph type="title"/>
          </p:nvPr>
        </p:nvSpPr>
        <p:spPr/>
        <p:txBody>
          <a:bodyPr>
            <a:normAutofit/>
          </a:bodyPr>
          <a:lstStyle/>
          <a:p>
            <a:pPr algn="ctr"/>
            <a:r>
              <a:rPr lang="ar-SA" sz="3600" dirty="0" smtClean="0"/>
              <a:t>المبادئ </a:t>
            </a:r>
            <a:r>
              <a:rPr lang="ar-SA" sz="3600" dirty="0"/>
              <a:t>الإسلامية في أخلاقيات المهن الطبية</a:t>
            </a:r>
            <a:endParaRPr lang="en-US" dirty="0"/>
          </a:p>
        </p:txBody>
      </p:sp>
    </p:spTree>
    <p:extLst>
      <p:ext uri="{BB962C8B-B14F-4D97-AF65-F5344CB8AC3E}">
        <p14:creationId xmlns:p14="http://schemas.microsoft.com/office/powerpoint/2010/main" xmlns="" val="534913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SA" b="1" dirty="0" smtClean="0"/>
              <a:t>احتراف الطب واجب شرعي في الإسلام .</a:t>
            </a:r>
          </a:p>
          <a:p>
            <a:pPr algn="r" rtl="1"/>
            <a:r>
              <a:rPr lang="ar-SA" b="1" dirty="0" smtClean="0"/>
              <a:t> وهو فرض كفاية</a:t>
            </a:r>
          </a:p>
          <a:p>
            <a:pPr algn="r" rtl="1"/>
            <a:r>
              <a:rPr lang="ar-SA" b="1" dirty="0" smtClean="0"/>
              <a:t>المهنة </a:t>
            </a:r>
            <a:r>
              <a:rPr lang="ar-SA" b="1" dirty="0"/>
              <a:t>الطبية </a:t>
            </a:r>
            <a:r>
              <a:rPr lang="ar-SA" b="1" dirty="0" smtClean="0"/>
              <a:t>فريدة </a:t>
            </a:r>
            <a:r>
              <a:rPr lang="ar-SA" b="1" dirty="0"/>
              <a:t>عن سائر المهن سامية عن الاعتبارات والأعراف التي درج الناس </a:t>
            </a:r>
            <a:r>
              <a:rPr lang="ar-SA" b="1" dirty="0" smtClean="0"/>
              <a:t>عليها</a:t>
            </a:r>
          </a:p>
          <a:p>
            <a:pPr algn="r" rtl="1"/>
            <a:r>
              <a:rPr lang="ar-SA" b="1" dirty="0" smtClean="0"/>
              <a:t>ليس </a:t>
            </a:r>
            <a:r>
              <a:rPr lang="ar-SA" b="1" dirty="0"/>
              <a:t>لها أن تتعامل باعتبارات العداوة أو الخصومة أو العقوبة أو أن تنساق وراءها </a:t>
            </a:r>
            <a:r>
              <a:rPr lang="ar-SA" b="1" dirty="0" smtClean="0"/>
              <a:t>لدوافع </a:t>
            </a:r>
            <a:r>
              <a:rPr lang="ar-SA" b="1" dirty="0"/>
              <a:t>شخصية أو سياسية أو </a:t>
            </a:r>
            <a:r>
              <a:rPr lang="ar-SA" b="1" dirty="0" smtClean="0"/>
              <a:t>حربية</a:t>
            </a:r>
            <a:r>
              <a:rPr lang="ar-SA" b="1" dirty="0"/>
              <a:t> </a:t>
            </a:r>
            <a:endParaRPr lang="ar-SA" b="1" dirty="0" smtClean="0"/>
          </a:p>
          <a:p>
            <a:pPr algn="r" rtl="1"/>
            <a:endParaRPr lang="ar-SA" b="1" dirty="0" smtClean="0"/>
          </a:p>
        </p:txBody>
      </p:sp>
      <p:sp>
        <p:nvSpPr>
          <p:cNvPr id="2" name="Title 1"/>
          <p:cNvSpPr>
            <a:spLocks noGrp="1"/>
          </p:cNvSpPr>
          <p:nvPr>
            <p:ph type="title"/>
          </p:nvPr>
        </p:nvSpPr>
        <p:spPr/>
        <p:txBody>
          <a:bodyPr/>
          <a:lstStyle/>
          <a:p>
            <a:pPr algn="ct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9185" y="5748684"/>
            <a:ext cx="7467600"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الصحية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3" name="TextBox 2"/>
          <p:cNvSpPr txBox="1"/>
          <p:nvPr/>
        </p:nvSpPr>
        <p:spPr>
          <a:xfrm>
            <a:off x="899592" y="1700808"/>
            <a:ext cx="6795721" cy="3539430"/>
          </a:xfrm>
          <a:prstGeom prst="rect">
            <a:avLst/>
          </a:prstGeom>
          <a:noFill/>
        </p:spPr>
        <p:txBody>
          <a:bodyPr wrap="square" rtlCol="0">
            <a:spAutoFit/>
          </a:bodyPr>
          <a:lstStyle/>
          <a:p>
            <a:pPr algn="r" rtl="1"/>
            <a:r>
              <a:rPr lang="ar-SA" sz="2800" b="1" dirty="0" smtClean="0">
                <a:solidFill>
                  <a:srgbClr val="FF0000"/>
                </a:solidFill>
              </a:rPr>
              <a:t>المبدأ الخامس</a:t>
            </a:r>
            <a:r>
              <a:rPr lang="ar-SA" sz="2800" b="1" dirty="0" smtClean="0">
                <a:solidFill>
                  <a:srgbClr val="FF0000"/>
                </a:solidFill>
              </a:rPr>
              <a:t>: لا </a:t>
            </a:r>
            <a:r>
              <a:rPr lang="ar-SA" sz="2800" b="1" dirty="0" smtClean="0">
                <a:solidFill>
                  <a:srgbClr val="FF0000"/>
                </a:solidFill>
              </a:rPr>
              <a:t>ضرَرَ </a:t>
            </a:r>
            <a:r>
              <a:rPr lang="ar-SA" sz="2800" b="1" dirty="0">
                <a:solidFill>
                  <a:srgbClr val="FF0000"/>
                </a:solidFill>
              </a:rPr>
              <a:t>و لا </a:t>
            </a:r>
            <a:r>
              <a:rPr lang="ar-SA" sz="2800" b="1" dirty="0" smtClean="0">
                <a:solidFill>
                  <a:srgbClr val="FF0000"/>
                </a:solidFill>
              </a:rPr>
              <a:t>ضِرار </a:t>
            </a:r>
          </a:p>
          <a:p>
            <a:pPr algn="r" rtl="1"/>
            <a:r>
              <a:rPr lang="ar-SA" sz="2800" dirty="0" smtClean="0"/>
              <a:t>و هذا المبدأ نصُّ حديث شريف صحيح جامع , يُراد به عدم جواز الإضرار بالنفس أو الإضرار بالغير , أو الإضرار بالمجتمع , بايّ شكل من الأشكال . و لاتخفى أهمية هذا المبدأ في المجال الصحي , و لاسيما  من حيث عدم جواز  إقدام الطبيب أو غيره من أرباب المهن الصحية , على تعريض  المريض إلى أيّ إجراء تشخيصي أو علاجي يكون من شأنه تعريضه للخطر أو الضرر.</a:t>
            </a:r>
            <a:endParaRPr lang="en-US" sz="2800" dirty="0"/>
          </a:p>
        </p:txBody>
      </p:sp>
      <p:sp>
        <p:nvSpPr>
          <p:cNvPr id="5" name="Title 1"/>
          <p:cNvSpPr>
            <a:spLocks noGrp="1"/>
          </p:cNvSpPr>
          <p:nvPr>
            <p:ph type="title"/>
          </p:nvPr>
        </p:nvSpPr>
        <p:spPr/>
        <p:txBody>
          <a:bodyPr>
            <a:normAutofit/>
          </a:bodyPr>
          <a:lstStyle/>
          <a:p>
            <a:pPr algn="ctr"/>
            <a:r>
              <a:rPr lang="ar-SA" sz="3600" dirty="0" smtClean="0"/>
              <a:t>المبادئ </a:t>
            </a:r>
            <a:r>
              <a:rPr lang="ar-SA" sz="3600" dirty="0"/>
              <a:t>الإسلامية في أخلاقيات المهن الطبية</a:t>
            </a:r>
            <a:endParaRPr lang="en-US" dirty="0"/>
          </a:p>
        </p:txBody>
      </p:sp>
    </p:spTree>
    <p:extLst>
      <p:ext uri="{BB962C8B-B14F-4D97-AF65-F5344CB8AC3E}">
        <p14:creationId xmlns:p14="http://schemas.microsoft.com/office/powerpoint/2010/main" xmlns="" val="32769060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p:txBody>
          <a:bodyPr>
            <a:normAutofit fontScale="85000" lnSpcReduction="10000"/>
          </a:bodyPr>
          <a:lstStyle/>
          <a:p>
            <a:r>
              <a:rPr lang="en-US" i="1" dirty="0">
                <a:solidFill>
                  <a:srgbClr val="FF0000"/>
                </a:solidFill>
              </a:rPr>
              <a:t>The first principle </a:t>
            </a:r>
            <a:r>
              <a:rPr lang="en-US" dirty="0">
                <a:solidFill>
                  <a:srgbClr val="FF0000"/>
                </a:solidFill>
              </a:rPr>
              <a:t>is that Man is </a:t>
            </a:r>
            <a:r>
              <a:rPr lang="en-US" dirty="0" smtClean="0">
                <a:solidFill>
                  <a:srgbClr val="FF0000"/>
                </a:solidFill>
              </a:rPr>
              <a:t>honored </a:t>
            </a:r>
            <a:r>
              <a:rPr lang="en-US" dirty="0"/>
              <a:t>– </a:t>
            </a:r>
            <a:endParaRPr lang="ar-SA" dirty="0" smtClean="0"/>
          </a:p>
          <a:p>
            <a:r>
              <a:rPr lang="en-US" dirty="0" smtClean="0">
                <a:solidFill>
                  <a:srgbClr val="008E40"/>
                </a:solidFill>
              </a:rPr>
              <a:t>“</a:t>
            </a:r>
            <a:r>
              <a:rPr lang="en-US" dirty="0">
                <a:solidFill>
                  <a:srgbClr val="008E40"/>
                </a:solidFill>
              </a:rPr>
              <a:t>We have </a:t>
            </a:r>
            <a:r>
              <a:rPr lang="en-US" dirty="0" smtClean="0">
                <a:solidFill>
                  <a:srgbClr val="008E40"/>
                </a:solidFill>
              </a:rPr>
              <a:t>honored </a:t>
            </a:r>
            <a:r>
              <a:rPr lang="en-US" dirty="0">
                <a:solidFill>
                  <a:srgbClr val="008E40"/>
                </a:solidFill>
              </a:rPr>
              <a:t>the children of Adam” (17:70) </a:t>
            </a:r>
            <a:r>
              <a:rPr lang="en-US" dirty="0" smtClean="0"/>
              <a:t>Regardless </a:t>
            </a:r>
            <a:r>
              <a:rPr lang="en-US" dirty="0"/>
              <a:t>of </a:t>
            </a:r>
            <a:r>
              <a:rPr lang="en-US" dirty="0" smtClean="0"/>
              <a:t>color, </a:t>
            </a:r>
            <a:r>
              <a:rPr lang="en-US" dirty="0"/>
              <a:t>gender or belief. This </a:t>
            </a:r>
            <a:r>
              <a:rPr lang="en-US" dirty="0" smtClean="0"/>
              <a:t>honoring </a:t>
            </a:r>
            <a:r>
              <a:rPr lang="en-US" dirty="0"/>
              <a:t>implies that he should be kept in full health </a:t>
            </a:r>
            <a:r>
              <a:rPr lang="en-US" dirty="0" smtClean="0"/>
              <a:t>and well </a:t>
            </a:r>
            <a:r>
              <a:rPr lang="en-US" dirty="0"/>
              <a:t>being. It also implies respect for his personality, his private affairs and secrets, his right </a:t>
            </a:r>
            <a:r>
              <a:rPr lang="en-US" dirty="0" smtClean="0"/>
              <a:t>to</a:t>
            </a:r>
            <a:r>
              <a:rPr lang="ar-SA" dirty="0" smtClean="0"/>
              <a:t> </a:t>
            </a:r>
            <a:r>
              <a:rPr lang="en-US" dirty="0" smtClean="0"/>
              <a:t>receive </a:t>
            </a:r>
            <a:r>
              <a:rPr lang="en-US" dirty="0"/>
              <a:t>all the information relevant to any medical procedure he will be subjected to, and his right </a:t>
            </a:r>
            <a:r>
              <a:rPr lang="en-US" dirty="0" smtClean="0"/>
              <a:t>to</a:t>
            </a:r>
            <a:r>
              <a:rPr lang="ar-SA" dirty="0" smtClean="0"/>
              <a:t> </a:t>
            </a:r>
            <a:r>
              <a:rPr lang="en-US" dirty="0" smtClean="0"/>
              <a:t>be </a:t>
            </a:r>
            <a:r>
              <a:rPr lang="en-US" dirty="0"/>
              <a:t>the only person entitled to make any decision that concerns his health affairs, so long as </a:t>
            </a:r>
            <a:r>
              <a:rPr lang="en-US" dirty="0" smtClean="0"/>
              <a:t>that</a:t>
            </a:r>
            <a:r>
              <a:rPr lang="ar-SA" dirty="0" smtClean="0"/>
              <a:t> </a:t>
            </a:r>
            <a:r>
              <a:rPr lang="en-US" dirty="0" smtClean="0"/>
              <a:t>remains </a:t>
            </a:r>
            <a:r>
              <a:rPr lang="en-US" dirty="0"/>
              <a:t>within the framework of these values.</a:t>
            </a:r>
          </a:p>
        </p:txBody>
      </p:sp>
    </p:spTree>
    <p:extLst>
      <p:ext uri="{BB962C8B-B14F-4D97-AF65-F5344CB8AC3E}">
        <p14:creationId xmlns:p14="http://schemas.microsoft.com/office/powerpoint/2010/main" xmlns="" val="18989822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p:txBody>
          <a:bodyPr>
            <a:normAutofit fontScale="77500" lnSpcReduction="20000"/>
          </a:bodyPr>
          <a:lstStyle/>
          <a:p>
            <a:r>
              <a:rPr lang="en-US" b="1" i="1" dirty="0">
                <a:solidFill>
                  <a:srgbClr val="FF0000"/>
                </a:solidFill>
              </a:rPr>
              <a:t>The second principle </a:t>
            </a:r>
            <a:r>
              <a:rPr lang="en-US" b="1" dirty="0">
                <a:solidFill>
                  <a:srgbClr val="FF0000"/>
                </a:solidFill>
              </a:rPr>
              <a:t>is that every human being has the right to live; his life is respected and protected.</a:t>
            </a:r>
          </a:p>
          <a:p>
            <a:pPr lvl="1"/>
            <a:r>
              <a:rPr lang="en-US" dirty="0">
                <a:solidFill>
                  <a:srgbClr val="CC00FF"/>
                </a:solidFill>
              </a:rPr>
              <a:t>One human soul is equal in value to all human beings</a:t>
            </a:r>
            <a:r>
              <a:rPr lang="en-US" dirty="0"/>
              <a:t>. God, the Most Glorious and Sublime, says, “...</a:t>
            </a:r>
          </a:p>
          <a:p>
            <a:pPr lvl="1"/>
            <a:r>
              <a:rPr lang="en-US" dirty="0"/>
              <a:t>and if he saves [a life], it is as if he saved the lives of all people” (5:32). Any aggression against </a:t>
            </a:r>
            <a:r>
              <a:rPr lang="en-US" dirty="0" smtClean="0"/>
              <a:t>the life </a:t>
            </a:r>
            <a:r>
              <a:rPr lang="en-US" dirty="0"/>
              <a:t>of a human being, even if it is a </a:t>
            </a:r>
            <a:r>
              <a:rPr lang="en-US" dirty="0" smtClean="0"/>
              <a:t>fetus </a:t>
            </a:r>
            <a:r>
              <a:rPr lang="en-US" dirty="0"/>
              <a:t>or an old or disabled person, is an aggression against </a:t>
            </a:r>
            <a:r>
              <a:rPr lang="en-US" dirty="0" smtClean="0"/>
              <a:t>all people</a:t>
            </a:r>
            <a:r>
              <a:rPr lang="en-US" dirty="0"/>
              <a:t>: “</a:t>
            </a:r>
            <a:r>
              <a:rPr lang="en-US" dirty="0">
                <a:solidFill>
                  <a:srgbClr val="008E40"/>
                </a:solidFill>
              </a:rPr>
              <a:t>When a person who kills a soul – unless it is [in punishment] for a [murdered] soul or </a:t>
            </a:r>
            <a:r>
              <a:rPr lang="en-US" dirty="0" smtClean="0">
                <a:solidFill>
                  <a:srgbClr val="008E40"/>
                </a:solidFill>
              </a:rPr>
              <a:t>for corruption </a:t>
            </a:r>
            <a:r>
              <a:rPr lang="en-US" dirty="0">
                <a:solidFill>
                  <a:srgbClr val="008E40"/>
                </a:solidFill>
              </a:rPr>
              <a:t>on earth – it is as if he killed all people</a:t>
            </a:r>
            <a:r>
              <a:rPr lang="en-US" dirty="0"/>
              <a:t>” (5:32). It should be noted that this life saving, as</a:t>
            </a:r>
          </a:p>
          <a:p>
            <a:pPr lvl="1"/>
            <a:r>
              <a:rPr lang="en-US" dirty="0"/>
              <a:t>seen in Islam, is not only saving a person physically; it goes beyond that to include psychological,</a:t>
            </a:r>
          </a:p>
          <a:p>
            <a:pPr lvl="1"/>
            <a:r>
              <a:rPr lang="en-US" dirty="0"/>
              <a:t>spiritual, and social life-saving.</a:t>
            </a:r>
          </a:p>
        </p:txBody>
      </p:sp>
    </p:spTree>
    <p:extLst>
      <p:ext uri="{BB962C8B-B14F-4D97-AF65-F5344CB8AC3E}">
        <p14:creationId xmlns:p14="http://schemas.microsoft.com/office/powerpoint/2010/main" xmlns="" val="2110016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a:xfrm>
            <a:off x="467544" y="1556792"/>
            <a:ext cx="8229600" cy="5184576"/>
          </a:xfrm>
        </p:spPr>
        <p:txBody>
          <a:bodyPr>
            <a:noAutofit/>
          </a:bodyPr>
          <a:lstStyle/>
          <a:p>
            <a:r>
              <a:rPr lang="en-US" sz="2000" b="1" i="1" dirty="0">
                <a:solidFill>
                  <a:srgbClr val="FF0000"/>
                </a:solidFill>
              </a:rPr>
              <a:t>The third principle </a:t>
            </a:r>
            <a:r>
              <a:rPr lang="en-US" sz="2000" b="1" dirty="0">
                <a:solidFill>
                  <a:srgbClr val="FF0000"/>
                </a:solidFill>
              </a:rPr>
              <a:t>is equity, which is regarded in religion as an essential value, being one of </a:t>
            </a:r>
            <a:r>
              <a:rPr lang="en-US" sz="2000" b="1" dirty="0" smtClean="0">
                <a:solidFill>
                  <a:srgbClr val="FF0000"/>
                </a:solidFill>
              </a:rPr>
              <a:t>the purposes </a:t>
            </a:r>
            <a:r>
              <a:rPr lang="en-US" sz="2000" b="1" dirty="0">
                <a:solidFill>
                  <a:srgbClr val="FF0000"/>
                </a:solidFill>
              </a:rPr>
              <a:t>of messenger missions:</a:t>
            </a:r>
          </a:p>
          <a:p>
            <a:pPr marL="118872" indent="0">
              <a:buNone/>
            </a:pPr>
            <a:r>
              <a:rPr lang="en-US" sz="2000" dirty="0"/>
              <a:t>“</a:t>
            </a:r>
            <a:r>
              <a:rPr lang="en-US" sz="2000" dirty="0">
                <a:solidFill>
                  <a:srgbClr val="008E40"/>
                </a:solidFill>
              </a:rPr>
              <a:t>We have sent our messengers with clear signs and sent down with them the Book and the Scale, </a:t>
            </a:r>
            <a:r>
              <a:rPr lang="en-US" sz="2000" dirty="0" smtClean="0">
                <a:solidFill>
                  <a:srgbClr val="008E40"/>
                </a:solidFill>
              </a:rPr>
              <a:t>so that </a:t>
            </a:r>
            <a:r>
              <a:rPr lang="en-US" sz="2000" dirty="0">
                <a:solidFill>
                  <a:srgbClr val="008E40"/>
                </a:solidFill>
              </a:rPr>
              <a:t>men may stand in equity” (57:25).</a:t>
            </a:r>
          </a:p>
          <a:p>
            <a:pPr marL="118872" indent="0">
              <a:buNone/>
            </a:pPr>
            <a:r>
              <a:rPr lang="en-US" sz="2000" dirty="0"/>
              <a:t>God gives a general order to people to </a:t>
            </a:r>
            <a:r>
              <a:rPr lang="en-US" sz="2000" dirty="0" smtClean="0"/>
              <a:t>practice </a:t>
            </a:r>
            <a:r>
              <a:rPr lang="en-US" sz="2000" dirty="0"/>
              <a:t>equity.</a:t>
            </a:r>
          </a:p>
          <a:p>
            <a:pPr marL="118872" indent="0">
              <a:buNone/>
            </a:pPr>
            <a:r>
              <a:rPr lang="en-US" sz="2000" dirty="0" smtClean="0"/>
              <a:t>“</a:t>
            </a:r>
            <a:r>
              <a:rPr lang="en-US" sz="2000" dirty="0">
                <a:solidFill>
                  <a:srgbClr val="008E40"/>
                </a:solidFill>
              </a:rPr>
              <a:t>God enjoins equity and charity” (16:90);</a:t>
            </a:r>
          </a:p>
          <a:p>
            <a:pPr marL="118872" indent="0">
              <a:buNone/>
            </a:pPr>
            <a:r>
              <a:rPr lang="en-US" sz="2000" dirty="0" smtClean="0">
                <a:solidFill>
                  <a:srgbClr val="008E40"/>
                </a:solidFill>
              </a:rPr>
              <a:t>“</a:t>
            </a:r>
            <a:r>
              <a:rPr lang="en-US" sz="2000" dirty="0">
                <a:solidFill>
                  <a:srgbClr val="008E40"/>
                </a:solidFill>
              </a:rPr>
              <a:t>My Lord enjoins fairness” (7:29);</a:t>
            </a:r>
          </a:p>
          <a:p>
            <a:pPr marL="118872" indent="0">
              <a:buNone/>
            </a:pPr>
            <a:r>
              <a:rPr lang="en-US" sz="2000" dirty="0">
                <a:solidFill>
                  <a:srgbClr val="008E40"/>
                </a:solidFill>
              </a:rPr>
              <a:t>“And be fair; God loves those who are fair” (49:9).</a:t>
            </a:r>
          </a:p>
          <a:p>
            <a:pPr marL="118872" indent="0">
              <a:buNone/>
            </a:pPr>
            <a:r>
              <a:rPr lang="en-US" sz="2000" dirty="0"/>
              <a:t>In His glorious Book, God indicates that equity should be applied in everything</a:t>
            </a:r>
            <a:r>
              <a:rPr lang="en-US" sz="2000" dirty="0" smtClean="0"/>
              <a:t>:• </a:t>
            </a:r>
            <a:r>
              <a:rPr lang="en-US" sz="2000" dirty="0"/>
              <a:t>in statements: </a:t>
            </a:r>
            <a:r>
              <a:rPr lang="en-US" sz="2000" dirty="0">
                <a:solidFill>
                  <a:srgbClr val="008E40"/>
                </a:solidFill>
              </a:rPr>
              <a:t>“If you </a:t>
            </a:r>
            <a:r>
              <a:rPr lang="en-US" sz="2000" i="1" dirty="0">
                <a:solidFill>
                  <a:srgbClr val="008E40"/>
                </a:solidFill>
              </a:rPr>
              <a:t>speak</a:t>
            </a:r>
            <a:r>
              <a:rPr lang="en-US" sz="2000" dirty="0">
                <a:solidFill>
                  <a:srgbClr val="008E40"/>
                </a:solidFill>
              </a:rPr>
              <a:t>, be just” (6:152);</a:t>
            </a:r>
          </a:p>
          <a:p>
            <a:pPr marL="118872" indent="0">
              <a:buNone/>
            </a:pPr>
            <a:r>
              <a:rPr lang="en-US" sz="2000" dirty="0"/>
              <a:t>• in judgment: “</a:t>
            </a:r>
            <a:r>
              <a:rPr lang="en-US" sz="2000" dirty="0">
                <a:solidFill>
                  <a:srgbClr val="008E40"/>
                </a:solidFill>
              </a:rPr>
              <a:t>If you </a:t>
            </a:r>
            <a:r>
              <a:rPr lang="en-US" sz="2000" i="1" dirty="0">
                <a:solidFill>
                  <a:srgbClr val="008E40"/>
                </a:solidFill>
              </a:rPr>
              <a:t>judge </a:t>
            </a:r>
            <a:r>
              <a:rPr lang="en-US" sz="2000" dirty="0">
                <a:solidFill>
                  <a:srgbClr val="008E40"/>
                </a:solidFill>
              </a:rPr>
              <a:t>between people, be just in your judgment” (4:58</a:t>
            </a:r>
            <a:r>
              <a:rPr lang="en-US" sz="2000" dirty="0" smtClean="0">
                <a:solidFill>
                  <a:srgbClr val="008E40"/>
                </a:solidFill>
              </a:rPr>
              <a:t>)</a:t>
            </a:r>
            <a:r>
              <a:rPr lang="en-US" sz="2000" dirty="0" smtClean="0"/>
              <a:t>;• </a:t>
            </a:r>
            <a:r>
              <a:rPr lang="en-US" sz="2000" dirty="0"/>
              <a:t>in conciliation: “</a:t>
            </a:r>
            <a:r>
              <a:rPr lang="en-US" sz="2000" dirty="0">
                <a:solidFill>
                  <a:srgbClr val="008E40"/>
                </a:solidFill>
              </a:rPr>
              <a:t>Make peace between them in equity and justice” ( 49:9); </a:t>
            </a:r>
            <a:r>
              <a:rPr lang="en-US" sz="2000" dirty="0" smtClean="0"/>
              <a:t>and• </a:t>
            </a:r>
            <a:r>
              <a:rPr lang="en-US" sz="2000" dirty="0"/>
              <a:t>in guardianship: “</a:t>
            </a:r>
            <a:r>
              <a:rPr lang="en-US" sz="2000" dirty="0">
                <a:solidFill>
                  <a:srgbClr val="008E40"/>
                </a:solidFill>
              </a:rPr>
              <a:t>Be just in serving as </a:t>
            </a:r>
            <a:r>
              <a:rPr lang="en-US" sz="2000" i="1" dirty="0">
                <a:solidFill>
                  <a:srgbClr val="008E40"/>
                </a:solidFill>
              </a:rPr>
              <a:t>guardians </a:t>
            </a:r>
            <a:r>
              <a:rPr lang="en-US" sz="2000" dirty="0">
                <a:solidFill>
                  <a:srgbClr val="008E40"/>
                </a:solidFill>
              </a:rPr>
              <a:t>of orphans” (4:127).</a:t>
            </a:r>
          </a:p>
          <a:p>
            <a:pPr marL="118872" indent="0">
              <a:buNone/>
            </a:pPr>
            <a:endParaRPr lang="en-US" sz="2000" dirty="0" smtClean="0"/>
          </a:p>
        </p:txBody>
      </p:sp>
    </p:spTree>
    <p:extLst>
      <p:ext uri="{BB962C8B-B14F-4D97-AF65-F5344CB8AC3E}">
        <p14:creationId xmlns:p14="http://schemas.microsoft.com/office/powerpoint/2010/main" xmlns="" val="5668754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p:txBody>
          <a:bodyPr>
            <a:normAutofit fontScale="55000" lnSpcReduction="20000"/>
          </a:bodyPr>
          <a:lstStyle/>
          <a:p>
            <a:r>
              <a:rPr lang="en-US" i="1" dirty="0">
                <a:solidFill>
                  <a:srgbClr val="FF0000"/>
                </a:solidFill>
              </a:rPr>
              <a:t>The fourth principle </a:t>
            </a:r>
            <a:r>
              <a:rPr lang="en-US" dirty="0">
                <a:solidFill>
                  <a:srgbClr val="FF0000"/>
                </a:solidFill>
              </a:rPr>
              <a:t>is </a:t>
            </a:r>
            <a:r>
              <a:rPr lang="en-US" b="1" dirty="0">
                <a:solidFill>
                  <a:srgbClr val="FF0000"/>
                </a:solidFill>
              </a:rPr>
              <a:t>doing well</a:t>
            </a:r>
            <a:r>
              <a:rPr lang="en-US" dirty="0">
                <a:solidFill>
                  <a:srgbClr val="FF0000"/>
                </a:solidFill>
              </a:rPr>
              <a:t>,</a:t>
            </a:r>
            <a:r>
              <a:rPr lang="en-US" dirty="0"/>
              <a:t> </a:t>
            </a:r>
            <a:r>
              <a:rPr lang="en-US" dirty="0" smtClean="0"/>
              <a:t>:</a:t>
            </a:r>
          </a:p>
          <a:p>
            <a:r>
              <a:rPr lang="en-US" dirty="0" smtClean="0"/>
              <a:t>This </a:t>
            </a:r>
            <a:r>
              <a:rPr lang="en-US" dirty="0" err="1" smtClean="0"/>
              <a:t>iis</a:t>
            </a:r>
            <a:r>
              <a:rPr lang="en-US" dirty="0" smtClean="0"/>
              <a:t> one </a:t>
            </a:r>
            <a:r>
              <a:rPr lang="en-US" dirty="0"/>
              <a:t>of the fundamental values enjoined by God, the Most </a:t>
            </a:r>
            <a:r>
              <a:rPr lang="en-US" dirty="0" smtClean="0"/>
              <a:t>Glorious and </a:t>
            </a:r>
            <a:r>
              <a:rPr lang="en-US" dirty="0"/>
              <a:t>Sublime, when He says, “</a:t>
            </a:r>
            <a:r>
              <a:rPr lang="en-US" dirty="0">
                <a:solidFill>
                  <a:srgbClr val="008E40"/>
                </a:solidFill>
              </a:rPr>
              <a:t>God enjoins equity and doing well” (16:90). </a:t>
            </a:r>
            <a:endParaRPr lang="en-US" dirty="0" smtClean="0">
              <a:solidFill>
                <a:srgbClr val="008E40"/>
              </a:solidFill>
            </a:endParaRPr>
          </a:p>
          <a:p>
            <a:endParaRPr lang="en-US" dirty="0"/>
          </a:p>
          <a:p>
            <a:r>
              <a:rPr lang="en-US" dirty="0" smtClean="0"/>
              <a:t>The </a:t>
            </a:r>
            <a:r>
              <a:rPr lang="en-US" dirty="0"/>
              <a:t>Arabic word </a:t>
            </a:r>
            <a:r>
              <a:rPr lang="en-US" i="1" dirty="0" err="1" smtClean="0">
                <a:solidFill>
                  <a:srgbClr val="FF0000"/>
                </a:solidFill>
              </a:rPr>
              <a:t>ihsaan</a:t>
            </a:r>
            <a:r>
              <a:rPr lang="en-US" dirty="0" err="1" smtClean="0">
                <a:solidFill>
                  <a:srgbClr val="FF0000"/>
                </a:solidFill>
              </a:rPr>
              <a:t>,</a:t>
            </a:r>
            <a:r>
              <a:rPr lang="en-US" dirty="0" err="1" smtClean="0"/>
              <a:t>translated</a:t>
            </a:r>
            <a:r>
              <a:rPr lang="en-US" dirty="0" smtClean="0"/>
              <a:t> </a:t>
            </a:r>
            <a:r>
              <a:rPr lang="en-US" dirty="0"/>
              <a:t>here as </a:t>
            </a:r>
            <a:r>
              <a:rPr lang="en-US" dirty="0">
                <a:solidFill>
                  <a:srgbClr val="FF0000"/>
                </a:solidFill>
              </a:rPr>
              <a:t>doing well</a:t>
            </a:r>
            <a:r>
              <a:rPr lang="en-US" dirty="0"/>
              <a:t>, has several denotations. </a:t>
            </a:r>
            <a:endParaRPr lang="en-US" dirty="0" smtClean="0"/>
          </a:p>
          <a:p>
            <a:r>
              <a:rPr lang="en-US" dirty="0" smtClean="0"/>
              <a:t>(1) First </a:t>
            </a:r>
            <a:r>
              <a:rPr lang="en-US" dirty="0"/>
              <a:t>it denotes </a:t>
            </a:r>
            <a:r>
              <a:rPr lang="en-US" sz="3300" b="1" u="sng" dirty="0"/>
              <a:t>“quality,” </a:t>
            </a:r>
            <a:r>
              <a:rPr lang="en-US" dirty="0"/>
              <a:t>as the root of </a:t>
            </a:r>
            <a:r>
              <a:rPr lang="en-US" dirty="0" smtClean="0"/>
              <a:t>the word </a:t>
            </a:r>
            <a:r>
              <a:rPr lang="en-US" dirty="0"/>
              <a:t>that </a:t>
            </a:r>
            <a:r>
              <a:rPr lang="en-US" dirty="0">
                <a:solidFill>
                  <a:srgbClr val="FF0000"/>
                </a:solidFill>
              </a:rPr>
              <a:t>means “good.” </a:t>
            </a:r>
            <a:r>
              <a:rPr lang="en-US" dirty="0"/>
              <a:t>A derivation of the same root is used in God’s promise to his servants “</a:t>
            </a:r>
            <a:r>
              <a:rPr lang="en-US" dirty="0" smtClean="0"/>
              <a:t>who listen </a:t>
            </a:r>
            <a:r>
              <a:rPr lang="en-US" dirty="0"/>
              <a:t>to what is said and follow the </a:t>
            </a:r>
            <a:r>
              <a:rPr lang="en-US" b="1" dirty="0"/>
              <a:t>best </a:t>
            </a:r>
            <a:r>
              <a:rPr lang="en-US" dirty="0"/>
              <a:t>of it” (39:18). Such high quality is desired in everything</a:t>
            </a:r>
            <a:r>
              <a:rPr lang="en-US" dirty="0" smtClean="0"/>
              <a:t>, every </a:t>
            </a:r>
            <a:r>
              <a:rPr lang="en-US" dirty="0"/>
              <a:t>single thing. The Prophet, blessing and peace be upon him, says, “</a:t>
            </a:r>
            <a:r>
              <a:rPr lang="en-US" dirty="0">
                <a:solidFill>
                  <a:srgbClr val="CC00FF"/>
                </a:solidFill>
              </a:rPr>
              <a:t>God has ordained the </a:t>
            </a:r>
            <a:r>
              <a:rPr lang="en-US" dirty="0" smtClean="0">
                <a:solidFill>
                  <a:srgbClr val="CC00FF"/>
                </a:solidFill>
              </a:rPr>
              <a:t>doing well </a:t>
            </a:r>
            <a:r>
              <a:rPr lang="en-US" dirty="0">
                <a:solidFill>
                  <a:srgbClr val="CC00FF"/>
                </a:solidFill>
              </a:rPr>
              <a:t>of everything</a:t>
            </a:r>
            <a:r>
              <a:rPr lang="en-US" dirty="0"/>
              <a:t>.” This is the source of the concept of guaranteed quality in providing health care.</a:t>
            </a:r>
          </a:p>
          <a:p>
            <a:r>
              <a:rPr lang="en-US" dirty="0" smtClean="0">
                <a:solidFill>
                  <a:srgbClr val="FF0000"/>
                </a:solidFill>
              </a:rPr>
              <a:t>(2) The </a:t>
            </a:r>
            <a:r>
              <a:rPr lang="en-US" dirty="0">
                <a:solidFill>
                  <a:srgbClr val="FF0000"/>
                </a:solidFill>
              </a:rPr>
              <a:t>word </a:t>
            </a:r>
            <a:r>
              <a:rPr lang="en-US" i="1" dirty="0" err="1">
                <a:solidFill>
                  <a:srgbClr val="FF0000"/>
                </a:solidFill>
              </a:rPr>
              <a:t>ihsaan</a:t>
            </a:r>
            <a:r>
              <a:rPr lang="en-US" dirty="0">
                <a:solidFill>
                  <a:srgbClr val="FF0000"/>
                </a:solidFill>
              </a:rPr>
              <a:t>, however, also denotes </a:t>
            </a:r>
            <a:r>
              <a:rPr lang="en-US" b="1" u="sng" dirty="0">
                <a:solidFill>
                  <a:srgbClr val="FF0000"/>
                </a:solidFill>
              </a:rPr>
              <a:t>charity </a:t>
            </a:r>
            <a:r>
              <a:rPr lang="en-US" dirty="0">
                <a:solidFill>
                  <a:srgbClr val="FF0000"/>
                </a:solidFill>
              </a:rPr>
              <a:t>and thus implies the </a:t>
            </a:r>
            <a:r>
              <a:rPr lang="en-US" i="1" dirty="0">
                <a:solidFill>
                  <a:srgbClr val="FF0000"/>
                </a:solidFill>
              </a:rPr>
              <a:t>gentle, compassionate </a:t>
            </a:r>
            <a:r>
              <a:rPr lang="en-US" i="1" dirty="0" smtClean="0">
                <a:solidFill>
                  <a:srgbClr val="FF0000"/>
                </a:solidFill>
              </a:rPr>
              <a:t>touch </a:t>
            </a:r>
            <a:r>
              <a:rPr lang="en-US" dirty="0" smtClean="0"/>
              <a:t>which </a:t>
            </a:r>
            <a:r>
              <a:rPr lang="en-US" dirty="0"/>
              <a:t>has been missing or almost missing in modern medical practice. It implies a giving nature</a:t>
            </a:r>
            <a:r>
              <a:rPr lang="en-US" dirty="0" smtClean="0"/>
              <a:t>, which </a:t>
            </a:r>
            <a:r>
              <a:rPr lang="en-US" dirty="0"/>
              <a:t>makes a person wish for his brother what he wishes for himself and give priority to others </a:t>
            </a:r>
            <a:r>
              <a:rPr lang="en-US" dirty="0" smtClean="0"/>
              <a:t>over himself</a:t>
            </a:r>
            <a:r>
              <a:rPr lang="en-US" dirty="0"/>
              <a:t>, even when he suffers a dire need.</a:t>
            </a:r>
          </a:p>
        </p:txBody>
      </p:sp>
    </p:spTree>
    <p:extLst>
      <p:ext uri="{BB962C8B-B14F-4D97-AF65-F5344CB8AC3E}">
        <p14:creationId xmlns:p14="http://schemas.microsoft.com/office/powerpoint/2010/main" xmlns="" val="32770053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p:txBody>
          <a:bodyPr>
            <a:normAutofit fontScale="92500" lnSpcReduction="20000"/>
          </a:bodyPr>
          <a:lstStyle/>
          <a:p>
            <a:pPr algn="ctr"/>
            <a:r>
              <a:rPr lang="en-US" i="1" dirty="0">
                <a:solidFill>
                  <a:srgbClr val="FF0000"/>
                </a:solidFill>
              </a:rPr>
              <a:t>The fifth principle </a:t>
            </a:r>
            <a:r>
              <a:rPr lang="en-US" dirty="0">
                <a:solidFill>
                  <a:srgbClr val="FF0000"/>
                </a:solidFill>
              </a:rPr>
              <a:t>is “</a:t>
            </a:r>
            <a:r>
              <a:rPr lang="en-US" i="1" dirty="0">
                <a:solidFill>
                  <a:srgbClr val="FF0000"/>
                </a:solidFill>
              </a:rPr>
              <a:t>no harm and no causing harm</a:t>
            </a:r>
            <a:r>
              <a:rPr lang="en-US" dirty="0">
                <a:solidFill>
                  <a:srgbClr val="FF0000"/>
                </a:solidFill>
              </a:rPr>
              <a:t>.” </a:t>
            </a:r>
            <a:endParaRPr lang="en-US" dirty="0" smtClean="0">
              <a:solidFill>
                <a:srgbClr val="FF0000"/>
              </a:solidFill>
            </a:endParaRPr>
          </a:p>
          <a:p>
            <a:endParaRPr lang="en-US" dirty="0" smtClean="0">
              <a:solidFill>
                <a:srgbClr val="FF0000"/>
              </a:solidFill>
            </a:endParaRPr>
          </a:p>
          <a:p>
            <a:pPr marL="118872" indent="0">
              <a:lnSpc>
                <a:spcPct val="160000"/>
              </a:lnSpc>
              <a:buNone/>
            </a:pPr>
            <a:r>
              <a:rPr lang="en-US" sz="2100" dirty="0" smtClean="0"/>
              <a:t>This </a:t>
            </a:r>
            <a:r>
              <a:rPr lang="en-US" sz="2100" dirty="0"/>
              <a:t>principle is the text of an </a:t>
            </a:r>
            <a:r>
              <a:rPr lang="en-US" sz="2100" dirty="0" smtClean="0"/>
              <a:t>inclusive, exclusive </a:t>
            </a:r>
            <a:r>
              <a:rPr lang="en-US" sz="2100" dirty="0"/>
              <a:t>tradition of the Prophet, </a:t>
            </a:r>
            <a:r>
              <a:rPr lang="en-US" sz="2100" dirty="0" smtClean="0"/>
              <a:t>(</a:t>
            </a:r>
            <a:r>
              <a:rPr lang="en-US" sz="2100" dirty="0" err="1" smtClean="0"/>
              <a:t>puh</a:t>
            </a:r>
            <a:r>
              <a:rPr lang="en-US" sz="2100" dirty="0" smtClean="0"/>
              <a:t>)which </a:t>
            </a:r>
            <a:r>
              <a:rPr lang="en-US" sz="2100" dirty="0"/>
              <a:t>means that it is unacceptable to bring harm on one’s self, or</a:t>
            </a:r>
          </a:p>
          <a:p>
            <a:pPr marL="118872" indent="0">
              <a:lnSpc>
                <a:spcPct val="160000"/>
              </a:lnSpc>
              <a:buNone/>
            </a:pPr>
            <a:r>
              <a:rPr lang="en-US" sz="2100" dirty="0"/>
              <a:t>to cause harm to others or to society in any shape or form. The importance of this principle in the </a:t>
            </a:r>
            <a:r>
              <a:rPr lang="en-US" sz="2100" dirty="0" smtClean="0"/>
              <a:t>field of </a:t>
            </a:r>
            <a:r>
              <a:rPr lang="en-US" sz="2100" dirty="0"/>
              <a:t>health is self-evident, particularly in prohibiting any physician or other health professional from</a:t>
            </a:r>
          </a:p>
          <a:p>
            <a:pPr marL="118872" indent="0">
              <a:lnSpc>
                <a:spcPct val="160000"/>
              </a:lnSpc>
              <a:buNone/>
            </a:pPr>
            <a:r>
              <a:rPr lang="en-US" sz="2100" dirty="0"/>
              <a:t>exposing a patient to a diagnostic or therapeutic procedure that exposes him to harm or to any hazard</a:t>
            </a:r>
            <a:r>
              <a:rPr lang="en-US" sz="2100" dirty="0" smtClean="0"/>
              <a:t>.</a:t>
            </a:r>
          </a:p>
          <a:p>
            <a:pPr marL="118872" indent="0">
              <a:lnSpc>
                <a:spcPct val="160000"/>
              </a:lnSpc>
              <a:buNone/>
            </a:pPr>
            <a:r>
              <a:rPr lang="en-CA" sz="2400" dirty="0" smtClean="0">
                <a:hlinkClick r:id="rId2"/>
              </a:rPr>
              <a:t>http://en.wikipedia.org/wiki/List_of_medical_ethics_cases</a:t>
            </a:r>
            <a:endParaRPr lang="en-US" sz="2100" dirty="0"/>
          </a:p>
        </p:txBody>
      </p:sp>
    </p:spTree>
    <p:extLst>
      <p:ext uri="{BB962C8B-B14F-4D97-AF65-F5344CB8AC3E}">
        <p14:creationId xmlns:p14="http://schemas.microsoft.com/office/powerpoint/2010/main" xmlns="" val="9672506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ctr"/>
            <a:r>
              <a:rPr lang="ar-SA" sz="4800" dirty="0" smtClean="0"/>
              <a:t>مصادر و مرجعيات أخلاقيات المهن الصحية</a:t>
            </a:r>
            <a:r>
              <a:rPr lang="en-US" sz="4800" dirty="0" smtClean="0"/>
              <a:t> </a:t>
            </a:r>
            <a:r>
              <a:rPr lang="ar-SA" sz="4800" dirty="0" smtClean="0"/>
              <a:t> في الإسلام </a:t>
            </a:r>
            <a:br>
              <a:rPr lang="ar-SA" sz="4800" dirty="0" smtClean="0"/>
            </a:br>
            <a:endParaRPr lang="ar-S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395536" y="1556792"/>
            <a:ext cx="8229600" cy="4625609"/>
          </a:xfrm>
        </p:spPr>
        <p:txBody>
          <a:bodyPr>
            <a:normAutofit fontScale="85000" lnSpcReduction="20000"/>
          </a:bodyPr>
          <a:lstStyle/>
          <a:p>
            <a:pPr marL="118872" indent="0" algn="r">
              <a:buNone/>
            </a:pPr>
            <a:endParaRPr lang="ar-SA" b="1" dirty="0"/>
          </a:p>
          <a:p>
            <a:pPr marL="118872" indent="0" algn="r">
              <a:buNone/>
            </a:pPr>
            <a:r>
              <a:rPr lang="ar-SA" dirty="0" smtClean="0">
                <a:solidFill>
                  <a:srgbClr val="2B11C9"/>
                </a:solidFill>
              </a:rPr>
              <a:t>ظهرت الحاجة لكتابة ميثاق إسلامي للأخلاقيات الطبية و </a:t>
            </a:r>
          </a:p>
          <a:p>
            <a:pPr marL="118872" indent="0" algn="r" rtl="1">
              <a:buNone/>
            </a:pPr>
            <a:r>
              <a:rPr lang="ar-SA" dirty="0" smtClean="0">
                <a:solidFill>
                  <a:srgbClr val="2B11C9"/>
                </a:solidFill>
              </a:rPr>
              <a:t>الصحي لعدة أسباب منها:</a:t>
            </a:r>
          </a:p>
          <a:p>
            <a:pPr marL="118872" indent="0" algn="r" rtl="1">
              <a:buNone/>
            </a:pPr>
            <a:endParaRPr lang="ar-SA" dirty="0" smtClean="0">
              <a:solidFill>
                <a:srgbClr val="2B11C9"/>
              </a:solidFill>
            </a:endParaRPr>
          </a:p>
          <a:p>
            <a:pPr marL="676656" lvl="2" indent="0" algn="r" rtl="1">
              <a:buNone/>
            </a:pPr>
            <a:r>
              <a:rPr lang="ar-SA" dirty="0" smtClean="0">
                <a:solidFill>
                  <a:srgbClr val="2B11C9"/>
                </a:solidFill>
              </a:rPr>
              <a:t>1:  الشعور العام بتحول الممارسة الطبية لسلعة مادية تتجاهل الجانب الإنساني و الروحي .</a:t>
            </a:r>
          </a:p>
          <a:p>
            <a:pPr marL="676656" lvl="2" indent="0" algn="r" rtl="1">
              <a:buNone/>
            </a:pPr>
            <a:r>
              <a:rPr lang="ar-SA" dirty="0" smtClean="0">
                <a:solidFill>
                  <a:srgbClr val="2B11C9"/>
                </a:solidFill>
              </a:rPr>
              <a:t>2: التطور التكنولوجي في الطب مما خلق أسئلة أخلاقية جديدة في الطب مثل زراعة االلأعضاء و التخصيب الصناعي .</a:t>
            </a:r>
          </a:p>
          <a:p>
            <a:pPr marL="676656" lvl="2" indent="0" algn="r" rtl="1">
              <a:buNone/>
            </a:pPr>
            <a:r>
              <a:rPr lang="ar-SA" dirty="0" smtClean="0">
                <a:solidFill>
                  <a:srgbClr val="2B11C9"/>
                </a:solidFill>
              </a:rPr>
              <a:t>3: هناك  </a:t>
            </a:r>
            <a:r>
              <a:rPr lang="ar-SA" dirty="0">
                <a:solidFill>
                  <a:srgbClr val="2B11C9"/>
                </a:solidFill>
              </a:rPr>
              <a:t>مؤسسات أجنبية غير مسلمة </a:t>
            </a:r>
            <a:r>
              <a:rPr lang="ar-SA" dirty="0" smtClean="0">
                <a:solidFill>
                  <a:srgbClr val="2B11C9"/>
                </a:solidFill>
              </a:rPr>
              <a:t>لكنها تسعى  لمعرفة المبادئ الأخلاقية الإسلامية كتبادل حضاري و لضرورة تعاملها مع مرضى من المسلمين. </a:t>
            </a:r>
          </a:p>
          <a:p>
            <a:pPr marL="118872" indent="0" algn="r" rtl="1">
              <a:buNone/>
            </a:pPr>
            <a:endParaRPr lang="ar-SA" dirty="0" smtClean="0">
              <a:solidFill>
                <a:srgbClr val="2B11C9"/>
              </a:solidFill>
            </a:endParaRPr>
          </a:p>
          <a:p>
            <a:pPr marL="118872" indent="0" algn="r" rtl="1">
              <a:buNone/>
            </a:pPr>
            <a:r>
              <a:rPr lang="ar-SA" dirty="0" smtClean="0">
                <a:solidFill>
                  <a:srgbClr val="2B11C9"/>
                </a:solidFill>
              </a:rPr>
              <a:t>قامت المنظمة الإسلامية للعلوم الطبية بالتنسيق مع  منظمة الصحة العالمية و منظمات أخرى بإصدار الميثاق الإسلامي العالمي للأخلاقيات الطبية و الصحية </a:t>
            </a:r>
            <a:r>
              <a:rPr lang="ar-SA" dirty="0" smtClean="0"/>
              <a:t>. </a:t>
            </a:r>
            <a:endParaRPr lang="ar-SA" dirty="0"/>
          </a:p>
          <a:p>
            <a:pPr marL="118872" indent="0" algn="r" rtl="1">
              <a:buNone/>
            </a:pPr>
            <a:endParaRPr lang="ar-SA" dirty="0" smtClean="0"/>
          </a:p>
        </p:txBody>
      </p:sp>
    </p:spTree>
    <p:extLst>
      <p:ext uri="{BB962C8B-B14F-4D97-AF65-F5344CB8AC3E}">
        <p14:creationId xmlns:p14="http://schemas.microsoft.com/office/powerpoint/2010/main" xmlns="" val="39805518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4800" dirty="0" smtClean="0">
                <a:solidFill>
                  <a:srgbClr val="FFC000"/>
                </a:solidFill>
              </a:rPr>
              <a:t>الفتاوى المتعلقة بالطب وأحكام المرضى</a:t>
            </a:r>
            <a:endParaRPr lang="en-US" dirty="0">
              <a:solidFill>
                <a:srgbClr val="FFC000"/>
              </a:solidFill>
            </a:endParaRPr>
          </a:p>
        </p:txBody>
      </p:sp>
      <p:sp>
        <p:nvSpPr>
          <p:cNvPr id="4" name="TextBox 3"/>
          <p:cNvSpPr txBox="1"/>
          <p:nvPr/>
        </p:nvSpPr>
        <p:spPr>
          <a:xfrm>
            <a:off x="214282" y="5715016"/>
            <a:ext cx="4286280" cy="369332"/>
          </a:xfrm>
          <a:prstGeom prst="rect">
            <a:avLst/>
          </a:prstGeom>
          <a:noFill/>
        </p:spPr>
        <p:txBody>
          <a:bodyPr wrap="square" rtlCol="0">
            <a:spAutoFit/>
          </a:bodyPr>
          <a:lstStyle/>
          <a:p>
            <a:r>
              <a:rPr lang="en-US" b="1" dirty="0" smtClean="0">
                <a:solidFill>
                  <a:srgbClr val="FF0000"/>
                </a:solidFill>
              </a:rPr>
              <a:t>http://www.alifta.com/default.aspx#1</a:t>
            </a:r>
            <a:endParaRPr lang="en-US" b="1" dirty="0">
              <a:solidFill>
                <a:srgbClr val="FF0000"/>
              </a:solidFill>
            </a:endParaRPr>
          </a:p>
        </p:txBody>
      </p:sp>
      <p:pic>
        <p:nvPicPr>
          <p:cNvPr id="5" name="Picture 4" descr="ifta.jpg"/>
          <p:cNvPicPr>
            <a:picLocks noChangeAspect="1"/>
          </p:cNvPicPr>
          <p:nvPr/>
        </p:nvPicPr>
        <p:blipFill>
          <a:blip r:embed="rId2" cstate="print"/>
          <a:stretch>
            <a:fillRect/>
          </a:stretch>
        </p:blipFill>
        <p:spPr>
          <a:xfrm>
            <a:off x="0" y="1428736"/>
            <a:ext cx="5039674" cy="3571900"/>
          </a:xfrm>
          <a:prstGeom prst="rect">
            <a:avLst/>
          </a:prstGeom>
        </p:spPr>
      </p:pic>
      <p:sp>
        <p:nvSpPr>
          <p:cNvPr id="6" name="Content Placeholder 2"/>
          <p:cNvSpPr txBox="1">
            <a:spLocks/>
          </p:cNvSpPr>
          <p:nvPr/>
        </p:nvSpPr>
        <p:spPr>
          <a:xfrm>
            <a:off x="4643438" y="1428736"/>
            <a:ext cx="3971924" cy="5214974"/>
          </a:xfrm>
          <a:prstGeom prst="rect">
            <a:avLst/>
          </a:prstGeom>
          <a:solidFill>
            <a:schemeClr val="accent4">
              <a:lumMod val="20000"/>
              <a:lumOff val="80000"/>
            </a:schemeClr>
          </a:solidFill>
          <a:ln>
            <a:solidFill>
              <a:schemeClr val="accent1"/>
            </a:solidFill>
          </a:ln>
        </p:spPr>
        <p:txBody>
          <a:bodyPr vert="horz" lIns="54864" tIns="91440" rtlCol="0">
            <a:noAutofit/>
          </a:bodyPr>
          <a:lstStyle/>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None/>
              <a:tabLst/>
              <a:defRPr/>
            </a:pPr>
            <a:r>
              <a:rPr kumimoji="0" lang="ar-SA" sz="1800" b="1" i="0" u="none" strike="noStrike" kern="1200" cap="none" spc="0" normalizeH="0" baseline="0" noProof="0" dirty="0" smtClean="0">
                <a:ln>
                  <a:noFill/>
                </a:ln>
                <a:solidFill>
                  <a:schemeClr val="tx1"/>
                </a:solidFill>
                <a:effectLst/>
                <a:uLnTx/>
                <a:uFillTx/>
                <a:latin typeface="+mn-lt"/>
                <a:ea typeface="+mn-ea"/>
                <a:cs typeface="+mn-cs"/>
              </a:rPr>
              <a:t> ا الفتاوى المتعلقة بالطب وأحكام المرضى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بصلاة المريض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أحكام تتعلق بطهارة المريض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بالزكاة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بالصيام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بالحج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بالتداوي والتطبيب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بالأدوية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بالحجاب والخلوة والاختلاط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بعمليات التجميل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بالختان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بالحمل والإجهاض والخنثى وتحديد النسل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بالأمراض الميئوس منها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بنقل وبيع والتبرع بالأعضاء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بالدم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بالأمراض النفسية والعين والسحر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بالميت والتشريح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بالتأمين الصحي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بفتاوى متنوعة</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3" cstate="print"/>
          <a:srcRect/>
          <a:stretch>
            <a:fillRect/>
          </a:stretch>
        </p:blipFill>
        <p:spPr bwMode="auto">
          <a:xfrm>
            <a:off x="1928794" y="1428736"/>
            <a:ext cx="3394065" cy="1571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a:bodyPr>
          <a:lstStyle/>
          <a:p>
            <a:pPr marL="118872" indent="0" algn="r">
              <a:buNone/>
            </a:pPr>
            <a:endParaRPr lang="ar-SA" b="1" dirty="0"/>
          </a:p>
          <a:p>
            <a:pPr marL="118872" indent="0" algn="r">
              <a:buNone/>
            </a:pPr>
            <a:r>
              <a:rPr lang="ar-SA" b="1" dirty="0">
                <a:solidFill>
                  <a:srgbClr val="2B11C9"/>
                </a:solidFill>
              </a:rPr>
              <a:t>الباب الأول: أخلاق الطبيب</a:t>
            </a:r>
          </a:p>
          <a:p>
            <a:pPr marL="118872" indent="0" algn="r">
              <a:buNone/>
            </a:pPr>
            <a:r>
              <a:rPr lang="ar-SA" b="1" dirty="0">
                <a:solidFill>
                  <a:srgbClr val="2B11C9"/>
                </a:solidFill>
              </a:rPr>
              <a:t>الباب الثاني: واجبات الطبيب نحو المريض</a:t>
            </a:r>
          </a:p>
          <a:p>
            <a:pPr marL="118872" indent="0" algn="r">
              <a:buNone/>
            </a:pPr>
            <a:r>
              <a:rPr lang="ar-SA" b="1" dirty="0">
                <a:solidFill>
                  <a:srgbClr val="2B11C9"/>
                </a:solidFill>
              </a:rPr>
              <a:t>الباب الثالث: السرّ الطبّي</a:t>
            </a:r>
          </a:p>
          <a:p>
            <a:pPr marL="118872" indent="0" algn="r">
              <a:buNone/>
            </a:pPr>
            <a:r>
              <a:rPr lang="ar-SA" b="1" dirty="0">
                <a:solidFill>
                  <a:srgbClr val="2B11C9"/>
                </a:solidFill>
              </a:rPr>
              <a:t>الباب الرابع: واجبات الطبيب تجاه المجتمع</a:t>
            </a:r>
          </a:p>
          <a:p>
            <a:pPr marL="118872" indent="0" algn="r">
              <a:buNone/>
            </a:pPr>
            <a:r>
              <a:rPr lang="ar-SA" b="1" dirty="0">
                <a:solidFill>
                  <a:srgbClr val="2B11C9"/>
                </a:solidFill>
              </a:rPr>
              <a:t>الباب الخامس: القضايا الاجتماعية</a:t>
            </a:r>
            <a:endParaRPr lang="en-US" dirty="0">
              <a:solidFill>
                <a:srgbClr val="2B11C9"/>
              </a:solidFill>
            </a:endParaRPr>
          </a:p>
        </p:txBody>
      </p:sp>
    </p:spTree>
    <p:extLst>
      <p:ext uri="{BB962C8B-B14F-4D97-AF65-F5344CB8AC3E}">
        <p14:creationId xmlns:p14="http://schemas.microsoft.com/office/powerpoint/2010/main" xmlns="" val="1089489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تعريف بممارسة الطب من منظور إسلامي</a:t>
            </a:r>
            <a:endParaRPr lang="en-US" dirty="0"/>
          </a:p>
        </p:txBody>
      </p:sp>
      <p:sp>
        <p:nvSpPr>
          <p:cNvPr id="3" name="Content Placeholder 2"/>
          <p:cNvSpPr>
            <a:spLocks noGrp="1"/>
          </p:cNvSpPr>
          <p:nvPr>
            <p:ph idx="1"/>
          </p:nvPr>
        </p:nvSpPr>
        <p:spPr>
          <a:xfrm>
            <a:off x="899592" y="1916832"/>
            <a:ext cx="7528350" cy="4176464"/>
          </a:xfrm>
        </p:spPr>
        <p:txBody>
          <a:bodyPr>
            <a:normAutofit fontScale="70000" lnSpcReduction="20000"/>
          </a:bodyPr>
          <a:lstStyle/>
          <a:p>
            <a:pPr algn="r" rtl="1"/>
            <a:endParaRPr lang="en-US" dirty="0" smtClean="0"/>
          </a:p>
          <a:p>
            <a:pPr algn="r" rtl="1"/>
            <a:r>
              <a:rPr lang="ar-SA" b="1" dirty="0" smtClean="0"/>
              <a:t>مرالنبي (ص) </a:t>
            </a:r>
            <a:r>
              <a:rPr lang="ar-SA" b="1" dirty="0"/>
              <a:t>على جماعة يلقحون قال: </a:t>
            </a:r>
            <a:r>
              <a:rPr lang="ar-SA" b="1" dirty="0">
                <a:solidFill>
                  <a:srgbClr val="2B11C9"/>
                </a:solidFill>
              </a:rPr>
              <a:t>(ما أظنه يضره لو تركتموه) </a:t>
            </a:r>
            <a:r>
              <a:rPr lang="ar-SA" b="1" dirty="0"/>
              <a:t>فلما تركوه صار </a:t>
            </a:r>
            <a:r>
              <a:rPr lang="ar-SA" b="1" dirty="0">
                <a:solidFill>
                  <a:srgbClr val="002060"/>
                </a:solidFill>
              </a:rPr>
              <a:t>شيصاً</a:t>
            </a:r>
            <a:r>
              <a:rPr lang="ar-SA" b="1" dirty="0"/>
              <a:t> فأخبروه فقال-عليه الصلاة والسلام-: </a:t>
            </a:r>
            <a:r>
              <a:rPr lang="ar-SA" b="1" dirty="0">
                <a:solidFill>
                  <a:srgbClr val="2B11C9"/>
                </a:solidFill>
              </a:rPr>
              <a:t>(إنما قلت ظناً وأنتم أعلم بأمر دنياكم أما ما أخبركم به عن الله فإني لن أكذب على الله</a:t>
            </a:r>
            <a:r>
              <a:rPr lang="ar-SA" b="1" dirty="0" smtClean="0">
                <a:solidFill>
                  <a:srgbClr val="2B11C9"/>
                </a:solidFill>
              </a:rPr>
              <a:t>)</a:t>
            </a:r>
            <a:r>
              <a:rPr lang="ar-SA" b="1" dirty="0" smtClean="0"/>
              <a:t> , </a:t>
            </a:r>
            <a:r>
              <a:rPr lang="ar-SA" b="1" dirty="0"/>
              <a:t>فبين-عليه الصلاة والسلام-أن الناس أعلم بأمور دنياهم كيف يلقحون, كيف يغرسون, كيف يبذرون, كيف يحصدون إلى غير ذلك من أمور دنياهم, كيف يعمرون مساكنهم إلى غير ذلك, وهذا الحديث رواه مسلم في الصحيح، أما ما يبلغه عن الله من أمور الدين من العبادات والأحكام هذا حلال وهذا حرام، إن الله أمر بكذا أو نهى عن كذا, أو أن هذا فيه كذا من النفع وهذا من فيه الضرر كذا هذا كله حق, ولا ينطق عن الهوى-عليه الصلاة والسلام-بل هو معصوم في ذلك-عليه الصلاة </a:t>
            </a:r>
            <a:r>
              <a:rPr lang="ar-SA" b="1" dirty="0" smtClean="0"/>
              <a:t>والسلام.</a:t>
            </a:r>
          </a:p>
          <a:p>
            <a:pPr algn="r" rtl="1"/>
            <a:r>
              <a:rPr lang="ar-SA" sz="2000" dirty="0">
                <a:solidFill>
                  <a:srgbClr val="002060"/>
                </a:solidFill>
              </a:rPr>
              <a:t>الشِّيصُ : تمر لم يتم نضجه لسوء تأبيره أو لفسادٍ آخَرَ </a:t>
            </a:r>
            <a:r>
              <a:rPr lang="ar-SA" dirty="0"/>
              <a:t>.</a:t>
            </a:r>
            <a:endParaRPr lang="ar-SA" b="1" dirty="0" smtClean="0"/>
          </a:p>
          <a:p>
            <a:pPr algn="r" rtl="1"/>
            <a:endParaRPr lang="ar-SA" dirty="0" smtClean="0">
              <a:solidFill>
                <a:schemeClr val="accent5">
                  <a:lumMod val="75000"/>
                </a:schemeClr>
              </a:solidFill>
            </a:endParaRPr>
          </a:p>
          <a:p>
            <a:pPr marL="118872" indent="0" algn="r" rtl="1">
              <a:buNone/>
            </a:pPr>
            <a:r>
              <a:rPr lang="en-US" dirty="0">
                <a:solidFill>
                  <a:schemeClr val="accent5">
                    <a:lumMod val="75000"/>
                  </a:schemeClr>
                </a:solidFill>
              </a:rPr>
              <a:t>http://www.binbaz.org.sa/mat/20142</a:t>
            </a:r>
          </a:p>
        </p:txBody>
      </p:sp>
    </p:spTree>
    <p:extLst>
      <p:ext uri="{BB962C8B-B14F-4D97-AF65-F5344CB8AC3E}">
        <p14:creationId xmlns:p14="http://schemas.microsoft.com/office/powerpoint/2010/main" xmlns="" val="35009119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a:bodyPr>
          <a:lstStyle/>
          <a:p>
            <a:pPr algn="ctr">
              <a:buNone/>
            </a:pPr>
            <a:r>
              <a:rPr lang="ar-SA" b="1" dirty="0" smtClean="0">
                <a:solidFill>
                  <a:srgbClr val="FF0000"/>
                </a:solidFill>
              </a:rPr>
              <a:t>الباب الأول</a:t>
            </a:r>
          </a:p>
          <a:p>
            <a:pPr algn="ctr">
              <a:buNone/>
            </a:pPr>
            <a:r>
              <a:rPr lang="ar-SA" b="1" dirty="0" smtClean="0">
                <a:solidFill>
                  <a:srgbClr val="FF0000"/>
                </a:solidFill>
              </a:rPr>
              <a:t>أخلاق الطبيب</a:t>
            </a:r>
          </a:p>
          <a:p>
            <a:pPr algn="r" rtl="1">
              <a:buNone/>
            </a:pPr>
            <a:r>
              <a:rPr lang="ar-SA" b="1" dirty="0" smtClean="0"/>
              <a:t>المادة ( 1</a:t>
            </a:r>
            <a:r>
              <a:rPr lang="en-US" b="1" dirty="0" smtClean="0"/>
              <a:t>(</a:t>
            </a:r>
            <a:endParaRPr lang="ar-SA" b="1" dirty="0" smtClean="0"/>
          </a:p>
          <a:p>
            <a:pPr algn="r" rtl="1"/>
            <a:r>
              <a:rPr lang="ar-SA" dirty="0" smtClean="0"/>
              <a:t>على الطبيب أن يكون مخلصاً في عمله، متحلِّياً بمكارم الأخلاق، معترفاً بالجميل لمعلّميه</a:t>
            </a:r>
            <a:r>
              <a:rPr lang="en-US" dirty="0" smtClean="0"/>
              <a:t> </a:t>
            </a:r>
            <a:r>
              <a:rPr lang="ar-SA" dirty="0" smtClean="0"/>
              <a:t>ومدرِّبيه، وأن لا يكتم علماً، ولا يتجاهل جهد الآخرين. كما أن عليه أن يكون قدوة في رعاية</a:t>
            </a:r>
            <a:r>
              <a:rPr lang="en-US" dirty="0" smtClean="0"/>
              <a:t> </a:t>
            </a:r>
            <a:r>
              <a:rPr lang="ar-SA" dirty="0" smtClean="0"/>
              <a:t>صحته والقيام بحق بدنه ومظهره العام، وأن يتجنب كلَّ ما من شأنه أن يُخِلَّ باحترام المهنة داخل</a:t>
            </a:r>
            <a:r>
              <a:rPr lang="en-US" dirty="0" smtClean="0"/>
              <a:t> </a:t>
            </a:r>
            <a:r>
              <a:rPr lang="ar-SA" dirty="0" smtClean="0"/>
              <a:t>مكان العمل وخارجه.</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775191"/>
            <a:ext cx="8643998" cy="4625609"/>
          </a:xfrm>
        </p:spPr>
        <p:txBody>
          <a:bodyPr>
            <a:normAutofit/>
          </a:bodyPr>
          <a:lstStyle/>
          <a:p>
            <a:pPr algn="r" rtl="1"/>
            <a:r>
              <a:rPr lang="ar-SA" dirty="0" smtClean="0">
                <a:solidFill>
                  <a:srgbClr val="007E39"/>
                </a:solidFill>
              </a:rPr>
              <a:t> </a:t>
            </a:r>
            <a:r>
              <a:rPr lang="ar-SA" b="1" dirty="0" smtClean="0">
                <a:solidFill>
                  <a:srgbClr val="008E40"/>
                </a:solidFill>
                <a:latin typeface="Arabic Typesetting" pitchFamily="66" charset="-78"/>
                <a:cs typeface="Arabic Typesetting" pitchFamily="66" charset="-78"/>
              </a:rPr>
              <a:t>إِنَّ اللَّهَ يَأْمُرُكُمْ أَنْ تُؤَدُّوا الْأَمَانَاتِ إِلَىٰ أَهْلِهَا وَإِذَا حَكَمْتُمْ بَيْنَ النَّاسِ أَنْ تَحْكُمُوا بِالْعَدْلِ</a:t>
            </a:r>
            <a:r>
              <a:rPr lang="en-US" b="1" dirty="0" smtClean="0">
                <a:solidFill>
                  <a:srgbClr val="008E40"/>
                </a:solidFill>
                <a:latin typeface="Arabic Typesetting" pitchFamily="66" charset="-78"/>
                <a:cs typeface="Arabic Typesetting" pitchFamily="66" charset="-78"/>
              </a:rPr>
              <a:t> </a:t>
            </a:r>
            <a:r>
              <a:rPr lang="ar-SA" sz="1600" dirty="0" smtClean="0"/>
              <a:t>النساء 58</a:t>
            </a:r>
            <a:endParaRPr lang="ar-SA" b="1" dirty="0" smtClean="0">
              <a:solidFill>
                <a:srgbClr val="008E40"/>
              </a:solidFill>
              <a:latin typeface="Arabic Typesetting" pitchFamily="66" charset="-78"/>
              <a:cs typeface="Arabic Typesetting" pitchFamily="66" charset="-78"/>
            </a:endParaRPr>
          </a:p>
          <a:p>
            <a:pPr algn="r" rtl="1"/>
            <a:r>
              <a:rPr lang="ar-SA" b="1" dirty="0" smtClean="0">
                <a:solidFill>
                  <a:srgbClr val="008E40"/>
                </a:solidFill>
                <a:latin typeface="Arabic Typesetting" pitchFamily="66" charset="-78"/>
                <a:cs typeface="Arabic Typesetting" pitchFamily="66" charset="-78"/>
              </a:rPr>
              <a:t>إِنَّ اللَّهَ يَأْمُرُ بِالْعَدْلِ وَالْإِحْسَانِ وَإِيتَاءِ ذِي الْقُرْبَىٰ وَيَنْهَىٰ عَنِ الْفَحْشَاءِ وَالْمُنْكَرِ وَالْبَغْيِ ۚيَعِظُكُمْ لَعَلَّكُمْ تَذَكَّرُونَ</a:t>
            </a:r>
            <a:r>
              <a:rPr lang="en-US" sz="1600" b="1" dirty="0" smtClean="0">
                <a:solidFill>
                  <a:srgbClr val="008E40"/>
                </a:solidFill>
                <a:latin typeface="Arabic Typesetting" pitchFamily="66" charset="-78"/>
                <a:cs typeface="Arabic Typesetting" pitchFamily="66" charset="-78"/>
              </a:rPr>
              <a:t> </a:t>
            </a:r>
            <a:r>
              <a:rPr lang="ar-SA" sz="1600" dirty="0" smtClean="0">
                <a:solidFill>
                  <a:srgbClr val="008E40"/>
                </a:solidFill>
              </a:rPr>
              <a:t>(٩٠النحل ﻿) </a:t>
            </a:r>
            <a:endParaRPr lang="ar-SA" b="1" dirty="0" smtClean="0">
              <a:solidFill>
                <a:srgbClr val="008E40"/>
              </a:solidFill>
              <a:latin typeface="Arabic Typesetting" pitchFamily="66" charset="-78"/>
              <a:cs typeface="Arabic Typesetting" pitchFamily="66" charset="-78"/>
            </a:endParaRPr>
          </a:p>
          <a:p>
            <a:pPr algn="r" rtl="1"/>
            <a:r>
              <a:rPr lang="ar-SA" b="1" dirty="0" smtClean="0">
                <a:solidFill>
                  <a:srgbClr val="008E40"/>
                </a:solidFill>
                <a:latin typeface="Arabic Typesetting" pitchFamily="66" charset="-78"/>
                <a:cs typeface="Arabic Typesetting" pitchFamily="66" charset="-78"/>
              </a:rPr>
              <a:t>وَإِنَّكَ لَعَلَىٰ خُلُقٍ عَظِيمٍ</a:t>
            </a:r>
            <a:r>
              <a:rPr lang="en-US" b="1" dirty="0" smtClean="0">
                <a:solidFill>
                  <a:srgbClr val="008E40"/>
                </a:solidFill>
                <a:latin typeface="Arabic Typesetting" pitchFamily="66" charset="-78"/>
                <a:cs typeface="Arabic Typesetting" pitchFamily="66" charset="-78"/>
              </a:rPr>
              <a:t> </a:t>
            </a:r>
            <a:r>
              <a:rPr lang="ar-SA" sz="1600" dirty="0" smtClean="0">
                <a:solidFill>
                  <a:srgbClr val="008E40"/>
                </a:solidFill>
              </a:rPr>
              <a:t>(القلم:4)</a:t>
            </a:r>
          </a:p>
          <a:p>
            <a:pPr algn="r" rtl="1"/>
            <a:r>
              <a:rPr lang="ar-SA" b="1" dirty="0" smtClean="0">
                <a:solidFill>
                  <a:srgbClr val="008E40"/>
                </a:solidFill>
                <a:latin typeface="Arabic Typesetting" pitchFamily="66" charset="-78"/>
                <a:cs typeface="Arabic Typesetting" pitchFamily="66" charset="-78"/>
              </a:rPr>
              <a:t>وَمَا كَانَ رَبُّكَ لِيُهْلِكَ الْقُرَىٰ بِظُلْمٍ وَأَهْلُهَا مُصْلِحُونَ</a:t>
            </a:r>
            <a:r>
              <a:rPr lang="en-US" b="1" dirty="0" smtClean="0">
                <a:solidFill>
                  <a:srgbClr val="008E40"/>
                </a:solidFill>
                <a:latin typeface="Arabic Typesetting" pitchFamily="66" charset="-78"/>
                <a:cs typeface="Arabic Typesetting" pitchFamily="66" charset="-78"/>
              </a:rPr>
              <a:t> </a:t>
            </a:r>
            <a:r>
              <a:rPr lang="ar-SA" sz="1600" dirty="0" smtClean="0">
                <a:solidFill>
                  <a:srgbClr val="008E40"/>
                </a:solidFill>
              </a:rPr>
              <a:t>[هود:117]</a:t>
            </a:r>
          </a:p>
          <a:p>
            <a:pPr algn="r" rtl="1"/>
            <a:r>
              <a:rPr lang="ar-SA" b="1" dirty="0" smtClean="0">
                <a:solidFill>
                  <a:srgbClr val="008E40"/>
                </a:solidFill>
                <a:latin typeface="Arabic Typesetting" pitchFamily="66" charset="-78"/>
                <a:cs typeface="Arabic Typesetting" pitchFamily="66" charset="-78"/>
              </a:rPr>
              <a:t>وَالْعَصْرِ ﴿1﴾ إِنَّ الْإِنْسَانَ لَفِي خُسْرٍ ﴿2﴾ إِلَّا الَّذِينَ آمَنُوا وَعَمِلُوا الصَّالِحَاتِ وَتَوَاصَوْا بِالْحَقِّ وَتَوَاصَوْا بِالصَّبْرِ</a:t>
            </a:r>
            <a:r>
              <a:rPr lang="ar-SA" dirty="0" smtClean="0">
                <a:solidFill>
                  <a:srgbClr val="007E39"/>
                </a:solidFill>
              </a:rPr>
              <a:t> </a:t>
            </a:r>
            <a:r>
              <a:rPr lang="ar-SA" b="1" dirty="0" smtClean="0">
                <a:solidFill>
                  <a:srgbClr val="008E40"/>
                </a:solidFill>
                <a:latin typeface="Arabic Typesetting" pitchFamily="66" charset="-78"/>
                <a:cs typeface="Arabic Typesetting" pitchFamily="66" charset="-78"/>
              </a:rPr>
              <a:t>﴿3﴾</a:t>
            </a:r>
          </a:p>
          <a:p>
            <a:pPr algn="ctr" rtl="1"/>
            <a:endParaRPr lang="en-US" dirty="0"/>
          </a:p>
        </p:txBody>
      </p:sp>
      <p:sp>
        <p:nvSpPr>
          <p:cNvPr id="2" name="Title 1"/>
          <p:cNvSpPr>
            <a:spLocks noGrp="1"/>
          </p:cNvSpPr>
          <p:nvPr>
            <p:ph type="title"/>
          </p:nvPr>
        </p:nvSpPr>
        <p:spPr/>
        <p:txBody>
          <a:bodyPr/>
          <a:lstStyle/>
          <a:p>
            <a:pPr algn="ctr"/>
            <a:r>
              <a:rPr lang="ar-SA" dirty="0" smtClean="0"/>
              <a:t>أخلاق الطبيب: الحيثيات الشرعية</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75191"/>
            <a:ext cx="8686800" cy="4625609"/>
          </a:xfrm>
        </p:spPr>
        <p:txBody>
          <a:bodyPr>
            <a:normAutofit/>
          </a:bodyPr>
          <a:lstStyle/>
          <a:p>
            <a:pPr algn="r" rtl="1"/>
            <a:r>
              <a:rPr lang="ar-SA" b="1" dirty="0" smtClean="0">
                <a:solidFill>
                  <a:srgbClr val="008E40"/>
                </a:solidFill>
                <a:latin typeface="Arabic Typesetting" pitchFamily="66" charset="-78"/>
                <a:cs typeface="Arabic Typesetting" pitchFamily="66" charset="-78"/>
              </a:rPr>
              <a:t>وَإِنَّكَ لَعَلَىٰ خُلُقٍ عَظِيمٍ</a:t>
            </a:r>
            <a:r>
              <a:rPr lang="en-US" b="1" dirty="0" smtClean="0">
                <a:solidFill>
                  <a:srgbClr val="008E40"/>
                </a:solidFill>
                <a:latin typeface="Arabic Typesetting" pitchFamily="66" charset="-78"/>
                <a:cs typeface="Arabic Typesetting" pitchFamily="66" charset="-78"/>
              </a:rPr>
              <a:t> </a:t>
            </a:r>
            <a:r>
              <a:rPr lang="ar-SA" sz="1600" dirty="0" smtClean="0">
                <a:solidFill>
                  <a:srgbClr val="008E40"/>
                </a:solidFill>
              </a:rPr>
              <a:t>(القلم:4)</a:t>
            </a:r>
          </a:p>
          <a:p>
            <a:pPr lvl="0" algn="r" rtl="1"/>
            <a:r>
              <a:rPr lang="ar-SA" b="1" dirty="0" err="1" smtClean="0">
                <a:solidFill>
                  <a:srgbClr val="008E40"/>
                </a:solidFill>
                <a:latin typeface="Arabic Typesetting" pitchFamily="66" charset="-78"/>
                <a:cs typeface="Arabic Typesetting" pitchFamily="66" charset="-78"/>
              </a:rPr>
              <a:t>يَـ</a:t>
            </a:r>
            <a:r>
              <a:rPr lang="ar-SA" b="1" dirty="0" smtClean="0">
                <a:solidFill>
                  <a:srgbClr val="008E40"/>
                </a:solidFill>
                <a:latin typeface="Arabic Typesetting" pitchFamily="66" charset="-78"/>
                <a:cs typeface="Arabic Typesetting" pitchFamily="66" charset="-78"/>
              </a:rPr>
              <a:t>ٰٓأَيُّہ</a:t>
            </a:r>
            <a:r>
              <a:rPr lang="ar-SA" b="1" dirty="0" err="1" smtClean="0">
                <a:solidFill>
                  <a:srgbClr val="008E40"/>
                </a:solidFill>
                <a:latin typeface="Arabic Typesetting" pitchFamily="66" charset="-78"/>
                <a:cs typeface="Arabic Typesetting" pitchFamily="66" charset="-78"/>
              </a:rPr>
              <a:t>َا</a:t>
            </a:r>
            <a:r>
              <a:rPr lang="ar-SA" b="1" dirty="0" smtClean="0">
                <a:solidFill>
                  <a:srgbClr val="008E40"/>
                </a:solidFill>
                <a:latin typeface="Arabic Typesetting" pitchFamily="66" charset="-78"/>
                <a:cs typeface="Arabic Typesetting" pitchFamily="66" charset="-78"/>
              </a:rPr>
              <a:t> ٱلَّذِينَ ءَامَنُواْ ٱتَّقُواْ ٱللَّهَ وَكُونُواْ مَعَ ٱلصَّـٰدِقِينَ </a:t>
            </a:r>
            <a:r>
              <a:rPr lang="ar-SA" sz="1600" dirty="0" smtClean="0">
                <a:solidFill>
                  <a:srgbClr val="008E40"/>
                </a:solidFill>
              </a:rPr>
              <a:t>(التوبة١١٩</a:t>
            </a:r>
            <a:r>
              <a:rPr lang="ar-SA" sz="2400" b="1" dirty="0" smtClean="0">
                <a:solidFill>
                  <a:srgbClr val="008E40"/>
                </a:solidFill>
                <a:latin typeface="Arabic Typesetting" pitchFamily="66" charset="-78"/>
                <a:cs typeface="Arabic Typesetting" pitchFamily="66" charset="-78"/>
              </a:rPr>
              <a:t>)</a:t>
            </a:r>
            <a:endParaRPr lang="en-US" b="1" dirty="0" smtClean="0">
              <a:solidFill>
                <a:srgbClr val="008E40"/>
              </a:solidFill>
              <a:latin typeface="Arabic Typesetting" pitchFamily="66" charset="-78"/>
              <a:cs typeface="Arabic Typesetting" pitchFamily="66" charset="-78"/>
            </a:endParaRPr>
          </a:p>
          <a:p>
            <a:pPr lvl="0" algn="r" rtl="1"/>
            <a:r>
              <a:rPr lang="ar-SA" b="1" dirty="0" smtClean="0">
                <a:solidFill>
                  <a:srgbClr val="008E40"/>
                </a:solidFill>
                <a:latin typeface="Arabic Typesetting" pitchFamily="66" charset="-78"/>
                <a:cs typeface="Arabic Typesetting" pitchFamily="66" charset="-78"/>
              </a:rPr>
              <a:t>وَٱلَّذِينَ هُمۡ لِأَمَـٰنَـٰتِهِمۡ وَعَهۡدِهِمۡ رَٲعُونَ </a:t>
            </a:r>
            <a:r>
              <a:rPr lang="ar-SA" sz="1600" dirty="0" smtClean="0">
                <a:solidFill>
                  <a:srgbClr val="008E40"/>
                </a:solidFill>
              </a:rPr>
              <a:t>(المؤمنون٨)</a:t>
            </a:r>
            <a:endParaRPr lang="en-US" sz="1600" dirty="0" smtClean="0">
              <a:solidFill>
                <a:srgbClr val="008E40"/>
              </a:solidFill>
            </a:endParaRPr>
          </a:p>
          <a:p>
            <a:pPr lvl="0" algn="r" rtl="1"/>
            <a:r>
              <a:rPr lang="ar-SA" b="1" dirty="0" smtClean="0">
                <a:solidFill>
                  <a:srgbClr val="008E40"/>
                </a:solidFill>
                <a:latin typeface="Arabic Typesetting" pitchFamily="66" charset="-78"/>
                <a:cs typeface="Arabic Typesetting" pitchFamily="66" charset="-78"/>
              </a:rPr>
              <a:t>خُذِ ٱلۡعَفۡوَ وَأۡمُرۡ بِٱلۡعُرۡفِ وَأَعۡرِضۡ عَنِ ٱلۡجَـٰهِلِينَ  (الأعراف </a:t>
            </a:r>
            <a:r>
              <a:rPr lang="ar-SA" sz="1600" dirty="0" smtClean="0">
                <a:solidFill>
                  <a:srgbClr val="008E40"/>
                </a:solidFill>
              </a:rPr>
              <a:t>١٩٩</a:t>
            </a:r>
            <a:r>
              <a:rPr lang="ar-SA" sz="2000" dirty="0" smtClean="0">
                <a:solidFill>
                  <a:srgbClr val="008E40"/>
                </a:solidFill>
              </a:rPr>
              <a:t>)</a:t>
            </a:r>
            <a:endParaRPr lang="en-US" sz="1600" dirty="0" smtClean="0">
              <a:solidFill>
                <a:srgbClr val="008E40"/>
              </a:solidFill>
            </a:endParaRPr>
          </a:p>
          <a:p>
            <a:pPr algn="r" rtl="1"/>
            <a:r>
              <a:rPr lang="ar-SA" b="1" dirty="0" smtClean="0">
                <a:solidFill>
                  <a:srgbClr val="008E40"/>
                </a:solidFill>
                <a:latin typeface="Arabic Typesetting" pitchFamily="66" charset="-78"/>
                <a:cs typeface="Arabic Typesetting" pitchFamily="66" charset="-78"/>
              </a:rPr>
              <a:t>وَعِبَادُ ٱلرَّحۡمَـٰنِ ٱلَّذِينَ يَمۡشُونَ عَلَى ٱلۡأَرۡضِ هَوۡنً۬ا وَإِذَا خَاطَبَهُمُ ٱلۡجَـٰهِلُونَ قَالُواْ سَلَـٰمً۬ا </a:t>
            </a:r>
            <a:r>
              <a:rPr lang="ar-SA" sz="1600" dirty="0" smtClean="0">
                <a:solidFill>
                  <a:srgbClr val="008E40"/>
                </a:solidFill>
              </a:rPr>
              <a:t>(الفرقان ٦٣)    </a:t>
            </a:r>
          </a:p>
          <a:p>
            <a:pPr algn="r" rtl="1"/>
            <a:r>
              <a:rPr lang="ar-SA" b="1" dirty="0" smtClean="0">
                <a:solidFill>
                  <a:srgbClr val="008E40"/>
                </a:solidFill>
                <a:latin typeface="Arabic Typesetting" pitchFamily="66" charset="-78"/>
                <a:cs typeface="Arabic Typesetting" pitchFamily="66" charset="-78"/>
              </a:rPr>
              <a:t> وَمَا خَلَقۡتُ ٱلۡجِنَّ وَٱلۡإِنسَ إِلَّا لِيَعۡبُدُونِ </a:t>
            </a:r>
            <a:r>
              <a:rPr lang="ar-SA" sz="1600" dirty="0" smtClean="0">
                <a:solidFill>
                  <a:srgbClr val="008E40"/>
                </a:solidFill>
              </a:rPr>
              <a:t>(الذاريات٥٦)</a:t>
            </a:r>
          </a:p>
          <a:p>
            <a:pPr lvl="0" algn="r" rtl="1"/>
            <a:r>
              <a:rPr lang="ar-SA" b="1" dirty="0" smtClean="0">
                <a:solidFill>
                  <a:srgbClr val="008E40"/>
                </a:solidFill>
                <a:latin typeface="Arabic Typesetting" pitchFamily="66" charset="-78"/>
                <a:cs typeface="Arabic Typesetting" pitchFamily="66" charset="-78"/>
              </a:rPr>
              <a:t>يَـٰبَنِىٓ ءَادَمَ خُذُواْ زِينَتَكُمۡ عِندَ كُلِّ مَسۡجِدٍ۬  </a:t>
            </a:r>
            <a:r>
              <a:rPr lang="ar-SA" sz="1600" dirty="0" smtClean="0">
                <a:solidFill>
                  <a:srgbClr val="008E40"/>
                </a:solidFill>
              </a:rPr>
              <a:t>(الأعراف 31 )  </a:t>
            </a:r>
            <a:endParaRPr lang="en-US" sz="1600" dirty="0" smtClean="0">
              <a:solidFill>
                <a:srgbClr val="008E40"/>
              </a:solidFill>
            </a:endParaRPr>
          </a:p>
          <a:p>
            <a:pPr algn="r" rtl="1"/>
            <a:endParaRPr lang="en-US" dirty="0" smtClean="0">
              <a:solidFill>
                <a:srgbClr val="008E40"/>
              </a:solidFill>
            </a:endParaRPr>
          </a:p>
          <a:p>
            <a:pPr lvl="0" algn="r" rtl="1"/>
            <a:endParaRPr lang="en-US" sz="1600" dirty="0">
              <a:solidFill>
                <a:srgbClr val="008E40"/>
              </a:solidFill>
            </a:endParaRPr>
          </a:p>
        </p:txBody>
      </p:sp>
      <p:sp>
        <p:nvSpPr>
          <p:cNvPr id="2" name="Title 1"/>
          <p:cNvSpPr>
            <a:spLocks noGrp="1"/>
          </p:cNvSpPr>
          <p:nvPr>
            <p:ph type="title"/>
          </p:nvPr>
        </p:nvSpPr>
        <p:spPr/>
        <p:txBody>
          <a:bodyPr/>
          <a:lstStyle/>
          <a:p>
            <a:pPr algn="ctr"/>
            <a:r>
              <a:rPr lang="ar-SA" dirty="0" smtClean="0"/>
              <a:t>أخلاق الطبيب: الحيثيات الشرعية</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75191"/>
            <a:ext cx="8686800" cy="4625609"/>
          </a:xfrm>
        </p:spPr>
        <p:txBody>
          <a:bodyPr>
            <a:normAutofit fontScale="70000" lnSpcReduction="20000"/>
          </a:bodyPr>
          <a:lstStyle/>
          <a:p>
            <a:pPr algn="r" rtl="1"/>
            <a:r>
              <a:rPr lang="ar-SA" b="1" dirty="0" smtClean="0">
                <a:solidFill>
                  <a:schemeClr val="accent6">
                    <a:lumMod val="75000"/>
                  </a:schemeClr>
                </a:solidFill>
              </a:rPr>
              <a:t>وَقَالَ - صَلَّى اللَّهُ عَلَيْهِ وَسَلَّمَ - : " اتَّقِ اللَّهَ حَيْثُمَا كُنْتَ وَأَتْبِعِ السَّيِّئَةَ الْحَسَنَةَ تَمْحُهَا وَخَالِقِ النَّاسَ بِخُلُقٍ حَسَنٍ " </a:t>
            </a:r>
            <a:endParaRPr lang="en-US" dirty="0" smtClean="0">
              <a:solidFill>
                <a:schemeClr val="accent6">
                  <a:lumMod val="75000"/>
                </a:schemeClr>
              </a:solidFill>
            </a:endParaRPr>
          </a:p>
          <a:p>
            <a:pPr algn="r" rtl="1"/>
            <a:r>
              <a:rPr lang="ar-SA" b="1" dirty="0" smtClean="0">
                <a:solidFill>
                  <a:schemeClr val="accent6">
                    <a:lumMod val="75000"/>
                  </a:schemeClr>
                </a:solidFill>
              </a:rPr>
              <a:t> </a:t>
            </a:r>
            <a:endParaRPr lang="en-US" dirty="0" smtClean="0">
              <a:solidFill>
                <a:schemeClr val="accent6">
                  <a:lumMod val="75000"/>
                </a:schemeClr>
              </a:solidFill>
            </a:endParaRPr>
          </a:p>
          <a:p>
            <a:pPr algn="r" rtl="1"/>
            <a:r>
              <a:rPr lang="ar-SA" b="1" dirty="0" smtClean="0">
                <a:solidFill>
                  <a:schemeClr val="accent6">
                    <a:lumMod val="75000"/>
                  </a:schemeClr>
                </a:solidFill>
              </a:rPr>
              <a:t>إنما بعثت لأتمم مكارم الأخلاق </a:t>
            </a:r>
            <a:r>
              <a:rPr lang="ar-SA" b="1" dirty="0" smtClean="0"/>
              <a:t>" (صححه الألباني في الصحيحة)</a:t>
            </a:r>
            <a:endParaRPr lang="en-US" dirty="0" smtClean="0">
              <a:solidFill>
                <a:schemeClr val="accent6">
                  <a:lumMod val="75000"/>
                </a:schemeClr>
              </a:solidFill>
            </a:endParaRPr>
          </a:p>
          <a:p>
            <a:pPr algn="r" rtl="1"/>
            <a:r>
              <a:rPr lang="ar-SA" b="1" dirty="0" smtClean="0">
                <a:solidFill>
                  <a:schemeClr val="accent6">
                    <a:lumMod val="75000"/>
                  </a:schemeClr>
                </a:solidFill>
              </a:rPr>
              <a:t> </a:t>
            </a:r>
            <a:endParaRPr lang="en-US" dirty="0" smtClean="0">
              <a:solidFill>
                <a:schemeClr val="accent6">
                  <a:lumMod val="75000"/>
                </a:schemeClr>
              </a:solidFill>
            </a:endParaRPr>
          </a:p>
          <a:p>
            <a:pPr algn="r" rtl="1"/>
            <a:r>
              <a:rPr lang="ar-SA" b="1" dirty="0" smtClean="0">
                <a:solidFill>
                  <a:schemeClr val="accent6">
                    <a:lumMod val="75000"/>
                  </a:schemeClr>
                </a:solidFill>
              </a:rPr>
              <a:t>وعن أبي الدرداء .قال قال رسول الله صلى الله عليه وسلم : " أثقل شيء في ميزان المؤمن خلق حسن ، إن الله يبغض الفاحش البذي ". حديث رقم : 135 في صحيح الجامع</a:t>
            </a:r>
            <a:r>
              <a:rPr lang="en-US" b="1" dirty="0" smtClean="0">
                <a:solidFill>
                  <a:schemeClr val="accent6">
                    <a:lumMod val="75000"/>
                  </a:schemeClr>
                </a:solidFill>
              </a:rPr>
              <a:t> .</a:t>
            </a:r>
            <a:endParaRPr lang="en-US" dirty="0" smtClean="0">
              <a:solidFill>
                <a:schemeClr val="accent6">
                  <a:lumMod val="75000"/>
                </a:schemeClr>
              </a:solidFill>
            </a:endParaRPr>
          </a:p>
          <a:p>
            <a:pPr algn="r" rtl="1"/>
            <a:r>
              <a:rPr lang="ar-SA" b="1" dirty="0" smtClean="0">
                <a:solidFill>
                  <a:schemeClr val="accent6">
                    <a:lumMod val="75000"/>
                  </a:schemeClr>
                </a:solidFill>
              </a:rPr>
              <a:t> </a:t>
            </a:r>
            <a:endParaRPr lang="en-US" dirty="0" smtClean="0">
              <a:solidFill>
                <a:schemeClr val="accent6">
                  <a:lumMod val="75000"/>
                </a:schemeClr>
              </a:solidFill>
            </a:endParaRPr>
          </a:p>
          <a:p>
            <a:pPr algn="r" rtl="1"/>
            <a:r>
              <a:rPr lang="ar-SA" b="1" dirty="0" smtClean="0">
                <a:solidFill>
                  <a:schemeClr val="accent6">
                    <a:lumMod val="75000"/>
                  </a:schemeClr>
                </a:solidFill>
              </a:rPr>
              <a:t>أَحَبُّ النَّاسِ إِلَى اللهِ تَعَالَى أَنْفَعُهُمْ لِلنَّاسِ، وَأَحَبُّ الْأَعْمالِ إِلى اللهِ عَزَّ وَجَلَّ: سُرورٌ يُدْخِلُهُ عَلَى مُسْلِمٍ، أَوْ يَكْشِفُ عَنْهُ كُرْبَةً، أَوْ يَقْضِي عَنْهُ دَيْنًا، أَوْ يَطْرُدُ عَنْهُ جُوعًا، وَلَأَنْ أَمْشِيَ مَعَ أَخٍ فِي حَاجَةٍ أَحَبُّ إِلَيَّ مِنْ أَنْ أَعْتَكِفَ فِي هَذَا المَسْجِدِ [يَعْنِي: مَسْجِدَ المدِينَةِ] شَهْرًا، وَمَنْ كَفَّ غَضَبَهُ سَتَرَ اللهُ عَوْرَتَهُ، وَمَنْ كَظَمَ غَيْظَهُ -وَلَوْ شَاءَ أَنْ يُمْضِيَهُ أَمْضَاهُ- مَلأَ اللهُ قَلْبَهُ رَجَاءً يَوْمَ الْقِيَامَةِ، وَمَنْ مَشَى مَعَ أَخِيهِ فِي حَاجَةٍ حَتَّى تَتَهَيَّأَ لَهُ أَثْبَتَ اللهُ قَدَمَهُ يَوْمَ تَزُولُ الْأَقْدَامُ، [وَإِنَّ سُوءَ الخُلُقِ يُفْسِدُ الْعَمَلَ كَمَا يُفْسِدُ الخَلُّ الْعَسَلَ ]</a:t>
            </a:r>
            <a:endParaRPr lang="en-US" dirty="0" smtClean="0">
              <a:solidFill>
                <a:schemeClr val="accent6">
                  <a:lumMod val="75000"/>
                </a:schemeClr>
              </a:solidFill>
            </a:endParaRPr>
          </a:p>
          <a:p>
            <a:pPr algn="r" rtl="1"/>
            <a:r>
              <a:rPr lang="ar-SA" dirty="0" smtClean="0">
                <a:solidFill>
                  <a:schemeClr val="accent6">
                    <a:lumMod val="75000"/>
                  </a:schemeClr>
                </a:solidFill>
              </a:rPr>
              <a:t>  </a:t>
            </a:r>
            <a:endParaRPr lang="en-US" dirty="0" smtClean="0">
              <a:solidFill>
                <a:schemeClr val="accent6">
                  <a:lumMod val="75000"/>
                </a:schemeClr>
              </a:solidFill>
            </a:endParaRPr>
          </a:p>
          <a:p>
            <a:pPr algn="r" rtl="1"/>
            <a:endParaRPr lang="en-US" dirty="0" smtClean="0">
              <a:solidFill>
                <a:srgbClr val="008E40"/>
              </a:solidFill>
            </a:endParaRPr>
          </a:p>
          <a:p>
            <a:pPr lvl="0" algn="r" rtl="1"/>
            <a:endParaRPr lang="en-US" sz="2000" dirty="0">
              <a:solidFill>
                <a:srgbClr val="008E40"/>
              </a:solidFill>
            </a:endParaRPr>
          </a:p>
        </p:txBody>
      </p:sp>
      <p:sp>
        <p:nvSpPr>
          <p:cNvPr id="2" name="Title 1"/>
          <p:cNvSpPr>
            <a:spLocks noGrp="1"/>
          </p:cNvSpPr>
          <p:nvPr>
            <p:ph type="title"/>
          </p:nvPr>
        </p:nvSpPr>
        <p:spPr/>
        <p:txBody>
          <a:bodyPr/>
          <a:lstStyle/>
          <a:p>
            <a:pPr algn="ctr"/>
            <a:r>
              <a:rPr lang="ar-SA" dirty="0" smtClean="0"/>
              <a:t>أخلاق الطبيب: الحيثيات الشرعية</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r" rtl="1">
              <a:buNone/>
            </a:pPr>
            <a:endParaRPr lang="ar-SA" sz="2800" b="1" dirty="0" smtClean="0">
              <a:solidFill>
                <a:schemeClr val="accent6">
                  <a:lumMod val="75000"/>
                </a:schemeClr>
              </a:solidFill>
            </a:endParaRPr>
          </a:p>
          <a:p>
            <a:pPr algn="r" rtl="1">
              <a:buNone/>
            </a:pPr>
            <a:r>
              <a:rPr lang="ar-SA" sz="2800" b="1" dirty="0" smtClean="0">
                <a:solidFill>
                  <a:schemeClr val="accent6">
                    <a:lumMod val="75000"/>
                  </a:schemeClr>
                </a:solidFill>
              </a:rPr>
              <a:t>" إن الرجل ليدرك بحسن خلقه درجة الصائم القائم"[رواه أحمد] </a:t>
            </a:r>
            <a:br>
              <a:rPr lang="ar-SA" sz="2800" b="1" dirty="0" smtClean="0">
                <a:solidFill>
                  <a:schemeClr val="accent6">
                    <a:lumMod val="75000"/>
                  </a:schemeClr>
                </a:solidFill>
              </a:rPr>
            </a:br>
            <a:r>
              <a:rPr lang="ar-SA" sz="2800" b="1" dirty="0" smtClean="0">
                <a:solidFill>
                  <a:schemeClr val="accent6">
                    <a:lumMod val="75000"/>
                  </a:schemeClr>
                </a:solidFill>
              </a:rPr>
              <a:t/>
            </a:r>
            <a:br>
              <a:rPr lang="ar-SA" sz="2800" b="1" dirty="0" smtClean="0">
                <a:solidFill>
                  <a:schemeClr val="accent6">
                    <a:lumMod val="75000"/>
                  </a:schemeClr>
                </a:solidFill>
              </a:rPr>
            </a:br>
            <a:r>
              <a:rPr lang="ar-SA" sz="2800" b="1" dirty="0" smtClean="0">
                <a:solidFill>
                  <a:schemeClr val="accent6">
                    <a:lumMod val="75000"/>
                  </a:schemeClr>
                </a:solidFill>
              </a:rPr>
              <a:t>" أكثر ما يدخل الناس الجنة، تقوى اللّه وحسن الخلق " [رواه الترمذي والحاكم]</a:t>
            </a:r>
          </a:p>
          <a:p>
            <a:pPr algn="r" rtl="1">
              <a:buNone/>
            </a:pPr>
            <a:r>
              <a:rPr lang="ar-SA" sz="2800" b="1" dirty="0" smtClean="0">
                <a:solidFill>
                  <a:schemeClr val="accent6">
                    <a:lumMod val="75000"/>
                  </a:schemeClr>
                </a:solidFill>
              </a:rPr>
              <a:t> </a:t>
            </a:r>
            <a:br>
              <a:rPr lang="ar-SA" sz="2800" b="1" dirty="0" smtClean="0">
                <a:solidFill>
                  <a:schemeClr val="accent6">
                    <a:lumMod val="75000"/>
                  </a:schemeClr>
                </a:solidFill>
              </a:rPr>
            </a:br>
            <a:r>
              <a:rPr lang="ar-SA" sz="2800" b="1" dirty="0" smtClean="0">
                <a:solidFill>
                  <a:schemeClr val="accent6">
                    <a:lumMod val="75000"/>
                  </a:schemeClr>
                </a:solidFill>
              </a:rPr>
              <a:t>" إن أقربكم مني مجلساً يوم القيامة أحسنكم أخلاقاً " [رواه أحمد والترمذي وابن حبان]</a:t>
            </a:r>
          </a:p>
          <a:p>
            <a:pPr algn="r" rtl="1">
              <a:buNone/>
            </a:pPr>
            <a:endParaRPr lang="ar-SA" sz="2800" b="1" dirty="0" smtClean="0">
              <a:solidFill>
                <a:schemeClr val="accent6">
                  <a:lumMod val="75000"/>
                </a:schemeClr>
              </a:solidFill>
            </a:endParaRPr>
          </a:p>
          <a:p>
            <a:pPr algn="r" rtl="1">
              <a:buNone/>
            </a:pPr>
            <a:r>
              <a:rPr lang="ar-SA" sz="2800" b="1" dirty="0" smtClean="0">
                <a:solidFill>
                  <a:schemeClr val="accent6">
                    <a:lumMod val="75000"/>
                  </a:schemeClr>
                </a:solidFill>
              </a:rPr>
              <a:t>- تبسمك في وجه أخيك صدقة وأمرك بالمعروف صدقة ونهيك عن المنكر صدقة وإرشادك الرجل في أرض الضلال لك صدقة ونصرك الرجل الرديء البصر لك صدقة وإماطتك الحجر والشوك العظم عن الطريق لك صدقة وإفراغك من دلوك في دلو أخيك لك صدقة .</a:t>
            </a:r>
            <a:endParaRPr lang="en-US" sz="2800" dirty="0" smtClean="0">
              <a:solidFill>
                <a:schemeClr val="accent6">
                  <a:lumMod val="75000"/>
                </a:schemeClr>
              </a:solidFill>
            </a:endParaRPr>
          </a:p>
          <a:p>
            <a:pPr algn="r" rtl="1">
              <a:buNone/>
            </a:pPr>
            <a:endParaRPr lang="en-US" sz="2800" dirty="0"/>
          </a:p>
        </p:txBody>
      </p:sp>
      <p:sp>
        <p:nvSpPr>
          <p:cNvPr id="2" name="Title 1"/>
          <p:cNvSpPr>
            <a:spLocks noGrp="1"/>
          </p:cNvSpPr>
          <p:nvPr>
            <p:ph type="title"/>
          </p:nvPr>
        </p:nvSpPr>
        <p:spPr/>
        <p:txBody>
          <a:bodyPr>
            <a:normAutofit/>
          </a:bodyPr>
          <a:lstStyle/>
          <a:p>
            <a:pPr algn="ctr"/>
            <a:r>
              <a:rPr lang="ar-SA" dirty="0" smtClean="0"/>
              <a:t>أخلاق الطبيب: الحيثيات الشرعية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457200" y="1775191"/>
            <a:ext cx="8458200" cy="4625609"/>
          </a:xfrm>
        </p:spPr>
        <p:txBody>
          <a:bodyPr>
            <a:normAutofit fontScale="92500" lnSpcReduction="10000"/>
          </a:bodyPr>
          <a:lstStyle/>
          <a:p>
            <a:pPr algn="ctr" rtl="1">
              <a:buNone/>
            </a:pPr>
            <a:r>
              <a:rPr lang="ar-SA" b="1" dirty="0" smtClean="0">
                <a:solidFill>
                  <a:srgbClr val="FF0000"/>
                </a:solidFill>
              </a:rPr>
              <a:t>الباب الثاني</a:t>
            </a:r>
          </a:p>
          <a:p>
            <a:pPr algn="ctr" rtl="1">
              <a:buNone/>
            </a:pPr>
            <a:r>
              <a:rPr lang="ar-SA" b="1" dirty="0" smtClean="0">
                <a:solidFill>
                  <a:srgbClr val="FF0000"/>
                </a:solidFill>
              </a:rPr>
              <a:t>واجبات </a:t>
            </a:r>
            <a:r>
              <a:rPr lang="ar-SA" dirty="0" smtClean="0">
                <a:solidFill>
                  <a:srgbClr val="FF0000"/>
                </a:solidFill>
              </a:rPr>
              <a:t>الطبيب نحو المريض</a:t>
            </a:r>
          </a:p>
          <a:p>
            <a:pPr algn="ctr" rtl="1">
              <a:buNone/>
            </a:pPr>
            <a:r>
              <a:rPr lang="ar-SA" b="1" dirty="0" smtClean="0"/>
              <a:t>المادة </a:t>
            </a:r>
            <a:r>
              <a:rPr lang="ar-SA" b="1" dirty="0"/>
              <a:t>( 2)</a:t>
            </a:r>
          </a:p>
          <a:p>
            <a:pPr algn="r" rtl="1">
              <a:buNone/>
            </a:pPr>
            <a:r>
              <a:rPr lang="ar-SA" dirty="0" smtClean="0"/>
              <a:t> على الطبيب أن يُحْسن الاستماع لشكوى المريض ويتفهَّم معاناته    وأن يُحسن معاملته ويرفق به أثناء الفحص. ولا يجوز له أن يتعالى على المريض أو ينظر إليه نظرة دونيَّة أو يستهزئ به أو</a:t>
            </a:r>
          </a:p>
          <a:p>
            <a:pPr algn="r" rtl="1">
              <a:buNone/>
            </a:pPr>
            <a:r>
              <a:rPr lang="ar-SA" dirty="0" smtClean="0"/>
              <a:t>   يسخر منه، مهما كان مستواه العلمي والاجتماعي. وأياً كان انتماؤه الديني أو العرقي وعليه أن يحترم وجهة نظر المريض، ولاسيَّما في الأمور التي تتعلق به     شخصياً، على أن لا يحول ذلك</a:t>
            </a:r>
          </a:p>
          <a:p>
            <a:pPr algn="r" rtl="1">
              <a:buNone/>
            </a:pPr>
            <a:r>
              <a:rPr lang="ar-SA" dirty="0" smtClean="0"/>
              <a:t>دون تزويد المريض بالتوجيه المناسب.</a:t>
            </a:r>
            <a:endParaRPr lang="en-US" dirty="0"/>
          </a:p>
        </p:txBody>
      </p:sp>
      <p:sp>
        <p:nvSpPr>
          <p:cNvPr id="4" name="TextBox 3"/>
          <p:cNvSpPr txBox="1"/>
          <p:nvPr/>
        </p:nvSpPr>
        <p:spPr>
          <a:xfrm>
            <a:off x="3131840" y="908720"/>
            <a:ext cx="3139001" cy="923330"/>
          </a:xfrm>
          <a:prstGeom prst="rect">
            <a:avLst/>
          </a:prstGeom>
        </p:spPr>
        <p:style>
          <a:lnRef idx="1">
            <a:schemeClr val="accent3"/>
          </a:lnRef>
          <a:fillRef idx="2">
            <a:schemeClr val="accent3"/>
          </a:fillRef>
          <a:effectRef idx="1">
            <a:schemeClr val="accent3"/>
          </a:effectRef>
          <a:fontRef idx="minor">
            <a:schemeClr val="dk1"/>
          </a:fontRef>
        </p:style>
        <p:txBody>
          <a:bodyPr wrap="none" rtlCol="1">
            <a:spAutoFit/>
          </a:bodyPr>
          <a:lstStyle/>
          <a:p>
            <a:r>
              <a:rPr lang="ar-SA" sz="5400" dirty="0" smtClean="0"/>
              <a:t>حسن المعاملة</a:t>
            </a:r>
            <a:endParaRPr lang="ar-SA"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algn="ctr" rtl="1">
              <a:buNone/>
            </a:pPr>
            <a:r>
              <a:rPr lang="ar-SA" b="1" dirty="0" smtClean="0"/>
              <a:t>المادة (3 )</a:t>
            </a:r>
          </a:p>
          <a:p>
            <a:pPr algn="r" rtl="1">
              <a:buNone/>
            </a:pPr>
            <a:r>
              <a:rPr lang="ar-SA" dirty="0" smtClean="0"/>
              <a:t>على الطبيب أن يحرص على المساواة في المعاملة بين جميع المرضى، وأن لا يفرِّق بينهم في الرعاية الطبية بسبب تَبَايُن مراكزهم الأدبية أو الاجتماعية، أو بسبب مشاعره الشخصية تجاههم،أو بسبب انتمائهم الديني أو العرقي أو جنسهم أو جنسيَّتهم أو لونهم.</a:t>
            </a:r>
            <a:endParaRPr lang="en-US" dirty="0"/>
          </a:p>
        </p:txBody>
      </p:sp>
      <p:sp>
        <p:nvSpPr>
          <p:cNvPr id="4" name="TextBox 3"/>
          <p:cNvSpPr txBox="1"/>
          <p:nvPr/>
        </p:nvSpPr>
        <p:spPr>
          <a:xfrm>
            <a:off x="3347864" y="692696"/>
            <a:ext cx="2694969" cy="1200329"/>
          </a:xfrm>
          <a:prstGeom prst="rect">
            <a:avLst/>
          </a:prstGeom>
        </p:spPr>
        <p:style>
          <a:lnRef idx="1">
            <a:schemeClr val="accent3"/>
          </a:lnRef>
          <a:fillRef idx="2">
            <a:schemeClr val="accent3"/>
          </a:fillRef>
          <a:effectRef idx="1">
            <a:schemeClr val="accent3"/>
          </a:effectRef>
          <a:fontRef idx="minor">
            <a:schemeClr val="dk1"/>
          </a:fontRef>
        </p:style>
        <p:txBody>
          <a:bodyPr wrap="none" rtlCol="1">
            <a:spAutoFit/>
          </a:bodyPr>
          <a:lstStyle/>
          <a:p>
            <a:r>
              <a:rPr lang="ar-SA" sz="7200" b="1" dirty="0" smtClean="0"/>
              <a:t>المساواة</a:t>
            </a:r>
            <a:endParaRPr lang="ar-SA" sz="7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8040"/>
            <a:ext cx="8458200" cy="1252728"/>
          </a:xfrm>
        </p:spPr>
        <p:txBody>
          <a:bodyPr>
            <a:normAutofit fontScale="90000"/>
          </a:bodyPr>
          <a:lstStyle/>
          <a:p>
            <a:pPr algn="ctr"/>
            <a:r>
              <a:rPr lang="ar-SA" sz="4000" smtClean="0"/>
              <a:t>الميثاق الإسلامي العالمي للأخلاقيات الطبية والصحية</a:t>
            </a:r>
            <a:r>
              <a:rPr lang="en-US" sz="4000" smtClean="0"/>
              <a:t/>
            </a:r>
            <a:br>
              <a:rPr lang="en-US" sz="4000" smtClean="0"/>
            </a:br>
            <a:endParaRPr lang="en-US" dirty="0"/>
          </a:p>
        </p:txBody>
      </p:sp>
      <p:sp>
        <p:nvSpPr>
          <p:cNvPr id="3" name="Content Placeholder 2"/>
          <p:cNvSpPr>
            <a:spLocks noGrp="1"/>
          </p:cNvSpPr>
          <p:nvPr>
            <p:ph idx="1"/>
          </p:nvPr>
        </p:nvSpPr>
        <p:spPr/>
        <p:txBody>
          <a:bodyPr>
            <a:normAutofit fontScale="925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algn="ctr" rtl="1">
              <a:buNone/>
            </a:pPr>
            <a:endParaRPr lang="ar-SA" b="1" dirty="0" smtClean="0"/>
          </a:p>
          <a:p>
            <a:pPr algn="ctr" rtl="1">
              <a:buNone/>
            </a:pPr>
            <a:r>
              <a:rPr lang="ar-SA" b="1" dirty="0" smtClean="0"/>
              <a:t>المادة ( 4)</a:t>
            </a:r>
          </a:p>
          <a:p>
            <a:pPr algn="r" rtl="1">
              <a:buNone/>
            </a:pPr>
            <a:r>
              <a:rPr lang="ar-SA" dirty="0" smtClean="0"/>
              <a:t>   على الطبيب أن يتَّقي الله في مرضاه، وأن يحترم عقيدة   المريض ودينه وعاداته أثناء عملية الفحص والتشخيص والعلاج، أن يحرص على عدم ارتكاب أيِّ  مخالفات شرعية، مثل الخلوة بشخص من الجنس الآخر، أو الكشف على عورة المريض إلا بالقدر الذي تقتضيه عملية الفحص</a:t>
            </a:r>
          </a:p>
          <a:p>
            <a:pPr algn="r" rtl="1">
              <a:buNone/>
            </a:pPr>
            <a:r>
              <a:rPr lang="ar-SA" dirty="0" smtClean="0"/>
              <a:t>   والتشخيص والعلاج، وبوجود شخص ثالث، وبعد استئذان المريض.</a:t>
            </a:r>
            <a:endParaRPr lang="en-US" dirty="0"/>
          </a:p>
        </p:txBody>
      </p:sp>
      <p:sp>
        <p:nvSpPr>
          <p:cNvPr id="4" name="TextBox 3"/>
          <p:cNvSpPr txBox="1"/>
          <p:nvPr/>
        </p:nvSpPr>
        <p:spPr>
          <a:xfrm>
            <a:off x="899592" y="1052736"/>
            <a:ext cx="7584127"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1">
            <a:spAutoFit/>
          </a:bodyPr>
          <a:lstStyle/>
          <a:p>
            <a:r>
              <a:rPr lang="ar-SA" sz="3200" dirty="0" smtClean="0"/>
              <a:t>يحترم عقيدة   المريض ودينه وعاداته أثناء عملية الفحص</a:t>
            </a:r>
            <a:endParaRPr lang="ar-SA"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925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algn="ctr" rtl="1">
              <a:buNone/>
            </a:pPr>
            <a:endParaRPr lang="ar-SA" b="1" dirty="0" smtClean="0"/>
          </a:p>
          <a:p>
            <a:pPr algn="ctr" rtl="1">
              <a:buNone/>
            </a:pPr>
            <a:r>
              <a:rPr lang="ar-SA" b="1" dirty="0" smtClean="0"/>
              <a:t>المادة ( 5)</a:t>
            </a:r>
          </a:p>
          <a:p>
            <a:pPr algn="r" rtl="1">
              <a:buNone/>
            </a:pPr>
            <a:r>
              <a:rPr lang="ar-SA" dirty="0" smtClean="0"/>
              <a:t>على الطبيب أن يحرص على إجراء الفحوص الطبية اللازمة للمريض، دون إضافة فحوص لا تتطلَّبها حالته المرضية. وعليه أن يبني كل إجراءاته التشخيصية والعلاجية على أفضل ما يمكن من البيِّنات، وأن يمتنع عن استخدام طرق تشخيصية أو علاجية غير معتمدة، أو غير متعارَف عليها، أو غير مُعْتَرَف بها علمياً. كما أن عليه أن يقتصر في وصف الدواء أو إجراء العمليات الجراحية على ما تتطلَّبه حالة المريض.</a:t>
            </a:r>
            <a:endParaRPr lang="en-US" dirty="0"/>
          </a:p>
        </p:txBody>
      </p:sp>
      <p:sp>
        <p:nvSpPr>
          <p:cNvPr id="4" name="TextBox 3"/>
          <p:cNvSpPr txBox="1"/>
          <p:nvPr/>
        </p:nvSpPr>
        <p:spPr>
          <a:xfrm>
            <a:off x="1115616" y="836712"/>
            <a:ext cx="6216766" cy="954107"/>
          </a:xfrm>
          <a:prstGeom prst="rect">
            <a:avLst/>
          </a:prstGeom>
        </p:spPr>
        <p:style>
          <a:lnRef idx="1">
            <a:schemeClr val="accent3"/>
          </a:lnRef>
          <a:fillRef idx="2">
            <a:schemeClr val="accent3"/>
          </a:fillRef>
          <a:effectRef idx="1">
            <a:schemeClr val="accent3"/>
          </a:effectRef>
          <a:fontRef idx="minor">
            <a:schemeClr val="dk1"/>
          </a:fontRef>
        </p:style>
        <p:txBody>
          <a:bodyPr wrap="none" rtlCol="1">
            <a:spAutoFit/>
          </a:bodyPr>
          <a:lstStyle/>
          <a:p>
            <a:r>
              <a:rPr lang="ar-SA" sz="2800" dirty="0" smtClean="0"/>
              <a:t>الحرص على إجراء الفحوص الطبية و وصف الدواء </a:t>
            </a:r>
          </a:p>
          <a:p>
            <a:pPr algn="ctr"/>
            <a:r>
              <a:rPr lang="ar-SA" sz="2800" dirty="0" smtClean="0"/>
              <a:t>أو إجراء العمليات الجراحية اللازمة للمريض</a:t>
            </a:r>
            <a:endParaRPr lang="ar-SA"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lnSpcReduction="1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smtClean="0"/>
          </a:p>
          <a:p>
            <a:pPr marL="118872" indent="0" algn="r" rtl="1">
              <a:buNone/>
            </a:pPr>
            <a:r>
              <a:rPr lang="ar-SA" b="1" dirty="0" smtClean="0"/>
              <a:t>المادة (6</a:t>
            </a:r>
            <a:r>
              <a:rPr lang="en-US" b="1" dirty="0" smtClean="0"/>
              <a:t>(</a:t>
            </a:r>
            <a:endParaRPr lang="ar-SA" b="1" dirty="0" smtClean="0"/>
          </a:p>
          <a:p>
            <a:pPr marL="118872" indent="0" algn="r" rtl="1">
              <a:buNone/>
            </a:pPr>
            <a:r>
              <a:rPr lang="ar-SA" dirty="0" smtClean="0"/>
              <a:t>على الطبيب أن يحرص على تحرِّي الصدق في إخبار المريض أو من ينوب عنه بالحالة المرضية وأسبابها ومضاعفاتها، وفائدة الإجراءات التشخيصية والعلاجية، وتعريفهم بالبدائل المناسبة للتشخيص أو العلاج، بأسلوب إنساني ولائق ومبسَّط وواضح، وذلك بالقدر الذي تسمح</a:t>
            </a:r>
          </a:p>
          <a:p>
            <a:pPr marL="118872" indent="0" algn="r" rtl="1">
              <a:buNone/>
            </a:pPr>
            <a:r>
              <a:rPr lang="ar-SA" dirty="0" smtClean="0"/>
              <a:t>به حالة المريض الجسمية والنفسية.</a:t>
            </a:r>
            <a:endParaRPr lang="en-US" dirty="0"/>
          </a:p>
        </p:txBody>
      </p:sp>
      <p:sp>
        <p:nvSpPr>
          <p:cNvPr id="4" name="TextBox 3"/>
          <p:cNvSpPr txBox="1"/>
          <p:nvPr/>
        </p:nvSpPr>
        <p:spPr>
          <a:xfrm>
            <a:off x="539552" y="764704"/>
            <a:ext cx="7906332" cy="1077218"/>
          </a:xfrm>
          <a:prstGeom prst="rect">
            <a:avLst/>
          </a:prstGeom>
        </p:spPr>
        <p:style>
          <a:lnRef idx="1">
            <a:schemeClr val="accent3"/>
          </a:lnRef>
          <a:fillRef idx="2">
            <a:schemeClr val="accent3"/>
          </a:fillRef>
          <a:effectRef idx="1">
            <a:schemeClr val="accent3"/>
          </a:effectRef>
          <a:fontRef idx="minor">
            <a:schemeClr val="dk1"/>
          </a:fontRef>
        </p:style>
        <p:txBody>
          <a:bodyPr wrap="none" rtlCol="1">
            <a:spAutoFit/>
          </a:bodyPr>
          <a:lstStyle/>
          <a:p>
            <a:pPr algn="ctr"/>
            <a:r>
              <a:rPr lang="ar-SA" sz="3200" dirty="0" smtClean="0"/>
              <a:t>تحرِّي الصدق في إخبار المريض بالحالة المرضية وأسبابها </a:t>
            </a:r>
          </a:p>
          <a:p>
            <a:pPr algn="ctr"/>
            <a:r>
              <a:rPr lang="en-US" sz="3200" dirty="0" smtClean="0"/>
              <a:t> </a:t>
            </a:r>
            <a:r>
              <a:rPr lang="ar-SA" sz="3200" dirty="0" smtClean="0"/>
              <a:t>ومضاعفاتها وفائدة الإجراءات التشخيصية والعلاجية</a:t>
            </a:r>
            <a:endParaRPr lang="ar-SA"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تعريف بممارسة الطب من منظور إسلامي </a:t>
            </a:r>
            <a:endParaRPr lang="en-US" dirty="0"/>
          </a:p>
        </p:txBody>
      </p:sp>
      <p:sp>
        <p:nvSpPr>
          <p:cNvPr id="3" name="Content Placeholder 2"/>
          <p:cNvSpPr>
            <a:spLocks noGrp="1"/>
          </p:cNvSpPr>
          <p:nvPr>
            <p:ph idx="1"/>
          </p:nvPr>
        </p:nvSpPr>
        <p:spPr/>
        <p:txBody>
          <a:bodyPr>
            <a:normAutofit fontScale="85000" lnSpcReduction="10000"/>
          </a:bodyPr>
          <a:lstStyle/>
          <a:p>
            <a:pPr algn="r" rtl="1"/>
            <a:r>
              <a:rPr lang="ar-SA" dirty="0"/>
              <a:t>يشمل الطب بعض العلوم التجريبية مثل الكيمياء و الفيزياء و التي يمكن إدراكها بالحواس و التجربة وهذا ما عناه الحديث الشريف .</a:t>
            </a:r>
            <a:r>
              <a:rPr lang="ar-SA" dirty="0" smtClean="0"/>
              <a:t> </a:t>
            </a:r>
            <a:endParaRPr lang="en-US" dirty="0"/>
          </a:p>
          <a:p>
            <a:pPr algn="r" rtl="1"/>
            <a:endParaRPr lang="ar-SA" b="1" dirty="0" smtClean="0"/>
          </a:p>
          <a:p>
            <a:pPr algn="r" rtl="1"/>
            <a:r>
              <a:rPr lang="ar-SA" b="1" dirty="0" smtClean="0"/>
              <a:t>كما أن هناك أشياء  لا يدركها المسلم  بالتجربة و بالحواس  ولكن يؤمن بها كعقيدة مثل الروح و الشرائع السماوية و ما أنزلته من قيم ومبادئ و اوامر و نواهي. </a:t>
            </a:r>
          </a:p>
          <a:p>
            <a:pPr algn="r" rtl="1"/>
            <a:endParaRPr lang="ar-SA" b="1" dirty="0" smtClean="0">
              <a:solidFill>
                <a:srgbClr val="008E40"/>
              </a:solidFill>
            </a:endParaRPr>
          </a:p>
          <a:p>
            <a:pPr algn="r" rtl="1"/>
            <a:r>
              <a:rPr lang="ar-SA" dirty="0" smtClean="0"/>
              <a:t> </a:t>
            </a:r>
            <a:r>
              <a:rPr lang="ar-SA" b="1" dirty="0" smtClean="0">
                <a:solidFill>
                  <a:srgbClr val="008E40"/>
                </a:solidFill>
                <a:latin typeface="Arabic Typesetting" pitchFamily="66" charset="-78"/>
                <a:cs typeface="Arabic Typesetting" pitchFamily="66" charset="-78"/>
              </a:rPr>
              <a:t>فَأَعْرِضْ عَنْ مَنْ تَوَلَّىٰ عَنْ ذِكْرِنَا وَلَمْ يُرِدْ إِلَّا الْحَيَاةَ الدُّنْيَا ﴿29﴾ </a:t>
            </a:r>
            <a:r>
              <a:rPr lang="ar-SA" b="1" dirty="0" err="1" smtClean="0">
                <a:solidFill>
                  <a:srgbClr val="008E40"/>
                </a:solidFill>
                <a:latin typeface="Arabic Typesetting" pitchFamily="66" charset="-78"/>
                <a:cs typeface="Arabic Typesetting" pitchFamily="66" charset="-78"/>
              </a:rPr>
              <a:t>ذَ</a:t>
            </a:r>
            <a:r>
              <a:rPr lang="ar-SA" b="1" dirty="0" smtClean="0">
                <a:solidFill>
                  <a:srgbClr val="008E40"/>
                </a:solidFill>
                <a:latin typeface="Arabic Typesetting" pitchFamily="66" charset="-78"/>
                <a:cs typeface="Arabic Typesetting" pitchFamily="66" charset="-78"/>
              </a:rPr>
              <a:t>ٰ</a:t>
            </a:r>
            <a:r>
              <a:rPr lang="ar-SA" b="1" dirty="0" err="1" smtClean="0">
                <a:solidFill>
                  <a:srgbClr val="008E40"/>
                </a:solidFill>
                <a:latin typeface="Arabic Typesetting" pitchFamily="66" charset="-78"/>
                <a:cs typeface="Arabic Typesetting" pitchFamily="66" charset="-78"/>
              </a:rPr>
              <a:t>لِكَ</a:t>
            </a:r>
            <a:r>
              <a:rPr lang="ar-SA" b="1" dirty="0" smtClean="0">
                <a:solidFill>
                  <a:srgbClr val="008E40"/>
                </a:solidFill>
                <a:latin typeface="Arabic Typesetting" pitchFamily="66" charset="-78"/>
                <a:cs typeface="Arabic Typesetting" pitchFamily="66" charset="-78"/>
              </a:rPr>
              <a:t> مَبْلَغُهُمْ مِنَ الْعِلْمِ  إِنَّ رَبَّكَ هُوَ أَعْلَمُ بِمَنْ ضَلَّ عَنْ سَبِيلِهِ وَهُوَ أَعْلَمُ بِمَنِ اهْتَدَىٰ </a:t>
            </a:r>
            <a:r>
              <a:rPr lang="ar-SA" dirty="0" smtClean="0">
                <a:solidFill>
                  <a:srgbClr val="008E40"/>
                </a:solidFill>
                <a:latin typeface="Arabic Typesetting" pitchFamily="66" charset="-78"/>
                <a:cs typeface="Arabic Typesetting" pitchFamily="66" charset="-78"/>
              </a:rPr>
              <a:t>﴿30﴾</a:t>
            </a:r>
            <a:r>
              <a:rPr lang="ar-SA" sz="2000" b="1" dirty="0" smtClean="0">
                <a:solidFill>
                  <a:srgbClr val="008E40"/>
                </a:solidFill>
                <a:latin typeface="Arabic Typesetting" pitchFamily="66" charset="-78"/>
                <a:cs typeface="Arabic Typesetting" pitchFamily="66" charset="-78"/>
              </a:rPr>
              <a:t>النجم</a:t>
            </a:r>
            <a:endParaRPr lang="en-US" sz="2000" b="1" dirty="0" smtClean="0">
              <a:solidFill>
                <a:srgbClr val="008E40"/>
              </a:solidFill>
              <a:latin typeface="Arabic Typesetting" pitchFamily="66" charset="-78"/>
              <a:cs typeface="Arabic Typesetting" pitchFamily="66" charset="-78"/>
            </a:endParaRPr>
          </a:p>
          <a:p>
            <a:pPr algn="r" rtl="1"/>
            <a:endParaRPr lang="en-US" sz="2000" dirty="0" smtClean="0">
              <a:solidFill>
                <a:srgbClr val="008E40"/>
              </a:solidFill>
            </a:endParaRPr>
          </a:p>
          <a:p>
            <a:pPr algn="r" rtl="1"/>
            <a:r>
              <a:rPr lang="ar-SA" dirty="0" smtClean="0"/>
              <a:t>و من هنا فإن الطب في الإسلام هو ممارسة شمولية لها الجانب العلمي التجريبي مع مراعاة  الجانب الروحي و الشرعي.</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92500" lnSpcReduction="20000"/>
          </a:bodyPr>
          <a:lstStyle/>
          <a:p>
            <a:pPr marL="118872" indent="0" algn="r" rtl="1">
              <a:buNone/>
            </a:pPr>
            <a:endParaRPr lang="ar-SA" b="1" dirty="0" smtClean="0"/>
          </a:p>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smtClean="0"/>
          </a:p>
          <a:p>
            <a:pPr marL="118872" indent="0" algn="r" rtl="1">
              <a:buNone/>
            </a:pPr>
            <a:r>
              <a:rPr lang="ar-SA" b="1" dirty="0" smtClean="0"/>
              <a:t>المادة (7)</a:t>
            </a:r>
          </a:p>
          <a:p>
            <a:pPr marL="118872" indent="0" algn="r" rtl="1">
              <a:buNone/>
            </a:pPr>
            <a:r>
              <a:rPr lang="ar-SA" dirty="0" smtClean="0"/>
              <a:t>على الطبيب أن لا يتردَّد في إحالة المريض إلى طبيب مختص بنوع مرضه، أو إلى طبيب لديه وسائل أكثر فعاليةً، إذا استدعت حالة المريض ذلك، أو إلى طبيب آخر يرغب المريض في</a:t>
            </a:r>
          </a:p>
          <a:p>
            <a:pPr marL="118872" indent="0" algn="r" rtl="1">
              <a:buNone/>
            </a:pPr>
            <a:r>
              <a:rPr lang="ar-SA" dirty="0" smtClean="0"/>
              <a:t>استشارته. ولا يجوز للطبيب أن يتباطأ في الإحالة إذا كان ذلك في مصلحة المريض. وعليه أن يتيح المعلومات المدوَّنة بسجله الطبي والتي يعتقد أنها لازمة لعلاج المريض، عند إحالته إلى</a:t>
            </a:r>
          </a:p>
          <a:p>
            <a:pPr marL="118872" indent="0" algn="r" rtl="1">
              <a:buNone/>
            </a:pPr>
            <a:r>
              <a:rPr lang="ar-SA" dirty="0" smtClean="0"/>
              <a:t>طبيب آخر، وأن يزوِّده بالتقرير الطبي الوافي عن حالته المرضيَّة.</a:t>
            </a:r>
            <a:endParaRPr lang="en-US" dirty="0"/>
          </a:p>
        </p:txBody>
      </p:sp>
      <p:sp>
        <p:nvSpPr>
          <p:cNvPr id="4" name="TextBox 3"/>
          <p:cNvSpPr txBox="1"/>
          <p:nvPr/>
        </p:nvSpPr>
        <p:spPr>
          <a:xfrm>
            <a:off x="1547664" y="1124744"/>
            <a:ext cx="6195927"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1">
            <a:spAutoFit/>
          </a:bodyPr>
          <a:lstStyle/>
          <a:p>
            <a:pPr algn="ctr"/>
            <a:r>
              <a:rPr lang="ar-SA" dirty="0" smtClean="0"/>
              <a:t> </a:t>
            </a:r>
            <a:r>
              <a:rPr lang="ar-SA" sz="3200" dirty="0" smtClean="0"/>
              <a:t>إحالة المريض إلى طبيب مختص بنوع مرضه</a:t>
            </a:r>
            <a:endParaRPr lang="ar-S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467544" y="1484784"/>
            <a:ext cx="8229600" cy="4968552"/>
          </a:xfrm>
        </p:spPr>
        <p:txBody>
          <a:bodyPr>
            <a:normAutofit fontScale="625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a:p>
          <a:p>
            <a:pPr marL="118872" indent="0" algn="r" rtl="1">
              <a:buNone/>
            </a:pPr>
            <a:r>
              <a:rPr lang="ar-SA" sz="4400" b="1" dirty="0" smtClean="0"/>
              <a:t>المادة ( 8</a:t>
            </a:r>
            <a:r>
              <a:rPr lang="en-US" sz="4400" b="1" dirty="0" smtClean="0"/>
              <a:t>(</a:t>
            </a:r>
            <a:endParaRPr lang="ar-SA" sz="4400" b="1" dirty="0" smtClean="0"/>
          </a:p>
          <a:p>
            <a:pPr marL="118872" indent="0" algn="r" rtl="1">
              <a:buNone/>
            </a:pPr>
            <a:r>
              <a:rPr lang="ar-SA" sz="4400" dirty="0" smtClean="0"/>
              <a:t>يجوز للطبيب أو أهله </a:t>
            </a:r>
            <a:r>
              <a:rPr lang="ar-SA" sz="4400" b="1" dirty="0" smtClean="0">
                <a:solidFill>
                  <a:srgbClr val="FF0000"/>
                </a:solidFill>
              </a:rPr>
              <a:t>دعوة طبيب كفء آخر </a:t>
            </a:r>
            <a:r>
              <a:rPr lang="ar-SA" sz="4400" dirty="0" smtClean="0"/>
              <a:t>أو أكثر على سبيل الاستشارة بعد موافقة الطبيب المعالج، ويجوز للطبيب المعالج أن لا يستمر في علاج الحالة – دون إبداء الأسباب – إذا أصرّ المريض أو أهله على استشارة من لا يقبله.</a:t>
            </a:r>
          </a:p>
          <a:p>
            <a:pPr marL="118872" indent="0" algn="r" rtl="1">
              <a:buNone/>
            </a:pPr>
            <a:endParaRPr lang="ar-SA" sz="4400" dirty="0" smtClean="0"/>
          </a:p>
          <a:p>
            <a:pPr marL="118872" indent="0" algn="r" rtl="1">
              <a:buNone/>
            </a:pPr>
            <a:r>
              <a:rPr lang="ar-SA" sz="4400" b="1" dirty="0" smtClean="0"/>
              <a:t>المادة ( 9</a:t>
            </a:r>
            <a:r>
              <a:rPr lang="en-US" sz="4400" b="1" dirty="0" smtClean="0"/>
              <a:t>(</a:t>
            </a:r>
            <a:endParaRPr lang="ar-SA" sz="4400" b="1" dirty="0" smtClean="0"/>
          </a:p>
          <a:p>
            <a:pPr marL="118872" indent="0" algn="r" rtl="1">
              <a:buNone/>
            </a:pPr>
            <a:r>
              <a:rPr lang="ar-SA" sz="4400" b="1" dirty="0" smtClean="0">
                <a:solidFill>
                  <a:srgbClr val="FF0000"/>
                </a:solidFill>
              </a:rPr>
              <a:t>لا يجوز للطبيب الامتناع عن علاج المريض في الحالات الطارئة</a:t>
            </a:r>
            <a:r>
              <a:rPr lang="ar-SA" sz="4400" dirty="0" smtClean="0"/>
              <a:t>، ولا الانقطاع عن علاجه في جميع الأحوال، إلا إذا رفض التعليمات التي حدَّدها الطبيب، أو استعان بطبيب آخر دون موافقة الطبيب المشرف على علاجه. ولا يجوز للطبيب أن يمتنع عن علاج مريض، ما لم تكن حالته خارجة عن اختصاصه.</a:t>
            </a:r>
            <a:endParaRPr lang="en-US" sz="4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539552" y="1484784"/>
            <a:ext cx="8229600" cy="5373216"/>
          </a:xfrm>
        </p:spPr>
        <p:txBody>
          <a:bodyPr>
            <a:normAutofit fontScale="700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r>
              <a:rPr lang="ar-SA" b="1" dirty="0" smtClean="0"/>
              <a:t>المادة ( 10)</a:t>
            </a:r>
          </a:p>
          <a:p>
            <a:pPr marL="118872" indent="0" algn="r" rtl="1">
              <a:buNone/>
            </a:pPr>
            <a:r>
              <a:rPr lang="ar-SA" sz="3800" dirty="0" smtClean="0"/>
              <a:t>على الطبيب </a:t>
            </a:r>
            <a:r>
              <a:rPr lang="ar-SA" sz="3800" b="1" dirty="0" smtClean="0">
                <a:solidFill>
                  <a:srgbClr val="FF0000"/>
                </a:solidFill>
                <a:latin typeface="Arial" pitchFamily="34" charset="0"/>
                <a:cs typeface="Arial" pitchFamily="34" charset="0"/>
              </a:rPr>
              <a:t>أن يستمرَّ في تقديم العلاج اللازم للمريض </a:t>
            </a:r>
            <a:r>
              <a:rPr lang="ar-SA" sz="3800" dirty="0" smtClean="0"/>
              <a:t>في الحالات الإسعافية حتى تنتفي الحاجة إليه، أو حتى تنتقل رعايته إلى طبيب كفء.</a:t>
            </a:r>
          </a:p>
          <a:p>
            <a:pPr marL="118872" indent="0" algn="r" rtl="1">
              <a:buNone/>
            </a:pPr>
            <a:endParaRPr lang="ar-SA" sz="3800" b="1" dirty="0" smtClean="0"/>
          </a:p>
          <a:p>
            <a:pPr marL="118872" indent="0" algn="r" rtl="1">
              <a:buNone/>
            </a:pPr>
            <a:r>
              <a:rPr lang="ar-SA" sz="3800" b="1" dirty="0" smtClean="0"/>
              <a:t>المادة ( 11)</a:t>
            </a:r>
          </a:p>
          <a:p>
            <a:pPr marL="118872" indent="0" algn="r" rtl="1">
              <a:buNone/>
            </a:pPr>
            <a:r>
              <a:rPr lang="ar-SA" sz="3800" dirty="0" smtClean="0"/>
              <a:t>على الطبيب </a:t>
            </a:r>
            <a:r>
              <a:rPr lang="ar-SA" sz="3800" b="1" dirty="0" smtClean="0">
                <a:solidFill>
                  <a:srgbClr val="FF0000"/>
                </a:solidFill>
              </a:rPr>
              <a:t>أن يستمرَّ في تقديم الرعاية الطبية المناسبة</a:t>
            </a:r>
            <a:r>
              <a:rPr lang="ar-SA" sz="3800" dirty="0" smtClean="0"/>
              <a:t>، للمرضى المصابين بأمراض غير قابلة للعلاج أو مستعصية أو مميتة، ومواساتهُم وفتح باب الأمل أمامهم حتى اللحظات الأخيرة من حياتهم.</a:t>
            </a:r>
          </a:p>
          <a:p>
            <a:pPr marL="118872" indent="0" algn="r" rtl="1">
              <a:buNone/>
            </a:pPr>
            <a:endParaRPr lang="ar-SA" sz="3800" b="1" dirty="0" smtClean="0"/>
          </a:p>
          <a:p>
            <a:pPr marL="118872" indent="0" algn="r" rtl="1">
              <a:buNone/>
            </a:pPr>
            <a:r>
              <a:rPr lang="ar-SA" sz="3800" b="1" dirty="0" smtClean="0"/>
              <a:t>المادة ( 12)</a:t>
            </a:r>
          </a:p>
          <a:p>
            <a:pPr marL="118872" indent="0" algn="r" rtl="1">
              <a:buNone/>
            </a:pPr>
            <a:r>
              <a:rPr lang="ar-SA" sz="3800" dirty="0" smtClean="0"/>
              <a:t>على الطبيب </a:t>
            </a:r>
            <a:r>
              <a:rPr lang="ar-SA" sz="3800" b="1" dirty="0" smtClean="0">
                <a:solidFill>
                  <a:srgbClr val="FF0000"/>
                </a:solidFill>
              </a:rPr>
              <a:t>أن يعمل على تخفيف آلام المريض بكل ما يستطيعه </a:t>
            </a:r>
            <a:r>
              <a:rPr lang="ar-SA" sz="3800" dirty="0" smtClean="0"/>
              <a:t>وما يتاح له من وسائل وقائية وعلاجية مادية ونفسية، وعليه إشعار المريض بحرصه على العناية به ورعايته، كما أن عليه أن يستخدم مهاراته في طمأنة المريض والتخفيف عنه.</a:t>
            </a:r>
            <a:endParaRPr lang="en-US" sz="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blinds(horizontal)">
                                      <p:cBhvr>
                                        <p:cTn id="15" dur="500"/>
                                        <p:tgtEl>
                                          <p:spTgt spid="3">
                                            <p:txEl>
                                              <p:pRg st="8" end="8"/>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blinds(horizontal)">
                                      <p:cBhvr>
                                        <p:cTn id="1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539552" y="908720"/>
            <a:ext cx="8229600" cy="5760640"/>
          </a:xfrm>
        </p:spPr>
        <p:txBody>
          <a:bodyPr>
            <a:normAutofit fontScale="25000" lnSpcReduction="20000"/>
          </a:bodyPr>
          <a:lstStyle/>
          <a:p>
            <a:pPr algn="ctr" rtl="1">
              <a:buNone/>
            </a:pPr>
            <a:r>
              <a:rPr lang="ar-SA" sz="5500" b="1" dirty="0">
                <a:solidFill>
                  <a:srgbClr val="FF0000"/>
                </a:solidFill>
              </a:rPr>
              <a:t>الباب الثاني</a:t>
            </a:r>
          </a:p>
          <a:p>
            <a:pPr algn="ctr" rtl="1">
              <a:buNone/>
            </a:pPr>
            <a:r>
              <a:rPr lang="ar-SA" sz="5500" b="1" dirty="0">
                <a:solidFill>
                  <a:srgbClr val="FF0000"/>
                </a:solidFill>
              </a:rPr>
              <a:t>واجبات الطبيب نحو المريض</a:t>
            </a:r>
          </a:p>
          <a:p>
            <a:pPr marL="118872" indent="0" algn="r" rtl="1">
              <a:buNone/>
            </a:pPr>
            <a:endParaRPr lang="ar-SA" sz="8600" b="1" dirty="0" smtClean="0"/>
          </a:p>
          <a:p>
            <a:pPr marL="118872" indent="0" algn="r" rtl="1">
              <a:buNone/>
            </a:pPr>
            <a:r>
              <a:rPr lang="ar-SA" sz="7200" b="1" dirty="0" smtClean="0"/>
              <a:t>المادة ( 13</a:t>
            </a:r>
            <a:r>
              <a:rPr lang="en-US" sz="7200" b="1" dirty="0" smtClean="0"/>
              <a:t>(</a:t>
            </a:r>
            <a:endParaRPr lang="ar-SA" sz="7200" b="1" dirty="0" smtClean="0"/>
          </a:p>
          <a:p>
            <a:pPr marL="118872" indent="0" algn="r" rtl="1">
              <a:buNone/>
            </a:pPr>
            <a:r>
              <a:rPr lang="ar-SA" sz="9600" dirty="0" smtClean="0"/>
              <a:t>على الطبيب أن يعمل على </a:t>
            </a:r>
            <a:r>
              <a:rPr lang="ar-SA" sz="9600" b="1" dirty="0" smtClean="0">
                <a:solidFill>
                  <a:srgbClr val="FF0000"/>
                </a:solidFill>
              </a:rPr>
              <a:t>تثقيف المريض حول مرضه </a:t>
            </a:r>
            <a:r>
              <a:rPr lang="ar-SA" sz="9600" dirty="0" smtClean="0"/>
              <a:t>خصوصاً، وحول صحته عموماً، وحول كيفية حفظه لصحته ووقايته من الأمراض بالطرق المناسبة والفعالة، وذلك بالتثقيف المباشر وجهاً لوجه، أو باستخدام الوسائل الفعَّالة الأخرى متى توافرت له. </a:t>
            </a:r>
          </a:p>
          <a:p>
            <a:pPr marL="118872" indent="0" algn="r" rtl="1">
              <a:buNone/>
            </a:pPr>
            <a:endParaRPr lang="ar-SA" sz="6000" b="1" dirty="0" smtClean="0"/>
          </a:p>
          <a:p>
            <a:pPr marL="118872" indent="0" algn="r" rtl="1">
              <a:buNone/>
            </a:pPr>
            <a:r>
              <a:rPr lang="ar-SA" sz="7200" b="1" dirty="0" smtClean="0"/>
              <a:t>المادة ( 14</a:t>
            </a:r>
            <a:r>
              <a:rPr lang="en-US" sz="7200" b="1" dirty="0" smtClean="0"/>
              <a:t>(</a:t>
            </a:r>
            <a:endParaRPr lang="ar-SA" sz="7200" b="1" dirty="0" smtClean="0"/>
          </a:p>
          <a:p>
            <a:pPr marL="118872" indent="0" algn="r" rtl="1">
              <a:buNone/>
            </a:pPr>
            <a:r>
              <a:rPr lang="ar-SA" sz="8800" b="1" dirty="0" smtClean="0">
                <a:solidFill>
                  <a:srgbClr val="FF0000"/>
                </a:solidFill>
              </a:rPr>
              <a:t>لا يجوز معالجة المريض دون رضاه</a:t>
            </a:r>
            <a:r>
              <a:rPr lang="ar-SA" sz="8800" dirty="0" smtClean="0"/>
              <a:t>، إلا في الحالات التي تتطلب تدخلاً طبياً طارئاً ويتعذر فيها الحصول على الموافقة، أو إذا كان مرضه مُعْدياً، أو مهدِّداً للصحة العمومية، أو كان يشكِّل خطراً على الآخرين وفقاً للقوانين النافذة. ويتحقق رضاء المريض بموافقته الصريحة أو الضمنية، إن كان كامل الأهلية، أو بموافقة من ينوب عنه قانوناً في حالة كونه قاصراً أو فاقداً للوعي أو فاقداً لأيِّ شرط من شروط الأهلية. ويجب أن تكون الموافقة كتابية مستنيرة مبنيَّة على المعرفة في العمليات والتدخلات الجراحية.</a:t>
            </a:r>
          </a:p>
          <a:p>
            <a:pPr marL="118872" indent="0" algn="r" rtl="1">
              <a:buNone/>
            </a:pPr>
            <a:endParaRPr lang="ar-SA" sz="6000" b="1" dirty="0" smtClean="0"/>
          </a:p>
          <a:p>
            <a:pPr marL="118872" indent="0" algn="r" rtl="1">
              <a:buNone/>
            </a:pPr>
            <a:r>
              <a:rPr lang="ar-SA" sz="7200" b="1" dirty="0" smtClean="0"/>
              <a:t>المادة ( 15</a:t>
            </a:r>
            <a:r>
              <a:rPr lang="en-US" sz="7200" b="1" dirty="0" smtClean="0"/>
              <a:t>(</a:t>
            </a:r>
            <a:endParaRPr lang="ar-SA" sz="7200" b="1" dirty="0" smtClean="0"/>
          </a:p>
          <a:p>
            <a:pPr marL="118872" indent="0" algn="r" rtl="1">
              <a:buNone/>
            </a:pPr>
            <a:r>
              <a:rPr lang="ar-SA" sz="9600" dirty="0" smtClean="0"/>
              <a:t>الطبيب مؤتمن </a:t>
            </a:r>
            <a:r>
              <a:rPr lang="ar-SA" sz="9600" b="1" dirty="0" smtClean="0">
                <a:solidFill>
                  <a:srgbClr val="FF0000"/>
                </a:solidFill>
              </a:rPr>
              <a:t>على تحرّي البرامج العلاجية المناسبة </a:t>
            </a:r>
            <a:r>
              <a:rPr lang="ar-SA" sz="9600" dirty="0" smtClean="0"/>
              <a:t>لحالة المريض، وعليه أن يتأكد من جدوى البرنامج العلاجي قبل تنفيذه أو تطبيقه على المريض. وفي حالة طلب المريض لبرنامج علاجي غير ذي جدوى، فعلى الطبيب أن يقنعه بعدم جدواه</a:t>
            </a:r>
            <a:r>
              <a:rPr lang="ar-SA" sz="56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blinds(horizontal)">
                                      <p:cBhvr>
                                        <p:cTn id="15" dur="500"/>
                                        <p:tgtEl>
                                          <p:spTgt spid="3">
                                            <p:txEl>
                                              <p:pRg st="9" end="9"/>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blinds(horizontal)">
                                      <p:cBhvr>
                                        <p:cTn id="1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467544" y="1628800"/>
            <a:ext cx="8373616" cy="5229200"/>
          </a:xfrm>
        </p:spPr>
        <p:txBody>
          <a:bodyPr>
            <a:normAutofit fontScale="775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ctr" rtl="1">
              <a:buNone/>
            </a:pPr>
            <a:endParaRPr lang="ar-SA" b="1" dirty="0"/>
          </a:p>
          <a:p>
            <a:pPr marL="118872" indent="0" algn="ctr" rtl="1">
              <a:buNone/>
            </a:pPr>
            <a:r>
              <a:rPr lang="ar-SA" b="1" dirty="0" smtClean="0"/>
              <a:t>المادة (16)</a:t>
            </a:r>
          </a:p>
          <a:p>
            <a:pPr marL="118872" indent="0" algn="r" rtl="1">
              <a:buNone/>
            </a:pPr>
            <a:r>
              <a:rPr lang="ar-SA" dirty="0" smtClean="0"/>
              <a:t>مع مراعاة ما ورد في المادة ( 4) على الطبيب أن يحرص على ما يلي عند فحص المريض:</a:t>
            </a:r>
          </a:p>
          <a:p>
            <a:pPr marL="118872" indent="0" algn="r" rtl="1">
              <a:buNone/>
            </a:pPr>
            <a:endParaRPr lang="ar-SA" dirty="0" smtClean="0"/>
          </a:p>
          <a:p>
            <a:pPr marL="118872" indent="0" algn="r" rtl="1">
              <a:buNone/>
            </a:pPr>
            <a:r>
              <a:rPr lang="ar-SA" dirty="0" smtClean="0"/>
              <a:t>( أ) </a:t>
            </a:r>
            <a:r>
              <a:rPr lang="ar-SA" b="1" dirty="0" smtClean="0">
                <a:solidFill>
                  <a:srgbClr val="FF0000"/>
                </a:solidFill>
              </a:rPr>
              <a:t>تسجيل </a:t>
            </a:r>
            <a:r>
              <a:rPr lang="ar-SA" dirty="0" smtClean="0"/>
              <a:t>الحالة الصحية للمريض، والسيرة المرضية الشخصية والعائلية الخاصة به، وذلك قبل الشروع في التشخيص أو العلاج.</a:t>
            </a:r>
          </a:p>
          <a:p>
            <a:pPr marL="118872" indent="0" algn="r" rtl="1">
              <a:buNone/>
            </a:pPr>
            <a:r>
              <a:rPr lang="ar-SA" dirty="0" smtClean="0"/>
              <a:t>( ب) </a:t>
            </a:r>
            <a:r>
              <a:rPr lang="ar-SA" b="1" dirty="0" smtClean="0">
                <a:solidFill>
                  <a:srgbClr val="FF0000"/>
                </a:solidFill>
              </a:rPr>
              <a:t>التزام الدقَّة والإتقان في الفحص الطبي </a:t>
            </a:r>
            <a:r>
              <a:rPr lang="ar-SA" dirty="0" smtClean="0"/>
              <a:t>والتشخيص وتخصيص الوقت الضروري لذلك.</a:t>
            </a:r>
          </a:p>
          <a:p>
            <a:pPr marL="118872" indent="0" algn="r" rtl="1">
              <a:buNone/>
            </a:pPr>
            <a:r>
              <a:rPr lang="ar-SA" dirty="0" smtClean="0"/>
              <a:t>( ج) </a:t>
            </a:r>
            <a:r>
              <a:rPr lang="ar-SA" b="1" dirty="0" smtClean="0">
                <a:solidFill>
                  <a:srgbClr val="FF0000"/>
                </a:solidFill>
              </a:rPr>
              <a:t>وصف العلاج كتابةً وبوضوح</a:t>
            </a:r>
            <a:r>
              <a:rPr lang="ar-SA" dirty="0" smtClean="0"/>
              <a:t>، مع تحديد مقاديره وطريقة استعماله، وتنبيه المريض أو ذويه بحسب الأحوال إلى ضرورة التقيُّد بالأسلوب الذي حدَّده الطبيب للعلاج، وإلى الآثارالجانبية الهامة والمتوقعة لذلك العلاج الطبي أو الجراحي.</a:t>
            </a:r>
          </a:p>
          <a:p>
            <a:pPr marL="118872" indent="0" algn="r" rtl="1">
              <a:buNone/>
            </a:pPr>
            <a:r>
              <a:rPr lang="ar-SA" dirty="0" smtClean="0"/>
              <a:t>( د) </a:t>
            </a:r>
            <a:r>
              <a:rPr lang="ar-SA" b="1" dirty="0" smtClean="0">
                <a:solidFill>
                  <a:srgbClr val="FF0000"/>
                </a:solidFill>
              </a:rPr>
              <a:t>رصد المضاعفات الناجمة عن العلاج</a:t>
            </a:r>
            <a:r>
              <a:rPr lang="ar-SA" dirty="0" smtClean="0"/>
              <a:t> الطبي أو الجراحي، والمبادرة إلى معالجتها متى أمكن ذلك.</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357158" y="1428736"/>
            <a:ext cx="8229600" cy="5000660"/>
          </a:xfrm>
        </p:spPr>
        <p:txBody>
          <a:bodyPr>
            <a:noAutofit/>
          </a:bodyPr>
          <a:lstStyle/>
          <a:p>
            <a:pPr algn="ctr" rtl="1">
              <a:buNone/>
            </a:pPr>
            <a:r>
              <a:rPr lang="ar-SA" sz="2000" b="1" dirty="0">
                <a:solidFill>
                  <a:srgbClr val="FF0000"/>
                </a:solidFill>
              </a:rPr>
              <a:t>الباب الثاني</a:t>
            </a:r>
          </a:p>
          <a:p>
            <a:pPr algn="ctr" rtl="1">
              <a:buNone/>
            </a:pPr>
            <a:r>
              <a:rPr lang="ar-SA" sz="2000" b="1" dirty="0">
                <a:solidFill>
                  <a:srgbClr val="FF0000"/>
                </a:solidFill>
              </a:rPr>
              <a:t>واجبات الطبيب نحو المريض</a:t>
            </a:r>
          </a:p>
          <a:p>
            <a:pPr algn="r" rtl="1">
              <a:buNone/>
            </a:pPr>
            <a:r>
              <a:rPr lang="ar-SA" sz="2000" b="1" dirty="0" smtClean="0"/>
              <a:t>المادة (17</a:t>
            </a:r>
            <a:r>
              <a:rPr lang="ar-SA" sz="2000" b="1" dirty="0"/>
              <a:t>)</a:t>
            </a:r>
          </a:p>
          <a:p>
            <a:pPr algn="r" rtl="1">
              <a:buNone/>
            </a:pPr>
            <a:r>
              <a:rPr lang="ar-SA" sz="2000" dirty="0" smtClean="0"/>
              <a:t>على الطبيب أن يحرص على توافر الشروط الآتية لإجراء العمليات الجراحية:</a:t>
            </a:r>
          </a:p>
          <a:p>
            <a:pPr algn="r" rtl="1">
              <a:buNone/>
            </a:pPr>
            <a:r>
              <a:rPr lang="ar-SA" sz="2000" dirty="0" smtClean="0"/>
              <a:t>( أ) أن يكون الطبيب الذي يُجري الجراحة </a:t>
            </a:r>
            <a:r>
              <a:rPr lang="ar-SA" sz="2400" b="1" dirty="0" smtClean="0">
                <a:solidFill>
                  <a:srgbClr val="FF0000"/>
                </a:solidFill>
              </a:rPr>
              <a:t>مؤهلاً </a:t>
            </a:r>
            <a:r>
              <a:rPr lang="ar-SA" sz="2000" dirty="0" smtClean="0"/>
              <a:t>لإجرائها، بحسب تخصصه العلمي وخبرته العلمية ونوعية العملية الجراحية.</a:t>
            </a:r>
          </a:p>
          <a:p>
            <a:pPr algn="r" rtl="1">
              <a:buNone/>
            </a:pPr>
            <a:r>
              <a:rPr lang="ar-SA" sz="2000" dirty="0" smtClean="0"/>
              <a:t>( ب) أن تجرى الجراحة في مؤسسة علاجية أو </a:t>
            </a:r>
            <a:r>
              <a:rPr lang="ar-SA" sz="2400" dirty="0" smtClean="0">
                <a:solidFill>
                  <a:srgbClr val="FF0000"/>
                </a:solidFill>
              </a:rPr>
              <a:t>منشأة صحية مهيأة </a:t>
            </a:r>
            <a:r>
              <a:rPr lang="ar-SA" sz="2000" dirty="0" smtClean="0"/>
              <a:t>تهيئة كافية لإجراء الجراحة المقصودة.</a:t>
            </a:r>
          </a:p>
          <a:p>
            <a:pPr algn="r" rtl="1">
              <a:buNone/>
            </a:pPr>
            <a:r>
              <a:rPr lang="ar-SA" sz="2000" dirty="0" smtClean="0"/>
              <a:t>( ج) أن تجرى </a:t>
            </a:r>
            <a:r>
              <a:rPr lang="ar-SA" sz="2400" dirty="0" smtClean="0">
                <a:solidFill>
                  <a:srgbClr val="FF0000"/>
                </a:solidFill>
              </a:rPr>
              <a:t>الفحوصات والتحاليل المختبرية والشعاعية اللازمة </a:t>
            </a:r>
            <a:r>
              <a:rPr lang="ar-SA" sz="2000" dirty="0" smtClean="0"/>
              <a:t>للتأكد من أن التدخُّل الجراحي ضروري ومناسب لعلاج المريض، والتحقُّق من أن الحالة الصحية للمريض تسمح بإجراء الجراحة.</a:t>
            </a:r>
          </a:p>
          <a:p>
            <a:pPr algn="r" rtl="1">
              <a:buNone/>
            </a:pPr>
            <a:r>
              <a:rPr lang="ar-SA" sz="2000" dirty="0" smtClean="0"/>
              <a:t>( د) أن </a:t>
            </a:r>
            <a:r>
              <a:rPr lang="ar-SA" sz="2400" dirty="0" smtClean="0">
                <a:solidFill>
                  <a:srgbClr val="FF0000"/>
                </a:solidFill>
              </a:rPr>
              <a:t>يلتزم الجراح المسؤول عن المريض الجراحي بإجراء العملية الجراحية اللازمة </a:t>
            </a:r>
            <a:r>
              <a:rPr lang="ar-SA" sz="2000" dirty="0" smtClean="0"/>
              <a:t>له. ويجوز أن يساعده أحد الأطباء المقيمين بالمستشفى أو غيرهم من الجراحين، ولو بدون موافقة المريض. كما يجوز للجراح أنْ يفوّض مساعده بأداء جوانب معَّينة من العملية</a:t>
            </a:r>
          </a:p>
          <a:p>
            <a:pPr lvl="1" algn="r" rtl="1">
              <a:buNone/>
            </a:pPr>
            <a:r>
              <a:rPr lang="ar-SA" sz="2000" dirty="0" smtClean="0"/>
              <a:t>شريطةَ أن يتم ذلك تحت إشراف الجراح ومساعدته.</a:t>
            </a:r>
            <a:endParaRPr lang="en-US" sz="2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775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smtClean="0"/>
          </a:p>
          <a:p>
            <a:pPr marL="118872" indent="0" algn="r" rtl="1">
              <a:buNone/>
            </a:pPr>
            <a:r>
              <a:rPr lang="ar-SA" b="1" dirty="0" smtClean="0"/>
              <a:t>المادة (18</a:t>
            </a:r>
            <a:r>
              <a:rPr lang="en-US" b="1" dirty="0" smtClean="0"/>
              <a:t>(</a:t>
            </a:r>
            <a:endParaRPr lang="ar-SA" b="1" dirty="0" smtClean="0"/>
          </a:p>
          <a:p>
            <a:pPr marL="118872" indent="0" algn="r" rtl="1">
              <a:buNone/>
            </a:pPr>
            <a:r>
              <a:rPr lang="ar-SA" dirty="0" smtClean="0"/>
              <a:t>على الطبيب </a:t>
            </a:r>
            <a:r>
              <a:rPr lang="ar-SA" sz="3600" dirty="0" smtClean="0">
                <a:solidFill>
                  <a:srgbClr val="FF0000"/>
                </a:solidFill>
              </a:rPr>
              <a:t>تبصير المريض بحالته الصحية والبدائل المتاحة للعلاج </a:t>
            </a:r>
            <a:r>
              <a:rPr lang="ar-SA" dirty="0" smtClean="0"/>
              <a:t>إذا كان المريض مدركا، ولا يجوز للطبيب إرغام المريض على معالجة معينة. كما لا يجوز له أن يرغم المريض على التوقيع على بيانات في الملف الطبي دون رضاه.</a:t>
            </a:r>
          </a:p>
          <a:p>
            <a:pPr marL="118872" indent="0" algn="r" rtl="1">
              <a:buNone/>
            </a:pPr>
            <a:r>
              <a:rPr lang="ar-SA" b="1" dirty="0" smtClean="0"/>
              <a:t>المادة (19</a:t>
            </a:r>
            <a:r>
              <a:rPr lang="en-US" b="1" dirty="0" smtClean="0"/>
              <a:t>( </a:t>
            </a:r>
            <a:endParaRPr lang="ar-SA" b="1" dirty="0" smtClean="0"/>
          </a:p>
          <a:p>
            <a:pPr marL="118872" indent="0" algn="r" rtl="1">
              <a:buNone/>
            </a:pPr>
            <a:r>
              <a:rPr lang="ar-SA" dirty="0" smtClean="0"/>
              <a:t>على الطبيب </a:t>
            </a:r>
            <a:r>
              <a:rPr lang="ar-SA" sz="3600" dirty="0" smtClean="0">
                <a:solidFill>
                  <a:srgbClr val="FF0000"/>
                </a:solidFill>
              </a:rPr>
              <a:t>في حالة رفض المريض للعلاج أن يشرح له الآثار المترتبة على عدم تعاطيه للعلاج</a:t>
            </a:r>
            <a:r>
              <a:rPr lang="ar-SA" dirty="0" smtClean="0"/>
              <a:t>، والتطورات المرضية المترتبة على ذلك بصدق وعدم مبالغة، كما أنَّ عليه </a:t>
            </a:r>
            <a:r>
              <a:rPr lang="ar-SA" dirty="0" smtClean="0">
                <a:solidFill>
                  <a:srgbClr val="FF0000"/>
                </a:solidFill>
              </a:rPr>
              <a:t>أن يسجِّل إقرار المريض</a:t>
            </a:r>
            <a:r>
              <a:rPr lang="ar-SA" dirty="0" smtClean="0"/>
              <a:t>، وفي حالة رفضه يوقِّع الطبيب وأحد أفراد هيئة التمريض على ذلك في الملف الطبي، حتى يُخلي الطبيب</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85000" lnSpcReduction="20000"/>
          </a:bodyPr>
          <a:lstStyle/>
          <a:p>
            <a:pPr marL="118872" indent="0" algn="r" rtl="1">
              <a:buNone/>
            </a:pPr>
            <a:endParaRPr lang="ar-SA" b="1" dirty="0" smtClean="0"/>
          </a:p>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smtClean="0"/>
          </a:p>
          <a:p>
            <a:pPr marL="118872" indent="0" algn="r" rtl="1">
              <a:buNone/>
            </a:pPr>
            <a:r>
              <a:rPr lang="ar-SA" b="1" dirty="0" smtClean="0"/>
              <a:t>المادة ( 20)</a:t>
            </a:r>
          </a:p>
          <a:p>
            <a:pPr marL="118872" indent="0" algn="r" rtl="1">
              <a:buNone/>
            </a:pPr>
            <a:r>
              <a:rPr lang="ar-SA" dirty="0" smtClean="0"/>
              <a:t>في حالة </a:t>
            </a:r>
            <a:r>
              <a:rPr lang="ar-SA" sz="3300" dirty="0" smtClean="0">
                <a:solidFill>
                  <a:srgbClr val="FF0000"/>
                </a:solidFill>
              </a:rPr>
              <a:t>تحويل المريض إلى أي من المؤسسات التي يشارك فيها الطبيب </a:t>
            </a:r>
            <a:r>
              <a:rPr lang="ar-SA" dirty="0" smtClean="0"/>
              <a:t>عليه مراعاة ما يلي:</a:t>
            </a:r>
          </a:p>
          <a:p>
            <a:pPr marL="411480" lvl="1" indent="0" algn="r" rtl="1">
              <a:buNone/>
            </a:pPr>
            <a:r>
              <a:rPr lang="ar-SA" dirty="0" smtClean="0"/>
              <a:t>( أ) أن تقدم هذه المنشأة خدمات متميزة لا تقلُّ عن غيرها من حيث نوعيتها أو جودتها؛</a:t>
            </a:r>
          </a:p>
          <a:p>
            <a:pPr marL="411480" lvl="1" indent="0" algn="r" rtl="1">
              <a:buNone/>
            </a:pPr>
            <a:r>
              <a:rPr lang="ar-SA" dirty="0" smtClean="0"/>
              <a:t>( ب) أن يكون التحويل إلى تلك المنشأة ضرورياً لعدم توافر الإمكانات العلاجية لحالة المريض، وأن لا يمكث المريض في المنشأة وقتاً أكثر من المطلوب.</a:t>
            </a:r>
          </a:p>
          <a:p>
            <a:pPr marL="411480" lvl="1" indent="0" algn="r" rtl="1">
              <a:buNone/>
            </a:pPr>
            <a:r>
              <a:rPr lang="ar-SA" dirty="0" smtClean="0"/>
              <a:t>وفي جميع الأحوال على الطبيب أن يحرص على إعطاء المريض حرية الاختيار.</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775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a:p>
          <a:p>
            <a:pPr marL="118872" indent="0" algn="r" rtl="1">
              <a:buNone/>
            </a:pPr>
            <a:r>
              <a:rPr lang="ar-SA" b="1" dirty="0" smtClean="0"/>
              <a:t>المادة ( 21</a:t>
            </a:r>
            <a:r>
              <a:rPr lang="en-US" b="1" dirty="0" smtClean="0"/>
              <a:t>(</a:t>
            </a:r>
            <a:endParaRPr lang="ar-SA" b="1" dirty="0" smtClean="0"/>
          </a:p>
          <a:p>
            <a:pPr marL="118872" indent="0" algn="r" rtl="1">
              <a:buNone/>
            </a:pPr>
            <a:r>
              <a:rPr lang="ar-SA" dirty="0" smtClean="0">
                <a:solidFill>
                  <a:srgbClr val="FF0000"/>
                </a:solidFill>
              </a:rPr>
              <a:t>لا يجوز تخريج المريض من المنشأة الصحية التي يتلقَّى فيها العلاج، إلا إذا كانت حالته الصحية تسمح بذلك</a:t>
            </a:r>
            <a:r>
              <a:rPr lang="ar-SA" dirty="0" smtClean="0"/>
              <a:t>، أو كان ذلك بناءً على رغبته في الخروج رغم تبصيره بعواقب خروجه، على أن يؤخذ إقرار كتابي منه أو من أحد أقاربه حتى الدرجة الرابعة إن كان ناقص الأهلية، ويُثبت ذلك</a:t>
            </a:r>
          </a:p>
          <a:p>
            <a:pPr marL="118872" indent="0" algn="r" rtl="1">
              <a:buNone/>
            </a:pPr>
            <a:r>
              <a:rPr lang="ar-SA" dirty="0" smtClean="0"/>
              <a:t>في السجل الطبي للمريض.</a:t>
            </a:r>
          </a:p>
          <a:p>
            <a:pPr marL="118872" indent="0" algn="r" rtl="1">
              <a:buNone/>
            </a:pPr>
            <a:r>
              <a:rPr lang="ar-SA" b="1" dirty="0" smtClean="0"/>
              <a:t>المادة ( 22</a:t>
            </a:r>
            <a:r>
              <a:rPr lang="en-US" b="1" dirty="0" smtClean="0"/>
              <a:t>(</a:t>
            </a:r>
            <a:endParaRPr lang="ar-SA" b="1" dirty="0" smtClean="0"/>
          </a:p>
          <a:p>
            <a:pPr marL="118872" indent="0" algn="r" rtl="1">
              <a:buNone/>
            </a:pPr>
            <a:r>
              <a:rPr lang="ar-SA" dirty="0" smtClean="0">
                <a:solidFill>
                  <a:srgbClr val="FF0000"/>
                </a:solidFill>
              </a:rPr>
              <a:t>لا يجوز للطبيب إنهاء حياة المريض</a:t>
            </a:r>
            <a:r>
              <a:rPr lang="ar-SA" dirty="0" smtClean="0"/>
              <a:t>، ولو بناءً على طلبه أو طلب وليِّه أو وصيِّه، حتى ولو كان السبب وجود تشوّه شديد، أو مرض مستعصٍ ميؤوس من شفائه، أو آلام شديدة مبرِّحة لا يمكن تسكينها بالوسائل المعتادة، وعلى الطبيب أن يوصي المريض بالصبر، ويذكِّره بأجر الصابرين.</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850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a:p>
          <a:p>
            <a:pPr marL="118872" indent="0" algn="r" rtl="1">
              <a:buNone/>
            </a:pPr>
            <a:r>
              <a:rPr lang="ar-SA" b="1" dirty="0" smtClean="0"/>
              <a:t>المادة ( 23</a:t>
            </a:r>
            <a:r>
              <a:rPr lang="en-US" b="1" dirty="0" smtClean="0"/>
              <a:t>(</a:t>
            </a:r>
            <a:endParaRPr lang="ar-SA" b="1" dirty="0" smtClean="0"/>
          </a:p>
          <a:p>
            <a:pPr marL="118872" indent="0" algn="r" rtl="1">
              <a:buNone/>
            </a:pPr>
            <a:r>
              <a:rPr lang="ar-SA" dirty="0" smtClean="0"/>
              <a:t>على الطبيب أن </a:t>
            </a:r>
            <a:r>
              <a:rPr lang="ar-SA" dirty="0" smtClean="0">
                <a:solidFill>
                  <a:srgbClr val="FF0000"/>
                </a:solidFill>
              </a:rPr>
              <a:t>يتعاون مع غيره من أعضاء الفريق الصحي </a:t>
            </a:r>
            <a:r>
              <a:rPr lang="ar-SA" dirty="0" smtClean="0"/>
              <a:t>الذين لهم صلة بالرعاية الصحية للمريض، وإتاحة ما لديه من معلومات عن حالته الصحية والطريقة التي اتَّبعها في علاجه كلما طلب منه ذلك.</a:t>
            </a:r>
          </a:p>
          <a:p>
            <a:pPr marL="118872" indent="0" algn="r" rtl="1">
              <a:buNone/>
            </a:pPr>
            <a:endParaRPr lang="ar-SA" b="1" dirty="0" smtClean="0"/>
          </a:p>
          <a:p>
            <a:pPr marL="118872" indent="0" algn="r" rtl="1">
              <a:buNone/>
            </a:pPr>
            <a:r>
              <a:rPr lang="ar-SA" b="1" dirty="0" smtClean="0"/>
              <a:t>المادة ( 24</a:t>
            </a:r>
            <a:r>
              <a:rPr lang="en-US" b="1" dirty="0" smtClean="0"/>
              <a:t>(</a:t>
            </a:r>
            <a:endParaRPr lang="ar-SA" b="1" dirty="0" smtClean="0"/>
          </a:p>
          <a:p>
            <a:pPr marL="118872" indent="0" algn="r" rtl="1">
              <a:buNone/>
            </a:pPr>
            <a:r>
              <a:rPr lang="ar-SA" dirty="0" smtClean="0">
                <a:solidFill>
                  <a:srgbClr val="FF0000"/>
                </a:solidFill>
              </a:rPr>
              <a:t>على الطبيب إبلاغ مريضه مسبقاً بسفره أو بغيابه لفترة معينة</a:t>
            </a:r>
            <a:r>
              <a:rPr lang="ar-SA" dirty="0" smtClean="0"/>
              <a:t>، وبالتصرُّف الذي يستطيع اتِّباعه في حالة غيابه. وفي جميع الأحوال يجب توافر الطبيب المناسب في حال غياب الطبيب المعالج، بما يضمن استمرار تقديم العلاج للمريض.</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ar-SA" dirty="0" smtClean="0">
                <a:latin typeface="Arial" pitchFamily="34" charset="0"/>
                <a:cs typeface="Arial" pitchFamily="34" charset="0"/>
              </a:rPr>
              <a:t>حث الإسلام على:</a:t>
            </a:r>
          </a:p>
          <a:p>
            <a:pPr lvl="1" algn="r" rtl="1"/>
            <a:r>
              <a:rPr lang="ar-SA" dirty="0" smtClean="0">
                <a:latin typeface="Arial" pitchFamily="34" charset="0"/>
                <a:cs typeface="Arial" pitchFamily="34" charset="0"/>
              </a:rPr>
              <a:t>التداوي </a:t>
            </a:r>
          </a:p>
          <a:p>
            <a:pPr lvl="1" algn="r" rtl="1"/>
            <a:r>
              <a:rPr lang="ar-SA" dirty="0" smtClean="0">
                <a:latin typeface="Arial" pitchFamily="34" charset="0"/>
                <a:cs typeface="Arial" pitchFamily="34" charset="0"/>
              </a:rPr>
              <a:t>العادات الغذائية السليمة</a:t>
            </a:r>
          </a:p>
          <a:p>
            <a:pPr lvl="1" algn="r" rtl="1"/>
            <a:r>
              <a:rPr lang="ar-SA" dirty="0" smtClean="0">
                <a:latin typeface="Arial" pitchFamily="34" charset="0"/>
                <a:cs typeface="Arial" pitchFamily="34" charset="0"/>
              </a:rPr>
              <a:t>النظافة</a:t>
            </a:r>
          </a:p>
          <a:p>
            <a:pPr algn="r" rtl="1"/>
            <a:r>
              <a:rPr lang="ar-SA" dirty="0" smtClean="0">
                <a:latin typeface="Arial" pitchFamily="34" charset="0"/>
                <a:cs typeface="Arial" pitchFamily="34" charset="0"/>
              </a:rPr>
              <a:t>أرسى قواعد الطب الوقائي – الطاعون – الجذام</a:t>
            </a:r>
            <a:r>
              <a:rPr lang="en-US" dirty="0" smtClean="0">
                <a:latin typeface="Arial" pitchFamily="34" charset="0"/>
                <a:cs typeface="Arial" pitchFamily="34" charset="0"/>
              </a:rPr>
              <a:t> </a:t>
            </a:r>
            <a:r>
              <a:rPr lang="ar-SA" dirty="0" smtClean="0">
                <a:latin typeface="Arial" pitchFamily="34" charset="0"/>
                <a:cs typeface="Arial" pitchFamily="34" charset="0"/>
              </a:rPr>
              <a:t>نهى أن يبال في الماء الجاري والراكض</a:t>
            </a:r>
          </a:p>
          <a:p>
            <a:pPr lvl="1" algn="r" rtl="1">
              <a:buNone/>
            </a:pPr>
            <a:endParaRPr lang="ar-SA" dirty="0" smtClean="0">
              <a:latin typeface="Arial" pitchFamily="34" charset="0"/>
              <a:cs typeface="Arial" pitchFamily="34" charset="0"/>
            </a:endParaRPr>
          </a:p>
          <a:p>
            <a:pPr lvl="1" algn="r" rtl="1"/>
            <a:endParaRPr lang="en-US" dirty="0">
              <a:latin typeface="Arial" pitchFamily="34" charset="0"/>
              <a:cs typeface="Arial" pitchFamily="34" charset="0"/>
            </a:endParaRPr>
          </a:p>
        </p:txBody>
      </p:sp>
      <p:sp>
        <p:nvSpPr>
          <p:cNvPr id="3" name="Title 2"/>
          <p:cNvSpPr>
            <a:spLocks noGrp="1"/>
          </p:cNvSpPr>
          <p:nvPr>
            <p:ph type="title"/>
          </p:nvPr>
        </p:nvSpPr>
        <p:spPr/>
        <p:txBody>
          <a:bodyPr>
            <a:normAutofit/>
          </a:bodyPr>
          <a:lstStyle/>
          <a:p>
            <a:pPr algn="ctr" rtl="1"/>
            <a:r>
              <a:rPr lang="ar-SA" dirty="0"/>
              <a:t>تعريف بممارسة الطب من منظور إسلامي </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457200" y="1500175"/>
            <a:ext cx="8229600" cy="4900626"/>
          </a:xfrm>
        </p:spPr>
        <p:txBody>
          <a:bodyPr>
            <a:normAutofit fontScale="47500" lnSpcReduction="20000"/>
          </a:bodyPr>
          <a:lstStyle/>
          <a:p>
            <a:pPr marL="118872" indent="0" algn="r" rtl="1">
              <a:buNone/>
            </a:pPr>
            <a:endParaRPr lang="ar-SA" b="1" dirty="0" smtClean="0"/>
          </a:p>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sz="3800" b="1" dirty="0" smtClean="0"/>
          </a:p>
          <a:p>
            <a:pPr marL="118872" indent="0" algn="r" rtl="1">
              <a:buNone/>
            </a:pPr>
            <a:r>
              <a:rPr lang="ar-SA" sz="3800" b="1" dirty="0" smtClean="0"/>
              <a:t>المادة (25</a:t>
            </a:r>
            <a:r>
              <a:rPr lang="en-US" sz="3800" b="1" dirty="0" smtClean="0"/>
              <a:t> (</a:t>
            </a:r>
            <a:endParaRPr lang="ar-SA" sz="3800" b="1" dirty="0" smtClean="0"/>
          </a:p>
          <a:p>
            <a:pPr marL="118872" indent="0" algn="r" rtl="1">
              <a:buNone/>
            </a:pPr>
            <a:r>
              <a:rPr lang="ar-SA" sz="4200" dirty="0" smtClean="0"/>
              <a:t>إذا دعي الطبيب لمعاينة مريض يعالجه زميل آخر فعليه التقيد بالقواعد الآتية:</a:t>
            </a:r>
          </a:p>
          <a:p>
            <a:pPr marL="118872" indent="0" algn="r" rtl="1">
              <a:buNone/>
            </a:pPr>
            <a:endParaRPr lang="ar-SA" sz="4200" dirty="0" smtClean="0"/>
          </a:p>
          <a:p>
            <a:pPr marL="118872" indent="0" algn="r" rtl="1">
              <a:buNone/>
            </a:pPr>
            <a:r>
              <a:rPr lang="ar-SA" sz="4200" dirty="0" smtClean="0"/>
              <a:t>( أ) أن يستجيب لطلب الاستشارة إذا كانت الدعوة من الطبيب المعالج حتى لو لم تتبين له مسوِّغات ذلك، وعلى الطبيب المستشار أن يبلغ نتيجة فحصه إلى الطبيب المعالج لا إلى المريض؛</a:t>
            </a:r>
          </a:p>
          <a:p>
            <a:pPr marL="118872" indent="0" algn="r" rtl="1">
              <a:buNone/>
            </a:pPr>
            <a:r>
              <a:rPr lang="ar-SA" sz="4200" dirty="0" smtClean="0"/>
              <a:t>( ب) أن يقوم بطمأنة المريض والتقليل من قلقه واستعمال الحكمة في تحديد ما ينبغي أن يطَّلع المريض عليه بنفسه وما يتركه للطبيب المعالج؛</a:t>
            </a:r>
          </a:p>
          <a:p>
            <a:pPr marL="118872" indent="0" algn="r" rtl="1">
              <a:buNone/>
            </a:pPr>
            <a:r>
              <a:rPr lang="ar-SA" sz="4200" dirty="0" smtClean="0"/>
              <a:t>( ج) أن يتوخى الحذر من أي كلمة أو إيحاءة قد يُفهم منها انتقاص الزميل المعالج أو الحطُّ من قدره أو التقليل مما بذله للمريض، ويتأكد ذلك عند اختلاف وجهة نظره عن وجهة نظر الطبيب المعالج؛</a:t>
            </a:r>
          </a:p>
          <a:p>
            <a:pPr marL="118872" indent="0" algn="r" rtl="1">
              <a:buNone/>
            </a:pPr>
            <a:r>
              <a:rPr lang="ar-SA" sz="4200" dirty="0" smtClean="0"/>
              <a:t>( د) إذا كان طلب الاستشارة من المريض أو من ذويه، فعلى الطبيب المستشار التأكد من  علم الطبيب المعالج بذلك قبل موافقته على المعاينة، ولا يسوغ الإطلاع على ملف المريض إلا بعد إذن الطبيب المعالج؛</a:t>
            </a:r>
          </a:p>
          <a:p>
            <a:pPr marL="118872" indent="0" algn="r" rtl="1">
              <a:buNone/>
            </a:pPr>
            <a:r>
              <a:rPr lang="ar-SA" sz="4200" dirty="0" smtClean="0"/>
              <a:t>( ه) إذا كان المريض عازماً على الاستغناء عن الطبيب الأول فيجب التأكد من إعلام الطبيب الأول بذلك؛</a:t>
            </a:r>
          </a:p>
          <a:p>
            <a:pPr marL="118872" indent="0" algn="r" rtl="1">
              <a:buNone/>
            </a:pPr>
            <a:r>
              <a:rPr lang="ar-SA" sz="4200" dirty="0" smtClean="0"/>
              <a:t>( و) يحق للطبيب المعالج عند الحاجة أن يستشير زميلاً آخر في نفس التخصص أو غيره، بعد إتمام المستشار الأول لمرئياته وتوصياته</a:t>
            </a:r>
            <a:endParaRPr lang="en-US" sz="4200" dirty="0"/>
          </a:p>
        </p:txBody>
      </p:sp>
      <p:sp>
        <p:nvSpPr>
          <p:cNvPr id="4" name="TextBox 3"/>
          <p:cNvSpPr txBox="1"/>
          <p:nvPr/>
        </p:nvSpPr>
        <p:spPr>
          <a:xfrm>
            <a:off x="2411760" y="980728"/>
            <a:ext cx="4475904"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1">
            <a:spAutoFit/>
          </a:bodyPr>
          <a:lstStyle/>
          <a:p>
            <a:r>
              <a:rPr lang="ar-SA" sz="3600" dirty="0" smtClean="0"/>
              <a:t>قواعد طلب الاستشارة الطبية </a:t>
            </a:r>
            <a:endParaRPr lang="ar-SA" sz="36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700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smtClean="0"/>
          </a:p>
          <a:p>
            <a:pPr marL="118872" indent="0" algn="r" rtl="1">
              <a:buNone/>
            </a:pPr>
            <a:r>
              <a:rPr lang="ar-SA" b="1" dirty="0" smtClean="0"/>
              <a:t>المادة ( 26)</a:t>
            </a:r>
          </a:p>
          <a:p>
            <a:pPr marL="118872" indent="0" algn="r" rtl="1">
              <a:buNone/>
            </a:pPr>
            <a:r>
              <a:rPr lang="ar-SA" dirty="0" smtClean="0"/>
              <a:t>على الطبيب المكلَّف بالرعاية الطبية </a:t>
            </a:r>
            <a:r>
              <a:rPr lang="ar-SA" b="1" u="sng" dirty="0" smtClean="0">
                <a:solidFill>
                  <a:srgbClr val="2B11C9"/>
                </a:solidFill>
              </a:rPr>
              <a:t>للأشخاص المقيَّدة حريَّتهُم </a:t>
            </a:r>
            <a:r>
              <a:rPr lang="ar-SA" dirty="0" smtClean="0"/>
              <a:t>أن يلتزم بما يلي:</a:t>
            </a:r>
          </a:p>
          <a:p>
            <a:pPr marL="118872" indent="0" algn="r" rtl="1">
              <a:buNone/>
            </a:pPr>
            <a:r>
              <a:rPr lang="ar-SA" dirty="0" smtClean="0"/>
              <a:t>( أ) أن يوفِّر لهم رعاية صحية من نفس النوعية والمستوى المتاحَيْن للأشخاص غير المقيَّدة</a:t>
            </a:r>
          </a:p>
          <a:p>
            <a:pPr marL="118872" indent="0" algn="r" rtl="1">
              <a:buNone/>
            </a:pPr>
            <a:r>
              <a:rPr lang="ar-SA" dirty="0" smtClean="0"/>
              <a:t>حريَّتهُم؛</a:t>
            </a:r>
          </a:p>
          <a:p>
            <a:pPr marL="118872" indent="0" algn="r" rtl="1">
              <a:buNone/>
            </a:pPr>
            <a:r>
              <a:rPr lang="ar-SA" dirty="0" smtClean="0"/>
              <a:t>( ب) أن لا يقوم بطريقة إيجابية أو سلبية، بأية أفعال تمثِّل مشاركة في عمليات التعذيب وغيرها من ضروب المعاملة القاسية أو اللاإنسانية، أو تمثِّل تواطؤاً أو تحريضاً على هذه الأفعال، أو سكوتاً عليها؛</a:t>
            </a:r>
          </a:p>
          <a:p>
            <a:pPr marL="118872" indent="0" algn="r" rtl="1">
              <a:buNone/>
            </a:pPr>
            <a:r>
              <a:rPr lang="ar-SA" dirty="0" smtClean="0"/>
              <a:t>( ج) أن لا يقوم باستخدام معلوماته ومهاراته المهنية للمساعدة في استجواب الأشخاص المقيَّدة حريَّاتهم على نحو يضرّ بالحالة الصحية الجسمية أو النفسية لهم، أو المشاركة في أيِّ إجراء لتقييدهم؛</a:t>
            </a:r>
          </a:p>
          <a:p>
            <a:pPr marL="118872" indent="0" algn="r" rtl="1">
              <a:buNone/>
            </a:pPr>
            <a:r>
              <a:rPr lang="ar-SA" dirty="0" smtClean="0"/>
              <a:t>( د) أن يقوم بإبلاغ السلطات المعنية إذا لاحظ أن الشخص المقيدة حريته قد تعرَّض أو يتعرَّض لتعذيب أو سوء معاملة.</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700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a:p>
          <a:p>
            <a:pPr marL="118872" indent="0" algn="r" rtl="1">
              <a:buNone/>
            </a:pPr>
            <a:r>
              <a:rPr lang="ar-SA" b="1" dirty="0" smtClean="0"/>
              <a:t>المادة ( 27)</a:t>
            </a:r>
          </a:p>
          <a:p>
            <a:pPr marL="118872" indent="0" algn="r" rtl="1">
              <a:buNone/>
            </a:pPr>
            <a:r>
              <a:rPr lang="ar-SA" dirty="0" smtClean="0"/>
              <a:t>يعمل الأطباء الذين يقدمون العلاج </a:t>
            </a:r>
            <a:r>
              <a:rPr lang="ar-SA" b="1" u="sng" dirty="0" smtClean="0">
                <a:solidFill>
                  <a:srgbClr val="2B11C9"/>
                </a:solidFill>
              </a:rPr>
              <a:t>لمرضى لم يبلغوا سن الرشد </a:t>
            </a:r>
            <a:r>
              <a:rPr lang="ar-SA" dirty="0" smtClean="0"/>
              <a:t>على تبصيرهم بطبيعة الإجراء أو التدخُّل الطبي، كلٌّ وفقاً لقدراته.</a:t>
            </a:r>
          </a:p>
          <a:p>
            <a:pPr marL="118872" indent="0" algn="r" rtl="1">
              <a:buNone/>
            </a:pPr>
            <a:r>
              <a:rPr lang="ar-SA" b="1" dirty="0" smtClean="0"/>
              <a:t>المادة ( 28)</a:t>
            </a:r>
          </a:p>
          <a:p>
            <a:pPr marL="118872" indent="0" algn="r" rtl="1">
              <a:buNone/>
            </a:pPr>
            <a:r>
              <a:rPr lang="ar-SA" dirty="0" smtClean="0"/>
              <a:t>على الطبيب عند معالجته لطفل مريض أن يكون مدافعاً عن مصلحته إذا قدَّر أن حالته الصحية لم يتم استيعابها من قِبَل أهله أو أقاربه، أو لم يقوموا بواجبهم نحوه.</a:t>
            </a:r>
          </a:p>
          <a:p>
            <a:pPr marL="118872" indent="0" algn="r" rtl="1">
              <a:buNone/>
            </a:pPr>
            <a:r>
              <a:rPr lang="ar-SA" b="1" dirty="0" smtClean="0"/>
              <a:t>المادة </a:t>
            </a:r>
            <a:r>
              <a:rPr lang="ar-SA" b="1" dirty="0"/>
              <a:t>(</a:t>
            </a:r>
            <a:r>
              <a:rPr lang="ar-SA" b="1" dirty="0" smtClean="0"/>
              <a:t>29)</a:t>
            </a:r>
          </a:p>
          <a:p>
            <a:pPr marL="118872" indent="0" algn="r" rtl="1">
              <a:buNone/>
            </a:pPr>
            <a:r>
              <a:rPr lang="ar-SA" b="1" dirty="0" smtClean="0"/>
              <a:t> </a:t>
            </a:r>
            <a:r>
              <a:rPr lang="ar-SA" dirty="0" smtClean="0"/>
              <a:t>على الطبيب التعامل مع </a:t>
            </a:r>
            <a:r>
              <a:rPr lang="ar-SA" b="1" u="sng" dirty="0" smtClean="0">
                <a:solidFill>
                  <a:srgbClr val="2B11C9"/>
                </a:solidFill>
              </a:rPr>
              <a:t>المريض الذي يتعاطى إحدى مواد الإدمان</a:t>
            </a:r>
            <a:r>
              <a:rPr lang="ar-SA" b="1" u="sng" dirty="0" smtClean="0">
                <a:solidFill>
                  <a:srgbClr val="002060"/>
                </a:solidFill>
              </a:rPr>
              <a:t> </a:t>
            </a:r>
            <a:r>
              <a:rPr lang="ar-SA" dirty="0" smtClean="0"/>
              <a:t>بحرص وجدِّية، وعليه تحرِّي أفضل السُبُل لعلاجه، سواء في المؤسسات المخصصة لذلك، أو في عيادته   الخاصة إذا توافرت لديه إمكانات العلاج. ويلتزم في ذلك بالقوانين النافذة.</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واجبات الطبيب نحو المريض: الحيثيات الشرعية</a:t>
            </a:r>
            <a:r>
              <a:rPr lang="en-US" sz="4000" dirty="0" smtClean="0"/>
              <a:t/>
            </a:r>
            <a:br>
              <a:rPr lang="en-US" sz="4000" dirty="0" smtClean="0"/>
            </a:br>
            <a:endParaRPr lang="en-US" dirty="0"/>
          </a:p>
        </p:txBody>
      </p:sp>
      <p:sp>
        <p:nvSpPr>
          <p:cNvPr id="3" name="Content Placeholder 2"/>
          <p:cNvSpPr>
            <a:spLocks noGrp="1"/>
          </p:cNvSpPr>
          <p:nvPr>
            <p:ph idx="1"/>
          </p:nvPr>
        </p:nvSpPr>
        <p:spPr>
          <a:xfrm>
            <a:off x="457200" y="1775191"/>
            <a:ext cx="8329642" cy="4625609"/>
          </a:xfrm>
        </p:spPr>
        <p:txBody>
          <a:bodyPr>
            <a:normAutofit/>
          </a:bodyPr>
          <a:lstStyle/>
          <a:p>
            <a:pPr lvl="0" algn="r" rtl="1"/>
            <a:r>
              <a:rPr lang="ar-SA" b="1" dirty="0" smtClean="0">
                <a:solidFill>
                  <a:srgbClr val="008E40"/>
                </a:solidFill>
                <a:latin typeface="Arabic Typesetting" pitchFamily="66" charset="-78"/>
                <a:cs typeface="Arabic Typesetting" pitchFamily="66" charset="-78"/>
              </a:rPr>
              <a:t>وَقُل رَّبِّ ٱغۡفِرۡ وَٱرۡحَمۡ وَأَنتَ </a:t>
            </a:r>
            <a:r>
              <a:rPr lang="ar-SA" b="1" dirty="0" err="1" smtClean="0">
                <a:solidFill>
                  <a:srgbClr val="008E40"/>
                </a:solidFill>
                <a:latin typeface="Arabic Typesetting" pitchFamily="66" charset="-78"/>
                <a:cs typeface="Arabic Typesetting" pitchFamily="66" charset="-78"/>
              </a:rPr>
              <a:t>خَي</a:t>
            </a:r>
            <a:r>
              <a:rPr lang="ar-SA" b="1" dirty="0" smtClean="0">
                <a:solidFill>
                  <a:srgbClr val="008E40"/>
                </a:solidFill>
                <a:latin typeface="Arabic Typesetting" pitchFamily="66" charset="-78"/>
                <a:cs typeface="Arabic Typesetting" pitchFamily="66" charset="-78"/>
              </a:rPr>
              <a:t>ۡرُ ٱلرَّاحِمِينَ (١١٨المؤمنون ) </a:t>
            </a:r>
            <a:endParaRPr lang="en-US" b="1" dirty="0" smtClean="0">
              <a:solidFill>
                <a:srgbClr val="008E40"/>
              </a:solidFill>
              <a:latin typeface="Arabic Typesetting" pitchFamily="66" charset="-78"/>
              <a:cs typeface="Arabic Typesetting" pitchFamily="66" charset="-78"/>
            </a:endParaRPr>
          </a:p>
          <a:p>
            <a:pPr lvl="0" algn="r" rtl="1"/>
            <a:r>
              <a:rPr lang="ar-SA" b="1" dirty="0" smtClean="0">
                <a:solidFill>
                  <a:srgbClr val="008E40"/>
                </a:solidFill>
                <a:latin typeface="Arabic Typesetting" pitchFamily="66" charset="-78"/>
                <a:cs typeface="Arabic Typesetting" pitchFamily="66" charset="-78"/>
              </a:rPr>
              <a:t>لَقَدۡ جَآءَڪُمۡ رَسُولٌ۬ مِّنۡ أَنفُسِڪُمۡ عَزِيزٌ عَلَيۡهِ مَا عَنِتُّمۡ حَرِيصٌ عَلَيۡڪُم بِٱلۡمُؤۡمِنِينَ رَءُوفٌ۬ رَّحِيمٌ۬ (التوبة ١٢٨)</a:t>
            </a:r>
            <a:endParaRPr lang="en-US" b="1" dirty="0" smtClean="0">
              <a:solidFill>
                <a:srgbClr val="008E40"/>
              </a:solidFill>
              <a:latin typeface="Arabic Typesetting" pitchFamily="66" charset="-78"/>
              <a:cs typeface="Arabic Typesetting" pitchFamily="66" charset="-78"/>
            </a:endParaRPr>
          </a:p>
          <a:p>
            <a:pPr algn="r" rtl="1"/>
            <a:r>
              <a:rPr lang="ar-SA" b="1" dirty="0" smtClean="0">
                <a:solidFill>
                  <a:srgbClr val="008E40"/>
                </a:solidFill>
                <a:latin typeface="Arabic Typesetting" pitchFamily="66" charset="-78"/>
                <a:cs typeface="Arabic Typesetting" pitchFamily="66" charset="-78"/>
              </a:rPr>
              <a:t> فَٱعۡفُ عَنۡہُمۡ وَٱسۡتَغۡفِرۡ لَهُمۡ وَشَاوِرۡهُمۡ فِى ٱلۡأَمۡرِ‌ۖ (آل عمران159)</a:t>
            </a:r>
          </a:p>
          <a:p>
            <a:pPr algn="r" rtl="1"/>
            <a:r>
              <a:rPr lang="ar-SA" b="1" dirty="0" smtClean="0">
                <a:solidFill>
                  <a:srgbClr val="008E40"/>
                </a:solidFill>
                <a:latin typeface="Arabic Typesetting" pitchFamily="66" charset="-78"/>
                <a:cs typeface="Arabic Typesetting" pitchFamily="66" charset="-78"/>
              </a:rPr>
              <a:t>وَٱلَّذِينَ ٱسۡتَجَابُواْ لِرَبِّہِمۡ وَأَقَامُواْ ٱلصَّلَوٰةَ وَأَمۡرُهُمۡ شُورَىٰ بَيۡنَہُمۡ (الشورى 38)</a:t>
            </a:r>
            <a:endParaRPr lang="en-US" b="1" dirty="0" smtClean="0">
              <a:solidFill>
                <a:srgbClr val="008E40"/>
              </a:solidFill>
              <a:latin typeface="Arabic Typesetting" pitchFamily="66" charset="-78"/>
              <a:cs typeface="Arabic Typesetting" pitchFamily="66" charset="-78"/>
            </a:endParaRPr>
          </a:p>
          <a:p>
            <a:pPr algn="r" rtl="1"/>
            <a:r>
              <a:rPr lang="ar-SA" b="1" dirty="0" smtClean="0">
                <a:solidFill>
                  <a:srgbClr val="008E40"/>
                </a:solidFill>
                <a:latin typeface="Arabic Typesetting" pitchFamily="66" charset="-78"/>
                <a:cs typeface="Arabic Typesetting" pitchFamily="66" charset="-78"/>
              </a:rPr>
              <a:t>إِنَّا عَرَضۡنَا ٱلۡأَمَانَةَ عَلَى ٱلسَّمَـٰوَٲتِ وَٱلۡأَرۡضِ وَٱلۡجِبَالِ فَأَبَيۡنَ أَن يَحۡمِلۡنَہَا وَأَشۡفَقۡنَ مِنۡہَا وَحَمَلَهَا ٱلۡإِنسَـٰنُۖ إِنَّهُ ۥ كَانَ ظَلُومً۬ا جَهُولاً۬ </a:t>
            </a:r>
            <a:r>
              <a:rPr lang="ar-SA" sz="2800" b="1" dirty="0" smtClean="0">
                <a:solidFill>
                  <a:srgbClr val="008E40"/>
                </a:solidFill>
                <a:latin typeface="Arabic Typesetting" pitchFamily="66" charset="-78"/>
                <a:cs typeface="Arabic Typesetting" pitchFamily="66" charset="-78"/>
              </a:rPr>
              <a:t>(الأحزاب</a:t>
            </a:r>
            <a:r>
              <a:rPr lang="ar-SA" sz="2400" b="1" dirty="0" smtClean="0">
                <a:solidFill>
                  <a:srgbClr val="008E40"/>
                </a:solidFill>
                <a:latin typeface="Arabic Typesetting" pitchFamily="66" charset="-78"/>
                <a:cs typeface="Arabic Typesetting" pitchFamily="66" charset="-78"/>
              </a:rPr>
              <a:t>٧٢</a:t>
            </a:r>
            <a:r>
              <a:rPr lang="ar-SA" dirty="0" smtClean="0">
                <a:solidFill>
                  <a:srgbClr val="008E40"/>
                </a:solidFill>
                <a:latin typeface="Arabic Typesetting" pitchFamily="66" charset="-78"/>
                <a:cs typeface="Arabic Typesetting" pitchFamily="66" charset="-78"/>
              </a:rPr>
              <a:t>)</a:t>
            </a:r>
            <a:endParaRPr lang="ar-SA" sz="3600" dirty="0" smtClean="0">
              <a:solidFill>
                <a:srgbClr val="008E40"/>
              </a:solidFill>
              <a:latin typeface="Arabic Typesetting" pitchFamily="66" charset="-78"/>
              <a:cs typeface="Arabic Typesetting" pitchFamily="66" charset="-78"/>
            </a:endParaRPr>
          </a:p>
          <a:p>
            <a:pPr algn="r" rtl="1"/>
            <a:r>
              <a:rPr lang="ar-SA" sz="2800" dirty="0" smtClean="0">
                <a:solidFill>
                  <a:srgbClr val="008E40"/>
                </a:solidFill>
              </a:rPr>
              <a:t> </a:t>
            </a:r>
            <a:endParaRPr lang="en-US" sz="2800" dirty="0" smtClean="0">
              <a:solidFill>
                <a:srgbClr val="008E40"/>
              </a:solidFill>
            </a:endParaRPr>
          </a:p>
          <a:p>
            <a:pPr algn="r" rtl="1">
              <a:buNone/>
            </a:pPr>
            <a:endParaRPr lang="en-US" sz="2800" dirty="0" smtClean="0"/>
          </a:p>
          <a:p>
            <a:pPr algn="r" rtl="1"/>
            <a:endParaRPr lang="en-US" sz="2800" dirty="0" smtClean="0"/>
          </a:p>
          <a:p>
            <a:pPr algn="r" rtl="1"/>
            <a:endParaRPr lang="en-US" sz="2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واجبات الطبيب نحو المريض: الحيثيات الشرعية </a:t>
            </a:r>
            <a:r>
              <a:rPr lang="en-US" sz="4000" dirty="0" smtClean="0"/>
              <a:t/>
            </a:r>
            <a:br>
              <a:rPr lang="en-US" sz="4000" dirty="0" smtClean="0"/>
            </a:br>
            <a:endParaRPr lang="en-US" dirty="0"/>
          </a:p>
        </p:txBody>
      </p:sp>
      <p:sp>
        <p:nvSpPr>
          <p:cNvPr id="3" name="Content Placeholder 2"/>
          <p:cNvSpPr>
            <a:spLocks noGrp="1"/>
          </p:cNvSpPr>
          <p:nvPr>
            <p:ph idx="1"/>
          </p:nvPr>
        </p:nvSpPr>
        <p:spPr>
          <a:xfrm>
            <a:off x="457200" y="1775191"/>
            <a:ext cx="8329642" cy="4625609"/>
          </a:xfrm>
        </p:spPr>
        <p:txBody>
          <a:bodyPr>
            <a:normAutofit/>
          </a:bodyPr>
          <a:lstStyle/>
          <a:p>
            <a:pPr algn="r" rtl="1">
              <a:lnSpc>
                <a:spcPct val="150000"/>
              </a:lnSpc>
            </a:pPr>
            <a:r>
              <a:rPr lang="ar-SA" b="1" dirty="0" smtClean="0">
                <a:solidFill>
                  <a:srgbClr val="008E40"/>
                </a:solidFill>
                <a:latin typeface="Arabic Typesetting" pitchFamily="66" charset="-78"/>
                <a:cs typeface="Arabic Typesetting" pitchFamily="66" charset="-78"/>
              </a:rPr>
              <a:t>وَكُلَّ إِنسَـٰنٍ أَلۡزَمۡنَـٰهُ طَـٰٓٮِٕرَهُ ۥ </a:t>
            </a:r>
            <a:r>
              <a:rPr lang="ar-SA" b="1" dirty="0" err="1" smtClean="0">
                <a:solidFill>
                  <a:srgbClr val="008E40"/>
                </a:solidFill>
                <a:latin typeface="Arabic Typesetting" pitchFamily="66" charset="-78"/>
                <a:cs typeface="Arabic Typesetting" pitchFamily="66" charset="-78"/>
              </a:rPr>
              <a:t>فِى</a:t>
            </a:r>
            <a:r>
              <a:rPr lang="ar-SA" b="1" dirty="0" smtClean="0">
                <a:solidFill>
                  <a:srgbClr val="008E40"/>
                </a:solidFill>
                <a:latin typeface="Arabic Typesetting" pitchFamily="66" charset="-78"/>
                <a:cs typeface="Arabic Typesetting" pitchFamily="66" charset="-78"/>
              </a:rPr>
              <a:t> عُنُقِهۦ‌ِۖ </a:t>
            </a:r>
            <a:r>
              <a:rPr lang="en-US" b="1" dirty="0" smtClean="0">
                <a:solidFill>
                  <a:srgbClr val="008E40"/>
                </a:solidFill>
                <a:latin typeface="Arabic Typesetting" pitchFamily="66" charset="-78"/>
                <a:cs typeface="Arabic Typesetting" pitchFamily="66" charset="-78"/>
              </a:rPr>
              <a:t> </a:t>
            </a:r>
            <a:r>
              <a:rPr lang="ar-SA" b="1" dirty="0" smtClean="0">
                <a:solidFill>
                  <a:srgbClr val="008E40"/>
                </a:solidFill>
                <a:latin typeface="Arabic Typesetting" pitchFamily="66" charset="-78"/>
                <a:cs typeface="Arabic Typesetting" pitchFamily="66" charset="-78"/>
              </a:rPr>
              <a:t>(الإسراء 13)</a:t>
            </a:r>
            <a:endParaRPr lang="en-US" b="1" dirty="0" smtClean="0">
              <a:solidFill>
                <a:srgbClr val="008E40"/>
              </a:solidFill>
              <a:latin typeface="Arabic Typesetting" pitchFamily="66" charset="-78"/>
              <a:cs typeface="Arabic Typesetting" pitchFamily="66" charset="-78"/>
            </a:endParaRPr>
          </a:p>
          <a:p>
            <a:pPr algn="r" rtl="1">
              <a:lnSpc>
                <a:spcPct val="150000"/>
              </a:lnSpc>
            </a:pPr>
            <a:r>
              <a:rPr lang="ar-SA" b="1" dirty="0" smtClean="0">
                <a:solidFill>
                  <a:srgbClr val="008E40"/>
                </a:solidFill>
                <a:latin typeface="Arabic Typesetting" pitchFamily="66" charset="-78"/>
                <a:cs typeface="Arabic Typesetting" pitchFamily="66" charset="-78"/>
              </a:rPr>
              <a:t>فَذَكِّرۡ إِنَّمَآ أَنتَ مُذَڪِّرٌ۬ (٢١) </a:t>
            </a:r>
            <a:r>
              <a:rPr lang="ar-SA" b="1" dirty="0" err="1" smtClean="0">
                <a:solidFill>
                  <a:srgbClr val="008E40"/>
                </a:solidFill>
                <a:latin typeface="Arabic Typesetting" pitchFamily="66" charset="-78"/>
                <a:cs typeface="Arabic Typesetting" pitchFamily="66" charset="-78"/>
              </a:rPr>
              <a:t>لَّس</a:t>
            </a:r>
            <a:r>
              <a:rPr lang="ar-SA" b="1" dirty="0" smtClean="0">
                <a:solidFill>
                  <a:srgbClr val="008E40"/>
                </a:solidFill>
                <a:latin typeface="Arabic Typesetting" pitchFamily="66" charset="-78"/>
                <a:cs typeface="Arabic Typesetting" pitchFamily="66" charset="-78"/>
              </a:rPr>
              <a:t>ۡ</a:t>
            </a:r>
            <a:r>
              <a:rPr lang="ar-SA" b="1" dirty="0" err="1" smtClean="0">
                <a:solidFill>
                  <a:srgbClr val="008E40"/>
                </a:solidFill>
                <a:latin typeface="Arabic Typesetting" pitchFamily="66" charset="-78"/>
                <a:cs typeface="Arabic Typesetting" pitchFamily="66" charset="-78"/>
              </a:rPr>
              <a:t>تَ</a:t>
            </a:r>
            <a:r>
              <a:rPr lang="ar-SA" b="1" dirty="0" smtClean="0">
                <a:solidFill>
                  <a:srgbClr val="008E40"/>
                </a:solidFill>
                <a:latin typeface="Arabic Typesetting" pitchFamily="66" charset="-78"/>
                <a:cs typeface="Arabic Typesetting" pitchFamily="66" charset="-78"/>
              </a:rPr>
              <a:t> عَلَيۡهِم بِمُصَيۡطِرٍ (٢٢ الغاشية)  </a:t>
            </a:r>
            <a:endParaRPr lang="en-US" b="1" dirty="0" smtClean="0">
              <a:solidFill>
                <a:srgbClr val="008E40"/>
              </a:solidFill>
              <a:latin typeface="Arabic Typesetting" pitchFamily="66" charset="-78"/>
              <a:cs typeface="Arabic Typesetting" pitchFamily="66" charset="-78"/>
            </a:endParaRPr>
          </a:p>
          <a:p>
            <a:pPr algn="r" rtl="1">
              <a:lnSpc>
                <a:spcPct val="150000"/>
              </a:lnSpc>
            </a:pPr>
            <a:r>
              <a:rPr lang="ar-SA" b="1" dirty="0" smtClean="0">
                <a:solidFill>
                  <a:srgbClr val="008E40"/>
                </a:solidFill>
                <a:latin typeface="Arabic Typesetting" pitchFamily="66" charset="-78"/>
                <a:cs typeface="Arabic Typesetting" pitchFamily="66" charset="-78"/>
              </a:rPr>
              <a:t>يَـٰٓأَيُّهَا ٱلَّذِينَ ءَامَنُواْ لَا تَأۡڪُلُوٓاْ أَمۡوَٲلَكُم بَيۡنَڪُم بِٱلۡبَـٰطِلِ إِلَّآ أَن تَكُونَ تِجَـٰرَةً عَن تَرَاضٍ۬ مِّنكُمۡ‌ۚ وَلَا تَقۡتُلُوٓاْ أَنفُسَكُمۡ‌ۚ إِنَّ ٱللَّهَ كَانَ بِكُمۡ رَحِيمً۬ا (النساء ٢٩) وَمَن يَفۡعَلۡ ذَٲلِكَ عُدۡوَٲنً۬ا وَظُلۡمً۬ا فَسَوۡفَ نُصۡلِيهِ نَارً۬ا‌ۚ وَڪَانَ ذَٲلِكَ عَلَى ٱللَّهِ يَسِيرًا (٣٠النساء </a:t>
            </a:r>
            <a:r>
              <a:rPr lang="en-GB" b="1" dirty="0" smtClean="0">
                <a:solidFill>
                  <a:srgbClr val="008E40"/>
                </a:solidFill>
                <a:latin typeface="Arabic Typesetting" pitchFamily="66" charset="-78"/>
                <a:cs typeface="Arabic Typesetting" pitchFamily="66" charset="-78"/>
              </a:rPr>
              <a:t>(</a:t>
            </a:r>
            <a:endParaRPr lang="en-US" b="1" dirty="0" smtClean="0">
              <a:solidFill>
                <a:srgbClr val="008E40"/>
              </a:solidFill>
              <a:latin typeface="Arabic Typesetting" pitchFamily="66" charset="-78"/>
              <a:cs typeface="Arabic Typesetting" pitchFamily="66" charset="-78"/>
            </a:endParaRPr>
          </a:p>
          <a:p>
            <a:pPr algn="r" rtl="1">
              <a:lnSpc>
                <a:spcPct val="150000"/>
              </a:lnSpc>
              <a:buNone/>
            </a:pPr>
            <a:endParaRPr lang="en-US" sz="2800" dirty="0" smtClean="0"/>
          </a:p>
          <a:p>
            <a:pPr algn="r" rtl="1"/>
            <a:endParaRPr lang="en-US" sz="2800" dirty="0" smtClean="0"/>
          </a:p>
          <a:p>
            <a:pPr algn="r" rtl="1"/>
            <a:endParaRPr lang="en-US" sz="2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واجبات الطبيب نحو المريض: الحيثيات الشرعية </a:t>
            </a:r>
            <a:r>
              <a:rPr lang="en-US" sz="4000" dirty="0" smtClean="0"/>
              <a:t/>
            </a:r>
            <a:br>
              <a:rPr lang="en-US" sz="4000" dirty="0" smtClean="0"/>
            </a:br>
            <a:endParaRPr lang="en-US" dirty="0"/>
          </a:p>
        </p:txBody>
      </p:sp>
      <p:sp>
        <p:nvSpPr>
          <p:cNvPr id="3" name="Content Placeholder 2"/>
          <p:cNvSpPr>
            <a:spLocks noGrp="1"/>
          </p:cNvSpPr>
          <p:nvPr>
            <p:ph idx="1"/>
          </p:nvPr>
        </p:nvSpPr>
        <p:spPr>
          <a:xfrm>
            <a:off x="457200" y="1775191"/>
            <a:ext cx="8329642" cy="4625609"/>
          </a:xfrm>
        </p:spPr>
        <p:txBody>
          <a:bodyPr>
            <a:normAutofit/>
          </a:bodyPr>
          <a:lstStyle/>
          <a:p>
            <a:pPr lvl="0" algn="r" rtl="1"/>
            <a:r>
              <a:rPr lang="ar-SA" sz="2800" b="1" dirty="0" smtClean="0">
                <a:solidFill>
                  <a:schemeClr val="accent6">
                    <a:lumMod val="75000"/>
                  </a:schemeClr>
                </a:solidFill>
              </a:rPr>
              <a:t>عن عمر ،مرفوعا</a:t>
            </a:r>
            <a:r>
              <a:rPr lang="en-US" sz="2800" b="1" dirty="0" smtClean="0">
                <a:solidFill>
                  <a:schemeClr val="accent6">
                    <a:lumMod val="75000"/>
                  </a:schemeClr>
                </a:solidFill>
              </a:rPr>
              <a:t>; </a:t>
            </a:r>
            <a:r>
              <a:rPr lang="ar-SA" sz="2800" b="1" dirty="0" smtClean="0">
                <a:solidFill>
                  <a:schemeClr val="accent6">
                    <a:lumMod val="75000"/>
                  </a:schemeClr>
                </a:solidFill>
              </a:rPr>
              <a:t>إذا دخلت على مريض فمره أن يدعو لك ،فإن دعاءه كدعاء الملائكة</a:t>
            </a:r>
            <a:r>
              <a:rPr lang="en-US" sz="2800" b="1" dirty="0" smtClean="0">
                <a:solidFill>
                  <a:schemeClr val="accent6">
                    <a:lumMod val="75000"/>
                  </a:schemeClr>
                </a:solidFill>
              </a:rPr>
              <a:t> ; </a:t>
            </a:r>
            <a:r>
              <a:rPr lang="ar-SA" sz="2800" b="1" dirty="0" smtClean="0">
                <a:solidFill>
                  <a:schemeClr val="accent6">
                    <a:lumMod val="75000"/>
                  </a:schemeClr>
                </a:solidFill>
              </a:rPr>
              <a:t>رواه ابن ماجة بإسناد صحيح</a:t>
            </a:r>
            <a:endParaRPr lang="en-US" sz="2800" b="1" dirty="0" smtClean="0">
              <a:solidFill>
                <a:schemeClr val="accent6">
                  <a:lumMod val="75000"/>
                </a:schemeClr>
              </a:solidFill>
            </a:endParaRPr>
          </a:p>
          <a:p>
            <a:pPr lvl="0" algn="r" rtl="1"/>
            <a:r>
              <a:rPr lang="ar-SA" sz="2800" b="1" dirty="0" smtClean="0">
                <a:solidFill>
                  <a:schemeClr val="accent6">
                    <a:lumMod val="75000"/>
                  </a:schemeClr>
                </a:solidFill>
              </a:rPr>
              <a:t>لا يدخل الجنة من كان في قلبه مثقال ذرة من كبر</a:t>
            </a:r>
            <a:r>
              <a:rPr lang="en-US" sz="2800" b="1" dirty="0" smtClean="0">
                <a:solidFill>
                  <a:schemeClr val="accent6">
                    <a:lumMod val="75000"/>
                  </a:schemeClr>
                </a:solidFill>
              </a:rPr>
              <a:t> ;</a:t>
            </a:r>
          </a:p>
          <a:p>
            <a:pPr lvl="0" algn="r" rtl="1"/>
            <a:r>
              <a:rPr lang="ar-SA" sz="2800" b="1" dirty="0" smtClean="0">
                <a:solidFill>
                  <a:schemeClr val="accent6">
                    <a:lumMod val="75000"/>
                  </a:schemeClr>
                </a:solidFill>
              </a:rPr>
              <a:t>ما صح في البخاري عن أنس أن النبي صلى الله عليه وسلم كان يدنو من المريض ويجلس عند رأسه ويسأله عن حاله فيقول</a:t>
            </a:r>
            <a:r>
              <a:rPr lang="en-US" sz="2800" b="1" dirty="0" smtClean="0">
                <a:solidFill>
                  <a:schemeClr val="accent6">
                    <a:lumMod val="75000"/>
                  </a:schemeClr>
                </a:solidFill>
              </a:rPr>
              <a:t> : </a:t>
            </a:r>
            <a:r>
              <a:rPr lang="ar-SA" sz="2800" b="1" dirty="0" smtClean="0">
                <a:solidFill>
                  <a:schemeClr val="accent6">
                    <a:lumMod val="75000"/>
                  </a:schemeClr>
                </a:solidFill>
              </a:rPr>
              <a:t>كيف نجدك</a:t>
            </a:r>
            <a:r>
              <a:rPr lang="en-US" sz="2800" b="1" dirty="0" smtClean="0">
                <a:solidFill>
                  <a:schemeClr val="accent6">
                    <a:lumMod val="75000"/>
                  </a:schemeClr>
                </a:solidFill>
              </a:rPr>
              <a:t>;</a:t>
            </a:r>
          </a:p>
          <a:p>
            <a:pPr algn="r" rtl="1"/>
            <a:r>
              <a:rPr lang="ar-SA" sz="2800" b="1" dirty="0" smtClean="0">
                <a:solidFill>
                  <a:schemeClr val="accent6">
                    <a:lumMod val="75000"/>
                  </a:schemeClr>
                </a:solidFill>
              </a:rPr>
              <a:t>إذا دخلتم على المريض فنفسوا له في الأجل فإن ذلك لا يرد شيئا ويطيب نفسه</a:t>
            </a:r>
            <a:endParaRPr lang="en-US" sz="2800" b="1" dirty="0" smtClean="0">
              <a:solidFill>
                <a:schemeClr val="accent6">
                  <a:lumMod val="75000"/>
                </a:schemeClr>
              </a:solidFill>
            </a:endParaRPr>
          </a:p>
          <a:p>
            <a:pPr algn="r" rtl="1"/>
            <a:endParaRPr lang="en-US" sz="28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a:bodyPr>
          <a:lstStyle/>
          <a:p>
            <a:pPr algn="ctr"/>
            <a:r>
              <a:rPr lang="ar-SA" sz="4000" dirty="0" smtClean="0"/>
              <a:t>واجبات الطبيب نحو المريض: الحيثيات الشرعية</a:t>
            </a:r>
            <a:endParaRPr lang="en-US" sz="4000" dirty="0"/>
          </a:p>
        </p:txBody>
      </p:sp>
      <p:sp>
        <p:nvSpPr>
          <p:cNvPr id="3" name="Content Placeholder 2"/>
          <p:cNvSpPr>
            <a:spLocks noGrp="1"/>
          </p:cNvSpPr>
          <p:nvPr>
            <p:ph idx="1"/>
          </p:nvPr>
        </p:nvSpPr>
        <p:spPr>
          <a:xfrm>
            <a:off x="457200" y="1775191"/>
            <a:ext cx="8329642" cy="4625609"/>
          </a:xfrm>
        </p:spPr>
        <p:txBody>
          <a:bodyPr>
            <a:normAutofit lnSpcReduction="10000"/>
          </a:bodyPr>
          <a:lstStyle/>
          <a:p>
            <a:pPr algn="r" rtl="1">
              <a:buNone/>
            </a:pPr>
            <a:r>
              <a:rPr lang="ar-SA" sz="2800" dirty="0" smtClean="0">
                <a:solidFill>
                  <a:schemeClr val="accent6">
                    <a:lumMod val="75000"/>
                  </a:schemeClr>
                </a:solidFill>
              </a:rPr>
              <a:t>مثل المؤمنين في توادهم وتراحمهم وتعاطفهم كمثل الجسد الواحد إذا اشتكى منه عضو تداعى له سائر الأعضاء بالسهر والحمى</a:t>
            </a:r>
            <a:r>
              <a:rPr lang="en-US" sz="2800" dirty="0" smtClean="0">
                <a:solidFill>
                  <a:schemeClr val="accent6">
                    <a:lumMod val="75000"/>
                  </a:schemeClr>
                </a:solidFill>
              </a:rPr>
              <a:t> ;</a:t>
            </a:r>
          </a:p>
          <a:p>
            <a:pPr algn="r" rtl="1">
              <a:buNone/>
            </a:pPr>
            <a:r>
              <a:rPr lang="en-US" sz="2800" dirty="0" smtClean="0">
                <a:solidFill>
                  <a:schemeClr val="accent6">
                    <a:lumMod val="75000"/>
                  </a:schemeClr>
                </a:solidFill>
              </a:rPr>
              <a:t> </a:t>
            </a:r>
          </a:p>
          <a:p>
            <a:pPr algn="r" rtl="1">
              <a:buNone/>
            </a:pPr>
            <a:r>
              <a:rPr lang="ar-SA" sz="2800" dirty="0" smtClean="0">
                <a:solidFill>
                  <a:schemeClr val="accent6">
                    <a:lumMod val="75000"/>
                  </a:schemeClr>
                </a:solidFill>
              </a:rPr>
              <a:t>أجيبوا الداعي ،وعودوا المريض ،وفكوا العاني</a:t>
            </a:r>
            <a:r>
              <a:rPr lang="en-US" sz="2800" dirty="0" smtClean="0">
                <a:solidFill>
                  <a:schemeClr val="accent6">
                    <a:lumMod val="75000"/>
                  </a:schemeClr>
                </a:solidFill>
              </a:rPr>
              <a:t> ; </a:t>
            </a:r>
            <a:r>
              <a:rPr lang="ar-SA" sz="2800" dirty="0" smtClean="0">
                <a:solidFill>
                  <a:schemeClr val="accent6">
                    <a:lumMod val="75000"/>
                  </a:schemeClr>
                </a:solidFill>
              </a:rPr>
              <a:t>،وفي رواية</a:t>
            </a:r>
            <a:r>
              <a:rPr lang="en-US" sz="2800" dirty="0" smtClean="0">
                <a:solidFill>
                  <a:schemeClr val="accent6">
                    <a:lumMod val="75000"/>
                  </a:schemeClr>
                </a:solidFill>
              </a:rPr>
              <a:t> ; </a:t>
            </a:r>
            <a:r>
              <a:rPr lang="ar-SA" sz="2800" dirty="0" smtClean="0">
                <a:solidFill>
                  <a:schemeClr val="accent6">
                    <a:lumMod val="75000"/>
                  </a:schemeClr>
                </a:solidFill>
              </a:rPr>
              <a:t>أطعموا الجائع ،وعودوا المريض ،وفكوا العاني</a:t>
            </a:r>
            <a:r>
              <a:rPr lang="en-US" sz="2800" dirty="0" smtClean="0">
                <a:solidFill>
                  <a:schemeClr val="accent6">
                    <a:lumMod val="75000"/>
                  </a:schemeClr>
                </a:solidFill>
              </a:rPr>
              <a:t> ; </a:t>
            </a:r>
            <a:r>
              <a:rPr lang="ar-SA" sz="2800" dirty="0" smtClean="0">
                <a:solidFill>
                  <a:schemeClr val="accent6">
                    <a:lumMod val="75000"/>
                  </a:schemeClr>
                </a:solidFill>
              </a:rPr>
              <a:t>أخرجه البخاري عن أبي موسى</a:t>
            </a:r>
            <a:endParaRPr lang="en-US" sz="2800" dirty="0" smtClean="0">
              <a:solidFill>
                <a:schemeClr val="accent6">
                  <a:lumMod val="75000"/>
                </a:schemeClr>
              </a:solidFill>
            </a:endParaRPr>
          </a:p>
          <a:p>
            <a:pPr algn="r" rtl="1">
              <a:buNone/>
            </a:pPr>
            <a:r>
              <a:rPr lang="en-US" sz="2800" dirty="0" smtClean="0">
                <a:solidFill>
                  <a:schemeClr val="accent6">
                    <a:lumMod val="75000"/>
                  </a:schemeClr>
                </a:solidFill>
              </a:rPr>
              <a:t> </a:t>
            </a:r>
          </a:p>
          <a:p>
            <a:pPr algn="r" rtl="1">
              <a:buNone/>
            </a:pPr>
            <a:r>
              <a:rPr lang="ar-SA" sz="2800" dirty="0" smtClean="0">
                <a:solidFill>
                  <a:schemeClr val="accent6">
                    <a:lumMod val="75000"/>
                  </a:schemeClr>
                </a:solidFill>
              </a:rPr>
              <a:t>أخرج ابن ماجة عن ابن عباس أن النبي صلى الله عليه وسلم عاد رجلاً فقال</a:t>
            </a:r>
            <a:r>
              <a:rPr lang="en-US" sz="2800" dirty="0" smtClean="0">
                <a:solidFill>
                  <a:schemeClr val="accent6">
                    <a:lumMod val="75000"/>
                  </a:schemeClr>
                </a:solidFill>
              </a:rPr>
              <a:t> ; </a:t>
            </a:r>
            <a:r>
              <a:rPr lang="ar-SA" sz="2800" dirty="0" smtClean="0">
                <a:solidFill>
                  <a:schemeClr val="accent6">
                    <a:lumMod val="75000"/>
                  </a:schemeClr>
                </a:solidFill>
              </a:rPr>
              <a:t>ما تشتهي</a:t>
            </a:r>
            <a:r>
              <a:rPr lang="en-US" sz="2800" dirty="0" smtClean="0">
                <a:solidFill>
                  <a:schemeClr val="accent6">
                    <a:lumMod val="75000"/>
                  </a:schemeClr>
                </a:solidFill>
              </a:rPr>
              <a:t> ; </a:t>
            </a:r>
            <a:r>
              <a:rPr lang="ar-SA" sz="2800" dirty="0" smtClean="0">
                <a:solidFill>
                  <a:schemeClr val="accent6">
                    <a:lumMod val="75000"/>
                  </a:schemeClr>
                </a:solidFill>
              </a:rPr>
              <a:t>قال</a:t>
            </a:r>
            <a:r>
              <a:rPr lang="en-US" sz="2800" dirty="0" smtClean="0">
                <a:solidFill>
                  <a:schemeClr val="accent6">
                    <a:lumMod val="75000"/>
                  </a:schemeClr>
                </a:solidFill>
              </a:rPr>
              <a:t> : ; </a:t>
            </a:r>
            <a:r>
              <a:rPr lang="ar-SA" sz="2800" dirty="0" smtClean="0">
                <a:solidFill>
                  <a:schemeClr val="accent6">
                    <a:lumMod val="75000"/>
                  </a:schemeClr>
                </a:solidFill>
              </a:rPr>
              <a:t>أشتهي خبز بر  فقال</a:t>
            </a:r>
            <a:r>
              <a:rPr lang="en-US" sz="2800" dirty="0" smtClean="0">
                <a:solidFill>
                  <a:schemeClr val="accent6">
                    <a:lumMod val="75000"/>
                  </a:schemeClr>
                </a:solidFill>
              </a:rPr>
              <a:t> : ; </a:t>
            </a:r>
            <a:r>
              <a:rPr lang="ar-SA" sz="2800" dirty="0" smtClean="0">
                <a:solidFill>
                  <a:schemeClr val="accent6">
                    <a:lumMod val="75000"/>
                  </a:schemeClr>
                </a:solidFill>
              </a:rPr>
              <a:t>من كان عنده   خبز بر فيبعث إلى أخيه</a:t>
            </a:r>
            <a:r>
              <a:rPr lang="en-US" sz="2800" dirty="0" smtClean="0">
                <a:solidFill>
                  <a:schemeClr val="accent6">
                    <a:lumMod val="75000"/>
                  </a:schemeClr>
                </a:solidFill>
              </a:rPr>
              <a:t> ; </a:t>
            </a:r>
            <a:r>
              <a:rPr lang="ar-SA" sz="2800" dirty="0" smtClean="0">
                <a:solidFill>
                  <a:schemeClr val="accent6">
                    <a:lumMod val="75000"/>
                  </a:schemeClr>
                </a:solidFill>
              </a:rPr>
              <a:t>ثم قال</a:t>
            </a:r>
            <a:r>
              <a:rPr lang="en-US" sz="2800" dirty="0" smtClean="0">
                <a:solidFill>
                  <a:schemeClr val="accent6">
                    <a:lumMod val="75000"/>
                  </a:schemeClr>
                </a:solidFill>
              </a:rPr>
              <a:t> : ; </a:t>
            </a:r>
            <a:r>
              <a:rPr lang="ar-SA" sz="2800" dirty="0" smtClean="0">
                <a:solidFill>
                  <a:schemeClr val="accent6">
                    <a:lumMod val="75000"/>
                  </a:schemeClr>
                </a:solidFill>
              </a:rPr>
              <a:t>إذا اشتهى مريض أحدكم شيئا فليطعمه</a:t>
            </a:r>
            <a:r>
              <a:rPr lang="en-US" sz="2800" dirty="0" smtClean="0">
                <a:solidFill>
                  <a:schemeClr val="accent6">
                    <a:lumMod val="75000"/>
                  </a:schemeClr>
                </a:solidFill>
              </a:rPr>
              <a:t> </a:t>
            </a:r>
            <a:r>
              <a:rPr lang="en-US" sz="2800" dirty="0" smtClean="0"/>
              <a:t> </a:t>
            </a:r>
            <a:endParaRPr lang="en-US" sz="2800" dirty="0" smtClean="0"/>
          </a:p>
          <a:p>
            <a:pPr algn="r" rtl="1">
              <a:buNone/>
            </a:pPr>
            <a:endParaRPr lang="en-US" sz="28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ar-SA"/>
          </a:p>
        </p:txBody>
      </p:sp>
      <p:pic>
        <p:nvPicPr>
          <p:cNvPr id="6" name="Content Placeholder 5" descr="nuts.jpg"/>
          <p:cNvPicPr>
            <a:picLocks noGrp="1" noChangeAspect="1"/>
          </p:cNvPicPr>
          <p:nvPr>
            <p:ph idx="1"/>
          </p:nvPr>
        </p:nvPicPr>
        <p:blipFill>
          <a:blip r:embed="rId2" cstate="print"/>
          <a:stretch>
            <a:fillRect/>
          </a:stretch>
        </p:blipFill>
        <p:spPr>
          <a:xfrm>
            <a:off x="467544" y="188640"/>
            <a:ext cx="8186870" cy="6140152"/>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467544" y="1556792"/>
            <a:ext cx="8352928" cy="5301208"/>
          </a:xfrm>
        </p:spPr>
        <p:txBody>
          <a:bodyPr>
            <a:normAutofit fontScale="70000" lnSpcReduction="20000"/>
          </a:bodyPr>
          <a:lstStyle/>
          <a:p>
            <a:pPr marL="118872" indent="0" algn="ctr" rtl="1">
              <a:buNone/>
            </a:pPr>
            <a:r>
              <a:rPr lang="ar-SA" b="1" dirty="0" smtClean="0">
                <a:solidFill>
                  <a:srgbClr val="FF0000"/>
                </a:solidFill>
              </a:rPr>
              <a:t>الباب الثالث</a:t>
            </a:r>
            <a:endParaRPr lang="ar-SA" sz="5800" b="1" dirty="0" smtClean="0">
              <a:solidFill>
                <a:srgbClr val="FF0000"/>
              </a:solidFill>
            </a:endParaRPr>
          </a:p>
          <a:p>
            <a:pPr marL="118872" indent="0" algn="ctr" rtl="1">
              <a:buNone/>
            </a:pPr>
            <a:r>
              <a:rPr lang="ar-SA" sz="5800" b="1" dirty="0" smtClean="0">
                <a:solidFill>
                  <a:srgbClr val="FF0000"/>
                </a:solidFill>
              </a:rPr>
              <a:t>السرّ الطبّي</a:t>
            </a:r>
          </a:p>
          <a:p>
            <a:pPr marL="118872" indent="0" algn="r" rtl="1">
              <a:buNone/>
            </a:pPr>
            <a:r>
              <a:rPr lang="ar-SA" b="1" dirty="0" smtClean="0"/>
              <a:t>المادة ( 30)</a:t>
            </a:r>
          </a:p>
          <a:p>
            <a:pPr marL="118872" indent="0" algn="r" rtl="1">
              <a:buNone/>
            </a:pPr>
            <a:r>
              <a:rPr lang="ar-SA" dirty="0" smtClean="0"/>
              <a:t>لا يجوز للطبيب أن يفشي سراً وصل إلى علمه بسبب مزاولته المهنة، سواء كان المريض قد</a:t>
            </a:r>
          </a:p>
          <a:p>
            <a:pPr marL="118872" indent="0" algn="r" rtl="1">
              <a:buNone/>
            </a:pPr>
            <a:r>
              <a:rPr lang="ar-SA" dirty="0" smtClean="0"/>
              <a:t>عهد إليه بهذا السر، أو كان الطبيب قد اطَّلع عليه بحكم عمله وذلك فيما عدا الحالات الآتية،</a:t>
            </a:r>
          </a:p>
          <a:p>
            <a:pPr marL="118872" indent="0" algn="r" rtl="1">
              <a:buNone/>
            </a:pPr>
            <a:r>
              <a:rPr lang="ar-SA" dirty="0" smtClean="0"/>
              <a:t>وأمثالها مما تنصّ عليه التشريعات الوطنية:</a:t>
            </a:r>
          </a:p>
          <a:p>
            <a:pPr marL="411480" lvl="1" indent="0" algn="r" rtl="1">
              <a:buNone/>
            </a:pPr>
            <a:r>
              <a:rPr lang="en-US" dirty="0" smtClean="0"/>
              <a:t>-</a:t>
            </a:r>
            <a:r>
              <a:rPr lang="ar-SA" dirty="0" smtClean="0"/>
              <a:t>( أ) إذا كان إفشاء السر </a:t>
            </a:r>
            <a:r>
              <a:rPr lang="ar-SA" dirty="0" smtClean="0">
                <a:solidFill>
                  <a:srgbClr val="FF0000"/>
                </a:solidFill>
              </a:rPr>
              <a:t>بناءً على طلب صاحبه خطِّياً </a:t>
            </a:r>
            <a:r>
              <a:rPr lang="ar-SA" dirty="0" smtClean="0"/>
              <a:t>أو كان في إفشائه مصلحة للمريض أو مصلحة للمجتمع؛</a:t>
            </a:r>
          </a:p>
          <a:p>
            <a:pPr marL="411480" lvl="1" indent="0" algn="r" rtl="1">
              <a:buNone/>
            </a:pPr>
            <a:r>
              <a:rPr lang="ar-SA" dirty="0" smtClean="0"/>
              <a:t>( ب) إذا كانت القوانين النافذة تنصُّ على إفشاء مثل هذا السر، أو </a:t>
            </a:r>
            <a:r>
              <a:rPr lang="ar-SA" dirty="0" smtClean="0">
                <a:solidFill>
                  <a:srgbClr val="FF0000"/>
                </a:solidFill>
              </a:rPr>
              <a:t>صدر قرار بإفشائه من جهة قضائية</a:t>
            </a:r>
            <a:r>
              <a:rPr lang="ar-SA" dirty="0" smtClean="0"/>
              <a:t>؛</a:t>
            </a:r>
          </a:p>
          <a:p>
            <a:pPr marL="411480" lvl="1" indent="0" algn="r" rtl="1">
              <a:buNone/>
            </a:pPr>
            <a:r>
              <a:rPr lang="ar-SA" dirty="0" smtClean="0"/>
              <a:t>( ج) إذا كان الغرض من إفشاء السر </a:t>
            </a:r>
            <a:r>
              <a:rPr lang="ar-SA" dirty="0" smtClean="0">
                <a:solidFill>
                  <a:srgbClr val="FF0000"/>
                </a:solidFill>
              </a:rPr>
              <a:t>منع وقوع جريمة</a:t>
            </a:r>
            <a:r>
              <a:rPr lang="ar-SA" dirty="0" smtClean="0"/>
              <a:t>، فيكون الإفشاء في هذه الحالة للسلطة الرسمية المختصة فقط؛</a:t>
            </a:r>
          </a:p>
          <a:p>
            <a:pPr marL="411480" lvl="1" indent="0" algn="r" rtl="1">
              <a:buNone/>
            </a:pPr>
            <a:r>
              <a:rPr lang="ar-SA" dirty="0" smtClean="0"/>
              <a:t>( د) إذا كان إفشاء </a:t>
            </a:r>
            <a:r>
              <a:rPr lang="ar-SA" dirty="0" smtClean="0">
                <a:solidFill>
                  <a:srgbClr val="FF0000"/>
                </a:solidFill>
              </a:rPr>
              <a:t>السر لدفع الضرر عن الزوج أو الزوجة</a:t>
            </a:r>
            <a:r>
              <a:rPr lang="ar-SA" dirty="0" smtClean="0"/>
              <a:t>، على أن يبلغ به في حضورهما معاً، وليس لأحدهما دون الآخر؛</a:t>
            </a:r>
          </a:p>
          <a:p>
            <a:pPr marL="411480" lvl="1" indent="0" algn="r" rtl="1">
              <a:buNone/>
            </a:pPr>
            <a:r>
              <a:rPr lang="ar-SA" dirty="0" smtClean="0"/>
              <a:t>( ه) إذا كان الغرض من إفشاء السر </a:t>
            </a:r>
            <a:r>
              <a:rPr lang="ar-SA" dirty="0" smtClean="0">
                <a:solidFill>
                  <a:srgbClr val="FF0000"/>
                </a:solidFill>
              </a:rPr>
              <a:t>هو دفاع الطبيب عن نفسه </a:t>
            </a:r>
            <a:r>
              <a:rPr lang="ar-SA" dirty="0" smtClean="0"/>
              <a:t>أمام جهة قضائية وبناءً على طلبها بحسب ما تقتضيه حاجة الدفاع؛</a:t>
            </a:r>
          </a:p>
          <a:p>
            <a:pPr marL="411480" lvl="1" indent="0" algn="r" rtl="1">
              <a:buNone/>
            </a:pPr>
            <a:r>
              <a:rPr lang="ar-SA" dirty="0" smtClean="0"/>
              <a:t>( و) إذا كان الغرض من إفشاء السر </a:t>
            </a:r>
            <a:r>
              <a:rPr lang="ar-SA" dirty="0" smtClean="0">
                <a:solidFill>
                  <a:srgbClr val="FF0000"/>
                </a:solidFill>
              </a:rPr>
              <a:t>منع تفشِّي مرض مُعْدٍ </a:t>
            </a:r>
            <a:r>
              <a:rPr lang="ar-SA" dirty="0" smtClean="0"/>
              <a:t>يضُرّ بأفراد المجتمع. ويكون إفشاء السر في هذه الحالة للسلطة الصحية المختصة فقط.</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70000" lnSpcReduction="20000"/>
          </a:bodyPr>
          <a:lstStyle/>
          <a:p>
            <a:pPr marL="118872" indent="0" algn="ctr" rtl="1">
              <a:buNone/>
            </a:pPr>
            <a:r>
              <a:rPr lang="ar-SA" b="1" dirty="0" smtClean="0">
                <a:solidFill>
                  <a:srgbClr val="FF0000"/>
                </a:solidFill>
              </a:rPr>
              <a:t>الباب الثالث</a:t>
            </a:r>
          </a:p>
          <a:p>
            <a:pPr marL="118872" indent="0" algn="ctr" rtl="1">
              <a:buNone/>
            </a:pPr>
            <a:r>
              <a:rPr lang="ar-SA" sz="5100" b="1" dirty="0" smtClean="0">
                <a:solidFill>
                  <a:srgbClr val="FF0000"/>
                </a:solidFill>
              </a:rPr>
              <a:t>السرّ الطبّي (بقية)</a:t>
            </a:r>
          </a:p>
          <a:p>
            <a:pPr marL="118872" indent="0" algn="r" rtl="1">
              <a:buNone/>
            </a:pPr>
            <a:endParaRPr lang="ar-SA" b="1" dirty="0" smtClean="0"/>
          </a:p>
          <a:p>
            <a:pPr marL="118872" indent="0" algn="r" rtl="1">
              <a:buNone/>
            </a:pPr>
            <a:r>
              <a:rPr lang="ar-SA" b="1" dirty="0" smtClean="0"/>
              <a:t>المادة (31 </a:t>
            </a:r>
            <a:r>
              <a:rPr lang="en-US" b="1" dirty="0" smtClean="0"/>
              <a:t>(</a:t>
            </a:r>
            <a:endParaRPr lang="ar-SA" b="1" dirty="0" smtClean="0"/>
          </a:p>
          <a:p>
            <a:pPr marL="118872" indent="0" algn="r" rtl="1">
              <a:buNone/>
            </a:pPr>
            <a:r>
              <a:rPr lang="ar-SA" dirty="0" smtClean="0"/>
              <a:t>على الطبيب عندما يطلُب منه </a:t>
            </a:r>
            <a:r>
              <a:rPr lang="ar-SA" dirty="0" smtClean="0">
                <a:solidFill>
                  <a:srgbClr val="FF0000"/>
                </a:solidFill>
              </a:rPr>
              <a:t>المرضى القصَّر </a:t>
            </a:r>
            <a:r>
              <a:rPr lang="ar-SA" dirty="0" smtClean="0"/>
              <a:t>تلقِّي العلاج سراً دون إخبار أولياء أمورهم، أن يعمل على التعرف على سبب رغبة المريض في عدم إطْلاع أهله على حالته، وأن يشجعّه على إشراك الأهل، وأن يعمل على تصحيح المفاهيم الخاطئة لديه.</a:t>
            </a:r>
          </a:p>
          <a:p>
            <a:pPr marL="118872" indent="0" algn="r" rtl="1">
              <a:buNone/>
            </a:pPr>
            <a:r>
              <a:rPr lang="ar-SA" b="1" dirty="0" smtClean="0"/>
              <a:t>المادة (32)</a:t>
            </a:r>
          </a:p>
          <a:p>
            <a:pPr marL="118872" indent="0" algn="r" rtl="1">
              <a:buNone/>
            </a:pPr>
            <a:r>
              <a:rPr lang="ar-SA" dirty="0" smtClean="0"/>
              <a:t>من حقِّ الطبيب أن يعالج المرضى القصّر، ومن حقٍّه أن يُحجم عن التصريح بأي معلومات قد تؤدي إلى إلحاق ضرر بالقاصر، إلا إذا كانت القوانين النافذة تقضي بغير ذلك.</a:t>
            </a:r>
          </a:p>
          <a:p>
            <a:pPr marL="118872" indent="0" algn="r" rtl="1">
              <a:buNone/>
            </a:pPr>
            <a:r>
              <a:rPr lang="ar-SA" b="1" dirty="0" smtClean="0"/>
              <a:t>المادة ( 33)</a:t>
            </a:r>
          </a:p>
          <a:p>
            <a:pPr marL="118872" indent="0" algn="r" rtl="1">
              <a:buNone/>
            </a:pPr>
            <a:r>
              <a:rPr lang="ar-SA" dirty="0" smtClean="0"/>
              <a:t>على الطبيب إخطار المريض والحصول على موافقته المستنيرة المبنية على المعرفة، كتابةً، قبل </a:t>
            </a:r>
            <a:r>
              <a:rPr lang="ar-SA" dirty="0" smtClean="0">
                <a:solidFill>
                  <a:srgbClr val="FF0000"/>
                </a:solidFill>
              </a:rPr>
              <a:t>تقديم أية معلومات عنه لأطراف أخرى</a:t>
            </a:r>
            <a:r>
              <a:rPr lang="ar-SA" dirty="0" smtClean="0"/>
              <a:t>، مثل الباحثين، أو شركات الأدوية، أو مؤسسات جمع البيانات.</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r>
              <a:rPr lang="ar-SA" b="1" dirty="0" smtClean="0"/>
              <a:t>كانت الصحابية رفيدة الأسلمية صاحبة أول مستشفى ميداني وكانت معروفة بمهارتها في الطب والعقاقير والأدوية وتصنيعها، والجروح وتضميدها والكسور وتجبيرها</a:t>
            </a:r>
            <a:r>
              <a:rPr lang="en-US" b="1" dirty="0" smtClean="0"/>
              <a:t>.</a:t>
            </a:r>
            <a:br>
              <a:rPr lang="en-US" b="1" dirty="0" smtClean="0"/>
            </a:br>
            <a:r>
              <a:rPr lang="en-US" b="1" dirty="0" smtClean="0"/>
              <a:t/>
            </a:r>
            <a:br>
              <a:rPr lang="en-US" b="1" dirty="0" smtClean="0"/>
            </a:br>
            <a:r>
              <a:rPr lang="ar-SA" b="1" dirty="0" smtClean="0"/>
              <a:t>أما النفقات والمصروفات فقد كانت من مالها الخاص وجهدها الذاتي، لا تأخذ على ذلك أجراً أو عوضاً، بل كانت تنفق وتبتغي الأجر من الله تعالى</a:t>
            </a:r>
            <a:endParaRPr lang="en-US" dirty="0"/>
          </a:p>
        </p:txBody>
      </p:sp>
      <p:sp>
        <p:nvSpPr>
          <p:cNvPr id="3" name="Title 2"/>
          <p:cNvSpPr>
            <a:spLocks noGrp="1"/>
          </p:cNvSpPr>
          <p:nvPr>
            <p:ph type="title"/>
          </p:nvPr>
        </p:nvSpPr>
        <p:spPr/>
        <p:txBody>
          <a:bodyPr>
            <a:normAutofit/>
          </a:bodyPr>
          <a:lstStyle/>
          <a:p>
            <a:pPr algn="ctr"/>
            <a:endParaRPr lang="en-US" sz="36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sz="4000" dirty="0" smtClean="0"/>
              <a:t>الميثاق الإسلامي العالمي للأخلاقيات الطبية والصحية</a:t>
            </a:r>
            <a:r>
              <a:rPr lang="en-US" sz="4800" dirty="0" smtClean="0"/>
              <a:t/>
            </a:r>
            <a:br>
              <a:rPr lang="en-US" sz="4800" dirty="0" smtClean="0"/>
            </a:br>
            <a:endParaRPr lang="en-US" dirty="0"/>
          </a:p>
        </p:txBody>
      </p:sp>
      <p:sp>
        <p:nvSpPr>
          <p:cNvPr id="3" name="Content Placeholder 2"/>
          <p:cNvSpPr>
            <a:spLocks noGrp="1"/>
          </p:cNvSpPr>
          <p:nvPr>
            <p:ph idx="1"/>
          </p:nvPr>
        </p:nvSpPr>
        <p:spPr>
          <a:xfrm>
            <a:off x="467544" y="1484784"/>
            <a:ext cx="8352928" cy="5373216"/>
          </a:xfrm>
        </p:spPr>
        <p:txBody>
          <a:bodyPr>
            <a:normAutofit fontScale="32500" lnSpcReduction="20000"/>
          </a:bodyPr>
          <a:lstStyle/>
          <a:p>
            <a:pPr marL="118872" indent="0" algn="ctr" rtl="1">
              <a:buNone/>
            </a:pPr>
            <a:r>
              <a:rPr lang="ar-SA" sz="9600" b="1" dirty="0">
                <a:solidFill>
                  <a:srgbClr val="FF0000"/>
                </a:solidFill>
              </a:rPr>
              <a:t>الباب الثالث</a:t>
            </a:r>
          </a:p>
          <a:p>
            <a:pPr marL="118872" indent="0" algn="ctr" rtl="1">
              <a:buNone/>
            </a:pPr>
            <a:r>
              <a:rPr lang="ar-SA" sz="9600" b="1" dirty="0">
                <a:solidFill>
                  <a:srgbClr val="FF0000"/>
                </a:solidFill>
              </a:rPr>
              <a:t>السرّ الطبّي</a:t>
            </a:r>
          </a:p>
          <a:p>
            <a:pPr marL="118872" indent="0" algn="r" rtl="1">
              <a:buNone/>
            </a:pPr>
            <a:endParaRPr lang="ar-SA" b="1" dirty="0"/>
          </a:p>
          <a:p>
            <a:pPr marL="118872" indent="0" algn="r" rtl="1">
              <a:buNone/>
            </a:pPr>
            <a:r>
              <a:rPr lang="ar-SA" sz="6200" b="1" dirty="0" smtClean="0"/>
              <a:t>المادة ( 34)</a:t>
            </a:r>
          </a:p>
          <a:p>
            <a:pPr marL="118872" indent="0" algn="r" rtl="1">
              <a:buNone/>
            </a:pPr>
            <a:r>
              <a:rPr lang="ar-SA" sz="6200" dirty="0" smtClean="0"/>
              <a:t>من حق المريض </a:t>
            </a:r>
            <a:r>
              <a:rPr lang="ar-SA" sz="7400" dirty="0" smtClean="0">
                <a:solidFill>
                  <a:srgbClr val="FF0000"/>
                </a:solidFill>
              </a:rPr>
              <a:t>أن يحصل على تقرير تفصيلي بحالته الصحية من الطبيب المعالج </a:t>
            </a:r>
            <a:r>
              <a:rPr lang="ar-SA" sz="6200" dirty="0" smtClean="0"/>
              <a:t>ومن واقع معاينته الشخصية. ولايجوز للطبيب أن يحرِّر تقريراً طبياً أو يدلي بشهادة في موضوع بعيد عن تخصُّصه، أو بشكل مخالف للواقع الذي توصل إليه من خلال فحصه الشخصي للمريض.</a:t>
            </a:r>
          </a:p>
          <a:p>
            <a:pPr marL="118872" indent="0" algn="r" rtl="1">
              <a:buNone/>
            </a:pPr>
            <a:r>
              <a:rPr lang="ar-SA" sz="6200" b="1" dirty="0" smtClean="0"/>
              <a:t>المادة ( 35</a:t>
            </a:r>
            <a:r>
              <a:rPr lang="en-GB" sz="6200" b="1" dirty="0" smtClean="0"/>
              <a:t>(</a:t>
            </a:r>
            <a:endParaRPr lang="ar-SA" sz="6200" b="1" dirty="0" smtClean="0"/>
          </a:p>
          <a:p>
            <a:pPr marL="118872" indent="0" algn="r" rtl="1">
              <a:buNone/>
            </a:pPr>
            <a:r>
              <a:rPr lang="ar-SA" sz="6200" dirty="0" smtClean="0"/>
              <a:t>يجوز للطبيب مناقشة حالة المريض والتشخيص والعلاج والتوقعات الخاصة بتطور الحالة مع </a:t>
            </a:r>
            <a:r>
              <a:rPr lang="ar-SA" sz="7400" dirty="0" smtClean="0">
                <a:solidFill>
                  <a:srgbClr val="FF0000"/>
                </a:solidFill>
              </a:rPr>
              <a:t>محامي المريض، شريطة موافقة المريض أو ولي أمره على ذلك.</a:t>
            </a:r>
            <a:endParaRPr lang="ar-SA" sz="6200" dirty="0" smtClean="0">
              <a:solidFill>
                <a:srgbClr val="FF0000"/>
              </a:solidFill>
            </a:endParaRPr>
          </a:p>
          <a:p>
            <a:pPr marL="118872" indent="0" algn="r" rtl="1">
              <a:buNone/>
            </a:pPr>
            <a:r>
              <a:rPr lang="ar-SA" sz="6200" b="1" dirty="0" smtClean="0"/>
              <a:t>المادة ( 36</a:t>
            </a:r>
            <a:r>
              <a:rPr lang="en-GB" sz="6200" b="1" dirty="0" smtClean="0"/>
              <a:t>(</a:t>
            </a:r>
            <a:endParaRPr lang="ar-SA" sz="6200" b="1" dirty="0" smtClean="0"/>
          </a:p>
          <a:p>
            <a:pPr marL="118872" indent="0" algn="r" rtl="1">
              <a:buNone/>
            </a:pPr>
            <a:r>
              <a:rPr lang="ar-SA" sz="6200" dirty="0" smtClean="0"/>
              <a:t>يجوز للطبيب الكشف عن معلومات خاصة بحالة المريض </a:t>
            </a:r>
            <a:r>
              <a:rPr lang="ar-SA" sz="6200" dirty="0" smtClean="0">
                <a:solidFill>
                  <a:srgbClr val="FF0000"/>
                </a:solidFill>
              </a:rPr>
              <a:t>لمندوب شركة التأمين، شريطة موافقة المريض أو من يمثله قانونياً على ذلك كتابةً</a:t>
            </a:r>
            <a:r>
              <a:rPr lang="ar-SA" sz="6200" dirty="0" smtClean="0"/>
              <a:t>، وعلى أن يقتصر الكشف على المعلومات المتعلقة بالبند التأميني فقط. وعلى الطبيب أن يقوم بتبصير المريض بما يترتب على كشفها قبل أن يقوم بذلك.</a:t>
            </a:r>
          </a:p>
          <a:p>
            <a:pPr marL="118872" indent="0" algn="r" rtl="1">
              <a:buNone/>
            </a:pPr>
            <a:r>
              <a:rPr lang="ar-SA" sz="6200" b="1" dirty="0" smtClean="0"/>
              <a:t>المادة ( 37</a:t>
            </a:r>
            <a:r>
              <a:rPr lang="en-GB" sz="6200" b="1" dirty="0" smtClean="0"/>
              <a:t>(</a:t>
            </a:r>
            <a:endParaRPr lang="ar-SA" sz="6200" b="1" dirty="0" smtClean="0"/>
          </a:p>
          <a:p>
            <a:pPr marL="118872" indent="0" algn="r" rtl="1">
              <a:buNone/>
            </a:pPr>
            <a:r>
              <a:rPr lang="ar-SA" sz="6200" dirty="0" smtClean="0"/>
              <a:t>على الطبيب وسائر العاملين في المجال الصحي </a:t>
            </a:r>
            <a:r>
              <a:rPr lang="ar-SA" sz="6200" dirty="0" smtClean="0">
                <a:solidFill>
                  <a:srgbClr val="FF0000"/>
                </a:solidFill>
              </a:rPr>
              <a:t>بذلُ كل جهد ممكن للمحافظة على سرية جميع التقارير الطبية، بما في ذلك التقارير التي تخزَّن في ذاكرة أجهزة الحاسوب</a:t>
            </a:r>
            <a:r>
              <a:rPr lang="ar-SA" sz="6200" dirty="0" smtClean="0"/>
              <a:t>. ولا يجوز أن يتم إدخال المعلومات إلى سجل الحاسوب إلا من قِبَل الأشخاص المخوَّلين بذلك وحدَهم. ويراعى تحديد تاريخ وتوقيت أيِّ إضافة لمعلومات جديدة، كما يراعى تسجيل اسم مَنْ قام بالتعديل أوالإضافة.</a:t>
            </a:r>
            <a:endParaRPr lang="en-US" sz="62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467544" y="1628800"/>
            <a:ext cx="8229600" cy="4894169"/>
          </a:xfrm>
        </p:spPr>
        <p:txBody>
          <a:bodyPr>
            <a:normAutofit fontScale="70000" lnSpcReduction="20000"/>
          </a:bodyPr>
          <a:lstStyle/>
          <a:p>
            <a:pPr marL="118872" indent="0" algn="ctr" rtl="1">
              <a:buNone/>
            </a:pPr>
            <a:r>
              <a:rPr lang="ar-SA" b="1" dirty="0">
                <a:solidFill>
                  <a:srgbClr val="FF0000"/>
                </a:solidFill>
              </a:rPr>
              <a:t>الباب </a:t>
            </a:r>
            <a:r>
              <a:rPr lang="ar-SA" b="1" dirty="0" smtClean="0">
                <a:solidFill>
                  <a:srgbClr val="FF0000"/>
                </a:solidFill>
              </a:rPr>
              <a:t>الثالث (بقية)</a:t>
            </a:r>
            <a:endParaRPr lang="ar-SA" b="1" dirty="0">
              <a:solidFill>
                <a:srgbClr val="FF0000"/>
              </a:solidFill>
            </a:endParaRPr>
          </a:p>
          <a:p>
            <a:pPr marL="118872" indent="0" algn="ctr" rtl="1">
              <a:buNone/>
            </a:pPr>
            <a:r>
              <a:rPr lang="ar-SA" b="1" dirty="0">
                <a:solidFill>
                  <a:srgbClr val="FF0000"/>
                </a:solidFill>
              </a:rPr>
              <a:t>السرّ الطبّي</a:t>
            </a:r>
          </a:p>
          <a:p>
            <a:pPr marL="118872" indent="0" algn="r" rtl="1">
              <a:buNone/>
            </a:pPr>
            <a:endParaRPr lang="ar-SA" b="1" dirty="0"/>
          </a:p>
          <a:p>
            <a:pPr marL="118872" indent="0" algn="r" rtl="1">
              <a:buNone/>
            </a:pPr>
            <a:r>
              <a:rPr lang="ar-SA" b="1" dirty="0" smtClean="0"/>
              <a:t>المادة ( 38</a:t>
            </a:r>
            <a:r>
              <a:rPr lang="en-US" b="1" dirty="0" smtClean="0"/>
              <a:t>(</a:t>
            </a:r>
            <a:endParaRPr lang="ar-SA" b="1" dirty="0" smtClean="0"/>
          </a:p>
          <a:p>
            <a:pPr marL="118872" indent="0" algn="r" rtl="1">
              <a:buNone/>
            </a:pPr>
            <a:r>
              <a:rPr lang="ar-SA" dirty="0" smtClean="0"/>
              <a:t>يجب </a:t>
            </a:r>
            <a:r>
              <a:rPr lang="ar-SA" sz="3400" dirty="0" smtClean="0">
                <a:solidFill>
                  <a:srgbClr val="FF0000"/>
                </a:solidFill>
              </a:rPr>
              <a:t>إخبار المريض أو من ينوب عنه بوجود نظام تخزين البيانات على الحاسوب </a:t>
            </a:r>
            <a:r>
              <a:rPr lang="ar-SA" dirty="0" smtClean="0"/>
              <a:t>بالمنشأة الصحية، على أن يكون ذلك قبل أن يقوم الطبيب المعالج بإرسال المعلومات لقسم الحاسوب الذييتولى تخزينها. كما ينبغي أن تُحدَّد مسبقاً جميع الأفراد والجهات التي يمكنها الوصول إلى المعلومات. ويُعَدُّ التصريح بكل هذه المعلومات للمريض أمراً ضرورياً للحصول على موافقته. وتبعاً لمدى حساسية بيانات المريض، يراعى اتخاذ الاحتياطات الأمنية التي تمنع تسرب المعلومات أو وصول أفراد آخرين إليها.</a:t>
            </a:r>
          </a:p>
          <a:p>
            <a:pPr marL="118872" indent="0" algn="r" rtl="1">
              <a:buNone/>
            </a:pPr>
            <a:endParaRPr lang="ar-SA" dirty="0" smtClean="0"/>
          </a:p>
          <a:p>
            <a:pPr marL="118872" indent="0" algn="r" rtl="1">
              <a:buNone/>
            </a:pPr>
            <a:r>
              <a:rPr lang="ar-SA" b="1" dirty="0" smtClean="0"/>
              <a:t>المادة ( 39</a:t>
            </a:r>
            <a:r>
              <a:rPr lang="en-US" b="1" dirty="0" smtClean="0"/>
              <a:t>(</a:t>
            </a:r>
            <a:endParaRPr lang="ar-SA" b="1" dirty="0" smtClean="0"/>
          </a:p>
          <a:p>
            <a:pPr marL="118872" indent="0" algn="r" rtl="1">
              <a:buNone/>
            </a:pPr>
            <a:r>
              <a:rPr lang="ar-SA" sz="3400" dirty="0" smtClean="0">
                <a:solidFill>
                  <a:srgbClr val="FF0000"/>
                </a:solidFill>
              </a:rPr>
              <a:t>يجب إخبار المريض أو من ينوب عنه قبل توزيع أية تقارير تشتمل على بيانات خاصة به. كما يجب الحصول على موافقة المريض</a:t>
            </a:r>
            <a:r>
              <a:rPr lang="ar-SA" dirty="0" smtClean="0"/>
              <a:t>، وإخطار الطبيب المعالج، قبل إرسال أيِّ بيانات أو معلومات خاصة بالمريض إلى </a:t>
            </a:r>
            <a:r>
              <a:rPr lang="ar-SA" sz="3100" dirty="0" smtClean="0"/>
              <a:t>أفراد أو منظمات خارج نطاق مؤسسات الرعاية الصحية، بحيث لا يصرَّح بإفشاء مثل هذه البيانات لأية جهة دون موافقة المريض.</a:t>
            </a:r>
            <a:endParaRPr lang="en-US" sz="31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62500" lnSpcReduction="20000"/>
          </a:bodyPr>
          <a:lstStyle/>
          <a:p>
            <a:pPr marL="118872" indent="0" algn="ctr" rtl="1">
              <a:buNone/>
            </a:pPr>
            <a:r>
              <a:rPr lang="ar-SA" b="1" dirty="0">
                <a:solidFill>
                  <a:srgbClr val="FF0000"/>
                </a:solidFill>
              </a:rPr>
              <a:t>الباب الثالث (بقية)</a:t>
            </a:r>
          </a:p>
          <a:p>
            <a:pPr marL="118872" indent="0" algn="ctr" rtl="1">
              <a:buNone/>
            </a:pPr>
            <a:r>
              <a:rPr lang="ar-SA" sz="4500" b="1" dirty="0">
                <a:solidFill>
                  <a:srgbClr val="FF0000"/>
                </a:solidFill>
              </a:rPr>
              <a:t>السرّ الطبّي</a:t>
            </a:r>
          </a:p>
          <a:p>
            <a:pPr marL="118872" indent="0" algn="r" rtl="1">
              <a:buNone/>
            </a:pPr>
            <a:endParaRPr lang="ar-SA" b="1" dirty="0" smtClean="0"/>
          </a:p>
          <a:p>
            <a:pPr marL="118872" indent="0" algn="r" rtl="1">
              <a:buNone/>
            </a:pPr>
            <a:r>
              <a:rPr lang="ar-SA" b="1" dirty="0" smtClean="0"/>
              <a:t>المادة ( 40)</a:t>
            </a:r>
          </a:p>
          <a:p>
            <a:pPr marL="118872" indent="0" algn="r" rtl="1">
              <a:buNone/>
            </a:pPr>
            <a:r>
              <a:rPr lang="ar-SA" dirty="0" smtClean="0"/>
              <a:t>يقتصر التصريح بأيِّ بيانات طبية سرية على الأفراد والهيئات التي ستتناولها بكتمان شديد،</a:t>
            </a:r>
          </a:p>
          <a:p>
            <a:pPr marL="118872" indent="0" algn="r" rtl="1">
              <a:buNone/>
            </a:pPr>
            <a:r>
              <a:rPr lang="ar-SA" dirty="0" smtClean="0"/>
              <a:t>حسب الأنظمة واللوائح النافذة. </a:t>
            </a:r>
            <a:r>
              <a:rPr lang="ar-SA" dirty="0" smtClean="0">
                <a:solidFill>
                  <a:srgbClr val="FF0000"/>
                </a:solidFill>
              </a:rPr>
              <a:t>كما يقتصر إرسال المعلومات الطبية السرية على الوفاء بالغرض</a:t>
            </a:r>
          </a:p>
          <a:p>
            <a:pPr marL="118872" indent="0" algn="r" rtl="1">
              <a:buNone/>
            </a:pPr>
            <a:r>
              <a:rPr lang="ar-SA" dirty="0" smtClean="0">
                <a:solidFill>
                  <a:srgbClr val="FF0000"/>
                </a:solidFill>
              </a:rPr>
              <a:t>الذي تحدد عند طلبها</a:t>
            </a:r>
            <a:r>
              <a:rPr lang="ar-SA" dirty="0" smtClean="0"/>
              <a:t>، وتكون محددة بالإطار الزمني لهذا الغرض. ويجب إخطار جميع تلك</a:t>
            </a:r>
          </a:p>
          <a:p>
            <a:pPr marL="118872" indent="0" algn="r" rtl="1">
              <a:buNone/>
            </a:pPr>
            <a:r>
              <a:rPr lang="ar-SA" dirty="0" smtClean="0"/>
              <a:t>الهيئات والأفراد أن إفشاء تلك البيانات لهم لا يعني السماح بتمريرها لجهات أخرى، أو</a:t>
            </a:r>
          </a:p>
          <a:p>
            <a:pPr marL="118872" indent="0" algn="r" rtl="1">
              <a:buNone/>
            </a:pPr>
            <a:r>
              <a:rPr lang="ar-SA" dirty="0" smtClean="0"/>
              <a:t>استخدامها في أغراض غير التي حُدِّدَتْ عند طلبها.</a:t>
            </a:r>
          </a:p>
          <a:p>
            <a:pPr marL="118872" indent="0" algn="r" rtl="1">
              <a:buNone/>
            </a:pPr>
            <a:r>
              <a:rPr lang="ar-SA" b="1" dirty="0" smtClean="0"/>
              <a:t>المادة (41)</a:t>
            </a:r>
          </a:p>
          <a:p>
            <a:pPr marL="118872" indent="0" algn="r" rtl="1">
              <a:buNone/>
            </a:pPr>
            <a:r>
              <a:rPr lang="ar-SA" dirty="0" smtClean="0">
                <a:solidFill>
                  <a:srgbClr val="FF0000"/>
                </a:solidFill>
              </a:rPr>
              <a:t>يجب تزويد الأجهزة الحاسوبية بأنظمة حفظ واسترجاع المعلومات</a:t>
            </a:r>
            <a:r>
              <a:rPr lang="ar-SA" dirty="0" smtClean="0"/>
              <a:t>، لتجنب ضياعها حال حدوث</a:t>
            </a:r>
          </a:p>
          <a:p>
            <a:pPr marL="118872" indent="0" algn="r" rtl="1">
              <a:buNone/>
            </a:pPr>
            <a:r>
              <a:rPr lang="ar-SA" dirty="0" smtClean="0"/>
              <a:t>وإذا تمَّ إلغاء أحد الملفات فيجب إعطاء .</a:t>
            </a:r>
            <a:r>
              <a:rPr lang="en-US" dirty="0" smtClean="0"/>
              <a:t>server </a:t>
            </a:r>
            <a:r>
              <a:rPr lang="ar-SA" dirty="0" smtClean="0"/>
              <a:t>خلل في البرامج أو عطل في مخدام الحاسوب</a:t>
            </a:r>
          </a:p>
          <a:p>
            <a:pPr marL="118872" indent="0" algn="r" rtl="1">
              <a:buNone/>
            </a:pPr>
            <a:r>
              <a:rPr lang="ar-SA" dirty="0" smtClean="0"/>
              <a:t>صورة مطبوعة منها للطبيب المعالج أولاً.</a:t>
            </a:r>
          </a:p>
          <a:p>
            <a:pPr marL="118872" indent="0" algn="r" rtl="1">
              <a:buNone/>
            </a:pPr>
            <a:r>
              <a:rPr lang="ar-SA" b="1" dirty="0" smtClean="0"/>
              <a:t>المادة ( 42 )</a:t>
            </a:r>
          </a:p>
          <a:p>
            <a:pPr marL="118872" indent="0" algn="r" rtl="1">
              <a:buNone/>
            </a:pPr>
            <a:r>
              <a:rPr lang="ar-SA" dirty="0" smtClean="0">
                <a:solidFill>
                  <a:srgbClr val="FF0000"/>
                </a:solidFill>
              </a:rPr>
              <a:t>يجوز مَحْو المعلومات المخزَّنة على الحاسوب أوالتخلص منها، حال التأكد من حيازة الطبيب</a:t>
            </a:r>
          </a:p>
          <a:p>
            <a:pPr marL="118872" indent="0" algn="r" rtl="1">
              <a:buNone/>
            </a:pPr>
            <a:r>
              <a:rPr lang="ar-SA" dirty="0" smtClean="0"/>
              <a:t>لصورة لها (مطبوعة أو مختزنة على حاسوب أو على اسطوانة). وعند مَحْو الملفات يجب أن</a:t>
            </a:r>
          </a:p>
          <a:p>
            <a:pPr marL="118872" indent="0" algn="r" rtl="1">
              <a:buNone/>
            </a:pPr>
            <a:r>
              <a:rPr lang="ar-SA" dirty="0" smtClean="0"/>
              <a:t>يقوم قسم الحاسوب بإخطار الطبيب كتابياً بإتمام عملية المَحْو، ويحق للمريض طلب مَحْو بعض</a:t>
            </a:r>
          </a:p>
          <a:p>
            <a:pPr marL="118872" indent="0" algn="r" rtl="1">
              <a:buNone/>
            </a:pPr>
            <a:r>
              <a:rPr lang="ar-SA" dirty="0" smtClean="0"/>
              <a:t>المعلومات الخاصة به في إطار القوانين النافذة.</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a:bodyPr>
          <a:lstStyle/>
          <a:p>
            <a:pPr marL="118872" indent="0" algn="ctr" rtl="1">
              <a:buNone/>
            </a:pPr>
            <a:r>
              <a:rPr lang="ar-SA" sz="3600" b="1" dirty="0">
                <a:solidFill>
                  <a:srgbClr val="FF0000"/>
                </a:solidFill>
              </a:rPr>
              <a:t>الباب الثالث (بقية)</a:t>
            </a:r>
          </a:p>
          <a:p>
            <a:pPr marL="118872" indent="0" algn="ctr" rtl="1">
              <a:buNone/>
            </a:pPr>
            <a:r>
              <a:rPr lang="ar-SA" sz="3600" b="1" dirty="0">
                <a:solidFill>
                  <a:srgbClr val="FF0000"/>
                </a:solidFill>
              </a:rPr>
              <a:t>السرّ الطبّي</a:t>
            </a:r>
          </a:p>
          <a:p>
            <a:pPr marL="118872" indent="0" algn="r" rtl="1">
              <a:buNone/>
            </a:pPr>
            <a:r>
              <a:rPr lang="ar-SA" sz="3600" b="1" dirty="0" smtClean="0"/>
              <a:t>المادة (43)</a:t>
            </a:r>
          </a:p>
          <a:p>
            <a:pPr marL="118872" indent="0" algn="r" rtl="1">
              <a:buNone/>
            </a:pPr>
            <a:r>
              <a:rPr lang="ar-SA" sz="3600" dirty="0" smtClean="0"/>
              <a:t>يجب اتخاذ كافة التدابير الصارمة التي تمنع الوصول إلى قاعدة البيانات، بما في ذلك وضع النظم</a:t>
            </a:r>
          </a:p>
          <a:p>
            <a:pPr marL="118872" indent="0" algn="r" rtl="1">
              <a:buNone/>
            </a:pPr>
            <a:r>
              <a:rPr lang="ar-SA" sz="3600" dirty="0" smtClean="0"/>
              <a:t>الرقابية اللازمة لاكتشاف محاولات النفاذ إلى قاعدة البيانات من جانب أي فرد أو جهة ليس لهم</a:t>
            </a:r>
          </a:p>
          <a:p>
            <a:pPr marL="118872" indent="0" algn="r" rtl="1">
              <a:buNone/>
            </a:pPr>
            <a:r>
              <a:rPr lang="ar-SA" sz="3600" dirty="0" smtClean="0"/>
              <a:t>الحق في ذلك.</a:t>
            </a:r>
            <a:endParaRPr lang="en-US" sz="36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Autofit/>
          </a:bodyPr>
          <a:lstStyle/>
          <a:p>
            <a:pPr algn="ctr" rtl="1"/>
            <a:r>
              <a:rPr lang="ar-SA" sz="4000" dirty="0" smtClean="0"/>
              <a:t/>
            </a:r>
            <a:br>
              <a:rPr lang="ar-SA" sz="4000" dirty="0" smtClean="0"/>
            </a:br>
            <a:r>
              <a:rPr lang="ar-SA" sz="4000" dirty="0" smtClean="0"/>
              <a:t> واجبات الطبيب </a:t>
            </a:r>
            <a:br>
              <a:rPr lang="ar-SA" sz="4000" dirty="0" smtClean="0"/>
            </a:br>
            <a:r>
              <a:rPr lang="ar-SA" sz="4000" dirty="0" smtClean="0"/>
              <a:t> السر الطبي : الحيثيات الشرعية</a:t>
            </a:r>
            <a:r>
              <a:rPr lang="en-US" sz="4000" dirty="0" smtClean="0"/>
              <a:t/>
            </a:r>
            <a:br>
              <a:rPr lang="en-US" sz="4000" dirty="0" smtClean="0"/>
            </a:br>
            <a:endParaRPr lang="en-US" sz="4000" dirty="0"/>
          </a:p>
        </p:txBody>
      </p:sp>
      <p:sp>
        <p:nvSpPr>
          <p:cNvPr id="3" name="Content Placeholder 2"/>
          <p:cNvSpPr>
            <a:spLocks noGrp="1"/>
          </p:cNvSpPr>
          <p:nvPr>
            <p:ph idx="1"/>
          </p:nvPr>
        </p:nvSpPr>
        <p:spPr>
          <a:xfrm>
            <a:off x="457200" y="1775191"/>
            <a:ext cx="8329642" cy="4625609"/>
          </a:xfrm>
        </p:spPr>
        <p:txBody>
          <a:bodyPr>
            <a:normAutofit/>
          </a:bodyPr>
          <a:lstStyle/>
          <a:p>
            <a:pPr algn="r" rtl="1"/>
            <a:r>
              <a:rPr lang="ar-SA" b="1" dirty="0" smtClean="0">
                <a:solidFill>
                  <a:srgbClr val="008E40"/>
                </a:solidFill>
                <a:latin typeface="Arabic Typesetting" pitchFamily="66" charset="-78"/>
                <a:cs typeface="Arabic Typesetting" pitchFamily="66" charset="-78"/>
              </a:rPr>
              <a:t>يَـٰٓأَيُّہَا ٱلَّذِينَ ءَامَنُواْ ٱجۡتَنِبُواْ كَثِيرً۬ا مِّنَ ٱلظَّنِّ إِنَّ بَعۡضَ ٱلظَّنِّ إِثۡمٌ۬‌ۖ وَلَا تَجَسَّسُواْ وَلَا يَغۡتَب بَّعۡضُكُم بَعۡضًا‌ۚ أَيُحِبُّ أَحَدُڪُمۡ أَن يَأۡڪُلَ لَحۡمَ أَخِيهِ مَيۡتً۬ا فَكَرِهۡتُمُوهُ‌ۚ وَٱتَّقُواْ ٱللَّهَ‌ۚ إِنَّ ٱللَّهَ تَوَّابٌ۬ رَّحِيمٌ۬ (الحجرات</a:t>
            </a:r>
            <a:r>
              <a:rPr lang="en-US" b="1" dirty="0" smtClean="0">
                <a:solidFill>
                  <a:srgbClr val="008E40"/>
                </a:solidFill>
                <a:latin typeface="Arabic Typesetting" pitchFamily="66" charset="-78"/>
                <a:cs typeface="Arabic Typesetting" pitchFamily="66" charset="-78"/>
              </a:rPr>
              <a:t> </a:t>
            </a:r>
            <a:r>
              <a:rPr lang="ar-SA" b="1" dirty="0" smtClean="0">
                <a:solidFill>
                  <a:srgbClr val="008E40"/>
                </a:solidFill>
                <a:latin typeface="Arabic Typesetting" pitchFamily="66" charset="-78"/>
                <a:cs typeface="Arabic Typesetting" pitchFamily="66" charset="-78"/>
              </a:rPr>
              <a:t>١٢</a:t>
            </a:r>
            <a:r>
              <a:rPr lang="en-US" b="1" dirty="0" smtClean="0">
                <a:solidFill>
                  <a:srgbClr val="008E40"/>
                </a:solidFill>
                <a:latin typeface="Arabic Typesetting" pitchFamily="66" charset="-78"/>
                <a:cs typeface="Arabic Typesetting" pitchFamily="66" charset="-78"/>
              </a:rPr>
              <a:t> </a:t>
            </a:r>
            <a:r>
              <a:rPr lang="ar-SA" b="1" dirty="0" smtClean="0">
                <a:solidFill>
                  <a:srgbClr val="008E40"/>
                </a:solidFill>
                <a:latin typeface="Arabic Typesetting" pitchFamily="66" charset="-78"/>
                <a:cs typeface="Arabic Typesetting" pitchFamily="66" charset="-78"/>
              </a:rPr>
              <a:t>)</a:t>
            </a:r>
            <a:endParaRPr lang="en-US" b="1" dirty="0" smtClean="0">
              <a:solidFill>
                <a:srgbClr val="008E40"/>
              </a:solidFill>
              <a:latin typeface="Arabic Typesetting" pitchFamily="66" charset="-78"/>
              <a:cs typeface="Arabic Typesetting" pitchFamily="66" charset="-78"/>
            </a:endParaRPr>
          </a:p>
          <a:p>
            <a:pPr algn="r" rtl="1">
              <a:buNone/>
            </a:pPr>
            <a:endParaRPr lang="en-US" sz="2800" dirty="0" smtClean="0"/>
          </a:p>
          <a:p>
            <a:pPr algn="r" rtl="1"/>
            <a:endParaRPr lang="en-US" sz="2800" dirty="0" smtClean="0"/>
          </a:p>
          <a:p>
            <a:pPr algn="r" rtl="1"/>
            <a:endParaRPr lang="en-US" sz="28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Autofit/>
          </a:bodyPr>
          <a:lstStyle/>
          <a:p>
            <a:pPr algn="ctr" rtl="1"/>
            <a:r>
              <a:rPr lang="ar-SA" sz="4000" dirty="0" smtClean="0"/>
              <a:t/>
            </a:r>
            <a:br>
              <a:rPr lang="ar-SA" sz="4000" dirty="0" smtClean="0"/>
            </a:br>
            <a:r>
              <a:rPr lang="ar-SA" sz="4000" dirty="0" smtClean="0"/>
              <a:t> واجبات الطبيب </a:t>
            </a:r>
            <a:br>
              <a:rPr lang="ar-SA" sz="4000" dirty="0" smtClean="0"/>
            </a:br>
            <a:r>
              <a:rPr lang="ar-SA" sz="4000" dirty="0" smtClean="0"/>
              <a:t> السر الطبي : الحيثيات الشرعية</a:t>
            </a:r>
            <a:r>
              <a:rPr lang="en-US" sz="4000" dirty="0" smtClean="0"/>
              <a:t/>
            </a:r>
            <a:br>
              <a:rPr lang="en-US" sz="4000" dirty="0" smtClean="0"/>
            </a:br>
            <a:endParaRPr lang="en-US" sz="4000" dirty="0"/>
          </a:p>
        </p:txBody>
      </p:sp>
      <p:sp>
        <p:nvSpPr>
          <p:cNvPr id="3" name="Content Placeholder 2"/>
          <p:cNvSpPr>
            <a:spLocks noGrp="1"/>
          </p:cNvSpPr>
          <p:nvPr>
            <p:ph idx="1"/>
          </p:nvPr>
        </p:nvSpPr>
        <p:spPr>
          <a:xfrm>
            <a:off x="214282" y="1714489"/>
            <a:ext cx="8643998" cy="4686312"/>
          </a:xfrm>
        </p:spPr>
        <p:txBody>
          <a:bodyPr>
            <a:normAutofit fontScale="70000" lnSpcReduction="20000"/>
          </a:bodyPr>
          <a:lstStyle/>
          <a:p>
            <a:pPr algn="r" rtl="1">
              <a:buNone/>
            </a:pPr>
            <a:r>
              <a:rPr lang="en-US" sz="2800" dirty="0" smtClean="0">
                <a:solidFill>
                  <a:schemeClr val="accent6">
                    <a:lumMod val="75000"/>
                  </a:schemeClr>
                </a:solidFill>
              </a:rPr>
              <a:t> </a:t>
            </a:r>
            <a:endParaRPr lang="ar-SA" dirty="0" smtClean="0">
              <a:solidFill>
                <a:schemeClr val="accent6">
                  <a:lumMod val="75000"/>
                </a:schemeClr>
              </a:solidFill>
            </a:endParaRPr>
          </a:p>
          <a:p>
            <a:pPr marL="633222" indent="-514350" algn="r" rtl="1">
              <a:buFont typeface="+mj-lt"/>
              <a:buAutoNum type="arabicPeriod"/>
            </a:pPr>
            <a:r>
              <a:rPr lang="ar-SA" dirty="0" smtClean="0">
                <a:solidFill>
                  <a:schemeClr val="accent6">
                    <a:lumMod val="75000"/>
                  </a:schemeClr>
                </a:solidFill>
              </a:rPr>
              <a:t>لا تؤذوا عباد الله ولا تطلبوا عوراتهم ،فإنه من طلب عورة أخيه المسلم طلب الله عورته حتى يفضحه في بيته</a:t>
            </a:r>
            <a:r>
              <a:rPr lang="en-US" dirty="0" smtClean="0">
                <a:solidFill>
                  <a:schemeClr val="accent6">
                    <a:lumMod val="75000"/>
                  </a:schemeClr>
                </a:solidFill>
              </a:rPr>
              <a:t> ; </a:t>
            </a:r>
            <a:r>
              <a:rPr lang="ar-SA" dirty="0" smtClean="0">
                <a:solidFill>
                  <a:schemeClr val="accent6">
                    <a:lumMod val="75000"/>
                  </a:schemeClr>
                </a:solidFill>
              </a:rPr>
              <a:t>رواه أحمد من حديث ثوبان</a:t>
            </a:r>
            <a:endParaRPr lang="en-US" dirty="0" smtClean="0">
              <a:solidFill>
                <a:schemeClr val="accent6">
                  <a:lumMod val="75000"/>
                </a:schemeClr>
              </a:solidFill>
            </a:endParaRPr>
          </a:p>
          <a:p>
            <a:pPr marL="633222" indent="-514350" algn="r" rtl="1">
              <a:buFont typeface="+mj-lt"/>
              <a:buAutoNum type="arabicPeriod"/>
            </a:pPr>
            <a:endParaRPr lang="ar-SA" dirty="0" smtClean="0">
              <a:solidFill>
                <a:schemeClr val="accent6">
                  <a:lumMod val="75000"/>
                </a:schemeClr>
              </a:solidFill>
            </a:endParaRPr>
          </a:p>
          <a:p>
            <a:pPr marL="633222" indent="-514350" algn="r" rtl="1">
              <a:buFont typeface="+mj-lt"/>
              <a:buAutoNum type="arabicPeriod"/>
            </a:pPr>
            <a:r>
              <a:rPr lang="ar-SA" dirty="0" smtClean="0">
                <a:solidFill>
                  <a:schemeClr val="accent6">
                    <a:lumMod val="75000"/>
                  </a:schemeClr>
                </a:solidFill>
              </a:rPr>
              <a:t>لا يستر عبد عبدا في الدنيا إلا ستره الله يوم القيامة</a:t>
            </a:r>
            <a:r>
              <a:rPr lang="en-US" dirty="0" smtClean="0">
                <a:solidFill>
                  <a:schemeClr val="accent6">
                    <a:lumMod val="75000"/>
                  </a:schemeClr>
                </a:solidFill>
              </a:rPr>
              <a:t> ; </a:t>
            </a:r>
            <a:r>
              <a:rPr lang="ar-SA" dirty="0" smtClean="0">
                <a:solidFill>
                  <a:schemeClr val="accent6">
                    <a:lumMod val="75000"/>
                  </a:schemeClr>
                </a:solidFill>
              </a:rPr>
              <a:t>رواه مسلم عن أبي هريرة</a:t>
            </a:r>
            <a:endParaRPr lang="en-US" dirty="0" smtClean="0">
              <a:solidFill>
                <a:schemeClr val="accent6">
                  <a:lumMod val="75000"/>
                </a:schemeClr>
              </a:solidFill>
            </a:endParaRPr>
          </a:p>
          <a:p>
            <a:pPr marL="633222" indent="-514350" algn="r" rtl="1">
              <a:buFont typeface="+mj-lt"/>
              <a:buAutoNum type="arabicPeriod"/>
            </a:pPr>
            <a:endParaRPr lang="ar-SA" dirty="0" smtClean="0">
              <a:solidFill>
                <a:schemeClr val="accent6">
                  <a:lumMod val="75000"/>
                </a:schemeClr>
              </a:solidFill>
            </a:endParaRPr>
          </a:p>
          <a:p>
            <a:pPr marL="633222" indent="-514350" algn="r" rtl="1">
              <a:buFont typeface="+mj-lt"/>
              <a:buAutoNum type="arabicPeriod"/>
            </a:pPr>
            <a:r>
              <a:rPr lang="ar-SA" dirty="0" smtClean="0">
                <a:solidFill>
                  <a:schemeClr val="accent6">
                    <a:lumMod val="75000"/>
                  </a:schemeClr>
                </a:solidFill>
              </a:rPr>
              <a:t>إياكم والغيبة  </a:t>
            </a:r>
            <a:r>
              <a:rPr lang="en-US" dirty="0" smtClean="0">
                <a:solidFill>
                  <a:schemeClr val="accent6">
                    <a:lumMod val="75000"/>
                  </a:schemeClr>
                </a:solidFill>
              </a:rPr>
              <a:t> ;</a:t>
            </a:r>
            <a:r>
              <a:rPr lang="ar-SA" dirty="0" smtClean="0">
                <a:solidFill>
                  <a:schemeClr val="accent6">
                    <a:lumMod val="75000"/>
                  </a:schemeClr>
                </a:solidFill>
              </a:rPr>
              <a:t>فإن كان فيه ما تقول فقد بغته ،وإن لم يكن فيه ما تقول فقد بهته</a:t>
            </a:r>
            <a:endParaRPr lang="en-US" dirty="0" smtClean="0">
              <a:solidFill>
                <a:schemeClr val="accent6">
                  <a:lumMod val="75000"/>
                </a:schemeClr>
              </a:solidFill>
            </a:endParaRPr>
          </a:p>
          <a:p>
            <a:pPr marL="633222" indent="-514350" algn="r" rtl="1">
              <a:buNone/>
            </a:pPr>
            <a:r>
              <a:rPr lang="ar-SA" dirty="0" smtClean="0">
                <a:solidFill>
                  <a:schemeClr val="accent6">
                    <a:lumMod val="75000"/>
                  </a:schemeClr>
                </a:solidFill>
              </a:rPr>
              <a:t>        ويستثني من ذلك : ما يدخل في القواعد الفقهية : لا ضرر ولا ضرار ،أخف الضررين</a:t>
            </a:r>
          </a:p>
          <a:p>
            <a:pPr marL="633222" indent="-514350" algn="r" rtl="1">
              <a:buNone/>
            </a:pPr>
            <a:endParaRPr lang="ar-SA" sz="2800" b="1" dirty="0" smtClean="0">
              <a:solidFill>
                <a:schemeClr val="accent6">
                  <a:lumMod val="75000"/>
                </a:schemeClr>
              </a:solidFill>
            </a:endParaRPr>
          </a:p>
          <a:p>
            <a:pPr marL="633222" indent="-514350" algn="r" rtl="1">
              <a:buFont typeface="+mj-lt"/>
              <a:buAutoNum type="arabicPeriod"/>
            </a:pPr>
            <a:r>
              <a:rPr lang="ar-SA" sz="2800" b="1" dirty="0" smtClean="0">
                <a:solidFill>
                  <a:schemeClr val="accent6">
                    <a:lumMod val="75000"/>
                  </a:schemeClr>
                </a:solidFill>
              </a:rPr>
              <a:t>قوله صلى الله عليه وسلم</a:t>
            </a:r>
            <a:r>
              <a:rPr lang="en-US" sz="2800" b="1" dirty="0" smtClean="0">
                <a:solidFill>
                  <a:schemeClr val="accent6">
                    <a:lumMod val="75000"/>
                  </a:schemeClr>
                </a:solidFill>
              </a:rPr>
              <a:t> : ( </a:t>
            </a:r>
            <a:r>
              <a:rPr lang="ar-SA" sz="2800" b="1" dirty="0" smtClean="0">
                <a:solidFill>
                  <a:schemeClr val="accent6">
                    <a:lumMod val="75000"/>
                  </a:schemeClr>
                </a:solidFill>
              </a:rPr>
              <a:t>الغيبة ذكرك أخاك بما يكره قيل : أفرأيت إن كان في أخي ما أقول ؟ قال : إن كان فيه ما تقول فقد اغتبته ، وإن لم يكن فقد بهته</a:t>
            </a:r>
            <a:r>
              <a:rPr lang="en-US" sz="2800" b="1" dirty="0" smtClean="0">
                <a:solidFill>
                  <a:schemeClr val="accent6">
                    <a:lumMod val="75000"/>
                  </a:schemeClr>
                </a:solidFill>
              </a:rPr>
              <a:t> ) </a:t>
            </a:r>
            <a:r>
              <a:rPr lang="ar-SA" sz="2800" b="1" dirty="0" smtClean="0">
                <a:solidFill>
                  <a:schemeClr val="accent6">
                    <a:lumMod val="75000"/>
                  </a:schemeClr>
                </a:solidFill>
              </a:rPr>
              <a:t>يقال : بهته بفتح الهاء مخففة قلت فيه البهتان ، وهو الباطل . و ( الغيبة ) ذكر الإنسان في غيبته بما يكره </a:t>
            </a:r>
            <a:r>
              <a:rPr lang="en-US" sz="2800" b="1" dirty="0" smtClean="0">
                <a:solidFill>
                  <a:schemeClr val="accent6">
                    <a:lumMod val="75000"/>
                  </a:schemeClr>
                </a:solidFill>
              </a:rPr>
              <a:t>. </a:t>
            </a:r>
            <a:r>
              <a:rPr lang="ar-SA" sz="2800" b="1" dirty="0" smtClean="0">
                <a:solidFill>
                  <a:schemeClr val="accent6">
                    <a:lumMod val="75000"/>
                  </a:schemeClr>
                </a:solidFill>
              </a:rPr>
              <a:t>وأصل البهت أن يقال له الباطل في وجهه ، وهما حرامان . ( لكن</a:t>
            </a:r>
            <a:r>
              <a:rPr lang="en-US" sz="2800" b="1" dirty="0" smtClean="0">
                <a:solidFill>
                  <a:schemeClr val="accent6">
                    <a:lumMod val="75000"/>
                  </a:schemeClr>
                </a:solidFill>
              </a:rPr>
              <a:t> ) </a:t>
            </a:r>
            <a:r>
              <a:rPr lang="ar-SA" sz="2800" b="1" dirty="0" smtClean="0">
                <a:solidFill>
                  <a:schemeClr val="accent6">
                    <a:lumMod val="75000"/>
                  </a:schemeClr>
                </a:solidFill>
              </a:rPr>
              <a:t>تباح الغيبة لغرض شرعي ، وذلك لستة أسباب : أحدها التظلم ; فيجوز للمظلوم أن يتظلم إلى السلطان والقاضي وغيرهما ممن له ولاية أو قدرة على إنصافه من ظالمه ، فيقول : ظلمني فلان ، أو فعل بي كذا</a:t>
            </a:r>
            <a:endParaRPr lang="en-US" sz="2800" dirty="0" smtClean="0">
              <a:solidFill>
                <a:schemeClr val="accent6">
                  <a:lumMod val="75000"/>
                </a:schemeClr>
              </a:solidFill>
            </a:endParaRPr>
          </a:p>
          <a:p>
            <a:pPr marL="633222" indent="-514350" algn="r" rtl="1">
              <a:buFont typeface="+mj-lt"/>
              <a:buAutoNum type="arabicPeriod"/>
            </a:pPr>
            <a:endParaRPr lang="en-US" sz="2800" dirty="0" smtClean="0"/>
          </a:p>
          <a:p>
            <a:pPr algn="r" rtl="1"/>
            <a:endParaRPr lang="en-US" sz="2800" dirty="0" smtClean="0"/>
          </a:p>
          <a:p>
            <a:pPr algn="r" rtl="1"/>
            <a:endParaRPr lang="en-US" sz="28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Autofit/>
          </a:bodyPr>
          <a:lstStyle/>
          <a:p>
            <a:pPr algn="ctr" rtl="1"/>
            <a:r>
              <a:rPr lang="ar-SA" sz="4000" dirty="0" smtClean="0"/>
              <a:t/>
            </a:r>
            <a:br>
              <a:rPr lang="ar-SA" sz="4000" dirty="0" smtClean="0"/>
            </a:br>
            <a:r>
              <a:rPr lang="ar-SA" sz="4000" dirty="0" smtClean="0"/>
              <a:t> واجبات الطبيب </a:t>
            </a:r>
            <a:br>
              <a:rPr lang="ar-SA" sz="4000" dirty="0" smtClean="0"/>
            </a:br>
            <a:r>
              <a:rPr lang="ar-SA" sz="4000" dirty="0" smtClean="0"/>
              <a:t> السر الطبي : الحيثيات الشرعية</a:t>
            </a:r>
            <a:r>
              <a:rPr lang="en-US" sz="4000" dirty="0" smtClean="0"/>
              <a:t/>
            </a:r>
            <a:br>
              <a:rPr lang="en-US" sz="4000" dirty="0" smtClean="0"/>
            </a:br>
            <a:endParaRPr lang="en-US" sz="4000" dirty="0"/>
          </a:p>
        </p:txBody>
      </p:sp>
      <p:sp>
        <p:nvSpPr>
          <p:cNvPr id="3" name="Content Placeholder 2"/>
          <p:cNvSpPr>
            <a:spLocks noGrp="1"/>
          </p:cNvSpPr>
          <p:nvPr>
            <p:ph idx="1"/>
          </p:nvPr>
        </p:nvSpPr>
        <p:spPr>
          <a:xfrm>
            <a:off x="457200" y="1775191"/>
            <a:ext cx="8329642" cy="4625609"/>
          </a:xfrm>
        </p:spPr>
        <p:txBody>
          <a:bodyPr>
            <a:normAutofit/>
          </a:bodyPr>
          <a:lstStyle/>
          <a:p>
            <a:pPr algn="r" rtl="1">
              <a:buNone/>
            </a:pPr>
            <a:r>
              <a:rPr lang="ar-SA" sz="2800" dirty="0" smtClean="0">
                <a:solidFill>
                  <a:schemeClr val="accent6">
                    <a:lumMod val="75000"/>
                  </a:schemeClr>
                </a:solidFill>
              </a:rPr>
              <a:t>عن أبي سعيد مرفوعا</a:t>
            </a:r>
            <a:r>
              <a:rPr lang="en-US" sz="2800" dirty="0" smtClean="0">
                <a:solidFill>
                  <a:schemeClr val="accent6">
                    <a:lumMod val="75000"/>
                  </a:schemeClr>
                </a:solidFill>
              </a:rPr>
              <a:t> : ; </a:t>
            </a:r>
            <a:r>
              <a:rPr lang="ar-SA" sz="2800" dirty="0" smtClean="0">
                <a:solidFill>
                  <a:schemeClr val="accent6">
                    <a:lumMod val="75000"/>
                  </a:schemeClr>
                </a:solidFill>
              </a:rPr>
              <a:t>إن من أشرالناس عند الله منزلة يوم القيامة الرجل يفضي إلى امرأته وتفضي إليه ثم ينشر سرها وفي رواية</a:t>
            </a:r>
            <a:r>
              <a:rPr lang="en-US" sz="2800" dirty="0" smtClean="0">
                <a:solidFill>
                  <a:schemeClr val="accent6">
                    <a:lumMod val="75000"/>
                  </a:schemeClr>
                </a:solidFill>
              </a:rPr>
              <a:t>  ; </a:t>
            </a:r>
            <a:r>
              <a:rPr lang="ar-SA" sz="2800" dirty="0" smtClean="0">
                <a:solidFill>
                  <a:schemeClr val="accent6">
                    <a:lumMod val="75000"/>
                  </a:schemeClr>
                </a:solidFill>
              </a:rPr>
              <a:t>إن من أعظم الأمانة عند الله يوم القيامة الرجل يفضي إلى امرأته وتفضي إليه ثم ينشر سرها</a:t>
            </a:r>
            <a:r>
              <a:rPr lang="en-US" sz="2800" dirty="0" smtClean="0">
                <a:solidFill>
                  <a:schemeClr val="accent6">
                    <a:lumMod val="75000"/>
                  </a:schemeClr>
                </a:solidFill>
              </a:rPr>
              <a:t>;- </a:t>
            </a:r>
            <a:r>
              <a:rPr lang="ar-SA" sz="2800" dirty="0" smtClean="0">
                <a:solidFill>
                  <a:schemeClr val="accent6">
                    <a:lumMod val="75000"/>
                  </a:schemeClr>
                </a:solidFill>
              </a:rPr>
              <a:t>رواه مسلم</a:t>
            </a:r>
            <a:endParaRPr lang="en-US" sz="2800" dirty="0" smtClean="0">
              <a:solidFill>
                <a:schemeClr val="accent6">
                  <a:lumMod val="75000"/>
                </a:schemeClr>
              </a:solidFill>
            </a:endParaRPr>
          </a:p>
          <a:p>
            <a:pPr algn="r" rtl="1">
              <a:buNone/>
            </a:pPr>
            <a:r>
              <a:rPr lang="en-US" sz="2800" dirty="0" smtClean="0">
                <a:solidFill>
                  <a:schemeClr val="accent6">
                    <a:lumMod val="75000"/>
                  </a:schemeClr>
                </a:solidFill>
              </a:rPr>
              <a:t> </a:t>
            </a:r>
          </a:p>
          <a:p>
            <a:pPr algn="r" rtl="1">
              <a:buNone/>
            </a:pPr>
            <a:endParaRPr lang="en-US" sz="2800" dirty="0" smtClean="0"/>
          </a:p>
          <a:p>
            <a:pPr algn="r" rtl="1"/>
            <a:endParaRPr lang="en-US" sz="2800" dirty="0" smtClean="0"/>
          </a:p>
          <a:p>
            <a:pPr algn="r" rtl="1"/>
            <a:endParaRPr lang="en-US" sz="28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Autofit/>
          </a:bodyPr>
          <a:lstStyle/>
          <a:p>
            <a:pPr marL="118872" indent="0" algn="ctr" rtl="1">
              <a:buNone/>
            </a:pPr>
            <a:r>
              <a:rPr lang="ar-SA" sz="2000" b="1" dirty="0" smtClean="0">
                <a:solidFill>
                  <a:srgbClr val="FF0000"/>
                </a:solidFill>
              </a:rPr>
              <a:t>الباب الرابع</a:t>
            </a:r>
          </a:p>
          <a:p>
            <a:pPr marL="118872" indent="0" algn="ctr" rtl="1">
              <a:buNone/>
            </a:pPr>
            <a:r>
              <a:rPr lang="ar-SA" sz="2800" b="1" dirty="0" smtClean="0">
                <a:solidFill>
                  <a:srgbClr val="FF0000"/>
                </a:solidFill>
              </a:rPr>
              <a:t>واجبات الطبيب تجاه المجتمع</a:t>
            </a:r>
          </a:p>
          <a:p>
            <a:pPr marL="118872" indent="0" algn="r" rtl="1">
              <a:buNone/>
            </a:pPr>
            <a:r>
              <a:rPr lang="ar-SA" sz="2000" b="1" dirty="0" smtClean="0"/>
              <a:t>المادة ( 44)</a:t>
            </a:r>
          </a:p>
          <a:p>
            <a:pPr marL="118872" indent="0" algn="r" rtl="1">
              <a:buNone/>
            </a:pPr>
            <a:r>
              <a:rPr lang="ar-SA" sz="2000" dirty="0" smtClean="0"/>
              <a:t>على الطبيب أن يكون </a:t>
            </a:r>
            <a:r>
              <a:rPr lang="ar-SA" sz="2000" dirty="0" smtClean="0">
                <a:solidFill>
                  <a:srgbClr val="FF0000"/>
                </a:solidFill>
              </a:rPr>
              <a:t>عضواً حيوياً في المجتمع، يتفاعل معه ويؤثِّر فيه ويهتم بأموره</a:t>
            </a:r>
            <a:r>
              <a:rPr lang="ar-SA" sz="2000" dirty="0" smtClean="0"/>
              <a:t>، وأن يوظِّف كل طاقاته وإمكانياته لخدمة المجتمع في المجال الصحي، وأن يكون عمله دائماً ابتغاء مرضاة الله، وأن لا ينخرط في أية ممارسات أو سلوكيات غير أخلاقية أو تضر بالمجتمع.</a:t>
            </a:r>
          </a:p>
          <a:p>
            <a:pPr marL="118872" indent="0" algn="r" rtl="1">
              <a:buNone/>
            </a:pPr>
            <a:r>
              <a:rPr lang="ar-SA" sz="2000" b="1" dirty="0" smtClean="0"/>
              <a:t>المادة </a:t>
            </a:r>
            <a:r>
              <a:rPr lang="ar-SA" sz="2000" b="1" dirty="0" smtClean="0"/>
              <a:t>( 45)</a:t>
            </a:r>
          </a:p>
          <a:p>
            <a:pPr marL="118872" indent="0" algn="r" rtl="1">
              <a:buNone/>
            </a:pPr>
            <a:r>
              <a:rPr lang="ar-SA" sz="2000" dirty="0" smtClean="0"/>
              <a:t>على الطبيب أن يساعد المجتمع في </a:t>
            </a:r>
            <a:r>
              <a:rPr lang="ar-SA" sz="2000" dirty="0" smtClean="0">
                <a:solidFill>
                  <a:srgbClr val="FF0000"/>
                </a:solidFill>
              </a:rPr>
              <a:t>التعامل مع عناصر تعزيز الصحة والوقاية من المرض وحماية البيئة </a:t>
            </a:r>
            <a:r>
              <a:rPr lang="ar-SA" sz="2000" dirty="0" smtClean="0"/>
              <a:t>الطبيعية والاجتماعية، وأن يكون على مستوى المسؤولية في قيامه بالتوعية والتثقيف الصحي للمجتمع.</a:t>
            </a:r>
          </a:p>
          <a:p>
            <a:pPr marL="118872" indent="0" algn="r" rtl="1">
              <a:buNone/>
            </a:pPr>
            <a:r>
              <a:rPr lang="ar-SA" sz="2000" b="1" dirty="0" smtClean="0"/>
              <a:t>المادة </a:t>
            </a:r>
            <a:r>
              <a:rPr lang="ar-SA" sz="2000" b="1" dirty="0" smtClean="0"/>
              <a:t>( 46</a:t>
            </a:r>
          </a:p>
          <a:p>
            <a:pPr marL="118872" indent="0" algn="r" rtl="1">
              <a:buNone/>
            </a:pPr>
            <a:r>
              <a:rPr lang="ar-SA" sz="2000" dirty="0" smtClean="0"/>
              <a:t>على الطبيب أن </a:t>
            </a:r>
            <a:r>
              <a:rPr lang="ar-SA" sz="2000" dirty="0" smtClean="0">
                <a:solidFill>
                  <a:srgbClr val="FF0000"/>
                </a:solidFill>
              </a:rPr>
              <a:t>يجتهد في استخدام مهاراته ومعلوماته وخبراته لتحسين جودة </a:t>
            </a:r>
            <a:r>
              <a:rPr lang="ar-SA" sz="2000" dirty="0" smtClean="0"/>
              <a:t>الخدمات الصحية المقدَّمة للمجتمع.</a:t>
            </a:r>
          </a:p>
          <a:p>
            <a:pPr marL="118872" indent="0" algn="r" rtl="1">
              <a:buNone/>
            </a:pPr>
            <a:endParaRPr lang="en-US" sz="2000" dirty="0"/>
          </a:p>
        </p:txBody>
      </p:sp>
    </p:spTree>
    <p:extLst>
      <p:ext uri="{BB962C8B-B14F-4D97-AF65-F5344CB8AC3E}">
        <p14:creationId xmlns:p14="http://schemas.microsoft.com/office/powerpoint/2010/main" xmlns="" val="27860522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Autofit/>
          </a:bodyPr>
          <a:lstStyle/>
          <a:p>
            <a:pPr marL="118872" indent="0" algn="ctr" rtl="1">
              <a:buNone/>
            </a:pPr>
            <a:r>
              <a:rPr lang="ar-SA" sz="2000" b="1" dirty="0" smtClean="0">
                <a:solidFill>
                  <a:srgbClr val="FF0000"/>
                </a:solidFill>
              </a:rPr>
              <a:t>الباب الرابع</a:t>
            </a:r>
          </a:p>
          <a:p>
            <a:pPr marL="118872" indent="0" algn="ctr" rtl="1">
              <a:buNone/>
            </a:pPr>
            <a:r>
              <a:rPr lang="ar-SA" sz="2400" b="1" dirty="0" smtClean="0">
                <a:solidFill>
                  <a:srgbClr val="FF0000"/>
                </a:solidFill>
              </a:rPr>
              <a:t>واجبات الطبيب تجاه المجتمع</a:t>
            </a:r>
          </a:p>
          <a:p>
            <a:pPr marL="118872" indent="0" algn="r" rtl="1">
              <a:buNone/>
            </a:pPr>
            <a:r>
              <a:rPr lang="ar-SA" sz="2000" b="1" dirty="0" smtClean="0"/>
              <a:t>المادة (47</a:t>
            </a:r>
            <a:r>
              <a:rPr lang="ar-SA" sz="2000" b="1" dirty="0"/>
              <a:t>)</a:t>
            </a:r>
            <a:endParaRPr lang="ar-SA" sz="2000" b="1" dirty="0" smtClean="0"/>
          </a:p>
          <a:p>
            <a:pPr marL="118872" indent="0" algn="r" rtl="1">
              <a:buNone/>
            </a:pPr>
            <a:r>
              <a:rPr lang="ar-SA" sz="2000" dirty="0" smtClean="0"/>
              <a:t>على الطبيب أن يحرص على </a:t>
            </a:r>
            <a:r>
              <a:rPr lang="ar-SA" sz="2000" dirty="0" smtClean="0">
                <a:solidFill>
                  <a:srgbClr val="FF0000"/>
                </a:solidFill>
              </a:rPr>
              <a:t>المحافظة على الموارد الصحية</a:t>
            </a:r>
            <a:r>
              <a:rPr lang="ar-SA" sz="2000" dirty="0" smtClean="0"/>
              <a:t>، البشرية منها والمادِّية، وعلى استخدامها بالطريقة المثلى.</a:t>
            </a:r>
          </a:p>
          <a:p>
            <a:pPr marL="118872" indent="0" algn="r" rtl="1">
              <a:buNone/>
            </a:pPr>
            <a:r>
              <a:rPr lang="ar-SA" sz="2000" b="1" dirty="0" smtClean="0"/>
              <a:t>المادة (48 </a:t>
            </a:r>
            <a:r>
              <a:rPr lang="en-US" sz="2000" b="1" dirty="0" smtClean="0"/>
              <a:t>(</a:t>
            </a:r>
            <a:endParaRPr lang="ar-SA" sz="2000" b="1" dirty="0" smtClean="0"/>
          </a:p>
          <a:p>
            <a:pPr marL="118872" indent="0" algn="r" rtl="1">
              <a:buNone/>
            </a:pPr>
            <a:r>
              <a:rPr lang="ar-SA" sz="2000" dirty="0" smtClean="0"/>
              <a:t>على الطبيب، ولاسيَّما إذا كان في موقع المسؤولية، أن </a:t>
            </a:r>
            <a:r>
              <a:rPr lang="ar-SA" sz="2000" dirty="0" smtClean="0">
                <a:solidFill>
                  <a:srgbClr val="FF0000"/>
                </a:solidFill>
              </a:rPr>
              <a:t>يشارك بفاعلية وإيجابية في سَنِّ الأنظمة، ورسم السياسات الصحية</a:t>
            </a:r>
            <a:r>
              <a:rPr lang="ar-SA" sz="2000" dirty="0" smtClean="0"/>
              <a:t>، وحل المشكلات الصحية.</a:t>
            </a:r>
          </a:p>
          <a:p>
            <a:pPr marL="118872" indent="0" algn="r" rtl="1">
              <a:buNone/>
            </a:pPr>
            <a:r>
              <a:rPr lang="ar-SA" sz="2000" b="1" dirty="0" smtClean="0"/>
              <a:t>المادة ( 49</a:t>
            </a:r>
            <a:r>
              <a:rPr lang="en-US" sz="2000" b="1" dirty="0" smtClean="0"/>
              <a:t>(</a:t>
            </a:r>
            <a:endParaRPr lang="ar-SA" sz="2000" b="1" dirty="0" smtClean="0"/>
          </a:p>
          <a:p>
            <a:pPr marL="118872" indent="0" algn="r" rtl="1">
              <a:buNone/>
            </a:pPr>
            <a:r>
              <a:rPr lang="ar-SA" sz="2000" dirty="0" smtClean="0"/>
              <a:t>على الطبيب في حالات الأمراض السارية </a:t>
            </a:r>
            <a:r>
              <a:rPr lang="ar-SA" sz="2000" dirty="0" smtClean="0">
                <a:solidFill>
                  <a:srgbClr val="FF0000"/>
                </a:solidFill>
              </a:rPr>
              <a:t>أن يلتزم باتِّباع التنظيمات الصحية </a:t>
            </a:r>
            <a:r>
              <a:rPr lang="ar-SA" sz="2000" dirty="0" smtClean="0"/>
              <a:t>الموضوعة لذلك، بما في ذلك الإبلاغ عن هذه الحالات للجهة المختصَّة واتِّخاذ ما يلزم من إجراءات.</a:t>
            </a:r>
            <a:endParaRPr lang="en-US" sz="20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62500" lnSpcReduction="20000"/>
          </a:bodyPr>
          <a:lstStyle/>
          <a:p>
            <a:pPr marL="118872" indent="0" algn="ctr" rtl="1">
              <a:buNone/>
            </a:pPr>
            <a:r>
              <a:rPr lang="ar-SA" b="1" dirty="0" smtClean="0">
                <a:solidFill>
                  <a:srgbClr val="FF0000"/>
                </a:solidFill>
              </a:rPr>
              <a:t>الباب الخامس</a:t>
            </a:r>
          </a:p>
          <a:p>
            <a:pPr marL="118872" indent="0" algn="ctr" rtl="1">
              <a:buNone/>
            </a:pPr>
            <a:r>
              <a:rPr lang="ar-SA" sz="4500" b="1" dirty="0" smtClean="0">
                <a:solidFill>
                  <a:srgbClr val="FF0000"/>
                </a:solidFill>
              </a:rPr>
              <a:t>القضايا الاجتماعية</a:t>
            </a:r>
          </a:p>
          <a:p>
            <a:pPr marL="118872" indent="0" algn="r" rtl="1">
              <a:buNone/>
            </a:pPr>
            <a:r>
              <a:rPr lang="ar-SA" b="1" dirty="0" smtClean="0"/>
              <a:t>استثمار الموارد الصحيَّة:</a:t>
            </a:r>
          </a:p>
          <a:p>
            <a:pPr marL="118872" indent="0" algn="r" rtl="1">
              <a:buNone/>
            </a:pPr>
            <a:r>
              <a:rPr lang="ar-SA" b="1" dirty="0" smtClean="0"/>
              <a:t>المادة (50 </a:t>
            </a:r>
            <a:r>
              <a:rPr lang="en-US" b="1" dirty="0" smtClean="0"/>
              <a:t>(</a:t>
            </a:r>
            <a:endParaRPr lang="ar-SA" b="1" dirty="0" smtClean="0"/>
          </a:p>
          <a:p>
            <a:pPr marL="118872" indent="0" algn="r" rtl="1">
              <a:buNone/>
            </a:pPr>
            <a:r>
              <a:rPr lang="ar-SA" dirty="0" smtClean="0"/>
              <a:t>على الأطباء توظيف ما لديهم من خبرات مهنية للمشاركة في عملية اتِّخاذ القرارات الخاصة</a:t>
            </a:r>
          </a:p>
          <a:p>
            <a:pPr marL="118872" indent="0" algn="r" rtl="1">
              <a:buNone/>
            </a:pPr>
            <a:r>
              <a:rPr lang="ar-SA" dirty="0" smtClean="0">
                <a:solidFill>
                  <a:srgbClr val="2B11C9"/>
                </a:solidFill>
              </a:rPr>
              <a:t>بتوزيع الموارد الطبية المحدودة </a:t>
            </a:r>
            <a:r>
              <a:rPr lang="ar-SA" dirty="0" smtClean="0"/>
              <a:t>أو ترشيد استهلاكها، بما يكفُل حماية مصلحة المريض وبما</a:t>
            </a:r>
          </a:p>
          <a:p>
            <a:pPr marL="118872" indent="0" algn="r" rtl="1">
              <a:buNone/>
            </a:pPr>
            <a:r>
              <a:rPr lang="ar-SA" dirty="0" smtClean="0"/>
              <a:t>يضمن تحقيق مبدأ العدالة والمساواة.</a:t>
            </a:r>
          </a:p>
          <a:p>
            <a:pPr marL="118872" indent="0" algn="r" rtl="1">
              <a:buNone/>
            </a:pPr>
            <a:endParaRPr lang="ar-SA" dirty="0" smtClean="0"/>
          </a:p>
          <a:p>
            <a:pPr marL="118872" indent="0" algn="r" rtl="1">
              <a:buNone/>
            </a:pPr>
            <a:r>
              <a:rPr lang="ar-SA" b="1" dirty="0" smtClean="0"/>
              <a:t>المادة ( 51</a:t>
            </a:r>
            <a:r>
              <a:rPr lang="en-US" b="1" dirty="0" smtClean="0"/>
              <a:t>(</a:t>
            </a:r>
            <a:endParaRPr lang="ar-SA" b="1" dirty="0" smtClean="0"/>
          </a:p>
          <a:p>
            <a:pPr marL="118872" indent="0" algn="r" rtl="1">
              <a:buNone/>
            </a:pPr>
            <a:r>
              <a:rPr lang="ar-SA" dirty="0" smtClean="0"/>
              <a:t>يجب أن </a:t>
            </a:r>
            <a:r>
              <a:rPr lang="ar-SA" dirty="0" smtClean="0">
                <a:solidFill>
                  <a:srgbClr val="2B11C9"/>
                </a:solidFill>
              </a:rPr>
              <a:t>تستند عملية اتِّخاذ قرارات توزيع الموارد الصحية المحدودة على معايير طبية</a:t>
            </a:r>
          </a:p>
          <a:p>
            <a:pPr marL="118872" indent="0" algn="r" rtl="1">
              <a:buNone/>
            </a:pPr>
            <a:r>
              <a:rPr lang="ar-SA" dirty="0" smtClean="0">
                <a:solidFill>
                  <a:srgbClr val="2B11C9"/>
                </a:solidFill>
              </a:rPr>
              <a:t>وأخلاقية</a:t>
            </a:r>
            <a:r>
              <a:rPr lang="ar-SA" dirty="0" smtClean="0"/>
              <a:t>، ترتبط بما تستدعيه الحالة الصحية للمريض. وتتضمَّن هذه المعايير: مدى الاحتياج</a:t>
            </a:r>
          </a:p>
          <a:p>
            <a:pPr marL="118872" indent="0" algn="r" rtl="1">
              <a:buNone/>
            </a:pPr>
            <a:r>
              <a:rPr lang="ar-SA" dirty="0" smtClean="0"/>
              <a:t>لهذه الموارد، ومدة العلاج، واحتمال وقوع الوفاة، وفي بعض الحالات حجم الموارد اللازمة</a:t>
            </a:r>
          </a:p>
          <a:p>
            <a:pPr marL="118872" indent="0" algn="r" rtl="1">
              <a:buNone/>
            </a:pPr>
            <a:r>
              <a:rPr lang="ar-SA" dirty="0" smtClean="0"/>
              <a:t>لنجاح العلاج.</a:t>
            </a:r>
          </a:p>
          <a:p>
            <a:pPr marL="118872" indent="0" algn="r" rtl="1">
              <a:buNone/>
            </a:pPr>
            <a:endParaRPr lang="ar-SA" dirty="0" smtClean="0"/>
          </a:p>
          <a:p>
            <a:pPr marL="118872" indent="0" algn="r" rtl="1">
              <a:buNone/>
            </a:pPr>
            <a:r>
              <a:rPr lang="ar-SA" b="1" dirty="0" smtClean="0"/>
              <a:t>المادة ( 52</a:t>
            </a:r>
            <a:r>
              <a:rPr lang="en-US" b="1" dirty="0" smtClean="0"/>
              <a:t>(</a:t>
            </a:r>
            <a:endParaRPr lang="ar-SA" b="1" dirty="0" smtClean="0"/>
          </a:p>
          <a:p>
            <a:pPr marL="118872" indent="0" algn="r" rtl="1">
              <a:buNone/>
            </a:pPr>
            <a:r>
              <a:rPr lang="ar-SA" dirty="0" smtClean="0"/>
              <a:t>يجب أن يتمسَّك الطبيب بدوره كراعٍ للمريض مهمته حماية مصلحته، باذلاً الجهد في الدفاع عن</a:t>
            </a:r>
          </a:p>
          <a:p>
            <a:pPr marL="118872" indent="0" algn="r" rtl="1">
              <a:buNone/>
            </a:pPr>
            <a:r>
              <a:rPr lang="ar-SA" dirty="0" smtClean="0"/>
              <a:t>المريض في احتياجه للعلاج.</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6" y="2132856"/>
            <a:ext cx="8077200" cy="1673352"/>
          </a:xfrm>
        </p:spPr>
        <p:txBody>
          <a:bodyPr>
            <a:normAutofit fontScale="90000"/>
          </a:bodyPr>
          <a:lstStyle/>
          <a:p>
            <a:pPr algn="ctr"/>
            <a:r>
              <a:rPr lang="ar-SA" sz="4800" dirty="0" smtClean="0"/>
              <a:t>دور الحضارة الإسلامية في تطور الطب  والعلوم الطبية</a:t>
            </a:r>
            <a:br>
              <a:rPr lang="ar-SA" sz="4800" dirty="0" smtClean="0"/>
            </a:br>
            <a:endParaRPr lang="ar-SA"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a:t>
            </a:r>
            <a:r>
              <a:rPr lang="ar-SA" sz="3600" dirty="0" smtClean="0"/>
              <a:t>والصحية</a:t>
            </a:r>
            <a:endParaRPr lang="en-US" sz="3600" dirty="0"/>
          </a:p>
        </p:txBody>
      </p:sp>
      <p:sp>
        <p:nvSpPr>
          <p:cNvPr id="3" name="Content Placeholder 2"/>
          <p:cNvSpPr>
            <a:spLocks noGrp="1"/>
          </p:cNvSpPr>
          <p:nvPr>
            <p:ph idx="1"/>
          </p:nvPr>
        </p:nvSpPr>
        <p:spPr>
          <a:xfrm>
            <a:off x="381000" y="1600200"/>
            <a:ext cx="8229600" cy="4625609"/>
          </a:xfrm>
        </p:spPr>
        <p:txBody>
          <a:bodyPr>
            <a:normAutofit fontScale="62500" lnSpcReduction="2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endParaRPr lang="ar-SA" b="1" dirty="0" smtClean="0"/>
          </a:p>
          <a:p>
            <a:pPr marL="118872" indent="0" algn="r" rtl="1">
              <a:buNone/>
            </a:pPr>
            <a:r>
              <a:rPr lang="ar-SA" b="1" dirty="0" smtClean="0"/>
              <a:t>المادة ( 53</a:t>
            </a:r>
            <a:r>
              <a:rPr lang="en-US" b="1" dirty="0" smtClean="0"/>
              <a:t>(</a:t>
            </a:r>
            <a:endParaRPr lang="ar-SA" b="1" dirty="0" smtClean="0"/>
          </a:p>
          <a:p>
            <a:pPr marL="118872" indent="0" algn="r" rtl="1">
              <a:buNone/>
            </a:pPr>
            <a:r>
              <a:rPr lang="ar-SA" dirty="0" smtClean="0"/>
              <a:t>يحق للمرضى الذين يُحْرَمون من الحصول على بعض الموارد الصحية أن يطَّلعوا على سبب</a:t>
            </a:r>
          </a:p>
          <a:p>
            <a:pPr marL="118872" indent="0" algn="r" rtl="1">
              <a:buNone/>
            </a:pPr>
            <a:r>
              <a:rPr lang="ar-SA" dirty="0" smtClean="0"/>
              <a:t>ذلك. فسياسات التحكُّم في الموارد الصحية النادرة التي تتبنَّاها بعض المؤسسات يجب أن تكون</a:t>
            </a:r>
          </a:p>
          <a:p>
            <a:pPr marL="118872" indent="0" algn="r" rtl="1">
              <a:buNone/>
            </a:pPr>
            <a:r>
              <a:rPr lang="ar-SA" dirty="0" smtClean="0"/>
              <a:t>معلومة للجميع. كذلك ينبغي أن تخضع مثل هذه السياسات لمراجعة الجهات الرقابية من وقت إلى</a:t>
            </a:r>
          </a:p>
          <a:p>
            <a:pPr marL="118872" indent="0" algn="r" rtl="1">
              <a:buNone/>
            </a:pPr>
            <a:r>
              <a:rPr lang="ar-SA" dirty="0" smtClean="0"/>
              <a:t>آخر.</a:t>
            </a:r>
          </a:p>
          <a:p>
            <a:pPr marL="118872" indent="0" algn="r" rtl="1">
              <a:buNone/>
            </a:pPr>
            <a:r>
              <a:rPr lang="ar-SA" b="1" dirty="0" smtClean="0"/>
              <a:t>المادة ( 54</a:t>
            </a:r>
            <a:r>
              <a:rPr lang="en-US" b="1" dirty="0" smtClean="0"/>
              <a:t>(</a:t>
            </a:r>
            <a:endParaRPr lang="ar-SA" b="1" dirty="0" smtClean="0"/>
          </a:p>
          <a:p>
            <a:pPr marL="118872" indent="0" algn="r" rtl="1">
              <a:buNone/>
            </a:pPr>
            <a:r>
              <a:rPr lang="ar-SA" dirty="0" smtClean="0"/>
              <a:t>لا يجوز للطبيب أن يتّخذ قراراته المتعلقة بإدخال المريض إلى المستشفى أو القيام بأي إجراءات</a:t>
            </a:r>
          </a:p>
          <a:p>
            <a:pPr marL="118872" indent="0" algn="r" rtl="1">
              <a:buNone/>
            </a:pPr>
            <a:r>
              <a:rPr lang="ar-SA" dirty="0" smtClean="0"/>
              <a:t>تشخيصية أو علاجية بغرض الربح المادي دون النظر إلى </a:t>
            </a:r>
            <a:r>
              <a:rPr lang="ar-SA" u="sng" dirty="0" smtClean="0">
                <a:solidFill>
                  <a:srgbClr val="2B11C9"/>
                </a:solidFill>
              </a:rPr>
              <a:t>حاجة المريض الفعلية</a:t>
            </a:r>
            <a:r>
              <a:rPr lang="ar-SA" dirty="0" smtClean="0"/>
              <a:t>.</a:t>
            </a:r>
          </a:p>
          <a:p>
            <a:pPr marL="118872" indent="0" algn="r" rtl="1">
              <a:buNone/>
            </a:pPr>
            <a:r>
              <a:rPr lang="ar-SA" b="1" dirty="0" smtClean="0"/>
              <a:t>المادة (55 </a:t>
            </a:r>
            <a:r>
              <a:rPr lang="en-US" b="1" dirty="0" smtClean="0"/>
              <a:t>(</a:t>
            </a:r>
            <a:endParaRPr lang="ar-SA" b="1" dirty="0" smtClean="0"/>
          </a:p>
          <a:p>
            <a:pPr marL="118872" indent="0" algn="r" rtl="1">
              <a:buNone/>
            </a:pPr>
            <a:r>
              <a:rPr lang="ar-SA" dirty="0" smtClean="0"/>
              <a:t>يتعين على الأطباء أن يصفوا الأدوية والأدوات والتجهيزات الطبية وغيرها من أشكال العلاج</a:t>
            </a:r>
          </a:p>
          <a:p>
            <a:pPr marL="118872" indent="0" algn="r" rtl="1">
              <a:buNone/>
            </a:pPr>
            <a:r>
              <a:rPr lang="ar-SA" dirty="0" smtClean="0"/>
              <a:t>المعتمدة، استناداً الى </a:t>
            </a:r>
            <a:r>
              <a:rPr lang="ar-SA" u="sng" dirty="0" smtClean="0">
                <a:solidFill>
                  <a:srgbClr val="2B11C9"/>
                </a:solidFill>
              </a:rPr>
              <a:t>الاعتبارات الطبية واحتياجات المرضى فقط</a:t>
            </a:r>
            <a:r>
              <a:rPr lang="ar-SA" dirty="0" smtClean="0"/>
              <a:t>، وليس تحت أي نوع من</a:t>
            </a:r>
          </a:p>
          <a:p>
            <a:pPr marL="118872" indent="0" algn="r" rtl="1">
              <a:buNone/>
            </a:pPr>
            <a:r>
              <a:rPr lang="ar-SA" dirty="0" smtClean="0"/>
              <a:t>الضغوط. ولايجوز للطبيب أن يقبل عروضا من طرف آخر.</a:t>
            </a:r>
          </a:p>
          <a:p>
            <a:pPr marL="118872" indent="0" algn="r" rtl="1">
              <a:buNone/>
            </a:pPr>
            <a:r>
              <a:rPr lang="ar-SA" b="1" dirty="0" smtClean="0"/>
              <a:t>المادة (56 </a:t>
            </a:r>
            <a:r>
              <a:rPr lang="en-US" b="1" dirty="0" smtClean="0"/>
              <a:t>(</a:t>
            </a:r>
            <a:endParaRPr lang="ar-SA" b="1" dirty="0" smtClean="0"/>
          </a:p>
          <a:p>
            <a:pPr marL="118872" indent="0" algn="r" rtl="1">
              <a:buNone/>
            </a:pPr>
            <a:r>
              <a:rPr lang="ar-SA" dirty="0" smtClean="0"/>
              <a:t>يجدر بكل طبيب أن يعمل على اقتراح السياسات التي ترمي الى تحقيق العدالة في توفير المستوى</a:t>
            </a:r>
          </a:p>
          <a:p>
            <a:pPr marL="118872" indent="0" algn="r" rtl="1">
              <a:buNone/>
            </a:pPr>
            <a:r>
              <a:rPr lang="ar-SA" dirty="0" smtClean="0"/>
              <a:t>الملائم من </a:t>
            </a:r>
            <a:r>
              <a:rPr lang="ar-SA" u="sng" dirty="0" smtClean="0">
                <a:solidFill>
                  <a:srgbClr val="2B11C9"/>
                </a:solidFill>
              </a:rPr>
              <a:t>الرعاية الصحية لجميع أفراد المجتمع</a:t>
            </a:r>
            <a:r>
              <a:rPr lang="ar-SA" dirty="0" smtClean="0"/>
              <a:t>.</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a:t>
            </a:r>
            <a:r>
              <a:rPr lang="ar-SA" sz="3600" dirty="0" smtClean="0"/>
              <a:t>والصحية</a:t>
            </a:r>
            <a:endParaRPr lang="en-US" sz="3600" dirty="0"/>
          </a:p>
        </p:txBody>
      </p:sp>
      <p:sp>
        <p:nvSpPr>
          <p:cNvPr id="3" name="Content Placeholder 2"/>
          <p:cNvSpPr>
            <a:spLocks noGrp="1"/>
          </p:cNvSpPr>
          <p:nvPr>
            <p:ph idx="1"/>
          </p:nvPr>
        </p:nvSpPr>
        <p:spPr/>
        <p:txBody>
          <a:bodyPr>
            <a:normAutofit fontScale="85000" lnSpcReduction="2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endParaRPr lang="ar-SA" b="1" dirty="0" smtClean="0"/>
          </a:p>
          <a:p>
            <a:pPr marL="118872" indent="0" algn="r" rtl="1">
              <a:buNone/>
            </a:pPr>
            <a:r>
              <a:rPr lang="ar-SA" b="1" dirty="0" smtClean="0"/>
              <a:t>المادة ( 57)</a:t>
            </a:r>
          </a:p>
          <a:p>
            <a:pPr marL="118872" indent="0" algn="r" rtl="1">
              <a:buNone/>
            </a:pPr>
            <a:r>
              <a:rPr lang="ar-SA" dirty="0" smtClean="0"/>
              <a:t>عند اختيار الإجراءات والطرق الوقائية والعلاجية التي تضمن تحقيق مستوى ملائم من الرعاية الصحية، يلتزم الأطباء بمراعاة </a:t>
            </a:r>
            <a:r>
              <a:rPr lang="ar-SA" dirty="0" smtClean="0">
                <a:solidFill>
                  <a:srgbClr val="2B11C9"/>
                </a:solidFill>
              </a:rPr>
              <a:t>الاعتبارات الأخلاقية </a:t>
            </a:r>
            <a:r>
              <a:rPr lang="ar-SA" dirty="0" smtClean="0"/>
              <a:t>الآتية:</a:t>
            </a:r>
          </a:p>
          <a:p>
            <a:pPr marL="411480" lvl="1" indent="0" algn="r" rtl="1">
              <a:buNone/>
            </a:pPr>
            <a:r>
              <a:rPr lang="ar-SA" dirty="0" smtClean="0"/>
              <a:t>(أ) مدى استفادة المريض من البرنامج العلاجي؛</a:t>
            </a:r>
          </a:p>
          <a:p>
            <a:pPr marL="411480" lvl="1" indent="0" algn="r" rtl="1">
              <a:buNone/>
            </a:pPr>
            <a:r>
              <a:rPr lang="ar-SA" dirty="0" smtClean="0"/>
              <a:t>(ب) احتمال استفادة المريض من العلاج؛</a:t>
            </a:r>
          </a:p>
          <a:p>
            <a:pPr marL="411480" lvl="1" indent="0" algn="r" rtl="1">
              <a:buNone/>
            </a:pPr>
            <a:r>
              <a:rPr lang="ar-SA" dirty="0" smtClean="0"/>
              <a:t>(ج) مدة هذه الاستفادة؛</a:t>
            </a:r>
          </a:p>
          <a:p>
            <a:pPr marL="411480" lvl="1" indent="0" algn="r" rtl="1">
              <a:buNone/>
            </a:pPr>
            <a:r>
              <a:rPr lang="ar-SA" dirty="0" smtClean="0"/>
              <a:t>(د) تكلفة العلاج؛</a:t>
            </a:r>
          </a:p>
          <a:p>
            <a:pPr marL="411480" lvl="1" indent="0" algn="r" rtl="1">
              <a:buNone/>
            </a:pPr>
            <a:r>
              <a:rPr lang="ar-SA" dirty="0" smtClean="0"/>
              <a:t>(ه) عدد المرضى الذين سيستفيدون من العلاج.</a:t>
            </a:r>
            <a:endParaRPr lang="en-US" dirty="0"/>
          </a:p>
        </p:txBody>
      </p:sp>
    </p:spTree>
    <p:extLst>
      <p:ext uri="{BB962C8B-B14F-4D97-AF65-F5344CB8AC3E}">
        <p14:creationId xmlns:p14="http://schemas.microsoft.com/office/powerpoint/2010/main" xmlns="" val="27393368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428596" y="1428736"/>
            <a:ext cx="8472518" cy="5429264"/>
          </a:xfrm>
        </p:spPr>
        <p:txBody>
          <a:bodyPr>
            <a:normAutofit fontScale="25000" lnSpcReduction="20000"/>
          </a:bodyPr>
          <a:lstStyle/>
          <a:p>
            <a:pPr marL="118872" indent="0" algn="ctr" rtl="1">
              <a:buNone/>
            </a:pPr>
            <a:r>
              <a:rPr lang="ar-SA" sz="9600" b="1" dirty="0">
                <a:solidFill>
                  <a:srgbClr val="FF0000"/>
                </a:solidFill>
              </a:rPr>
              <a:t>الباب الخامس</a:t>
            </a:r>
          </a:p>
          <a:p>
            <a:pPr marL="118872" indent="0" algn="ctr" rtl="1">
              <a:buNone/>
            </a:pPr>
            <a:r>
              <a:rPr lang="ar-SA" sz="9600" b="1" dirty="0">
                <a:solidFill>
                  <a:srgbClr val="FF0000"/>
                </a:solidFill>
              </a:rPr>
              <a:t>القضايا الاجتماعية</a:t>
            </a:r>
          </a:p>
          <a:p>
            <a:pPr marL="118872" indent="0" algn="r" rtl="1">
              <a:buNone/>
            </a:pPr>
            <a:r>
              <a:rPr lang="ar-SA" sz="6400" b="1" dirty="0" smtClean="0">
                <a:solidFill>
                  <a:srgbClr val="FF0000"/>
                </a:solidFill>
              </a:rPr>
              <a:t>مرضى الإيدز وسائر الأمراض السارية:</a:t>
            </a:r>
          </a:p>
          <a:p>
            <a:pPr marL="118872" indent="0" algn="r" rtl="1">
              <a:buNone/>
            </a:pPr>
            <a:endParaRPr lang="ar-SA" sz="4800" b="1" dirty="0" smtClean="0"/>
          </a:p>
          <a:p>
            <a:pPr marL="118872" indent="0" algn="r" rtl="1">
              <a:buNone/>
            </a:pPr>
            <a:r>
              <a:rPr lang="ar-SA" sz="8000" dirty="0" smtClean="0"/>
              <a:t>المادة ( 58)</a:t>
            </a:r>
          </a:p>
          <a:p>
            <a:pPr marL="118872" indent="0" algn="r" rtl="1">
              <a:buNone/>
            </a:pPr>
            <a:r>
              <a:rPr lang="ar-SA" sz="8000" dirty="0" smtClean="0"/>
              <a:t>من حق المصاب بعدوى مرض الإيدز أو غيره من الأمراض السارية، </a:t>
            </a:r>
            <a:r>
              <a:rPr lang="ar-SA" sz="8000" u="sng" dirty="0" smtClean="0">
                <a:solidFill>
                  <a:srgbClr val="2B11C9"/>
                </a:solidFill>
              </a:rPr>
              <a:t>أن يمكَّن من العلاج </a:t>
            </a:r>
            <a:r>
              <a:rPr lang="ar-SA" sz="8000" dirty="0" smtClean="0"/>
              <a:t>والرعاية الصحية اللذين تتطلبهما حالته الصحية، مهما كان سبب إصابته بالعدوى. وعلى الطبيب أن يلتزم بعلاجه متخذاً من الاحتياطات ما يقي به نفسه وغيره.</a:t>
            </a:r>
          </a:p>
          <a:p>
            <a:pPr marL="118872" indent="0" algn="r" rtl="1">
              <a:buNone/>
            </a:pPr>
            <a:endParaRPr lang="ar-SA" sz="8000" dirty="0" smtClean="0"/>
          </a:p>
          <a:p>
            <a:pPr marL="118872" indent="0" algn="r" rtl="1">
              <a:buNone/>
            </a:pPr>
            <a:r>
              <a:rPr lang="ar-SA" sz="8000" dirty="0" smtClean="0"/>
              <a:t>المادة ( 59)</a:t>
            </a:r>
          </a:p>
          <a:p>
            <a:pPr marL="118872" indent="0" algn="r" rtl="1">
              <a:buNone/>
            </a:pPr>
            <a:r>
              <a:rPr lang="ar-SA" sz="8000" dirty="0" smtClean="0"/>
              <a:t>على الطبيب </a:t>
            </a:r>
            <a:r>
              <a:rPr lang="ar-SA" sz="8000" u="sng" dirty="0" smtClean="0">
                <a:solidFill>
                  <a:srgbClr val="2B11C9"/>
                </a:solidFill>
              </a:rPr>
              <a:t>توعية المصاب</a:t>
            </a:r>
            <a:r>
              <a:rPr lang="ar-SA" sz="8000" dirty="0" smtClean="0"/>
              <a:t> بعدوى الإيدز أو غيره من الأمراض السارية، بكيفية الحفاظ على حالته من مزيد من التدهور، وكفّ العدوى عن الآخرين.</a:t>
            </a:r>
          </a:p>
          <a:p>
            <a:pPr marL="118872" indent="0" algn="r" rtl="1">
              <a:buNone/>
            </a:pPr>
            <a:endParaRPr lang="ar-SA" sz="8000" dirty="0" smtClean="0"/>
          </a:p>
          <a:p>
            <a:pPr marL="118872" indent="0" algn="r" rtl="1">
              <a:buNone/>
            </a:pPr>
            <a:r>
              <a:rPr lang="ar-SA" sz="8000" dirty="0" smtClean="0"/>
              <a:t>المادة ( 60)</a:t>
            </a:r>
          </a:p>
          <a:p>
            <a:pPr marL="118872" indent="0" algn="r" rtl="1">
              <a:buNone/>
            </a:pPr>
            <a:r>
              <a:rPr lang="ar-SA" sz="8000" dirty="0" smtClean="0"/>
              <a:t>على الطبيب الذي يعلم أنه إيجابيُّ المصل لمرض </a:t>
            </a:r>
            <a:r>
              <a:rPr lang="ar-SA" sz="8000" u="sng" dirty="0" smtClean="0">
                <a:solidFill>
                  <a:srgbClr val="2B11C9"/>
                </a:solidFill>
              </a:rPr>
              <a:t>الإيدز أو غيره من الأمراض السارية</a:t>
            </a:r>
            <a:r>
              <a:rPr lang="ar-SA" sz="8000" dirty="0" smtClean="0"/>
              <a:t>، أن لا ينخرط في أيِّ نشاط من شأنه المجازفة الواضحة بنقل المرض إلى الآخرين.</a:t>
            </a:r>
          </a:p>
          <a:p>
            <a:pPr marL="118872" indent="0" algn="r" rtl="1">
              <a:buNone/>
            </a:pPr>
            <a:endParaRPr lang="ar-SA" sz="8000" dirty="0" smtClean="0"/>
          </a:p>
          <a:p>
            <a:pPr marL="118872" indent="0" algn="r" rtl="1">
              <a:buNone/>
            </a:pPr>
            <a:r>
              <a:rPr lang="ar-SA" sz="8000" dirty="0" smtClean="0"/>
              <a:t>المادة ( 61)</a:t>
            </a:r>
          </a:p>
          <a:p>
            <a:pPr marL="118872" indent="0" algn="r" rtl="1">
              <a:buNone/>
            </a:pPr>
            <a:r>
              <a:rPr lang="ar-SA" sz="8000" dirty="0" smtClean="0"/>
              <a:t>مع مراعاة أحكام الفقرة (د) من المادة ( 30 )، على الطبيب إبلاغ أحد الزوجين في حالة إصابة الزوج الآخر بالإيدز أو غيره من الأمراض السارية، حسب الأنظمة.</a:t>
            </a:r>
            <a:endParaRPr lang="en-US" sz="80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70000" lnSpcReduction="2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endParaRPr lang="ar-SA" b="1" dirty="0" smtClean="0">
              <a:solidFill>
                <a:srgbClr val="FF0000"/>
              </a:solidFill>
            </a:endParaRPr>
          </a:p>
          <a:p>
            <a:pPr marL="118872" indent="0" algn="r" rtl="1">
              <a:buNone/>
            </a:pPr>
            <a:r>
              <a:rPr lang="ar-SA" b="1" dirty="0" smtClean="0">
                <a:solidFill>
                  <a:srgbClr val="FF0000"/>
                </a:solidFill>
              </a:rPr>
              <a:t>تيسير الموت أو قتل المرحمة:</a:t>
            </a:r>
          </a:p>
          <a:p>
            <a:pPr marL="118872" indent="0" algn="r" rtl="1">
              <a:buNone/>
            </a:pPr>
            <a:r>
              <a:rPr lang="ar-SA" b="1" dirty="0" smtClean="0"/>
              <a:t>المادة ( 62)</a:t>
            </a:r>
          </a:p>
          <a:p>
            <a:pPr marL="118872" indent="0" algn="r" rtl="1">
              <a:buNone/>
            </a:pPr>
            <a:r>
              <a:rPr lang="ar-SA" dirty="0" smtClean="0"/>
              <a:t>لحياة الإنسان حُرمتها، ولا يجوز إهدارها إلا في المَوَاطن التي حدَّدها الشرع والقانون، وهذه جميعاً خارج نطاق المهنة الطبية تماماً. ولا يجوز للطبيب أن يساهم في إنهاء حياة المريض ولو بدافع الشفقة، ولاسيَّما في الحالات الآتية مما يُعرف بقتل المرحمة:</a:t>
            </a:r>
          </a:p>
          <a:p>
            <a:pPr marL="118872" indent="0" algn="r" rtl="1">
              <a:buNone/>
            </a:pPr>
            <a:endParaRPr lang="ar-SA" dirty="0" smtClean="0"/>
          </a:p>
          <a:p>
            <a:pPr marL="118872" indent="0" algn="r" rtl="1">
              <a:buNone/>
            </a:pPr>
            <a:r>
              <a:rPr lang="ar-SA" dirty="0" smtClean="0"/>
              <a:t>( أ) القتل العَمْد لمن يطلب إنهاء حياته بملء إرادته ورغبته؛</a:t>
            </a:r>
          </a:p>
          <a:p>
            <a:pPr marL="118872" indent="0" algn="r" rtl="1">
              <a:buNone/>
            </a:pPr>
            <a:endParaRPr lang="ar-SA" dirty="0" smtClean="0"/>
          </a:p>
          <a:p>
            <a:pPr marL="118872" indent="0" algn="r" rtl="1">
              <a:buNone/>
            </a:pPr>
            <a:r>
              <a:rPr lang="ar-SA" dirty="0" smtClean="0"/>
              <a:t>( ب) الانتحار بمساعدة الطبيب؛</a:t>
            </a:r>
          </a:p>
          <a:p>
            <a:pPr marL="118872" indent="0" algn="r" rtl="1">
              <a:buNone/>
            </a:pPr>
            <a:endParaRPr lang="ar-SA" dirty="0" smtClean="0"/>
          </a:p>
          <a:p>
            <a:pPr marL="118872" indent="0" algn="r" rtl="1">
              <a:buNone/>
            </a:pPr>
            <a:r>
              <a:rPr lang="ar-SA" dirty="0" smtClean="0"/>
              <a:t>( ج) القتل العَمْد للولدان المولودين بعاهات خِلقية قد تهدِّد حياتهم أو لا تهددها</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92500" lnSpcReduction="1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r>
              <a:rPr lang="ar-SA" b="1" dirty="0" smtClean="0"/>
              <a:t>المادة ( 63)</a:t>
            </a:r>
          </a:p>
          <a:p>
            <a:pPr marL="118872" indent="0" algn="r" rtl="1">
              <a:buNone/>
            </a:pPr>
            <a:r>
              <a:rPr lang="ar-SA" dirty="0" smtClean="0"/>
              <a:t>لا تندرج الحالات التالية (على سبيل المثال) في مسمّى قتل المرحمة:</a:t>
            </a:r>
          </a:p>
          <a:p>
            <a:pPr marL="118872" indent="0" algn="r" rtl="1">
              <a:buNone/>
            </a:pPr>
            <a:r>
              <a:rPr lang="ar-SA" dirty="0" smtClean="0"/>
              <a:t>( أ) وقف العلاج الذي يثبت عدم جدوى استمراره بقرار من اللجنة الطبية المختصة بما في ذلك أجهزة الإنعاش الاصطناعي</a:t>
            </a:r>
          </a:p>
          <a:p>
            <a:pPr marL="118872" indent="0" algn="r" rtl="1">
              <a:buNone/>
            </a:pPr>
            <a:r>
              <a:rPr lang="ar-SA" dirty="0" smtClean="0"/>
              <a:t>( ب) صرف النظر عن الشروع في معالجة يُقطع بعدم جدواها</a:t>
            </a:r>
          </a:p>
          <a:p>
            <a:pPr marL="118872" indent="0" algn="r" rtl="1">
              <a:buNone/>
            </a:pPr>
            <a:r>
              <a:rPr lang="ar-SA" dirty="0" smtClean="0"/>
              <a:t>( ج) تكثيف العلاج القوي لدفع ألم شديد، رغم العلم بأن مثل هذا العلاج قد يُنهي حياة المريض.</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77500" lnSpcReduction="2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r>
              <a:rPr lang="ar-SA" b="1" dirty="0" smtClean="0">
                <a:solidFill>
                  <a:srgbClr val="FF0000"/>
                </a:solidFill>
              </a:rPr>
              <a:t>الإجهاض:</a:t>
            </a:r>
          </a:p>
          <a:p>
            <a:pPr marL="118872" indent="0" algn="r" rtl="1">
              <a:buNone/>
            </a:pPr>
            <a:r>
              <a:rPr lang="ar-SA" b="1" dirty="0" smtClean="0"/>
              <a:t>المادة ( 64)</a:t>
            </a:r>
          </a:p>
          <a:p>
            <a:pPr marL="118872" indent="0" algn="r" rtl="1">
              <a:buNone/>
            </a:pPr>
            <a:r>
              <a:rPr lang="ar-SA" dirty="0" smtClean="0"/>
              <a:t>لايجوز للطبيب </a:t>
            </a:r>
            <a:r>
              <a:rPr lang="ar-SA" dirty="0" smtClean="0">
                <a:solidFill>
                  <a:srgbClr val="2B11C9"/>
                </a:solidFill>
              </a:rPr>
              <a:t>إجهاض امرأة حامل إلا إذا اقتضت ذلك دواع طبية تهدد صحة الأم وحياتها</a:t>
            </a:r>
            <a:r>
              <a:rPr lang="ar-SA" dirty="0" smtClean="0"/>
              <a:t>.</a:t>
            </a:r>
          </a:p>
          <a:p>
            <a:pPr marL="118872" indent="0" algn="r" rtl="1">
              <a:buNone/>
            </a:pPr>
            <a:r>
              <a:rPr lang="ar-SA" dirty="0" smtClean="0"/>
              <a:t>ومع ذلك يجوز الإجهاض إذا لم يكن الحمل قد أتم أربعة أشهر وثبت بصورة أكيدة أن استمراره يهدد صحة الأم بضرر جسيم، على أن يتم إثبات هذا الأمر بقرار من لجنة طبية لا يقل عدد أعضائها عن ثلاثة أخصائيين، يكون بينهم أخصائي ملمٌّ بنوعية المرض الذي أوصي من أجله</a:t>
            </a:r>
          </a:p>
          <a:p>
            <a:pPr marL="118872" indent="0" algn="r" rtl="1">
              <a:buNone/>
            </a:pPr>
            <a:r>
              <a:rPr lang="ar-SA" dirty="0" smtClean="0"/>
              <a:t>بإنهاء الحمل، يقومون بإعداد تقرير يوضحون فيه نوع الخطورة المذكورة المؤكدة التي تهدد صحة الأم فيما لو استمر الحمل. وفي حالة التوصية بضرورة الاجهاض يوضَّح ذلك للمريضة وزوجها أو وليها، ثم تؤخذ موافقتهم الخطية على ذلك.</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395536" y="1556792"/>
            <a:ext cx="8424936" cy="5301208"/>
          </a:xfrm>
        </p:spPr>
        <p:txBody>
          <a:bodyPr>
            <a:normAutofit fontScale="47500" lnSpcReduction="20000"/>
          </a:bodyPr>
          <a:lstStyle/>
          <a:p>
            <a:pPr marL="118872" indent="0" algn="ctr" rtl="1">
              <a:buNone/>
            </a:pPr>
            <a:r>
              <a:rPr lang="ar-SA" sz="3800" b="1" dirty="0">
                <a:solidFill>
                  <a:srgbClr val="FF0000"/>
                </a:solidFill>
              </a:rPr>
              <a:t>الباب الخامس</a:t>
            </a:r>
          </a:p>
          <a:p>
            <a:pPr marL="118872" indent="0" algn="ctr" rtl="1">
              <a:buNone/>
            </a:pPr>
            <a:r>
              <a:rPr lang="ar-SA" sz="3800" b="1" dirty="0">
                <a:solidFill>
                  <a:srgbClr val="FF0000"/>
                </a:solidFill>
              </a:rPr>
              <a:t>القضايا </a:t>
            </a:r>
            <a:r>
              <a:rPr lang="ar-SA" sz="3800" b="1" dirty="0" smtClean="0">
                <a:solidFill>
                  <a:srgbClr val="FF0000"/>
                </a:solidFill>
              </a:rPr>
              <a:t>الاجتماعية</a:t>
            </a:r>
            <a:endParaRPr lang="ar-SA" sz="3800" b="1" dirty="0" smtClean="0"/>
          </a:p>
          <a:p>
            <a:pPr marL="118872" indent="0" algn="r" rtl="1">
              <a:buNone/>
            </a:pPr>
            <a:r>
              <a:rPr lang="ar-SA" sz="4400" b="1" dirty="0" smtClean="0">
                <a:solidFill>
                  <a:srgbClr val="FF0000"/>
                </a:solidFill>
              </a:rPr>
              <a:t>نقل الأعضاء:</a:t>
            </a:r>
            <a:endParaRPr lang="ar-SA" b="1" dirty="0" smtClean="0"/>
          </a:p>
          <a:p>
            <a:pPr marL="118872" indent="0" algn="r" rtl="1">
              <a:buNone/>
            </a:pPr>
            <a:r>
              <a:rPr lang="ar-SA" sz="4400" b="1" dirty="0" smtClean="0"/>
              <a:t>المادة ( 65)</a:t>
            </a:r>
          </a:p>
          <a:p>
            <a:pPr marL="118872" indent="0" algn="r" rtl="1">
              <a:buNone/>
            </a:pPr>
            <a:r>
              <a:rPr lang="ar-SA" sz="4400" dirty="0" smtClean="0"/>
              <a:t>عملية نقل الأعضاء من متبرّع حي أو من جثة ميت، من أهم وسائل إحياء النفس التي يتجلَّى فيها</a:t>
            </a:r>
          </a:p>
          <a:p>
            <a:pPr marL="118872" indent="0" algn="r" rtl="1">
              <a:buNone/>
            </a:pPr>
            <a:r>
              <a:rPr lang="ar-SA" sz="4400" dirty="0" smtClean="0"/>
              <a:t>توادُّ أفراد المجتمع وتراحُمهم وتعاطُفهم، على أن تُراعى فيها الضوابط الأخلاقية.</a:t>
            </a:r>
          </a:p>
          <a:p>
            <a:pPr marL="118872" indent="0" algn="r" rtl="1">
              <a:buNone/>
            </a:pPr>
            <a:endParaRPr lang="ar-SA" sz="4400" b="1" dirty="0" smtClean="0"/>
          </a:p>
          <a:p>
            <a:pPr marL="118872" indent="0" algn="r" rtl="1">
              <a:buNone/>
            </a:pPr>
            <a:r>
              <a:rPr lang="ar-SA" sz="4400" b="1" dirty="0" smtClean="0"/>
              <a:t>المادة ( 66)</a:t>
            </a:r>
          </a:p>
          <a:p>
            <a:pPr marL="118872" indent="0" algn="r" rtl="1">
              <a:buNone/>
            </a:pPr>
            <a:r>
              <a:rPr lang="ar-SA" sz="4400" dirty="0" smtClean="0"/>
              <a:t>لا يجوز للأطباء الذين أعلنوا وفاة شخص يحتمل تبرّعه بأعضائه، أن يشاركوا بشكل مباشر في</a:t>
            </a:r>
          </a:p>
          <a:p>
            <a:pPr marL="118872" indent="0" algn="r" rtl="1">
              <a:buNone/>
            </a:pPr>
            <a:r>
              <a:rPr lang="ar-SA" sz="4400" dirty="0" smtClean="0"/>
              <a:t>استخراج هذه الأعضاء منه، أو في إجراءات زرعها بعد ذلك في غيره، أو أن يكونوا مسؤولين</a:t>
            </a:r>
          </a:p>
          <a:p>
            <a:pPr marL="118872" indent="0" algn="r" rtl="1">
              <a:buNone/>
            </a:pPr>
            <a:r>
              <a:rPr lang="ar-SA" sz="4400" dirty="0" smtClean="0"/>
              <a:t>عن رعاية المرضى الذين يُحتمل أن يتلقَّوا هذه الأعضاء.</a:t>
            </a:r>
          </a:p>
          <a:p>
            <a:pPr marL="118872" indent="0" algn="r" rtl="1">
              <a:buNone/>
            </a:pPr>
            <a:endParaRPr lang="ar-SA" sz="4400" b="1" dirty="0" smtClean="0"/>
          </a:p>
          <a:p>
            <a:pPr marL="118872" indent="0" algn="r" rtl="1">
              <a:buNone/>
            </a:pPr>
            <a:r>
              <a:rPr lang="ar-SA" sz="4400" b="1" dirty="0" smtClean="0"/>
              <a:t>المادة ( 67)</a:t>
            </a:r>
          </a:p>
          <a:p>
            <a:pPr marL="118872" indent="0" algn="r" rtl="1">
              <a:buNone/>
            </a:pPr>
            <a:r>
              <a:rPr lang="ar-SA" sz="4400" dirty="0" smtClean="0"/>
              <a:t>على الطبيب قبل إجراء عمليات نقل الأعضاء وفقاً للتشريعات الناظمة لذلك، أن يقوم بتبصير</a:t>
            </a:r>
          </a:p>
          <a:p>
            <a:pPr marL="118872" indent="0" algn="r" rtl="1">
              <a:buNone/>
            </a:pPr>
            <a:r>
              <a:rPr lang="ar-SA" sz="4400" dirty="0" smtClean="0"/>
              <a:t>المنقول منه بالعواقب والمخاطر التي قد يتعرَّض لها نتيجة لعملية النقل، وعليه أن يحصُل منه</a:t>
            </a:r>
          </a:p>
          <a:p>
            <a:pPr marL="118872" indent="0" algn="r" rtl="1">
              <a:buNone/>
            </a:pPr>
            <a:r>
              <a:rPr lang="ar-SA" sz="4400" dirty="0" smtClean="0"/>
              <a:t>على الإقرار الكتابي الذي يفيد علمه بكافة العواقب في هذا الشأن قبل إجراء العملية.</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251520" y="1775191"/>
            <a:ext cx="8435280" cy="4822161"/>
          </a:xfrm>
        </p:spPr>
        <p:txBody>
          <a:bodyPr>
            <a:normAutofit fontScale="77500" lnSpcReduction="2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r>
              <a:rPr lang="ar-SA" b="1" dirty="0" smtClean="0">
                <a:solidFill>
                  <a:srgbClr val="FF0000"/>
                </a:solidFill>
              </a:rPr>
              <a:t>نقل الأعضاء:</a:t>
            </a:r>
          </a:p>
          <a:p>
            <a:pPr marL="118872" indent="0" algn="r" rtl="1">
              <a:buNone/>
            </a:pPr>
            <a:r>
              <a:rPr lang="ar-SA" b="1" dirty="0" smtClean="0"/>
              <a:t>المادة ( 68)</a:t>
            </a:r>
          </a:p>
          <a:p>
            <a:pPr marL="118872" indent="0" algn="r" rtl="1">
              <a:buNone/>
            </a:pPr>
            <a:r>
              <a:rPr lang="ar-SA" dirty="0" smtClean="0"/>
              <a:t>لا يجوز أخذ أي عضو من جسد حي  قاصر لزرعه في شخص آخر. وقد تُستثنى من ذلك الأنسجة المتجدِّدة إذا نصّت على ذلك القوانين الوطنية النافذة.</a:t>
            </a:r>
          </a:p>
          <a:p>
            <a:pPr marL="118872" indent="0" algn="r" rtl="1">
              <a:buNone/>
            </a:pPr>
            <a:endParaRPr lang="ar-SA" b="1" dirty="0" smtClean="0"/>
          </a:p>
          <a:p>
            <a:pPr marL="118872" indent="0" algn="r" rtl="1">
              <a:buNone/>
            </a:pPr>
            <a:r>
              <a:rPr lang="ar-SA" b="1" dirty="0" smtClean="0"/>
              <a:t>المادة ( 69)</a:t>
            </a:r>
          </a:p>
          <a:p>
            <a:pPr marL="118872" indent="0" algn="r" rtl="1">
              <a:buNone/>
            </a:pPr>
            <a:r>
              <a:rPr lang="ar-SA" dirty="0" smtClean="0"/>
              <a:t>لا يجوز أن يكون الجسد البشري وأجزاؤه محلاً لمعاملات تجارية، ويحظر الاتِّجار في الأعضاء أو الأنسجة أو الخلايا أو الجينات البشرية. كما يُحظر الإعلان عن الحاجة إلى أعضاء أو عن توافرها لقاء ثمنٍ يُدفع أو يُطلب. ولا يجوز للطبيب بأي حال من الأحوال المشاركة في أيٍّ من هذه الأعمال. كما يُحظر على الأطباء وسائر المهنيين الصحيين القيام بعمليات لنقل الأعضاء أو</a:t>
            </a:r>
          </a:p>
          <a:p>
            <a:pPr marL="118872" indent="0" algn="r" rtl="1">
              <a:buNone/>
            </a:pPr>
            <a:r>
              <a:rPr lang="ar-SA" dirty="0" smtClean="0"/>
              <a:t>المشاركة فيها، إذا وُجد رجح لديهم أن الأعضاء المطلوب نقلُها كانت محلاً لمعاملات تجارية</a:t>
            </a:r>
            <a:endParaRPr lang="en-US" dirty="0"/>
          </a:p>
        </p:txBody>
      </p:sp>
    </p:spTree>
    <p:extLst>
      <p:ext uri="{BB962C8B-B14F-4D97-AF65-F5344CB8AC3E}">
        <p14:creationId xmlns:p14="http://schemas.microsoft.com/office/powerpoint/2010/main" xmlns="" val="316074776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92500" lnSpcReduction="1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endParaRPr lang="ar-SA" b="1" dirty="0" smtClean="0"/>
          </a:p>
          <a:p>
            <a:pPr marL="118872" indent="0" algn="r" rtl="1">
              <a:buNone/>
            </a:pPr>
            <a:r>
              <a:rPr lang="ar-SA" b="1" dirty="0">
                <a:solidFill>
                  <a:srgbClr val="FF0000"/>
                </a:solidFill>
              </a:rPr>
              <a:t>نقل الأعضاء:</a:t>
            </a:r>
          </a:p>
          <a:p>
            <a:pPr marL="118872" indent="0" algn="r" rtl="1">
              <a:buNone/>
            </a:pPr>
            <a:r>
              <a:rPr lang="ar-SA" b="1" dirty="0" smtClean="0"/>
              <a:t>المادة ( 70)</a:t>
            </a:r>
          </a:p>
          <a:p>
            <a:pPr marL="118872" indent="0" algn="r" rtl="1">
              <a:buNone/>
            </a:pPr>
            <a:r>
              <a:rPr lang="ar-SA" dirty="0" smtClean="0"/>
              <a:t>على الطبيب القائم بإجراء عملية نقل الأعضاء أن يضمن توفير الرعاية الطبية الكاملة للشخص المنقول منه، بما يكفل عدم الإضرار به نتيجةَ هذا النقل بأي شكل من الأشكال.</a:t>
            </a:r>
          </a:p>
          <a:p>
            <a:pPr marL="118872" indent="0" algn="r" rtl="1">
              <a:buNone/>
            </a:pPr>
            <a:r>
              <a:rPr lang="ar-SA" b="1" dirty="0" smtClean="0"/>
              <a:t>المادة ( 71)</a:t>
            </a:r>
          </a:p>
          <a:p>
            <a:pPr marL="118872" indent="0" algn="r" rtl="1">
              <a:buNone/>
            </a:pPr>
            <a:r>
              <a:rPr lang="ar-SA" dirty="0" smtClean="0"/>
              <a:t>يُحظر على الأطباء زرع الخصية أو المبيض.</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92500" lnSpcReduction="1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endParaRPr lang="ar-SA" b="1" dirty="0" smtClean="0"/>
          </a:p>
          <a:p>
            <a:pPr marL="118872" indent="0" algn="r" rtl="1">
              <a:buNone/>
            </a:pPr>
            <a:r>
              <a:rPr lang="ar-SA" b="1" dirty="0" smtClean="0"/>
              <a:t>حالات العنف:</a:t>
            </a:r>
          </a:p>
          <a:p>
            <a:pPr marL="118872" indent="0" algn="r" rtl="1">
              <a:buNone/>
            </a:pPr>
            <a:r>
              <a:rPr lang="ar-SA" b="1" dirty="0" smtClean="0"/>
              <a:t>المادة ( 72)</a:t>
            </a:r>
          </a:p>
          <a:p>
            <a:pPr marL="118872" indent="0" algn="r" rtl="1">
              <a:buNone/>
            </a:pPr>
            <a:r>
              <a:rPr lang="ar-SA" dirty="0" smtClean="0"/>
              <a:t>للطبيب إبلاغ السلطات المعنيَّة عن حالات العنف التي يطَّلع عليها بحكم عمله، ولاسيَّما إذا كان المريض قاصراً، أو امرأة، أو شخصاً عاجزاً عن حماية نفسه بسبب التقدُّم في السن أو بسبب المرض الجسمي أو النفسي، إذا قدَّر أن ذلك سيمنع مزيداً من العنف الجسمي أو النفسي.</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إسهام الحضارة الإسلامية في تطور الطب في االعالم </a:t>
            </a:r>
            <a:endParaRPr lang="en-US" sz="3600" dirty="0"/>
          </a:p>
        </p:txBody>
      </p:sp>
      <p:sp>
        <p:nvSpPr>
          <p:cNvPr id="3" name="Content Placeholder 2"/>
          <p:cNvSpPr>
            <a:spLocks noGrp="1"/>
          </p:cNvSpPr>
          <p:nvPr>
            <p:ph idx="1"/>
          </p:nvPr>
        </p:nvSpPr>
        <p:spPr>
          <a:xfrm>
            <a:off x="457200" y="1775191"/>
            <a:ext cx="3686172" cy="4625609"/>
          </a:xfrm>
        </p:spPr>
        <p:style>
          <a:lnRef idx="2">
            <a:schemeClr val="accent4"/>
          </a:lnRef>
          <a:fillRef idx="1">
            <a:schemeClr val="lt1"/>
          </a:fillRef>
          <a:effectRef idx="0">
            <a:schemeClr val="accent4"/>
          </a:effectRef>
          <a:fontRef idx="minor">
            <a:schemeClr val="dk1"/>
          </a:fontRef>
        </p:style>
        <p:txBody>
          <a:bodyPr>
            <a:normAutofit fontScale="47500" lnSpcReduction="20000"/>
          </a:bodyPr>
          <a:lstStyle/>
          <a:p>
            <a:r>
              <a:rPr lang="en-US" dirty="0" smtClean="0">
                <a:effectLst/>
              </a:rPr>
              <a:t>Scientific Islamic medicine passed through three stages:</a:t>
            </a:r>
          </a:p>
          <a:p>
            <a:endParaRPr lang="en-US" dirty="0" smtClean="0">
              <a:effectLst/>
            </a:endParaRPr>
          </a:p>
          <a:p>
            <a:r>
              <a:rPr lang="en-US" dirty="0" smtClean="0">
                <a:effectLst/>
              </a:rPr>
              <a:t>1- The first stage was the stage of translation of foreign sources into Arabic. It extended through the seventh and eighth centuries.</a:t>
            </a:r>
          </a:p>
          <a:p>
            <a:endParaRPr lang="en-US" dirty="0" smtClean="0">
              <a:effectLst/>
            </a:endParaRPr>
          </a:p>
          <a:p>
            <a:r>
              <a:rPr lang="en-US" dirty="0" smtClean="0">
                <a:effectLst/>
              </a:rPr>
              <a:t>2- The second stage was the stage of excellence and genuine scientific contribution, in which the Islamic physicians were the leaders and the source of new chapters of medicine. This stage extended from the ninth to the thirteenth centuries.</a:t>
            </a:r>
          </a:p>
          <a:p>
            <a:endParaRPr lang="en-US" dirty="0" smtClean="0">
              <a:effectLst/>
            </a:endParaRPr>
          </a:p>
          <a:p>
            <a:r>
              <a:rPr lang="en-US" dirty="0" smtClean="0">
                <a:effectLst/>
              </a:rPr>
              <a:t>3- The third stage was the stage of decline, where medicine, as well as other branches of science, became stagnant and deteriorated. This stage started mainly after the thirteenth century</a:t>
            </a:r>
            <a:endParaRPr lang="en-US" dirty="0">
              <a:effectLst/>
            </a:endParaRPr>
          </a:p>
        </p:txBody>
      </p:sp>
      <p:sp>
        <p:nvSpPr>
          <p:cNvPr id="4" name="TextBox 3"/>
          <p:cNvSpPr txBox="1"/>
          <p:nvPr/>
        </p:nvSpPr>
        <p:spPr>
          <a:xfrm>
            <a:off x="4286248" y="1785926"/>
            <a:ext cx="4357718" cy="46474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r" rtl="1"/>
            <a:r>
              <a:rPr lang="ar-SA" dirty="0" smtClean="0"/>
              <a:t>سا</a:t>
            </a:r>
            <a:r>
              <a:rPr lang="ar-SA" sz="2000" dirty="0" smtClean="0"/>
              <a:t>همت الحضارة الإسلامية في التطور العلمي للطب  وقد مرت هذه المساهمات بثلاثة مراحل:</a:t>
            </a:r>
          </a:p>
          <a:p>
            <a:pPr algn="r" rtl="1"/>
            <a:r>
              <a:rPr lang="ar-SA" sz="2000" dirty="0" smtClean="0"/>
              <a:t>1: </a:t>
            </a:r>
            <a:r>
              <a:rPr lang="ar-SA" sz="2000" b="1" dirty="0" smtClean="0"/>
              <a:t>المرحلة الأولى </a:t>
            </a:r>
            <a:r>
              <a:rPr lang="ar-SA" sz="2000" b="1" u="sng" dirty="0" smtClean="0"/>
              <a:t>مرحلة ترجمة المؤلفات </a:t>
            </a:r>
            <a:r>
              <a:rPr lang="ar-SA" sz="2000" dirty="0" smtClean="0"/>
              <a:t>(</a:t>
            </a:r>
            <a:r>
              <a:rPr lang="ar-SA" sz="2000" dirty="0"/>
              <a:t>ا</a:t>
            </a:r>
            <a:r>
              <a:rPr lang="ar-SA" sz="2000" dirty="0" smtClean="0"/>
              <a:t>لقرن السابع-القرن الثامن الميلادي)</a:t>
            </a:r>
            <a:r>
              <a:rPr lang="ar-SA" sz="2000" u="sng" dirty="0" smtClean="0"/>
              <a:t>: </a:t>
            </a:r>
            <a:r>
              <a:rPr lang="ar-SA" sz="2000" dirty="0" smtClean="0"/>
              <a:t>من الإغريقية و الهندية و الصينية و الفارسية للغة العربية.</a:t>
            </a:r>
          </a:p>
          <a:p>
            <a:pPr algn="r" rtl="1"/>
            <a:r>
              <a:rPr lang="ar-SA" sz="2000" dirty="0" smtClean="0"/>
              <a:t>2</a:t>
            </a:r>
            <a:r>
              <a:rPr lang="ar-SA" sz="2000" b="1" dirty="0" smtClean="0"/>
              <a:t>: المرحلة الثانية </a:t>
            </a:r>
            <a:r>
              <a:rPr lang="ar-SA" sz="2000" b="1" u="sng" dirty="0" smtClean="0"/>
              <a:t>مرحلة الإزدهار و التأليف </a:t>
            </a:r>
            <a:r>
              <a:rPr lang="ar-SA" sz="2000" b="1" dirty="0" smtClean="0"/>
              <a:t> : </a:t>
            </a:r>
            <a:r>
              <a:rPr lang="ar-SA" sz="2000" dirty="0" smtClean="0"/>
              <a:t>( القرن التاسع – القرن الثلث عشر الميلادي): قدم العرب مؤلفات مرجعية عرضوا فيها خلاصة المعرفة الطبية  و أضافوا عليها إسهامات فريدة للطب العربي و الإسلامي.</a:t>
            </a:r>
          </a:p>
          <a:p>
            <a:pPr algn="r" rtl="1"/>
            <a:r>
              <a:rPr lang="ar-SA" sz="2000" dirty="0" smtClean="0"/>
              <a:t>3: </a:t>
            </a:r>
            <a:r>
              <a:rPr lang="ar-SA" sz="2000" b="1" u="sng" dirty="0" smtClean="0"/>
              <a:t>المرحلة الثالثة مرحلة الركود و الإضمحلال</a:t>
            </a:r>
            <a:r>
              <a:rPr lang="ar-SA" sz="2000" dirty="0" smtClean="0"/>
              <a:t>: بعد القرن الثالث عشر الميلادي . حلت فترة من الركود في كل فروع العلوم التطبيقية بما في ذلك الطب. </a:t>
            </a:r>
          </a:p>
          <a:p>
            <a:pPr algn="r" rtl="1"/>
            <a:endParaRPr lang="ar-SA" dirty="0" smtClean="0"/>
          </a:p>
          <a:p>
            <a:pPr algn="r" rtl="1"/>
            <a:endParaRPr lang="en-US" dirty="0"/>
          </a:p>
        </p:txBody>
      </p:sp>
    </p:spTree>
    <p:extLst>
      <p:ext uri="{BB962C8B-B14F-4D97-AF65-F5344CB8AC3E}">
        <p14:creationId xmlns:p14="http://schemas.microsoft.com/office/powerpoint/2010/main" xmlns="" val="335673932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539552" y="1484784"/>
            <a:ext cx="8229600" cy="5373216"/>
          </a:xfrm>
        </p:spPr>
        <p:txBody>
          <a:bodyPr>
            <a:normAutofit fontScale="47500" lnSpcReduction="20000"/>
          </a:bodyPr>
          <a:lstStyle/>
          <a:p>
            <a:pPr marL="118872" indent="0" algn="ctr" rtl="1">
              <a:buNone/>
            </a:pPr>
            <a:r>
              <a:rPr lang="ar-SA" b="1" dirty="0" smtClean="0">
                <a:solidFill>
                  <a:srgbClr val="FF0000"/>
                </a:solidFill>
              </a:rPr>
              <a:t>الباب السادس</a:t>
            </a:r>
          </a:p>
          <a:p>
            <a:pPr marL="118872" indent="0" algn="ctr" rtl="1">
              <a:buNone/>
            </a:pPr>
            <a:r>
              <a:rPr lang="ar-SA" sz="4200" b="1" dirty="0" smtClean="0">
                <a:solidFill>
                  <a:srgbClr val="FF0000"/>
                </a:solidFill>
              </a:rPr>
              <a:t>الإعلان والإعلام</a:t>
            </a:r>
            <a:r>
              <a:rPr lang="en-US" sz="4200" b="1" dirty="0" smtClean="0">
                <a:solidFill>
                  <a:srgbClr val="FF0000"/>
                </a:solidFill>
              </a:rPr>
              <a:t>(1/2</a:t>
            </a:r>
            <a:r>
              <a:rPr lang="en-US" b="1" dirty="0" smtClean="0">
                <a:solidFill>
                  <a:srgbClr val="FF0000"/>
                </a:solidFill>
              </a:rPr>
              <a:t>) </a:t>
            </a:r>
            <a:endParaRPr lang="ar-SA" b="1" dirty="0" smtClean="0">
              <a:solidFill>
                <a:srgbClr val="FF0000"/>
              </a:solidFill>
            </a:endParaRPr>
          </a:p>
          <a:p>
            <a:pPr marL="118872" indent="0" algn="r" rtl="1">
              <a:buNone/>
            </a:pPr>
            <a:r>
              <a:rPr lang="ar-SA" sz="4200" b="1" dirty="0" smtClean="0"/>
              <a:t>المادة ( 73</a:t>
            </a:r>
            <a:r>
              <a:rPr lang="en-US" sz="4200" b="1" dirty="0" smtClean="0"/>
              <a:t>(</a:t>
            </a:r>
            <a:endParaRPr lang="ar-SA" sz="4200" b="1" dirty="0" smtClean="0"/>
          </a:p>
          <a:p>
            <a:pPr marL="118872" indent="0" algn="r" rtl="1">
              <a:buNone/>
            </a:pPr>
            <a:r>
              <a:rPr lang="ar-SA" sz="4200" dirty="0" smtClean="0"/>
              <a:t>يقصد بالإعلان والإعلام أن يقوم الطبيب، مباشرة أو بالواسطة، باستخدام وسائل الإعلام المرئية والمسموعة والمقروءة، المتعارف عليها (كالجرائد والمجلات والإذاعة المرئية والمسموعة والبريد العادي والإلكتروني) وغير ذلك من وسائل الإعلان </a:t>
            </a:r>
            <a:r>
              <a:rPr lang="ar-SA" sz="4200" dirty="0" smtClean="0">
                <a:solidFill>
                  <a:srgbClr val="2B11C9"/>
                </a:solidFill>
              </a:rPr>
              <a:t>لبث معلومات غايتها التعريف بالطبيب واختصاصه وخبرته</a:t>
            </a:r>
            <a:r>
              <a:rPr lang="ar-SA" sz="4200" dirty="0" smtClean="0"/>
              <a:t>.</a:t>
            </a:r>
          </a:p>
          <a:p>
            <a:pPr marL="118872" indent="0" algn="r" rtl="1">
              <a:buNone/>
            </a:pPr>
            <a:r>
              <a:rPr lang="ar-SA" sz="4200" b="1" dirty="0" smtClean="0"/>
              <a:t>المادة (74 </a:t>
            </a:r>
            <a:r>
              <a:rPr lang="en-US" sz="4200" b="1" dirty="0" smtClean="0"/>
              <a:t>(</a:t>
            </a:r>
            <a:endParaRPr lang="ar-SA" sz="4200" b="1" dirty="0" smtClean="0"/>
          </a:p>
          <a:p>
            <a:pPr marL="118872" indent="0" algn="r" rtl="1">
              <a:buNone/>
            </a:pPr>
            <a:r>
              <a:rPr lang="ar-SA" sz="4200" dirty="0" smtClean="0"/>
              <a:t>يجوز أن يشتمل الإعلان على الشهادات والتخصصات التي حصل عليها الطبيب، وعلى تاريخه المهني وخبراته السابقة وما إلى ذلك من المعلومات الموضوعية غير المضللة.</a:t>
            </a:r>
          </a:p>
          <a:p>
            <a:pPr marL="118872" indent="0" algn="r" rtl="1">
              <a:buNone/>
            </a:pPr>
            <a:r>
              <a:rPr lang="ar-SA" sz="4200" b="1" dirty="0" smtClean="0"/>
              <a:t>المادة ( 75</a:t>
            </a:r>
            <a:r>
              <a:rPr lang="en-US" sz="4200" b="1" dirty="0" smtClean="0"/>
              <a:t>(</a:t>
            </a:r>
            <a:endParaRPr lang="ar-SA" sz="4200" b="1" dirty="0" smtClean="0"/>
          </a:p>
          <a:p>
            <a:pPr marL="118872" indent="0" algn="r" rtl="1">
              <a:buNone/>
            </a:pPr>
            <a:r>
              <a:rPr lang="ar-SA" sz="4200" dirty="0" smtClean="0"/>
              <a:t>لا يجوز أن يشتمل الإعلان أو الإعلام على معلومات تهدف إلى تضليل المتلقي، أو تزييف الحقائق، أو إخفاء الآثار الجانبية للعلاج، أو أن يكون فيه ما يُخل بالآداب العامة.</a:t>
            </a:r>
          </a:p>
          <a:p>
            <a:pPr marL="118872" indent="0" algn="r" rtl="1">
              <a:buNone/>
            </a:pPr>
            <a:r>
              <a:rPr lang="ar-SA" sz="4200" b="1" dirty="0" smtClean="0"/>
              <a:t>المادة (76 </a:t>
            </a:r>
            <a:r>
              <a:rPr lang="en-US" sz="4200" b="1" dirty="0" smtClean="0"/>
              <a:t>(</a:t>
            </a:r>
            <a:endParaRPr lang="ar-SA" sz="4200" b="1" dirty="0" smtClean="0"/>
          </a:p>
          <a:p>
            <a:pPr marL="118872" indent="0" algn="r" rtl="1">
              <a:buNone/>
            </a:pPr>
            <a:r>
              <a:rPr lang="ar-SA" sz="4200" dirty="0" smtClean="0"/>
              <a:t>لايجوز للطبيب أن يدَّعي لنفسه أو منشأته مهارات وخدمات تشخيصية أو علاجية ليس مؤهلاً لها وليس مرخصاً له بمزاولتها.</a:t>
            </a:r>
          </a:p>
          <a:p>
            <a:pPr marL="118872" indent="0" algn="r" rtl="1">
              <a:buNone/>
            </a:pPr>
            <a:r>
              <a:rPr lang="ar-SA" sz="4200" b="1" dirty="0" smtClean="0"/>
              <a:t>المادة ( 77</a:t>
            </a:r>
            <a:r>
              <a:rPr lang="en-US" sz="4200" b="1" dirty="0" smtClean="0"/>
              <a:t>(</a:t>
            </a:r>
            <a:endParaRPr lang="ar-SA" sz="4200" b="1" dirty="0" smtClean="0"/>
          </a:p>
          <a:p>
            <a:pPr marL="118872" indent="0" algn="r" rtl="1">
              <a:buNone/>
            </a:pPr>
            <a:r>
              <a:rPr lang="ar-SA" sz="4200" dirty="0" smtClean="0"/>
              <a:t>لايجوز للطبيب أن يستغل جهل المرضى بالمعلومات الطبية، فيضلِّلهم بادِّعاء إمكانه القيام بإجراءات تشخيصية أو علاجية لا تستند الى دليل علمي، أو بعرض ضمانات بشفاء بعض الأمراض. ويجب أن تقتصر المادة الاعلانية على المعلومات الحقيقية فقط دون مبالغة، وأن تخلو من عبارات توحي بالتفوق على الآخرين أو الحط من قدراتهم بأي شكل كان.</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62500" lnSpcReduction="20000"/>
          </a:bodyPr>
          <a:lstStyle/>
          <a:p>
            <a:pPr marL="118872" indent="0" algn="ctr" rtl="1">
              <a:buNone/>
            </a:pPr>
            <a:r>
              <a:rPr lang="ar-SA" b="1" dirty="0" smtClean="0">
                <a:solidFill>
                  <a:srgbClr val="FF0000"/>
                </a:solidFill>
              </a:rPr>
              <a:t>الباب السادس (2</a:t>
            </a:r>
            <a:r>
              <a:rPr lang="en-US" b="1" dirty="0" smtClean="0">
                <a:solidFill>
                  <a:srgbClr val="FF0000"/>
                </a:solidFill>
              </a:rPr>
              <a:t>/</a:t>
            </a:r>
            <a:r>
              <a:rPr lang="ar-SA" b="1" dirty="0" smtClean="0">
                <a:solidFill>
                  <a:srgbClr val="FF0000"/>
                </a:solidFill>
              </a:rPr>
              <a:t>2)</a:t>
            </a:r>
          </a:p>
          <a:p>
            <a:pPr marL="118872" indent="0" algn="ctr" rtl="1">
              <a:buNone/>
            </a:pPr>
            <a:r>
              <a:rPr lang="ar-SA" b="1" dirty="0" smtClean="0">
                <a:solidFill>
                  <a:srgbClr val="FF0000"/>
                </a:solidFill>
              </a:rPr>
              <a:t>الإعلان والإعلام</a:t>
            </a:r>
          </a:p>
          <a:p>
            <a:pPr algn="r" rtl="1">
              <a:buNone/>
            </a:pPr>
            <a:r>
              <a:rPr lang="ar-SA" dirty="0" smtClean="0"/>
              <a:t>.</a:t>
            </a:r>
          </a:p>
          <a:p>
            <a:pPr algn="r" rtl="1">
              <a:buNone/>
            </a:pPr>
            <a:r>
              <a:rPr lang="ar-SA" b="1" dirty="0" smtClean="0"/>
              <a:t>المادة ( 78</a:t>
            </a:r>
            <a:r>
              <a:rPr lang="en-US" b="1" dirty="0" smtClean="0"/>
              <a:t>(</a:t>
            </a:r>
            <a:endParaRPr lang="ar-SA" b="1" dirty="0" smtClean="0"/>
          </a:p>
          <a:p>
            <a:pPr algn="r" rtl="1">
              <a:buNone/>
            </a:pPr>
            <a:r>
              <a:rPr lang="ar-SA" dirty="0" smtClean="0"/>
              <a:t>على الطبيب أن يضيف إلى اسمه مؤهلاته وعنوانه وطريقة الاتصال به في أي دليل طبي محلي</a:t>
            </a:r>
          </a:p>
          <a:p>
            <a:pPr algn="r" rtl="1">
              <a:buNone/>
            </a:pPr>
            <a:r>
              <a:rPr lang="ar-SA" dirty="0" smtClean="0"/>
              <a:t>أو وطني أو في غير ذلك من المطبوعات المشابهة. ويجوز للأطباء والاختصاصيين العاملين في</a:t>
            </a:r>
          </a:p>
          <a:p>
            <a:pPr algn="r" rtl="1">
              <a:buNone/>
            </a:pPr>
            <a:r>
              <a:rPr lang="ar-SA" dirty="0" smtClean="0"/>
              <a:t>القطاع الخاص، إبلاغ زملائهم والمنشآت الصحية الأخرى عن الخدمات التي يقدمونها</a:t>
            </a:r>
          </a:p>
          <a:p>
            <a:pPr algn="r" rtl="1">
              <a:buNone/>
            </a:pPr>
            <a:r>
              <a:rPr lang="ar-SA" dirty="0" smtClean="0"/>
              <a:t>والممارسة التي يزاولونها.</a:t>
            </a:r>
          </a:p>
          <a:p>
            <a:pPr algn="r" rtl="1">
              <a:buNone/>
            </a:pPr>
            <a:endParaRPr lang="en-US" dirty="0" smtClean="0"/>
          </a:p>
          <a:p>
            <a:pPr algn="r" rtl="1">
              <a:buNone/>
            </a:pPr>
            <a:r>
              <a:rPr lang="ar-SA" b="1" dirty="0" smtClean="0"/>
              <a:t>المادة ( 79</a:t>
            </a:r>
            <a:r>
              <a:rPr lang="en-US" b="1" dirty="0" smtClean="0"/>
              <a:t>(</a:t>
            </a:r>
            <a:endParaRPr lang="ar-SA" b="1" dirty="0" smtClean="0"/>
          </a:p>
          <a:p>
            <a:pPr algn="r" rtl="1">
              <a:buNone/>
            </a:pPr>
            <a:r>
              <a:rPr lang="ar-SA" dirty="0" smtClean="0"/>
              <a:t>مع أن من الواجب تشجيع التوسع في استخدام وسائل الاعلام المقروءة والمسموعة والمرئية في</a:t>
            </a:r>
          </a:p>
          <a:p>
            <a:pPr algn="r" rtl="1">
              <a:buNone/>
            </a:pPr>
            <a:r>
              <a:rPr lang="ar-SA" dirty="0" smtClean="0"/>
              <a:t>التثقيف الصحي والتوعية الصحية، فان من الضروري اتخاذ جميع الاحتياطات التي تكفل عدم</a:t>
            </a:r>
          </a:p>
          <a:p>
            <a:pPr algn="r" rtl="1">
              <a:buNone/>
            </a:pPr>
            <a:r>
              <a:rPr lang="ar-SA" dirty="0" smtClean="0"/>
              <a:t>إساءة استعمال هذه الوسائل في الدعاية للطبيب بشكل ينافي ضوابط الإعلان الآنفة الذكر.</a:t>
            </a:r>
          </a:p>
          <a:p>
            <a:pPr algn="r" rtl="1">
              <a:buNone/>
            </a:pPr>
            <a:endParaRPr lang="en-US" b="1" dirty="0" smtClean="0"/>
          </a:p>
          <a:p>
            <a:pPr algn="r" rtl="1">
              <a:buNone/>
            </a:pPr>
            <a:r>
              <a:rPr lang="ar-SA" b="1" dirty="0" smtClean="0"/>
              <a:t>المادة (80</a:t>
            </a:r>
            <a:r>
              <a:rPr lang="en-US" b="1" dirty="0" smtClean="0"/>
              <a:t>(</a:t>
            </a:r>
            <a:endParaRPr lang="ar-SA" b="1" dirty="0" smtClean="0"/>
          </a:p>
          <a:p>
            <a:pPr algn="r" rtl="1">
              <a:buNone/>
            </a:pPr>
            <a:r>
              <a:rPr lang="ar-SA" dirty="0" smtClean="0"/>
              <a:t>على الأطباء الذين يعملون في منشآت صحية أو عيادات متخصصة، تجنُّب الدعاية للخدمات التي</a:t>
            </a:r>
          </a:p>
          <a:p>
            <a:pPr algn="r" rtl="1">
              <a:buNone/>
            </a:pPr>
            <a:r>
              <a:rPr lang="ar-SA" dirty="0" smtClean="0"/>
              <a:t>تقدمها الجهات التي يعملون بها أثناء الحديث في وسائل الاعلام أو كتابة المقالات أو ما إلى ذلك.</a:t>
            </a:r>
            <a:endParaRPr lang="en-US" dirty="0"/>
          </a:p>
        </p:txBody>
      </p:sp>
    </p:spTree>
    <p:extLst>
      <p:ext uri="{BB962C8B-B14F-4D97-AF65-F5344CB8AC3E}">
        <p14:creationId xmlns:p14="http://schemas.microsoft.com/office/powerpoint/2010/main" xmlns="" val="292728842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85000" lnSpcReduction="20000"/>
          </a:bodyPr>
          <a:lstStyle/>
          <a:p>
            <a:pPr marL="118872" indent="0" algn="ctr" rtl="1">
              <a:buNone/>
            </a:pPr>
            <a:r>
              <a:rPr lang="ar-SA" b="1" dirty="0" smtClean="0">
                <a:solidFill>
                  <a:srgbClr val="FF0000"/>
                </a:solidFill>
              </a:rPr>
              <a:t>الباب السابع</a:t>
            </a:r>
          </a:p>
          <a:p>
            <a:pPr marL="118872" indent="0" algn="ctr" rtl="1">
              <a:buNone/>
            </a:pPr>
            <a:r>
              <a:rPr lang="ar-SA" b="1" dirty="0" smtClean="0">
                <a:solidFill>
                  <a:srgbClr val="FF0000"/>
                </a:solidFill>
              </a:rPr>
              <a:t>واجبات الطبيب نحو المؤسسة التي يعمل بها</a:t>
            </a:r>
          </a:p>
          <a:p>
            <a:pPr algn="r" rtl="1">
              <a:buNone/>
            </a:pPr>
            <a:r>
              <a:rPr lang="ar-SA" b="1" dirty="0" smtClean="0"/>
              <a:t>المادة ( 81)</a:t>
            </a:r>
          </a:p>
          <a:p>
            <a:pPr algn="r" rtl="1"/>
            <a:r>
              <a:rPr lang="ar-SA" dirty="0" smtClean="0"/>
              <a:t>على الطبيب أن يحافظ على سمعة وكرامة المؤسسة التي يعمل بها، وأن يساهم مساهمة فاعلة في</a:t>
            </a:r>
            <a:r>
              <a:rPr lang="en-US" dirty="0" smtClean="0"/>
              <a:t> </a:t>
            </a:r>
            <a:r>
              <a:rPr lang="ar-SA" dirty="0" smtClean="0"/>
              <a:t>تطوير أدائها والارتقاء بها.</a:t>
            </a:r>
          </a:p>
          <a:p>
            <a:pPr algn="r" rtl="1"/>
            <a:endParaRPr lang="en-US" b="1" dirty="0" smtClean="0"/>
          </a:p>
          <a:p>
            <a:pPr algn="r" rtl="1">
              <a:buNone/>
            </a:pPr>
            <a:r>
              <a:rPr lang="ar-SA" b="1" dirty="0" smtClean="0"/>
              <a:t>المادة ( 82)</a:t>
            </a:r>
          </a:p>
          <a:p>
            <a:pPr algn="r" rtl="1"/>
            <a:r>
              <a:rPr lang="ar-SA" dirty="0" smtClean="0"/>
              <a:t>على الطبيب أن يكون ملتزماً بالقوانين واللوائح والأنظمة والتعليمات النافذة فيها.</a:t>
            </a:r>
            <a:endParaRPr lang="en-US" dirty="0" smtClean="0"/>
          </a:p>
          <a:p>
            <a:pPr algn="r" rtl="1"/>
            <a:endParaRPr lang="ar-SA" dirty="0" smtClean="0"/>
          </a:p>
          <a:p>
            <a:pPr algn="r" rtl="1">
              <a:buNone/>
            </a:pPr>
            <a:r>
              <a:rPr lang="ar-SA" b="1" dirty="0" smtClean="0"/>
              <a:t>المادة ( 83)</a:t>
            </a:r>
          </a:p>
          <a:p>
            <a:pPr algn="r" rtl="1"/>
            <a:r>
              <a:rPr lang="ar-SA" dirty="0" smtClean="0"/>
              <a:t>على الطبيب أن يحافظ على ممتلكات المؤسسة وأن يستخدمها الاستخدام الأمثل الرشيد.</a:t>
            </a:r>
          </a:p>
          <a:p>
            <a:pPr algn="r" rtl="1"/>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323528" y="1556792"/>
            <a:ext cx="8424936" cy="5301208"/>
          </a:xfrm>
        </p:spPr>
        <p:txBody>
          <a:bodyPr>
            <a:normAutofit fontScale="55000" lnSpcReduction="20000"/>
          </a:bodyPr>
          <a:lstStyle/>
          <a:p>
            <a:pPr marL="118872" indent="0" algn="ctr" rtl="1">
              <a:buNone/>
            </a:pPr>
            <a:r>
              <a:rPr lang="ar-SA" sz="3800" b="1" dirty="0" smtClean="0">
                <a:solidFill>
                  <a:srgbClr val="FF0000"/>
                </a:solidFill>
              </a:rPr>
              <a:t>الباب الثامن</a:t>
            </a:r>
          </a:p>
          <a:p>
            <a:pPr marL="118872" indent="0" algn="ctr" rtl="1">
              <a:buNone/>
            </a:pPr>
            <a:r>
              <a:rPr lang="ar-SA" sz="3800" b="1" dirty="0" smtClean="0">
                <a:solidFill>
                  <a:srgbClr val="FF0000"/>
                </a:solidFill>
              </a:rPr>
              <a:t>العلاقات مع الزملاء</a:t>
            </a:r>
            <a:r>
              <a:rPr lang="en-US" sz="3800" b="1" dirty="0" smtClean="0">
                <a:solidFill>
                  <a:srgbClr val="FF0000"/>
                </a:solidFill>
              </a:rPr>
              <a:t>(1/3) </a:t>
            </a:r>
            <a:endParaRPr lang="ar-SA" sz="3800" b="1" dirty="0" smtClean="0">
              <a:solidFill>
                <a:srgbClr val="FF0000"/>
              </a:solidFill>
            </a:endParaRPr>
          </a:p>
          <a:p>
            <a:pPr algn="r" rtl="1">
              <a:buNone/>
            </a:pPr>
            <a:r>
              <a:rPr lang="ar-SA" sz="3800" b="1" dirty="0" smtClean="0"/>
              <a:t>المادة ( 84)</a:t>
            </a:r>
            <a:endParaRPr lang="ar-SA" sz="3800" b="1" dirty="0"/>
          </a:p>
          <a:p>
            <a:pPr algn="r" rtl="1">
              <a:buNone/>
            </a:pPr>
            <a:r>
              <a:rPr lang="ar-SA" sz="3800" dirty="0" smtClean="0"/>
              <a:t>على الطبيب أن يحرص على </a:t>
            </a:r>
            <a:r>
              <a:rPr lang="ar-SA" sz="3800" dirty="0" smtClean="0">
                <a:solidFill>
                  <a:srgbClr val="2B11C9"/>
                </a:solidFill>
              </a:rPr>
              <a:t>حُسْن التصرُّف مع زملائه</a:t>
            </a:r>
            <a:r>
              <a:rPr lang="ar-SA" sz="3800" dirty="0" smtClean="0"/>
              <a:t>، وأن يبني علاقته بهم على الثقة</a:t>
            </a:r>
          </a:p>
          <a:p>
            <a:pPr algn="r" rtl="1">
              <a:buNone/>
            </a:pPr>
            <a:r>
              <a:rPr lang="ar-SA" sz="3800" dirty="0" smtClean="0"/>
              <a:t>المتبادلة والتعاون البنّاء وأن يتجنَّب نقدهم المباشر أمام المرضى، وأن يبذل جهده في تعليم</a:t>
            </a:r>
          </a:p>
          <a:p>
            <a:pPr algn="r" rtl="1">
              <a:buNone/>
            </a:pPr>
            <a:r>
              <a:rPr lang="ar-SA" sz="3800" dirty="0" smtClean="0"/>
              <a:t>الأطباء الذين يعملون ضمن الفريق الطبي أو من هم تحت التدريب. وعليه أن يتوخَّى الدقَّة</a:t>
            </a:r>
          </a:p>
          <a:p>
            <a:pPr algn="r" rtl="1">
              <a:buNone/>
            </a:pPr>
            <a:r>
              <a:rPr lang="ar-SA" sz="3800" dirty="0" smtClean="0"/>
              <a:t>والأمانة في تقويمه لأداء من يعملون معه أو يتدربون تحت إشرافه، فلا يبخسَ أحداً حقه، ولا</a:t>
            </a:r>
          </a:p>
          <a:p>
            <a:pPr algn="r" rtl="1">
              <a:buNone/>
            </a:pPr>
            <a:r>
              <a:rPr lang="ar-SA" sz="3800" dirty="0" smtClean="0"/>
              <a:t>يبالغ في مدحه والثناء عليه، ولا يساويَ في التقييم بين المجتهد والمقصِّر.</a:t>
            </a:r>
          </a:p>
          <a:p>
            <a:pPr algn="r" rtl="1">
              <a:buNone/>
            </a:pPr>
            <a:r>
              <a:rPr lang="ar-SA" sz="3800" b="1" dirty="0" smtClean="0"/>
              <a:t>المادة ( 85 )</a:t>
            </a:r>
          </a:p>
          <a:p>
            <a:pPr algn="r" rtl="1">
              <a:buNone/>
            </a:pPr>
            <a:r>
              <a:rPr lang="ar-SA" sz="3800" dirty="0" smtClean="0"/>
              <a:t>إذا اعتقد الطبيب أن التدخُّل الطبي من أحد زملائه أو رؤسائه من شأنه التأثير على سلامة</a:t>
            </a:r>
          </a:p>
          <a:p>
            <a:pPr algn="r" rtl="1">
              <a:buNone/>
            </a:pPr>
            <a:r>
              <a:rPr lang="ar-SA" sz="3800" dirty="0" smtClean="0"/>
              <a:t>ممارسته الطبية، أو خشي حصول ضرر للمريض من قِبَله، فعليه إبداءُ رأيه للزميل أو الرئيس</a:t>
            </a:r>
          </a:p>
          <a:p>
            <a:pPr algn="r" rtl="1">
              <a:buNone/>
            </a:pPr>
            <a:r>
              <a:rPr lang="ar-SA" sz="3800" dirty="0" smtClean="0"/>
              <a:t>مشافهةً. وفي حالة عدم الاتِّفاق يُرفع الأمر كتابةً إلى الجهة المختصَّة للنظر فيه واتخاذ القرار</a:t>
            </a:r>
          </a:p>
          <a:p>
            <a:pPr algn="r" rtl="1">
              <a:buNone/>
            </a:pPr>
            <a:r>
              <a:rPr lang="ar-SA" sz="3800" dirty="0" smtClean="0"/>
              <a:t>المناسب.</a:t>
            </a:r>
          </a:p>
          <a:p>
            <a:pPr algn="r" rtl="1">
              <a:buNone/>
            </a:pPr>
            <a:r>
              <a:rPr lang="ar-SA" sz="3800" b="1" dirty="0" smtClean="0"/>
              <a:t>المادة ( 86 )</a:t>
            </a:r>
          </a:p>
          <a:p>
            <a:pPr algn="r" rtl="1">
              <a:buNone/>
            </a:pPr>
            <a:r>
              <a:rPr lang="ar-SA" sz="3800" dirty="0" smtClean="0"/>
              <a:t>لا ينبغي للطبيب أن يتقاضى أجراً مقابل علاج زميل له.</a:t>
            </a:r>
          </a:p>
          <a:p>
            <a:pPr algn="r" rtl="1">
              <a:buNone/>
            </a:pPr>
            <a:r>
              <a:rPr lang="ar-SA" sz="3800" b="1" dirty="0" smtClean="0"/>
              <a:t>المادة (  87 )</a:t>
            </a:r>
          </a:p>
          <a:p>
            <a:pPr algn="r" rtl="1">
              <a:buNone/>
            </a:pPr>
            <a:r>
              <a:rPr lang="ar-SA" sz="3800" dirty="0" smtClean="0"/>
              <a:t>لا يجوز للطبيب أن يسعى لمزاحمة زميل له بطريقة غير شريفة في أيِّ عمل متعلِّق بالمهنة</a:t>
            </a:r>
            <a:r>
              <a:rPr lang="ar-SA" dirty="0" smtClean="0"/>
              <a:t>.</a:t>
            </a:r>
          </a:p>
        </p:txBody>
      </p:sp>
    </p:spTree>
    <p:extLst>
      <p:ext uri="{BB962C8B-B14F-4D97-AF65-F5344CB8AC3E}">
        <p14:creationId xmlns:p14="http://schemas.microsoft.com/office/powerpoint/2010/main" xmlns="" val="378628049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467544" y="1628800"/>
            <a:ext cx="8229600" cy="5082809"/>
          </a:xfrm>
        </p:spPr>
        <p:txBody>
          <a:bodyPr>
            <a:normAutofit fontScale="25000" lnSpcReduction="20000"/>
          </a:bodyPr>
          <a:lstStyle/>
          <a:p>
            <a:pPr marL="118872" indent="0" algn="ctr" rtl="1">
              <a:buNone/>
            </a:pPr>
            <a:r>
              <a:rPr lang="ar-SA" sz="8000" b="1" dirty="0" smtClean="0">
                <a:solidFill>
                  <a:srgbClr val="FF0000"/>
                </a:solidFill>
              </a:rPr>
              <a:t>الباب الثامن</a:t>
            </a:r>
          </a:p>
          <a:p>
            <a:pPr marL="118872" indent="0" algn="ctr" rtl="1">
              <a:buNone/>
            </a:pPr>
            <a:r>
              <a:rPr lang="ar-SA" sz="8000" b="1" dirty="0" smtClean="0">
                <a:solidFill>
                  <a:srgbClr val="FF0000"/>
                </a:solidFill>
              </a:rPr>
              <a:t>العلاقات مع الزملاء</a:t>
            </a:r>
            <a:r>
              <a:rPr lang="en-US" sz="8000" b="1" dirty="0" smtClean="0">
                <a:solidFill>
                  <a:srgbClr val="FF0000"/>
                </a:solidFill>
              </a:rPr>
              <a:t>(2/3)</a:t>
            </a:r>
            <a:endParaRPr lang="ar-SA" sz="8000" b="1" dirty="0" smtClean="0">
              <a:solidFill>
                <a:srgbClr val="FF0000"/>
              </a:solidFill>
            </a:endParaRPr>
          </a:p>
          <a:p>
            <a:pPr algn="r" rtl="1">
              <a:buNone/>
            </a:pPr>
            <a:r>
              <a:rPr lang="ar-SA" sz="9600" b="1" dirty="0" smtClean="0"/>
              <a:t>المادة (  88)</a:t>
            </a:r>
          </a:p>
          <a:p>
            <a:pPr algn="r" rtl="1">
              <a:buNone/>
            </a:pPr>
            <a:r>
              <a:rPr lang="ar-SA" sz="9600" dirty="0" smtClean="0"/>
              <a:t>على الطبيب تسوية أيِّ خلاف قد ينشأ بينه وبين أحد زملائه بسبب المهنة بالطرق الودِّية؛ فإن لم يُسَوَّ الخلاف، يبلغ الأمر إلى الجهة المختصَّة للفصل فيه.</a:t>
            </a:r>
          </a:p>
          <a:p>
            <a:pPr algn="r" rtl="1">
              <a:buNone/>
            </a:pPr>
            <a:r>
              <a:rPr lang="ar-SA" sz="9600" b="1" dirty="0" smtClean="0"/>
              <a:t> المادة ( 89)</a:t>
            </a:r>
          </a:p>
          <a:p>
            <a:pPr algn="r" rtl="1">
              <a:buNone/>
            </a:pPr>
            <a:r>
              <a:rPr lang="ar-SA" sz="9600" dirty="0" smtClean="0"/>
              <a:t>إذا حلَّ طبيبٌ محلَّ زميل له في عيادته بصفة مؤقتة، فعليه أن لا يحاول استغلال هذا الوضع لصالحه الشخصي، كما يجب عليه إبلاغ المريض قبل بدء الفحص بصفته، وأنه يحل محل الطبيب صاحب العيادة بصفة مؤقتة.</a:t>
            </a:r>
          </a:p>
          <a:p>
            <a:pPr algn="r" rtl="1">
              <a:buNone/>
            </a:pPr>
            <a:r>
              <a:rPr lang="ar-SA" sz="9600" b="1" dirty="0" smtClean="0"/>
              <a:t>المادة ( 90)</a:t>
            </a:r>
          </a:p>
          <a:p>
            <a:pPr algn="r" rtl="1">
              <a:buNone/>
            </a:pPr>
            <a:r>
              <a:rPr lang="ar-SA" sz="9600" dirty="0" smtClean="0"/>
              <a:t>إذا دُعي طبيبٌ لعيادة مريض يتولى علاجَهُ طبيبٌ آخر تعذَّرت دعوتُه، فعليه أن يترك إتمام المعالجة لزميله بمجرد عودته، وأن يبلغه بما اتَّخذه من إجراءات، ما لم يَرَ المريض أو أهله استمراره في المعالجة.</a:t>
            </a:r>
          </a:p>
          <a:p>
            <a:pPr algn="r" rtl="1">
              <a:buNone/>
            </a:pPr>
            <a:r>
              <a:rPr lang="ar-SA" sz="9600" b="1" dirty="0" smtClean="0"/>
              <a:t>المادة ( 91)</a:t>
            </a:r>
          </a:p>
          <a:p>
            <a:pPr algn="r" rtl="1">
              <a:buNone/>
            </a:pPr>
            <a:r>
              <a:rPr lang="ar-SA" sz="9600" dirty="0" smtClean="0"/>
              <a:t>لا يجوز للطبيب أن يفرض على أيٍّ من زملائه أجراً إلا إذا اشترك معه في الاستشارة أو العلاج</a:t>
            </a:r>
          </a:p>
        </p:txBody>
      </p:sp>
    </p:spTree>
    <p:extLst>
      <p:ext uri="{BB962C8B-B14F-4D97-AF65-F5344CB8AC3E}">
        <p14:creationId xmlns:p14="http://schemas.microsoft.com/office/powerpoint/2010/main" xmlns="" val="393679880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457200" y="1775191"/>
            <a:ext cx="8229600" cy="5082809"/>
          </a:xfrm>
        </p:spPr>
        <p:txBody>
          <a:bodyPr>
            <a:normAutofit fontScale="55000" lnSpcReduction="20000"/>
          </a:bodyPr>
          <a:lstStyle/>
          <a:p>
            <a:pPr marL="118872" indent="0" algn="ctr" rtl="1">
              <a:buNone/>
            </a:pPr>
            <a:r>
              <a:rPr lang="ar-SA" b="1" dirty="0" smtClean="0">
                <a:solidFill>
                  <a:srgbClr val="FF0000"/>
                </a:solidFill>
              </a:rPr>
              <a:t>الباب الثامن</a:t>
            </a:r>
          </a:p>
          <a:p>
            <a:pPr marL="118872" indent="0" algn="ctr" rtl="1">
              <a:buNone/>
            </a:pPr>
            <a:r>
              <a:rPr lang="ar-SA" b="1" dirty="0" smtClean="0">
                <a:solidFill>
                  <a:srgbClr val="FF0000"/>
                </a:solidFill>
              </a:rPr>
              <a:t>العلاقات مع الزملاء</a:t>
            </a:r>
            <a:r>
              <a:rPr lang="en-US" b="1" dirty="0" smtClean="0">
                <a:solidFill>
                  <a:srgbClr val="FF0000"/>
                </a:solidFill>
              </a:rPr>
              <a:t>(3/3)</a:t>
            </a:r>
            <a:endParaRPr lang="ar-SA" b="1" dirty="0" smtClean="0">
              <a:solidFill>
                <a:srgbClr val="FF0000"/>
              </a:solidFill>
            </a:endParaRPr>
          </a:p>
          <a:p>
            <a:pPr algn="r" rtl="1">
              <a:buNone/>
            </a:pPr>
            <a:r>
              <a:rPr lang="ar-SA" b="1" dirty="0" smtClean="0"/>
              <a:t>المادة ( 92)</a:t>
            </a:r>
          </a:p>
          <a:p>
            <a:pPr algn="r" rtl="1">
              <a:buNone/>
            </a:pPr>
            <a:r>
              <a:rPr lang="ar-SA" sz="4400" dirty="0" smtClean="0"/>
              <a:t>على الطبيب أن يحترم زملاء المهنة من غير الأطباء، وأن يقدِّر دورهم في علاج المريض أو العناية به، وأن يتجنَّب نقدهم أمام المرضى، وأن يبني علاقته بهم على الثقة المتبادلة والتعاوُن البنَّاء بما يخدم مصلحة المرضى، وأن يبذل الجهد في تعليمهم وتدريبهم والتأكُّد من التزامهم بأخلاقيات المهنة.</a:t>
            </a:r>
          </a:p>
          <a:p>
            <a:pPr algn="r" rtl="1">
              <a:buNone/>
            </a:pPr>
            <a:endParaRPr lang="ar-SA" sz="4400" b="1" dirty="0" smtClean="0"/>
          </a:p>
          <a:p>
            <a:pPr algn="r" rtl="1">
              <a:buNone/>
            </a:pPr>
            <a:r>
              <a:rPr lang="ar-SA" sz="4400" b="1" dirty="0" smtClean="0"/>
              <a:t>المادة ( 93)</a:t>
            </a:r>
          </a:p>
          <a:p>
            <a:pPr algn="r" rtl="1">
              <a:buNone/>
            </a:pPr>
            <a:r>
              <a:rPr lang="ar-SA" sz="4400" dirty="0" smtClean="0"/>
              <a:t>على الطبيب في تعامله مع أفراد الهيئة الطبية المساعدة أن يلتزم بما يلي:</a:t>
            </a:r>
          </a:p>
          <a:p>
            <a:pPr lvl="2" algn="r" rtl="1">
              <a:buNone/>
            </a:pPr>
            <a:r>
              <a:rPr lang="ar-SA" sz="3300" b="1" dirty="0" smtClean="0"/>
              <a:t>( أ) أن يحترمهم ويوقرهم وأن يبدي ملاحظاته المهنية لهم بطريقة لائقة؛</a:t>
            </a:r>
          </a:p>
          <a:p>
            <a:pPr lvl="2" algn="r" rtl="1">
              <a:buNone/>
            </a:pPr>
            <a:r>
              <a:rPr lang="ar-SA" sz="3300" b="1" dirty="0" smtClean="0"/>
              <a:t>( ب) أن يقوم بإصدار تعليماته العلاجية كتابةً، وبصورة واضحة، وأن يتأكد من تنفيذها ما</a:t>
            </a:r>
          </a:p>
          <a:p>
            <a:pPr lvl="2" algn="r" rtl="1">
              <a:buNone/>
            </a:pPr>
            <a:r>
              <a:rPr lang="ar-SA" sz="3300" b="1" dirty="0" smtClean="0"/>
              <a:t>أمكن ذلك؛</a:t>
            </a:r>
          </a:p>
          <a:p>
            <a:pPr lvl="2" algn="r" rtl="1">
              <a:buNone/>
            </a:pPr>
            <a:r>
              <a:rPr lang="ar-SA" sz="3300" b="1" dirty="0" smtClean="0"/>
              <a:t>( ج) أن يستمع الى ملاحظاتهم ونقدهم وتحفظاتهم بالنسبة لتعليماته العلاجية بنظرة</a:t>
            </a:r>
          </a:p>
          <a:p>
            <a:pPr lvl="2" algn="r" rtl="1">
              <a:buNone/>
            </a:pPr>
            <a:r>
              <a:rPr lang="ar-SA" sz="3300" b="1" dirty="0" smtClean="0"/>
              <a:t>موضوعية وبدون تعالٍ.</a:t>
            </a:r>
          </a:p>
          <a:p>
            <a:pPr lvl="2" algn="r" rtl="1">
              <a:buNone/>
            </a:pPr>
            <a:r>
              <a:rPr lang="ar-SA" sz="3300" b="1" dirty="0" smtClean="0"/>
              <a:t>( د) أن يساعد ويساهم في تقدُّمهم العلمي والمهني</a:t>
            </a:r>
            <a:r>
              <a:rPr lang="ar-SA" sz="2900" dirty="0" smtClean="0"/>
              <a:t>.</a:t>
            </a:r>
            <a:endParaRPr lang="en-US" sz="29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55000" lnSpcReduction="20000"/>
          </a:bodyPr>
          <a:lstStyle/>
          <a:p>
            <a:pPr marL="118872" indent="0" algn="ctr" rtl="1">
              <a:buNone/>
            </a:pPr>
            <a:r>
              <a:rPr lang="ar-SA" sz="3800" b="1" dirty="0" smtClean="0">
                <a:solidFill>
                  <a:srgbClr val="FF0000"/>
                </a:solidFill>
              </a:rPr>
              <a:t>الباب التاسع</a:t>
            </a:r>
          </a:p>
          <a:p>
            <a:pPr marL="118872" indent="0" algn="ctr" rtl="1">
              <a:buNone/>
            </a:pPr>
            <a:r>
              <a:rPr lang="ar-SA" sz="3800" b="1" dirty="0" smtClean="0">
                <a:solidFill>
                  <a:srgbClr val="FF0000"/>
                </a:solidFill>
              </a:rPr>
              <a:t>حقوق الطبيب</a:t>
            </a:r>
            <a:r>
              <a:rPr lang="en-US" sz="3800" b="1" dirty="0" smtClean="0">
                <a:solidFill>
                  <a:srgbClr val="FF0000"/>
                </a:solidFill>
              </a:rPr>
              <a:t>(1/3)</a:t>
            </a:r>
            <a:endParaRPr lang="ar-SA" sz="3800" b="1" dirty="0" smtClean="0">
              <a:solidFill>
                <a:srgbClr val="FF0000"/>
              </a:solidFill>
            </a:endParaRPr>
          </a:p>
          <a:p>
            <a:pPr marL="118872" indent="0" algn="r" rtl="1">
              <a:buNone/>
            </a:pPr>
            <a:r>
              <a:rPr lang="ar-SA" sz="3800" b="1" dirty="0" smtClean="0"/>
              <a:t>المادة ( 94</a:t>
            </a:r>
            <a:r>
              <a:rPr lang="en-US" sz="3800" b="1" dirty="0" smtClean="0"/>
              <a:t>(</a:t>
            </a:r>
            <a:endParaRPr lang="ar-SA" sz="3800" b="1" dirty="0" smtClean="0"/>
          </a:p>
          <a:p>
            <a:pPr marL="118872" indent="0" algn="r" rtl="1">
              <a:buNone/>
            </a:pPr>
            <a:r>
              <a:rPr lang="ar-SA" sz="3800" dirty="0" smtClean="0"/>
              <a:t>من حق الطبيب أن يوفر له </a:t>
            </a:r>
            <a:r>
              <a:rPr lang="ar-SA" sz="3800" dirty="0" smtClean="0">
                <a:solidFill>
                  <a:srgbClr val="2B11C9"/>
                </a:solidFill>
              </a:rPr>
              <a:t>المجتمع وسائل التدريب والتأهيل العلمي، ووضع النُظُم التي تكفُل</a:t>
            </a:r>
          </a:p>
          <a:p>
            <a:pPr marL="118872" indent="0" algn="r" rtl="1">
              <a:buNone/>
            </a:pPr>
            <a:r>
              <a:rPr lang="ar-SA" sz="3800" dirty="0" smtClean="0">
                <a:solidFill>
                  <a:srgbClr val="2B11C9"/>
                </a:solidFill>
              </a:rPr>
              <a:t>ضمان جودة المؤسسات الصحية وأدائها وفقاً للمعايير العالمية </a:t>
            </a:r>
            <a:r>
              <a:rPr lang="ar-SA" sz="3800" dirty="0" smtClean="0"/>
              <a:t>المتعارف عليها.</a:t>
            </a:r>
          </a:p>
          <a:p>
            <a:pPr marL="118872" indent="0" algn="r" rtl="1">
              <a:buNone/>
            </a:pPr>
            <a:r>
              <a:rPr lang="ar-SA" sz="3800" b="1" dirty="0" smtClean="0"/>
              <a:t>المادة ( 95</a:t>
            </a:r>
            <a:r>
              <a:rPr lang="en-US" sz="3800" b="1" dirty="0" smtClean="0"/>
              <a:t>(</a:t>
            </a:r>
            <a:endParaRPr lang="ar-SA" sz="3800" b="1" dirty="0" smtClean="0"/>
          </a:p>
          <a:p>
            <a:pPr marL="118872" indent="0" algn="r" rtl="1">
              <a:buNone/>
            </a:pPr>
            <a:r>
              <a:rPr lang="ar-SA" sz="3800" dirty="0" smtClean="0"/>
              <a:t>من حق الطبيب ان تُتاح له </a:t>
            </a:r>
            <a:r>
              <a:rPr lang="ar-SA" sz="3800" dirty="0" smtClean="0">
                <a:solidFill>
                  <a:srgbClr val="2B11C9"/>
                </a:solidFill>
              </a:rPr>
              <a:t>فرص التعليم والتدريب الطبي المستمر</a:t>
            </a:r>
            <a:r>
              <a:rPr lang="ar-SA" sz="3800" dirty="0" smtClean="0"/>
              <a:t>، وذلك من خلال المؤتمرات</a:t>
            </a:r>
          </a:p>
          <a:p>
            <a:pPr marL="118872" indent="0" algn="r" rtl="1">
              <a:buNone/>
            </a:pPr>
            <a:r>
              <a:rPr lang="ar-SA" sz="3800" dirty="0" smtClean="0"/>
              <a:t>والندوات واللقاءات العلمية والمكتبات والبعثات الدراسية ودورات صَقْل المعلومات والمهارات</a:t>
            </a:r>
          </a:p>
          <a:p>
            <a:pPr marL="118872" indent="0" algn="r" rtl="1">
              <a:buNone/>
            </a:pPr>
            <a:r>
              <a:rPr lang="ar-SA" sz="3800" dirty="0" smtClean="0"/>
              <a:t>وغيرها. وعليه أن يحرص على متابعة أحدث التطوُّرات المهنية في مجال تخصصه، وأن لا</a:t>
            </a:r>
          </a:p>
          <a:p>
            <a:pPr marL="118872" indent="0" algn="r" rtl="1">
              <a:buNone/>
            </a:pPr>
            <a:r>
              <a:rPr lang="ar-SA" sz="3800" dirty="0" smtClean="0"/>
              <a:t>يتوانى عن التفاعُل معها.</a:t>
            </a:r>
          </a:p>
          <a:p>
            <a:pPr marL="118872" indent="0" algn="r" rtl="1">
              <a:buNone/>
            </a:pPr>
            <a:r>
              <a:rPr lang="ar-SA" sz="3800" b="1" dirty="0" smtClean="0"/>
              <a:t>المادة ( 96</a:t>
            </a:r>
            <a:r>
              <a:rPr lang="en-US" sz="3800" b="1" dirty="0" smtClean="0"/>
              <a:t>(</a:t>
            </a:r>
            <a:endParaRPr lang="ar-SA" sz="3800" b="1" dirty="0" smtClean="0"/>
          </a:p>
          <a:p>
            <a:pPr marL="118872" indent="0" algn="r" rtl="1">
              <a:buNone/>
            </a:pPr>
            <a:r>
              <a:rPr lang="ar-SA" sz="3800" dirty="0" smtClean="0"/>
              <a:t>من حق الطبيب </a:t>
            </a:r>
            <a:r>
              <a:rPr lang="ar-SA" sz="3800" dirty="0" smtClean="0">
                <a:solidFill>
                  <a:srgbClr val="2B11C9"/>
                </a:solidFill>
              </a:rPr>
              <a:t>أن يُعامَل بما يستحقه من احترام وتقدير</a:t>
            </a:r>
            <a:r>
              <a:rPr lang="ar-SA" sz="3800" dirty="0" smtClean="0"/>
              <a:t>، وأن توفَّر له جميع الحقوق المدنية التي</a:t>
            </a:r>
          </a:p>
          <a:p>
            <a:pPr marL="118872" indent="0" algn="r" rtl="1">
              <a:buNone/>
            </a:pPr>
            <a:r>
              <a:rPr lang="ar-SA" sz="3800" dirty="0" smtClean="0"/>
              <a:t>يتمتع بها غيره من الأشخاص الطبيعيين، وأن لا يُوقف عن ممارسة المهنة إلا في حدود القانون،</a:t>
            </a:r>
          </a:p>
          <a:p>
            <a:pPr marL="118872" indent="0" algn="r" rtl="1">
              <a:buNone/>
            </a:pPr>
            <a:r>
              <a:rPr lang="ar-SA" sz="3800" dirty="0" smtClean="0"/>
              <a:t>وأن تُصانَ كرامته أثناء أي إجراء تحقيقي أو قضائي، وأن توفَّر له الحماية القانونية وحق الدفاع</a:t>
            </a:r>
          </a:p>
          <a:p>
            <a:pPr marL="118872" indent="0" algn="r" rtl="1">
              <a:buNone/>
            </a:pPr>
            <a:r>
              <a:rPr lang="ar-SA" sz="3800" dirty="0" smtClean="0"/>
              <a:t>عن نفسه في حالة ارتكابه لأيِّ خرق لأحكام القانون.</a:t>
            </a:r>
            <a:endParaRPr lang="ar-SA"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108520" y="1556792"/>
            <a:ext cx="9144000" cy="5643578"/>
          </a:xfrm>
        </p:spPr>
        <p:txBody>
          <a:bodyPr>
            <a:noAutofit/>
          </a:bodyPr>
          <a:lstStyle/>
          <a:p>
            <a:pPr marL="118872" indent="0" algn="ctr" rtl="1">
              <a:buNone/>
            </a:pPr>
            <a:r>
              <a:rPr lang="ar-SA" sz="2800" b="1" dirty="0" smtClean="0">
                <a:solidFill>
                  <a:srgbClr val="FF0000"/>
                </a:solidFill>
              </a:rPr>
              <a:t>الباب التاسع</a:t>
            </a:r>
          </a:p>
          <a:p>
            <a:pPr marL="118872" indent="0" algn="ctr" rtl="1">
              <a:buNone/>
            </a:pPr>
            <a:r>
              <a:rPr lang="ar-SA" sz="2800" b="1" dirty="0" smtClean="0">
                <a:solidFill>
                  <a:srgbClr val="FF0000"/>
                </a:solidFill>
              </a:rPr>
              <a:t>حقوق الطبيب</a:t>
            </a:r>
            <a:r>
              <a:rPr lang="en-US" sz="2800" b="1" dirty="0" smtClean="0">
                <a:solidFill>
                  <a:srgbClr val="FF0000"/>
                </a:solidFill>
              </a:rPr>
              <a:t>(2/3)</a:t>
            </a:r>
            <a:endParaRPr lang="ar-SA" sz="2800" b="1" dirty="0" smtClean="0">
              <a:solidFill>
                <a:srgbClr val="FF0000"/>
              </a:solidFill>
            </a:endParaRPr>
          </a:p>
          <a:p>
            <a:pPr marL="118872" indent="0" algn="r" rtl="1">
              <a:buNone/>
            </a:pPr>
            <a:r>
              <a:rPr lang="ar-SA" sz="2400" b="1" dirty="0" smtClean="0"/>
              <a:t>المادة ( 97 )</a:t>
            </a:r>
          </a:p>
          <a:p>
            <a:pPr marL="118872" indent="0" algn="r" rtl="1">
              <a:buNone/>
            </a:pPr>
            <a:r>
              <a:rPr lang="ar-SA" sz="2400" b="1" dirty="0" smtClean="0"/>
              <a:t>الطبيب مسؤول تجاه المريض عن </a:t>
            </a:r>
            <a:r>
              <a:rPr lang="ar-SA" sz="2400" b="1" dirty="0" smtClean="0">
                <a:solidFill>
                  <a:srgbClr val="2B11C9"/>
                </a:solidFill>
              </a:rPr>
              <a:t>بذل العناية اللازمة وليس مسؤولاً عن تحقيق الشفاء</a:t>
            </a:r>
            <a:r>
              <a:rPr lang="ar-SA" sz="2400" b="1" dirty="0" smtClean="0"/>
              <a:t>.</a:t>
            </a:r>
          </a:p>
          <a:p>
            <a:pPr marL="118872" indent="0" algn="r" rtl="1">
              <a:buNone/>
            </a:pPr>
            <a:r>
              <a:rPr lang="ar-SA" sz="2400" b="1" dirty="0" smtClean="0"/>
              <a:t>المادة (98 )</a:t>
            </a:r>
          </a:p>
          <a:p>
            <a:pPr marL="118872" indent="0" algn="r" rtl="1">
              <a:buNone/>
            </a:pPr>
            <a:r>
              <a:rPr lang="ar-SA" sz="2400" b="1" dirty="0" smtClean="0"/>
              <a:t>في حالة أداء الطبيب عمله مقابل أجر مباشر يجوز الاتفاق بينه وبين المريض على ربط</a:t>
            </a:r>
            <a:r>
              <a:rPr lang="en-US" sz="2400" b="1" dirty="0" smtClean="0"/>
              <a:t> </a:t>
            </a:r>
            <a:r>
              <a:rPr lang="ar-SA" sz="2400" b="1" dirty="0" smtClean="0"/>
              <a:t>استحقاق المقابل بحصول البرء.</a:t>
            </a:r>
          </a:p>
          <a:p>
            <a:pPr marL="118872" indent="0" algn="r" rtl="1">
              <a:buNone/>
            </a:pPr>
            <a:r>
              <a:rPr lang="ar-SA" sz="2400" b="1" dirty="0" smtClean="0"/>
              <a:t>المادة ( 99 )</a:t>
            </a:r>
          </a:p>
          <a:p>
            <a:pPr marL="118872" indent="0" algn="r" rtl="1">
              <a:buNone/>
            </a:pPr>
            <a:r>
              <a:rPr lang="ar-SA" sz="2400" b="1" dirty="0" smtClean="0"/>
              <a:t>لا يجوز إكراه  الطبيب مادياً أو معنوياً أو إجباره على أداء عمل أو الامتناع عن عمل يتعلَّق</a:t>
            </a:r>
            <a:r>
              <a:rPr lang="en-US" sz="2400" b="1" dirty="0" smtClean="0"/>
              <a:t> </a:t>
            </a:r>
            <a:r>
              <a:rPr lang="ar-SA" sz="2400" b="1" dirty="0" smtClean="0"/>
              <a:t>بممارسة مهنته إلا في حدود القانون. ولا يجوز إرغامه على الشهادة بما يخالف ضميره.</a:t>
            </a:r>
          </a:p>
        </p:txBody>
      </p:sp>
    </p:spTree>
    <p:extLst>
      <p:ext uri="{BB962C8B-B14F-4D97-AF65-F5344CB8AC3E}">
        <p14:creationId xmlns:p14="http://schemas.microsoft.com/office/powerpoint/2010/main" xmlns="" val="302405687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251520" y="1556792"/>
            <a:ext cx="8783960" cy="5643578"/>
          </a:xfrm>
        </p:spPr>
        <p:txBody>
          <a:bodyPr>
            <a:noAutofit/>
          </a:bodyPr>
          <a:lstStyle/>
          <a:p>
            <a:pPr marL="118872" indent="0" algn="ctr" rtl="1">
              <a:buNone/>
            </a:pPr>
            <a:r>
              <a:rPr lang="ar-SA" sz="2800" b="1" dirty="0" smtClean="0">
                <a:solidFill>
                  <a:srgbClr val="FF0000"/>
                </a:solidFill>
              </a:rPr>
              <a:t>الباب التاسع</a:t>
            </a:r>
          </a:p>
          <a:p>
            <a:pPr marL="118872" indent="0" algn="ctr" rtl="1">
              <a:buNone/>
            </a:pPr>
            <a:r>
              <a:rPr lang="ar-SA" sz="2800" b="1" dirty="0" smtClean="0">
                <a:solidFill>
                  <a:srgbClr val="FF0000"/>
                </a:solidFill>
              </a:rPr>
              <a:t>حقوق الطبيب</a:t>
            </a:r>
            <a:r>
              <a:rPr lang="en-US" sz="2800" b="1" dirty="0" smtClean="0">
                <a:solidFill>
                  <a:srgbClr val="FF0000"/>
                </a:solidFill>
              </a:rPr>
              <a:t>(3/3)</a:t>
            </a:r>
            <a:endParaRPr lang="ar-SA" sz="2800" b="1" dirty="0" smtClean="0">
              <a:solidFill>
                <a:srgbClr val="FF0000"/>
              </a:solidFill>
            </a:endParaRPr>
          </a:p>
          <a:p>
            <a:pPr marL="118872" indent="0" algn="r" rtl="1">
              <a:buNone/>
            </a:pPr>
            <a:r>
              <a:rPr lang="ar-SA" sz="2400" b="1" dirty="0" smtClean="0"/>
              <a:t>المادة (  100)</a:t>
            </a:r>
          </a:p>
          <a:p>
            <a:pPr marL="118872" indent="0" algn="r" rtl="1">
              <a:buNone/>
            </a:pPr>
            <a:r>
              <a:rPr lang="ar-SA" sz="2000" b="1" dirty="0" smtClean="0"/>
              <a:t>للطبيب أن يقوم </a:t>
            </a:r>
            <a:r>
              <a:rPr lang="ar-SA" sz="2000" b="1" dirty="0" smtClean="0">
                <a:solidFill>
                  <a:srgbClr val="2B11C9"/>
                </a:solidFill>
              </a:rPr>
              <a:t>بإحالة المريض </a:t>
            </a:r>
            <a:r>
              <a:rPr lang="ar-SA" sz="2000" b="1" dirty="0" smtClean="0"/>
              <a:t>من أجل التشخيص أو العلاج الى طبيب آخر أو إلى منشأة</a:t>
            </a:r>
            <a:r>
              <a:rPr lang="en-US" sz="2000" b="1" dirty="0" smtClean="0"/>
              <a:t> </a:t>
            </a:r>
            <a:r>
              <a:rPr lang="ar-SA" sz="2000" b="1" dirty="0" smtClean="0"/>
              <a:t>صحية أخرى وفقا للوائح الناظمة لهذا التحويل مع مراعاة ما يلي:</a:t>
            </a:r>
          </a:p>
          <a:p>
            <a:pPr marL="411480" lvl="1" indent="0" algn="r" rtl="1">
              <a:buNone/>
            </a:pPr>
            <a:r>
              <a:rPr lang="ar-SA" sz="2000" b="1" dirty="0" smtClean="0"/>
              <a:t>( أ) أن يكون الطبيب الذي سيحال إليه المريض يملك </a:t>
            </a:r>
            <a:r>
              <a:rPr lang="ar-SA" sz="2000" b="1" dirty="0" smtClean="0">
                <a:solidFill>
                  <a:srgbClr val="2B11C9"/>
                </a:solidFill>
              </a:rPr>
              <a:t>خبرة تخصصية </a:t>
            </a:r>
            <a:r>
              <a:rPr lang="ar-SA" sz="2000" b="1" dirty="0" smtClean="0"/>
              <a:t>يستفيد منها المريض.</a:t>
            </a:r>
          </a:p>
          <a:p>
            <a:pPr marL="411480" lvl="1" indent="0" algn="r" rtl="1">
              <a:buNone/>
            </a:pPr>
            <a:r>
              <a:rPr lang="ar-SA" sz="2000" b="1" dirty="0" smtClean="0"/>
              <a:t>( ب) أن يدلي، كتابة أو مشافهة، إلى الطبيب الذي يحيل اليه بالمعلومات التي يعتقد أنها لازمة</a:t>
            </a:r>
            <a:r>
              <a:rPr lang="en-US" sz="2000" b="1" dirty="0" smtClean="0"/>
              <a:t> </a:t>
            </a:r>
            <a:r>
              <a:rPr lang="ar-SA" sz="2000" b="1" dirty="0" smtClean="0"/>
              <a:t>لاستمرار العلاج.</a:t>
            </a:r>
          </a:p>
          <a:p>
            <a:pPr marL="411480" lvl="1" indent="0" algn="r" rtl="1">
              <a:buNone/>
            </a:pPr>
            <a:r>
              <a:rPr lang="ar-SA" sz="2000" b="1" dirty="0" smtClean="0"/>
              <a:t>( ج) أن لا تكون إحالة المريض بسبب التيقن من عدم شفائه أو لأسباب مالية.</a:t>
            </a:r>
          </a:p>
          <a:p>
            <a:pPr marL="411480" lvl="1" indent="0" algn="r" rtl="1">
              <a:buNone/>
            </a:pPr>
            <a:endParaRPr lang="ar-SA" sz="2000" b="1" dirty="0" smtClean="0"/>
          </a:p>
          <a:p>
            <a:pPr marL="118872" indent="0" algn="r" rtl="1">
              <a:buNone/>
            </a:pPr>
            <a:r>
              <a:rPr lang="ar-SA" sz="2400" b="1" dirty="0" smtClean="0"/>
              <a:t>المادة ( 101)</a:t>
            </a:r>
          </a:p>
          <a:p>
            <a:pPr marL="118872" indent="0" algn="r" rtl="1">
              <a:buNone/>
            </a:pPr>
            <a:r>
              <a:rPr lang="ar-SA" sz="2000" b="1" dirty="0" smtClean="0"/>
              <a:t>من حق الطبيب على أفراد الهيئات الصحية المساعدة في تنفيذ توجيهاته ومناقشته للاستيضاح</a:t>
            </a:r>
            <a:r>
              <a:rPr lang="en-US" sz="2000" b="1" dirty="0" smtClean="0"/>
              <a:t> </a:t>
            </a:r>
            <a:r>
              <a:rPr lang="ar-SA" sz="2000" b="1" dirty="0" smtClean="0"/>
              <a:t>كلما أمكن لهم ذلك، وأن يلتزموا بحدود المهنة في مجال تخصُّصهم دون تجاوز</a:t>
            </a:r>
            <a:r>
              <a:rPr lang="ar-SA" sz="2000" dirty="0" smtClean="0"/>
              <a:t>.</a:t>
            </a:r>
            <a:endParaRPr lang="en-US" sz="2000" dirty="0"/>
          </a:p>
        </p:txBody>
      </p:sp>
    </p:spTree>
    <p:extLst>
      <p:ext uri="{BB962C8B-B14F-4D97-AF65-F5344CB8AC3E}">
        <p14:creationId xmlns:p14="http://schemas.microsoft.com/office/powerpoint/2010/main" xmlns="" val="120270741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55000" lnSpcReduction="20000"/>
          </a:bodyPr>
          <a:lstStyle/>
          <a:p>
            <a:pPr marL="118872" indent="0" algn="ctr" rtl="1">
              <a:buNone/>
            </a:pPr>
            <a:r>
              <a:rPr lang="ar-SA" sz="3800" b="1" dirty="0" smtClean="0">
                <a:solidFill>
                  <a:srgbClr val="FF0000"/>
                </a:solidFill>
              </a:rPr>
              <a:t>الباب العاشر</a:t>
            </a:r>
          </a:p>
          <a:p>
            <a:pPr marL="118872" indent="0" algn="ctr" rtl="1">
              <a:buNone/>
            </a:pPr>
            <a:r>
              <a:rPr lang="ar-SA" sz="3800" b="1" dirty="0" smtClean="0">
                <a:solidFill>
                  <a:srgbClr val="FF0000"/>
                </a:solidFill>
              </a:rPr>
              <a:t>واجبات الطبيب تجاه مهنته</a:t>
            </a:r>
            <a:r>
              <a:rPr lang="en-US" sz="3800" b="1" dirty="0" smtClean="0">
                <a:solidFill>
                  <a:srgbClr val="FF0000"/>
                </a:solidFill>
              </a:rPr>
              <a:t>(1/3)</a:t>
            </a:r>
            <a:endParaRPr lang="ar-SA" sz="3800" b="1" dirty="0" smtClean="0">
              <a:solidFill>
                <a:srgbClr val="FF0000"/>
              </a:solidFill>
            </a:endParaRPr>
          </a:p>
          <a:p>
            <a:pPr algn="r" rtl="1"/>
            <a:r>
              <a:rPr lang="ar-SA" sz="3800" b="1" dirty="0" smtClean="0"/>
              <a:t>المادة ( 102)</a:t>
            </a:r>
          </a:p>
          <a:p>
            <a:pPr algn="r" rtl="1">
              <a:buNone/>
            </a:pPr>
            <a:r>
              <a:rPr lang="ar-SA" sz="3800" dirty="0" smtClean="0"/>
              <a:t>على الطبيب أن يحافظ على شرف مهنته، ويلتزم بمعايير مزاولتها ويعمل على الارتقاء بها، وأن يساهم بصورة فعّالة في تطويرها علمياً ومعرفياً من خلال الأبحاث والدراسات وكتابة المقالات والتعليم والتدريب المستمر.</a:t>
            </a:r>
          </a:p>
          <a:p>
            <a:pPr algn="r" rtl="1">
              <a:buNone/>
            </a:pPr>
            <a:endParaRPr lang="ar-SA" sz="3800" dirty="0" smtClean="0"/>
          </a:p>
          <a:p>
            <a:pPr algn="r" rtl="1"/>
            <a:r>
              <a:rPr lang="ar-SA" sz="3800" b="1" dirty="0" smtClean="0"/>
              <a:t>المادة ( 103)</a:t>
            </a:r>
          </a:p>
          <a:p>
            <a:pPr algn="r" rtl="1">
              <a:buNone/>
            </a:pPr>
            <a:r>
              <a:rPr lang="ar-SA" sz="3800" dirty="0" smtClean="0"/>
              <a:t>على الطبيب في تعامله مع المريض، أن يتجنَّب كل ما يخل بأمانته ونزاهته، وكل ما من شأنه</a:t>
            </a:r>
          </a:p>
          <a:p>
            <a:pPr algn="r" rtl="1">
              <a:buNone/>
            </a:pPr>
            <a:r>
              <a:rPr lang="ar-SA" sz="3800" dirty="0" smtClean="0"/>
              <a:t>الإساءة لمهنة الطب، وأن لا يخسر ثقة المريض باستخدام أساليب الغش أو التدليس، أو إقامة</a:t>
            </a:r>
          </a:p>
          <a:p>
            <a:pPr algn="r" rtl="1">
              <a:buNone/>
            </a:pPr>
            <a:r>
              <a:rPr lang="ar-SA" sz="3800" dirty="0" smtClean="0"/>
              <a:t>علاقات غير طبيعية معه أو مع أحد من أفراد عائلته، أو التكسُّب المادي بطرق غير مشروعة.</a:t>
            </a:r>
          </a:p>
          <a:p>
            <a:pPr algn="r" rtl="1">
              <a:buNone/>
            </a:pPr>
            <a:r>
              <a:rPr lang="ar-SA" sz="3800" dirty="0" smtClean="0"/>
              <a:t>كما أن عليه أن يتجنَّب السعي إلى الشهرة على حساب أخلاقيات المهنة وأصولها.</a:t>
            </a:r>
          </a:p>
          <a:p>
            <a:pPr algn="r" rtl="1">
              <a:buNone/>
            </a:pPr>
            <a:endParaRPr lang="ar-SA" sz="3800" dirty="0" smtClean="0"/>
          </a:p>
          <a:p>
            <a:pPr algn="r" rtl="1"/>
            <a:r>
              <a:rPr lang="ar-SA" sz="3800" b="1" dirty="0" smtClean="0"/>
              <a:t>المادة ( 104)</a:t>
            </a:r>
          </a:p>
          <a:p>
            <a:pPr algn="r" rtl="1">
              <a:buNone/>
            </a:pPr>
            <a:r>
              <a:rPr lang="ar-SA" sz="3800" dirty="0" smtClean="0"/>
              <a:t>على الطبيب أن يُدلي بشهادته أمام السلطات المختصَّة كلما طُلب منه ذلك. وعليه أن يقوم بتحريرالتقارير الطبية بأمانة ودقة وفقاً للنُظُم المعمول بها.</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10532</TotalTime>
  <Words>10851</Words>
  <Application>Microsoft Office PowerPoint</Application>
  <PresentationFormat>On-screen Show (4:3)</PresentationFormat>
  <Paragraphs>915</Paragraphs>
  <Slides>104</Slides>
  <Notes>3</Notes>
  <HiddenSlides>0</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Module</vt:lpstr>
      <vt:lpstr>Prof.Ahmed Adeel / Dr Maha Arafa </vt:lpstr>
      <vt:lpstr>Objectivesالأهداف                   </vt:lpstr>
      <vt:lpstr>Slide 3</vt:lpstr>
      <vt:lpstr>تعريف بممارسة الطب من منظور إسلامي</vt:lpstr>
      <vt:lpstr>تعريف بممارسة الطب من منظور إسلامي </vt:lpstr>
      <vt:lpstr>تعريف بممارسة الطب من منظور إسلامي </vt:lpstr>
      <vt:lpstr>Slide 7</vt:lpstr>
      <vt:lpstr>دور الحضارة الإسلامية في تطور الطب  والعلوم الطبية </vt:lpstr>
      <vt:lpstr>إسهام الحضارة الإسلامية في تطور الطب في االعالم </vt:lpstr>
      <vt:lpstr>إسهام الحضارة الإسلامية في تطور الطب في العالم   </vt:lpstr>
      <vt:lpstr>إسهام الحضارة الإسلامية في تطور الطب في العالم </vt:lpstr>
      <vt:lpstr>Contribution of Islamic Civilization to the evolution of medicine </vt:lpstr>
      <vt:lpstr>إسهام الحضارة الإسلامية في تطور الطب في االعالم </vt:lpstr>
      <vt:lpstr>إسهام الحضارة الإسلامية في تطور الطب في العالم </vt:lpstr>
      <vt:lpstr>Slide 15</vt:lpstr>
      <vt:lpstr>إسهام الحضارة الإسلامية في تطور الطب في االعالم </vt:lpstr>
      <vt:lpstr>إسهام الحضارة الإسلامية في تطور الطب في العالم</vt:lpstr>
      <vt:lpstr>إسهام الحضارة الإسلامية في تطور الطب في العالم</vt:lpstr>
      <vt:lpstr>` إسهام الحضارة الإسلامية في تطور الطب في العالم </vt:lpstr>
      <vt:lpstr>` إسهام الحضارة الإسلامية في تطور الطب في العالم </vt:lpstr>
      <vt:lpstr>إسهام الحضارة الإسلامية في تطور الطب في العالم</vt:lpstr>
      <vt:lpstr>الكافي في الكحل  خليفة بن أبي المحاسن الحلبي تشريح العين والتّصالب البصريّ والدّماغ</vt:lpstr>
      <vt:lpstr>إسهام الحضارة الإسلامية في تطور الطب في العالم</vt:lpstr>
      <vt:lpstr>مبادئ الأخلاقيات الإسلامية في الطب</vt:lpstr>
      <vt:lpstr>مبادئ الأخلاقيات ألإسلامية في الطب</vt:lpstr>
      <vt:lpstr> المبادئ الإسلامية في أخلاقيات المهن الطبية </vt:lpstr>
      <vt:lpstr>المبادئ الإسلامية في أخلاقيات المهن الطبية</vt:lpstr>
      <vt:lpstr>المبادئ الإسلامية في أخلاقيات المهن الطبية</vt:lpstr>
      <vt:lpstr>المبادئ الإسلامية في أخلاقيات المهن الطبية</vt:lpstr>
      <vt:lpstr>المبادئ الإسلامية في أخلاقيات المهن الطبية</vt:lpstr>
      <vt:lpstr>Islamic code of medical and health ethics</vt:lpstr>
      <vt:lpstr>Islamic code of medical and health ethics</vt:lpstr>
      <vt:lpstr>Islamic code of medical and health ethics</vt:lpstr>
      <vt:lpstr>Islamic code of medical and health ethics</vt:lpstr>
      <vt:lpstr>Islamic code of medical and health ethics</vt:lpstr>
      <vt:lpstr>مصادر و مرجعيات أخلاقيات المهن الصحية  في الإسلام  </vt:lpstr>
      <vt:lpstr>الميثاق الإسلامي العالمي للأخلاقيات الطبية والصحية </vt:lpstr>
      <vt:lpstr>الفتاوى المتعلقة بالطب وأحكام المرضى</vt:lpstr>
      <vt:lpstr>الميثاق الإسلامي العالمي للأخلاقيات الطبية والصحية </vt:lpstr>
      <vt:lpstr>الميثاق الإسلامي العالمي للأخلاقيات الطبية والصحية </vt:lpstr>
      <vt:lpstr>أخلاق الطبيب: الحيثيات الشرعية</vt:lpstr>
      <vt:lpstr>أخلاق الطبيب: الحيثيات الشرعية</vt:lpstr>
      <vt:lpstr>أخلاق الطبيب: الحيثيات الشرعية</vt:lpstr>
      <vt:lpstr>أخلاق الطبيب: الحيثيات الشرعية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واجبات الطبيب نحو المريض: الحيثيات الشرعية </vt:lpstr>
      <vt:lpstr>واجبات الطبيب نحو المريض: الحيثيات الشرعية  </vt:lpstr>
      <vt:lpstr>واجبات الطبيب نحو المريض: الحيثيات الشرعية  </vt:lpstr>
      <vt:lpstr>واجبات الطبيب نحو المريض: الحيثيات الشرعية</vt:lpstr>
      <vt:lpstr>Slide 67</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  واجبات الطبيب   السر الطبي : الحيثيات الشرعية </vt:lpstr>
      <vt:lpstr>  واجبات الطبيب   السر الطبي : الحيثيات الشرعية </vt:lpstr>
      <vt:lpstr>  واجبات الطبيب   السر الطبي : الحيثيات الشرعية </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امثلة للقضايا الأخلاقية  الطبية المعاصرة التي تتناولها الأخلاقيات الإسلامية بطريقة متميزة</vt:lpstr>
      <vt:lpstr>Slide 103</vt:lpstr>
      <vt:lpstr>Slide 104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Initiative, integrity, trustworthiness</dc:title>
  <dc:creator>Dr.Hannan</dc:creator>
  <cp:lastModifiedBy>Dr.Maha</cp:lastModifiedBy>
  <cp:revision>472</cp:revision>
  <dcterms:created xsi:type="dcterms:W3CDTF">2010-08-16T07:25:26Z</dcterms:created>
  <dcterms:modified xsi:type="dcterms:W3CDTF">2013-12-03T21:21:10Z</dcterms:modified>
</cp:coreProperties>
</file>