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335" r:id="rId2"/>
    <p:sldId id="325" r:id="rId3"/>
    <p:sldId id="326" r:id="rId4"/>
    <p:sldId id="327" r:id="rId5"/>
    <p:sldId id="328" r:id="rId6"/>
    <p:sldId id="330" r:id="rId7"/>
    <p:sldId id="342" r:id="rId8"/>
    <p:sldId id="294" r:id="rId9"/>
    <p:sldId id="295" r:id="rId10"/>
    <p:sldId id="296" r:id="rId11"/>
    <p:sldId id="279" r:id="rId12"/>
    <p:sldId id="305" r:id="rId13"/>
    <p:sldId id="358" r:id="rId14"/>
    <p:sldId id="300" r:id="rId15"/>
    <p:sldId id="301" r:id="rId16"/>
    <p:sldId id="352" r:id="rId17"/>
    <p:sldId id="359" r:id="rId18"/>
    <p:sldId id="346" r:id="rId19"/>
    <p:sldId id="349" r:id="rId20"/>
    <p:sldId id="350" r:id="rId21"/>
    <p:sldId id="331" r:id="rId22"/>
    <p:sldId id="333" r:id="rId23"/>
    <p:sldId id="332" r:id="rId24"/>
    <p:sldId id="341" r:id="rId25"/>
    <p:sldId id="344" r:id="rId26"/>
    <p:sldId id="323" r:id="rId27"/>
    <p:sldId id="310" r:id="rId28"/>
    <p:sldId id="260" r:id="rId29"/>
    <p:sldId id="259" r:id="rId30"/>
    <p:sldId id="262" r:id="rId31"/>
    <p:sldId id="263" r:id="rId32"/>
    <p:sldId id="275" r:id="rId33"/>
    <p:sldId id="264" r:id="rId34"/>
    <p:sldId id="265" r:id="rId35"/>
    <p:sldId id="334" r:id="rId36"/>
    <p:sldId id="266" r:id="rId37"/>
    <p:sldId id="267" r:id="rId38"/>
    <p:sldId id="357" r:id="rId39"/>
    <p:sldId id="268" r:id="rId40"/>
    <p:sldId id="269" r:id="rId41"/>
    <p:sldId id="270" r:id="rId42"/>
    <p:sldId id="271" r:id="rId43"/>
    <p:sldId id="272" r:id="rId44"/>
    <p:sldId id="273" r:id="rId45"/>
    <p:sldId id="274" r:id="rId46"/>
    <p:sldId id="282" r:id="rId47"/>
    <p:sldId id="283" r:id="rId48"/>
    <p:sldId id="284" r:id="rId49"/>
    <p:sldId id="285" r:id="rId50"/>
    <p:sldId id="286" r:id="rId51"/>
    <p:sldId id="287" r:id="rId52"/>
    <p:sldId id="291" r:id="rId53"/>
    <p:sldId id="292" r:id="rId54"/>
    <p:sldId id="336" r:id="rId55"/>
    <p:sldId id="337" r:id="rId56"/>
    <p:sldId id="338" r:id="rId57"/>
    <p:sldId id="340" r:id="rId58"/>
    <p:sldId id="343" r:id="rId59"/>
    <p:sldId id="356" r:id="rId60"/>
    <p:sldId id="355" r:id="rId61"/>
    <p:sldId id="353" r:id="rId62"/>
    <p:sldId id="354" r:id="rId63"/>
    <p:sldId id="293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82" d="100"/>
          <a:sy n="82" d="100"/>
        </p:scale>
        <p:origin x="-156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1" d="100"/>
        <a:sy n="3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33A8-BB1F-4F5D-9D3D-BDD604F1EA1D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67264-102C-478D-96B2-28A852B742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9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8E146D0-E85F-49F5-B9E5-3D191201BEDE}" type="datetimeFigureOut">
              <a:rPr lang="en-US" smtClean="0"/>
              <a:pPr/>
              <a:t>2/6/2014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C134A0-5542-4F50-95AA-9AEE1D83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museum.org.uk/broughttolife/techniques/~/link.aspx?_id=76BD739C3C5F45F4B8C73B8FE07720AF&amp;_z=z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/>
          <a:lstStyle/>
          <a:p>
            <a:pPr algn="ctr"/>
            <a:r>
              <a:rPr lang="en-US" dirty="0" smtClean="0"/>
              <a:t>Ethics of Medical Research</a:t>
            </a:r>
            <a:endParaRPr lang="ar-SA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343400"/>
            <a:ext cx="5105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Ahmed A.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Adeel</a:t>
            </a:r>
            <a:endParaRPr lang="ar-S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4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Tuskegee Syphilis Study (1932-72)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419600" cy="46256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For 40 years they were never told they had syphilis and were never treated for it, even when penicillin became a standard cure in 1947. They were simply told they had ‘bad blood’. </a:t>
            </a:r>
          </a:p>
          <a:p>
            <a:endParaRPr lang="en-US" dirty="0" smtClean="0"/>
          </a:p>
          <a:p>
            <a:r>
              <a:rPr lang="en-US" dirty="0" smtClean="0"/>
              <a:t>Among the aims of the study was to see whether syphilis affected black men differently from white men.</a:t>
            </a:r>
            <a:endParaRPr lang="en-US" dirty="0"/>
          </a:p>
        </p:txBody>
      </p:sp>
      <p:pic>
        <p:nvPicPr>
          <p:cNvPr id="5" name="Picture 4" descr="hommed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0"/>
            <a:ext cx="4243933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Tuskegee Syphilis Study (1932-72)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participating in the study, the men received free rides to and from the clinic at Tuskegee University, Alabama. </a:t>
            </a:r>
          </a:p>
          <a:p>
            <a:endParaRPr lang="en-US" dirty="0" smtClean="0"/>
          </a:p>
          <a:p>
            <a:r>
              <a:rPr lang="en-US" dirty="0" smtClean="0"/>
              <a:t>There they were given hot meals and free medical treatment for minor ailments. Any treatments they thought they were also getting for their ‘bad blood’ were actually </a:t>
            </a:r>
            <a:r>
              <a:rPr lang="en-US" dirty="0" smtClean="0">
                <a:hlinkClick r:id="rId2"/>
              </a:rPr>
              <a:t>placebos</a:t>
            </a:r>
            <a:r>
              <a:rPr lang="en-US" dirty="0" smtClean="0"/>
              <a:t>, aspirin or mineral supplements. </a:t>
            </a:r>
          </a:p>
          <a:p>
            <a:endParaRPr lang="en-US" dirty="0" smtClean="0"/>
          </a:p>
          <a:p>
            <a:r>
              <a:rPr lang="en-US" dirty="0" smtClean="0"/>
              <a:t>Medical staff allowed nothing to interfere with their work. </a:t>
            </a:r>
          </a:p>
          <a:p>
            <a:endParaRPr lang="en-US" dirty="0" smtClean="0"/>
          </a:p>
          <a:p>
            <a:r>
              <a:rPr lang="en-US" dirty="0" smtClean="0"/>
              <a:t>Even when 250 of the men were drafted for service in the Second World War, they remained part of the study.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Tuskegee Syphilis Study (1932-72)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029200"/>
            <a:ext cx="8458200" cy="14252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the study ended in 1972 following a public outcry, only 74 of the original participants were still alive. </a:t>
            </a:r>
          </a:p>
        </p:txBody>
      </p:sp>
      <p:pic>
        <p:nvPicPr>
          <p:cNvPr id="4" name="Picture 3" descr="imagesCA8F72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600200"/>
            <a:ext cx="6477000" cy="345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7133118" cy="4750656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Tuskegee Syphilis Study (1932-72)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5407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Tuskegee Syphilis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3276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Only 74  men were  still alive. </a:t>
            </a:r>
          </a:p>
          <a:p>
            <a:pPr lvl="1"/>
            <a:r>
              <a:rPr lang="en-US" dirty="0" smtClean="0"/>
              <a:t>All rest had died of the disease or of related complications. </a:t>
            </a:r>
          </a:p>
          <a:p>
            <a:pPr lvl="1"/>
            <a:r>
              <a:rPr lang="en-US" dirty="0" smtClean="0"/>
              <a:t>40 wives had been infected </a:t>
            </a:r>
          </a:p>
          <a:p>
            <a:pPr lvl="1"/>
            <a:r>
              <a:rPr lang="en-US" dirty="0" smtClean="0"/>
              <a:t>19 children had been born with congenital syphilis. </a:t>
            </a:r>
          </a:p>
          <a:p>
            <a:pPr lvl="1"/>
            <a:r>
              <a:rPr lang="en-US" dirty="0" smtClean="0"/>
              <a:t>Survivors eventually received financial compensation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Tuskegee Syphilis Study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4400"/>
            <a:ext cx="8915400" cy="18062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1997 US President Bill Clinton was moved to declare that ‘</a:t>
            </a:r>
            <a:r>
              <a:rPr lang="en-US" b="1" i="1" dirty="0" smtClean="0">
                <a:solidFill>
                  <a:srgbClr val="FF0000"/>
                </a:solidFill>
              </a:rPr>
              <a:t>on behalf of the American people, what the United States government did was shameful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Picture 3" descr="li-syphlis-620-cp00239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0"/>
            <a:ext cx="5562600" cy="3131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Belmont Report 1979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Principles of research with human subjects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785786" y="1714488"/>
            <a:ext cx="75724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Principles of Research </a:t>
            </a:r>
            <a:r>
              <a:rPr lang="en-US" sz="2800" b="1" dirty="0" smtClean="0"/>
              <a:t>with Human Subjects:</a:t>
            </a:r>
            <a:endParaRPr lang="en-US" sz="2800" b="1" dirty="0"/>
          </a:p>
          <a:p>
            <a:r>
              <a:rPr lang="en-US" sz="2400" b="1" dirty="0" smtClean="0"/>
              <a:t>• Respect for Persons </a:t>
            </a:r>
          </a:p>
          <a:p>
            <a:r>
              <a:rPr lang="en-US" sz="2400" b="1" dirty="0" smtClean="0"/>
              <a:t>• Beneficence</a:t>
            </a:r>
          </a:p>
          <a:p>
            <a:r>
              <a:rPr lang="en-US" sz="2400" b="1" dirty="0" smtClean="0"/>
              <a:t>• Justice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348" y="5000636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http://ohrp.osophs.dhhs.gov/humansubjects/guidance/belmont.htm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00034" y="3571876"/>
            <a:ext cx="771530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SA" dirty="0" smtClean="0"/>
              <a:t>معاملة الإنسان  كشخصية مستقلة  له رأيه الحر دون إكراه </a:t>
            </a:r>
            <a:endParaRPr lang="en-US" dirty="0"/>
          </a:p>
          <a:p>
            <a:pPr marL="342900" indent="-342900" algn="r" rtl="1">
              <a:buFont typeface="+mj-lt"/>
              <a:buAutoNum type="arabicPeriod"/>
            </a:pPr>
            <a:r>
              <a:rPr lang="ar-SA" dirty="0" smtClean="0"/>
              <a:t>الإحسان و منع الإساءة  كما يجب أن لآ يصيب الضرر  الإنسان نتيجةللبحث</a:t>
            </a:r>
            <a:endParaRPr lang="en-US" dirty="0" smtClean="0"/>
          </a:p>
          <a:p>
            <a:pPr marL="342900" indent="-342900" algn="r" rtl="1">
              <a:buFont typeface="+mj-lt"/>
              <a:buAutoNum type="arabicPeriod"/>
            </a:pPr>
            <a:r>
              <a:rPr lang="ar-SA" dirty="0" smtClean="0"/>
              <a:t> العدل في العبء و الفائدة المرجوة من البحث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Belmont Report 1979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Principles of research with human subjects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1600200"/>
            <a:ext cx="692948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Principles of Research </a:t>
            </a:r>
            <a:r>
              <a:rPr lang="en-US" sz="2800" b="1" dirty="0" smtClean="0"/>
              <a:t>with Human </a:t>
            </a:r>
            <a:r>
              <a:rPr lang="en-US" sz="2800" b="1" dirty="0"/>
              <a:t>Subjects</a:t>
            </a:r>
          </a:p>
          <a:p>
            <a:r>
              <a:rPr lang="en-US" sz="3600" b="1" dirty="0" smtClean="0"/>
              <a:t>(1)  </a:t>
            </a:r>
            <a:r>
              <a:rPr lang="en-US" sz="2400" b="1" dirty="0" smtClean="0"/>
              <a:t>Respect for Persons 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معاملة الإنسان  كشخصية مستقلة  له رأيه الحر دون إكراه 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– individuals have autonomy and choice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people can not be used as a means to an end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provide protection to the vulnerable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provide informed consent and privacy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(2) Beneficence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(3) Justice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1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Belmont Report 1979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Principles of research with human subjects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1600200"/>
            <a:ext cx="6929486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Principles of Research </a:t>
            </a:r>
            <a:r>
              <a:rPr lang="en-US" sz="2800" b="1" dirty="0" smtClean="0"/>
              <a:t>with Human </a:t>
            </a:r>
            <a:r>
              <a:rPr lang="en-US" sz="2800" b="1" dirty="0"/>
              <a:t>Subjects</a:t>
            </a:r>
          </a:p>
          <a:p>
            <a:r>
              <a:rPr lang="en-US" dirty="0" smtClean="0"/>
              <a:t>• </a:t>
            </a:r>
            <a:r>
              <a:rPr lang="en-US" sz="2400" b="1" dirty="0" smtClean="0"/>
              <a:t>Respect for Persons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individuals have autonomy and choice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people can not be used as a means to an end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provide protection to the vulnerable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provide informed consent and privacy</a:t>
            </a:r>
          </a:p>
          <a:p>
            <a:r>
              <a:rPr lang="en-US" sz="2400" b="1" dirty="0" smtClean="0"/>
              <a:t>• Beneficence</a:t>
            </a:r>
          </a:p>
          <a:p>
            <a:r>
              <a:rPr lang="en-US" sz="2400" b="1" dirty="0" smtClean="0"/>
              <a:t>• Justice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1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Belmont Report 1979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Principles of research with human subjects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1600200"/>
            <a:ext cx="692948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Principles of Research </a:t>
            </a:r>
            <a:r>
              <a:rPr lang="en-US" sz="2800" b="1" dirty="0" smtClean="0"/>
              <a:t>with Human </a:t>
            </a:r>
            <a:r>
              <a:rPr lang="en-US" sz="2800" b="1" dirty="0"/>
              <a:t>Subjects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(1)Respect for Persons </a:t>
            </a:r>
          </a:p>
          <a:p>
            <a:r>
              <a:rPr lang="en-US" sz="2400" b="1" dirty="0" smtClean="0"/>
              <a:t>(2) Beneficence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الإحسان و منع الإساءة  كما يجب أن لآ يصيب الضرر  الإنسان نتيجةللبحث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</a:rPr>
              <a:t>–</a:t>
            </a:r>
            <a:r>
              <a:rPr lang="en-US" sz="2000" b="1" dirty="0" smtClean="0">
                <a:solidFill>
                  <a:srgbClr val="0070C0"/>
                </a:solidFill>
              </a:rPr>
              <a:t>kindness beyond duty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obligation to do no harm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obligation to prevent harm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obligation to do good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– minimize risks, maximize benefits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(3) Justice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1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3711209"/>
          </a:xfrm>
        </p:spPr>
        <p:txBody>
          <a:bodyPr>
            <a:normAutofit lnSpcReduction="10000"/>
          </a:bodyPr>
          <a:lstStyle/>
          <a:p>
            <a:pPr marL="633222" indent="-514350">
              <a:buClr>
                <a:schemeClr val="tx1"/>
              </a:buClr>
              <a:buFont typeface="+mj-lt"/>
              <a:buAutoNum type="arabicParenR"/>
            </a:pPr>
            <a:r>
              <a:rPr lang="en-US" sz="2800" dirty="0" smtClean="0"/>
              <a:t>Identify the main principles  of  medical research ethics. </a:t>
            </a:r>
            <a:endParaRPr lang="ar-SA" sz="2800" dirty="0" smtClean="0"/>
          </a:p>
          <a:p>
            <a:pPr marL="633222" indent="-514350">
              <a:buClr>
                <a:schemeClr val="tx1"/>
              </a:buClr>
              <a:buFont typeface="+mj-lt"/>
              <a:buAutoNum type="arabicParenR"/>
            </a:pPr>
            <a:r>
              <a:rPr lang="en-US" sz="2800" dirty="0" smtClean="0"/>
              <a:t>Discuss the balance  of research and clinical care.</a:t>
            </a:r>
          </a:p>
          <a:p>
            <a:pPr marL="633222" indent="-514350">
              <a:buClr>
                <a:schemeClr val="tx1"/>
              </a:buClr>
              <a:buFont typeface="+mj-lt"/>
              <a:buAutoNum type="arabicParenR"/>
            </a:pPr>
            <a:r>
              <a:rPr lang="en-US" sz="2800" dirty="0" smtClean="0"/>
              <a:t>Describe requirements of ethics review committees</a:t>
            </a:r>
            <a:r>
              <a:rPr lang="en-GB" sz="2800" dirty="0" smtClean="0"/>
              <a:t>, including  definition of informed consent.</a:t>
            </a:r>
            <a:endParaRPr lang="ar-SA" sz="2800" dirty="0" smtClean="0"/>
          </a:p>
          <a:p>
            <a:pPr marL="633222" indent="-514350">
              <a:buClr>
                <a:schemeClr val="tx1"/>
              </a:buClr>
              <a:buFont typeface="+mj-lt"/>
              <a:buAutoNum type="arabicParenR"/>
            </a:pPr>
            <a:r>
              <a:rPr lang="en-GB" sz="2800" dirty="0" smtClean="0"/>
              <a:t>Identify the  key international  and national references for the rules and regulations of medical research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The Belmont Report 1979</a:t>
            </a:r>
            <a:br>
              <a:rPr lang="en-US" sz="2800" dirty="0" smtClean="0"/>
            </a:b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Principles of research with human subjects</a:t>
            </a:r>
            <a:endParaRPr lang="ar-SA" sz="2800" dirty="0"/>
          </a:p>
        </p:txBody>
      </p:sp>
      <p:sp>
        <p:nvSpPr>
          <p:cNvPr id="3" name="Rectangle 2"/>
          <p:cNvSpPr/>
          <p:nvPr/>
        </p:nvSpPr>
        <p:spPr>
          <a:xfrm>
            <a:off x="928662" y="1600200"/>
            <a:ext cx="692948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Principles of Research </a:t>
            </a:r>
            <a:r>
              <a:rPr lang="en-US" sz="2800" b="1" dirty="0" smtClean="0"/>
              <a:t>with Human </a:t>
            </a:r>
            <a:r>
              <a:rPr lang="en-US" sz="2800" b="1" dirty="0"/>
              <a:t>Subjects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(1) Respect for Persons </a:t>
            </a:r>
          </a:p>
          <a:p>
            <a:r>
              <a:rPr lang="en-US" sz="2400" b="1" dirty="0" smtClean="0">
                <a:solidFill>
                  <a:schemeClr val="bg2">
                    <a:lumMod val="90000"/>
                  </a:schemeClr>
                </a:solidFill>
              </a:rPr>
              <a:t>(2) Beneficence</a:t>
            </a:r>
          </a:p>
          <a:p>
            <a:r>
              <a:rPr lang="en-US" sz="2400" b="1" dirty="0" smtClean="0"/>
              <a:t>(3) Justice</a:t>
            </a:r>
          </a:p>
          <a:p>
            <a:pPr algn="ctr"/>
            <a:r>
              <a:rPr lang="ar-S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العدل في العبء و الفائدة المرجوة من البحث</a:t>
            </a:r>
            <a:endParaRPr lang="en-US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– </a:t>
            </a:r>
            <a:r>
              <a:rPr lang="en-US" sz="2000" b="1" dirty="0">
                <a:solidFill>
                  <a:srgbClr val="0070C0"/>
                </a:solidFill>
              </a:rPr>
              <a:t>treat all fairly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– share equitably burdens and benefits</a:t>
            </a:r>
            <a:endParaRPr lang="ar-SA" sz="2000" b="1" dirty="0">
              <a:solidFill>
                <a:srgbClr val="0070C0"/>
              </a:solidFill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143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Helsinki (</a:t>
            </a:r>
            <a:r>
              <a:rPr lang="en-US" dirty="0" err="1" smtClean="0"/>
              <a:t>DoH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Issued by </a:t>
            </a:r>
            <a:r>
              <a:rPr lang="en-US" b="1" dirty="0" smtClean="0"/>
              <a:t>World Medical Association </a:t>
            </a:r>
            <a:r>
              <a:rPr lang="en-US" dirty="0" smtClean="0"/>
              <a:t>(WMA) in 1964.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It was further revised in 1975, 1983, 1989, 1996, 2000 and 2008. 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DoH</a:t>
            </a:r>
            <a:r>
              <a:rPr lang="en-US" dirty="0" smtClean="0"/>
              <a:t> is a concise summary of research ethics. Other, much more detailed, documents have been produced in recent years on research ethics in general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Declaration of Helsinki (</a:t>
            </a:r>
            <a:r>
              <a:rPr lang="en-US" dirty="0" err="1" smtClean="0"/>
              <a:t>DoH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Important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876800"/>
          </a:xfrm>
        </p:spPr>
        <p:txBody>
          <a:bodyPr>
            <a:noAutofit/>
          </a:bodyPr>
          <a:lstStyle/>
          <a:p>
            <a:pPr marL="633222" indent="-514350">
              <a:buNone/>
            </a:pPr>
            <a:r>
              <a:rPr lang="en-US" sz="1800" b="1" dirty="0" smtClean="0"/>
              <a:t>(1) Ethics Review Committee Approval</a:t>
            </a:r>
            <a:endParaRPr lang="en-US" sz="1800" dirty="0" smtClean="0"/>
          </a:p>
          <a:p>
            <a:pPr marL="971550" lvl="1" indent="-514350">
              <a:buNone/>
            </a:pPr>
            <a:r>
              <a:rPr lang="ar-SA" sz="1800" dirty="0" smtClean="0"/>
              <a:t>   </a:t>
            </a:r>
            <a:r>
              <a:rPr lang="en-US" sz="1800" dirty="0" smtClean="0"/>
              <a:t>Medical research on human subjects must be reviewed and approved by an independent ethics committee before it can proceed. </a:t>
            </a:r>
          </a:p>
          <a:p>
            <a:pPr marL="633222" indent="-514350">
              <a:buNone/>
            </a:pPr>
            <a:r>
              <a:rPr lang="en-US" sz="1800" b="1" dirty="0" smtClean="0"/>
              <a:t>(2) Scientific Merit</a:t>
            </a:r>
          </a:p>
          <a:p>
            <a:pPr marL="633222" indent="-514350">
              <a:buNone/>
            </a:pPr>
            <a:r>
              <a:rPr lang="ar-SA" sz="1800" dirty="0" smtClean="0"/>
              <a:t>   </a:t>
            </a:r>
            <a:r>
              <a:rPr lang="en-US" sz="1800" dirty="0" smtClean="0"/>
              <a:t>Medical research involving human subjects must be justifiable on scientific grounds  .</a:t>
            </a:r>
          </a:p>
          <a:p>
            <a:pPr marL="633222" indent="-514350">
              <a:buNone/>
            </a:pPr>
            <a:r>
              <a:rPr lang="en-US" sz="1800" b="1" dirty="0"/>
              <a:t>(</a:t>
            </a:r>
            <a:r>
              <a:rPr lang="en-US" sz="1800" b="1" dirty="0" smtClean="0"/>
              <a:t> 3) Qualified Researchers :</a:t>
            </a:r>
          </a:p>
          <a:p>
            <a:pPr marL="633222" indent="-514350">
              <a:buNone/>
            </a:pPr>
            <a:r>
              <a:rPr lang="en-US" sz="1800" dirty="0" smtClean="0"/>
              <a:t>    Medical </a:t>
            </a:r>
            <a:r>
              <a:rPr lang="en-US" sz="1800" dirty="0"/>
              <a:t>research involving human subjects must be </a:t>
            </a:r>
            <a:r>
              <a:rPr lang="en-US" sz="1800" dirty="0" smtClean="0"/>
              <a:t>conducted by qualified researchers.</a:t>
            </a:r>
            <a:endParaRPr lang="en-US" sz="1800" b="1" dirty="0" smtClean="0"/>
          </a:p>
          <a:p>
            <a:pPr marL="633222" indent="-514350">
              <a:buNone/>
            </a:pPr>
            <a:r>
              <a:rPr lang="en-US" sz="1800" b="1" dirty="0" smtClean="0"/>
              <a:t>(4) Social Value</a:t>
            </a:r>
            <a:endParaRPr lang="en-US" sz="1800" dirty="0" smtClean="0"/>
          </a:p>
          <a:p>
            <a:pPr marL="971550" lvl="1" indent="-514350">
              <a:buNone/>
            </a:pPr>
            <a:r>
              <a:rPr lang="ar-SA" sz="1800" dirty="0" smtClean="0"/>
              <a:t> </a:t>
            </a:r>
            <a:r>
              <a:rPr lang="en-US" sz="1800" dirty="0" smtClean="0"/>
              <a:t>Medical research project should that it contribute to the wellbeing of society in general. </a:t>
            </a:r>
          </a:p>
          <a:p>
            <a:pPr marL="633222" indent="-514350">
              <a:buNone/>
            </a:pPr>
            <a:r>
              <a:rPr lang="en-US" sz="1800" b="1" dirty="0" smtClean="0"/>
              <a:t>(5) Risks and Benefits</a:t>
            </a:r>
            <a:endParaRPr lang="en-US" sz="1800" dirty="0" smtClean="0"/>
          </a:p>
          <a:p>
            <a:pPr marL="633222" indent="-514350">
              <a:buNone/>
            </a:pPr>
            <a:r>
              <a:rPr lang="en-US" sz="1800" dirty="0" smtClean="0"/>
              <a:t> </a:t>
            </a:r>
            <a:r>
              <a:rPr lang="ar-SA" sz="1800" dirty="0" smtClean="0"/>
              <a:t>       </a:t>
            </a:r>
            <a:r>
              <a:rPr lang="en-US" sz="1800" dirty="0" smtClean="0"/>
              <a:t>It is also necessary for the researcher to demonstrate that the risks to the research subjects are not unreasonable or disproportionate to the expected benefits of the research,</a:t>
            </a:r>
            <a:r>
              <a:rPr lang="ar-SA" sz="1800" dirty="0" smtClean="0"/>
              <a:t> </a:t>
            </a:r>
            <a:r>
              <a:rPr lang="en-US" sz="1800" dirty="0" smtClean="0"/>
              <a:t>which may not even go to the research subjects.</a:t>
            </a:r>
            <a:endParaRPr lang="ar-SA" sz="1800" dirty="0" smtClean="0"/>
          </a:p>
          <a:p>
            <a:pPr marL="633222" indent="-514350">
              <a:buNone/>
            </a:pPr>
            <a:r>
              <a:rPr lang="en-US" sz="1800" b="1" dirty="0" smtClean="0"/>
              <a:t>(6) Informed Consent</a:t>
            </a:r>
            <a:endParaRPr lang="en-US" sz="1800" dirty="0" smtClean="0"/>
          </a:p>
          <a:p>
            <a:pPr marL="1191006" lvl="2" indent="-514350">
              <a:buNone/>
            </a:pPr>
            <a:r>
              <a:rPr lang="en-US" sz="1800" dirty="0" smtClean="0"/>
              <a:t>The first principle of the </a:t>
            </a:r>
            <a:r>
              <a:rPr lang="en-US" sz="1800" b="1" dirty="0" smtClean="0"/>
              <a:t>Nuremberg Code </a:t>
            </a:r>
            <a:r>
              <a:rPr lang="en-US" sz="1800" dirty="0" smtClean="0"/>
              <a:t>reads as follows: “</a:t>
            </a:r>
            <a:r>
              <a:rPr lang="en-US" sz="1800" i="1" dirty="0" smtClean="0"/>
              <a:t>The voluntary</a:t>
            </a:r>
          </a:p>
          <a:p>
            <a:pPr marL="1191006" lvl="2" indent="-514350">
              <a:buNone/>
            </a:pPr>
            <a:r>
              <a:rPr lang="en-US" sz="1800" i="1" dirty="0" smtClean="0"/>
              <a:t>consent of the human subject is absolutely essential.” </a:t>
            </a:r>
          </a:p>
          <a:p>
            <a:pPr lvl="2"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Declaration of Helsinki (</a:t>
            </a:r>
            <a:r>
              <a:rPr lang="en-US" dirty="0" err="1" smtClean="0"/>
              <a:t>DoH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625609"/>
          </a:xfrm>
        </p:spPr>
        <p:txBody>
          <a:bodyPr>
            <a:normAutofit fontScale="62500" lnSpcReduction="20000"/>
          </a:bodyPr>
          <a:lstStyle/>
          <a:p>
            <a:pPr marL="633222" indent="-514350">
              <a:buNone/>
            </a:pPr>
            <a:endParaRPr lang="en-US" b="1" dirty="0" smtClean="0"/>
          </a:p>
          <a:p>
            <a:pPr marL="633222" indent="-514350">
              <a:buNone/>
            </a:pPr>
            <a:r>
              <a:rPr lang="en-US" b="1" dirty="0" smtClean="0"/>
              <a:t>(7) Confidentiality</a:t>
            </a:r>
            <a:endParaRPr lang="en-US" dirty="0" smtClean="0"/>
          </a:p>
          <a:p>
            <a:pPr marL="925830" lvl="1" indent="-514350">
              <a:buNone/>
            </a:pPr>
            <a:r>
              <a:rPr lang="en-US" dirty="0" smtClean="0"/>
              <a:t>Research subjects have a right to privacy with regard to their personal health information. </a:t>
            </a:r>
          </a:p>
          <a:p>
            <a:pPr marL="633222" indent="-514350">
              <a:buNone/>
            </a:pPr>
            <a:endParaRPr lang="ar-SA" b="1" dirty="0" smtClean="0"/>
          </a:p>
          <a:p>
            <a:pPr marL="633222" indent="-514350">
              <a:buNone/>
            </a:pPr>
            <a:r>
              <a:rPr lang="en-US" b="1" dirty="0" smtClean="0"/>
              <a:t>(8) Conflict of Roles</a:t>
            </a:r>
            <a:endParaRPr lang="en-US" dirty="0" smtClean="0"/>
          </a:p>
          <a:p>
            <a:pPr marL="925830" lvl="1" indent="-514350">
              <a:buNone/>
            </a:pPr>
            <a:r>
              <a:rPr lang="en-US" dirty="0" smtClean="0"/>
              <a:t>The physician’s role in the physician-patient relationship is over the  researcher’s role ,even if the physician and the researcher are the same person. </a:t>
            </a:r>
          </a:p>
          <a:p>
            <a:pPr marL="633222" indent="-514350">
              <a:buNone/>
            </a:pPr>
            <a:endParaRPr lang="ar-SA" b="1" dirty="0" smtClean="0"/>
          </a:p>
          <a:p>
            <a:pPr marL="633222" indent="-514350">
              <a:buNone/>
            </a:pPr>
            <a:r>
              <a:rPr lang="en-US" b="1" dirty="0" smtClean="0"/>
              <a:t>(9) Honest Reporting of Results</a:t>
            </a:r>
            <a:endParaRPr lang="en-US" dirty="0" smtClean="0"/>
          </a:p>
          <a:p>
            <a:pPr marL="925830" lvl="1" indent="-514350">
              <a:buNone/>
            </a:pPr>
            <a:r>
              <a:rPr lang="en-US" dirty="0" smtClean="0"/>
              <a:t>Research results be reported accurately, but unfortunately there have been numerous recent</a:t>
            </a:r>
            <a:r>
              <a:rPr lang="ar-SA" dirty="0" smtClean="0"/>
              <a:t> </a:t>
            </a:r>
            <a:r>
              <a:rPr lang="en-US" dirty="0" smtClean="0"/>
              <a:t>accounts of dishonest practices in the publication of research results.</a:t>
            </a:r>
          </a:p>
          <a:p>
            <a:pPr marL="633222" indent="-514350">
              <a:buNone/>
            </a:pPr>
            <a:endParaRPr lang="ar-SA" b="1" dirty="0" smtClean="0"/>
          </a:p>
          <a:p>
            <a:pPr marL="633222" indent="-514350">
              <a:buNone/>
            </a:pPr>
            <a:r>
              <a:rPr lang="en-US" b="1" dirty="0" smtClean="0"/>
              <a:t>(10)  Whistle-blowing</a:t>
            </a:r>
            <a:endParaRPr lang="en-US" dirty="0" smtClean="0"/>
          </a:p>
          <a:p>
            <a:pPr marL="925830" lvl="1" indent="-514350">
              <a:buNone/>
            </a:pPr>
            <a:r>
              <a:rPr lang="en-US" dirty="0" smtClean="0"/>
              <a:t>In order to prevent unethical research from occurring, or to expose it after the fact, anyone who has knowledge of such </a:t>
            </a:r>
            <a:r>
              <a:rPr lang="en-US" dirty="0" err="1" smtClean="0"/>
              <a:t>behaviour</a:t>
            </a:r>
            <a:r>
              <a:rPr lang="en-US" dirty="0" smtClean="0"/>
              <a:t> has an obligation to disclose this information to the appropriate authorities.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Declaration of Helsinki (</a:t>
            </a:r>
            <a:r>
              <a:rPr lang="en-US" dirty="0" err="1" smtClean="0"/>
              <a:t>DoH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Important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625609"/>
          </a:xfrm>
        </p:spPr>
        <p:txBody>
          <a:bodyPr>
            <a:normAutofit/>
          </a:bodyPr>
          <a:lstStyle/>
          <a:p>
            <a:pPr marL="633222" indent="-514350">
              <a:buNone/>
            </a:pPr>
            <a:endParaRPr lang="en-US" b="1" dirty="0" smtClean="0"/>
          </a:p>
          <a:p>
            <a:pPr marL="633222" indent="-514350">
              <a:buNone/>
            </a:pPr>
            <a:r>
              <a:rPr lang="en-US" b="1" dirty="0" smtClean="0"/>
              <a:t>(11) Justice </a:t>
            </a:r>
          </a:p>
          <a:p>
            <a:pPr marL="633222" indent="-514350">
              <a:buNone/>
            </a:pPr>
            <a:r>
              <a:rPr lang="en-US" sz="2400" dirty="0" smtClean="0"/>
              <a:t>Equitable </a:t>
            </a:r>
            <a:r>
              <a:rPr lang="en-US" sz="2400" dirty="0"/>
              <a:t>selection of participants, i.e., avoiding participant populations that may be </a:t>
            </a:r>
            <a:r>
              <a:rPr lang="en-US" sz="2400" dirty="0" smtClean="0"/>
              <a:t>unfairly </a:t>
            </a:r>
            <a:r>
              <a:rPr lang="en-US" sz="2400" dirty="0"/>
              <a:t>coerced into participating, such as prisoners and institutionalized children. The principle of justice </a:t>
            </a:r>
            <a:r>
              <a:rPr lang="en-US" sz="2400" dirty="0" smtClean="0"/>
              <a:t>also </a:t>
            </a:r>
            <a:r>
              <a:rPr lang="en-US" sz="2400" dirty="0"/>
              <a:t>requires equality in distribution of benefits and burdens among the population group(s) likely to benefit from </a:t>
            </a:r>
            <a:r>
              <a:rPr lang="en-US" sz="2400" dirty="0" smtClean="0"/>
              <a:t>the </a:t>
            </a:r>
            <a:r>
              <a:rPr lang="en-US" sz="2400" dirty="0"/>
              <a:t>research.</a:t>
            </a:r>
            <a:endParaRPr lang="ar-SA" sz="2400" b="1" dirty="0" smtClean="0"/>
          </a:p>
          <a:p>
            <a:pPr marL="633222" indent="-514350">
              <a:buNone/>
            </a:pPr>
            <a:endParaRPr lang="en-US" sz="3300" b="1" dirty="0" smtClean="0"/>
          </a:p>
        </p:txBody>
      </p:sp>
    </p:spTree>
    <p:extLst>
      <p:ext uri="{BB962C8B-B14F-4D97-AF65-F5344CB8AC3E}">
        <p14:creationId xmlns:p14="http://schemas.microsoft.com/office/powerpoint/2010/main" val="12276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Summary of main ethical research requirements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Voluntary consent 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For good of society 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Animal experiments 1</a:t>
            </a:r>
            <a:r>
              <a:rPr lang="en-US" baseline="30000" dirty="0"/>
              <a:t>st</a:t>
            </a:r>
            <a:r>
              <a:rPr lang="en-US" dirty="0"/>
              <a:t>; human experiments 2</a:t>
            </a:r>
            <a:r>
              <a:rPr lang="en-US" baseline="30000" dirty="0"/>
              <a:t>nd</a:t>
            </a:r>
            <a:endParaRPr lang="en-US" dirty="0"/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Avoid unnecessary suffering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Do not conduct if death &amp; debility likely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Risk commensurate with benefits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Protect subjects against </a:t>
            </a:r>
            <a:r>
              <a:rPr lang="en-US" dirty="0" smtClean="0"/>
              <a:t> </a:t>
            </a:r>
            <a:r>
              <a:rPr lang="en-US" dirty="0"/>
              <a:t>harm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Conducted only by qualified persons</a:t>
            </a:r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/>
              <a:t>Subjects should be at liberty to discontinue </a:t>
            </a:r>
            <a:endParaRPr lang="en-US" dirty="0" smtClean="0"/>
          </a:p>
          <a:p>
            <a:pPr>
              <a:lnSpc>
                <a:spcPct val="90000"/>
              </a:lnSpc>
              <a:buFont typeface="Calibri" pitchFamily="34" charset="0"/>
              <a:buAutoNum type="arabicPeriod"/>
            </a:pPr>
            <a:r>
              <a:rPr lang="en-US" dirty="0" smtClean="0"/>
              <a:t>Terminate </a:t>
            </a:r>
            <a:r>
              <a:rPr lang="en-US" dirty="0"/>
              <a:t>if becomes apparent that death or debility will occur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12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19050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2400" b="1" dirty="0" smtClean="0"/>
              <a:t>The National Committee of Medical &amp; Bioethics was approved by the Royal Decree on 18/5/1422H, to be headquartered at KACST in Riyadh. It consists of the following sub-committees: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/>
              <a:t>The legal sub-committee.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/>
              <a:t>The human research sub-committee.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/>
              <a:t>The flora &amp; animal sub-committee.</a:t>
            </a:r>
          </a:p>
          <a:p>
            <a:pPr marL="342900" indent="-342900" fontAlgn="t">
              <a:lnSpc>
                <a:spcPct val="200000"/>
              </a:lnSpc>
              <a:buFont typeface="+mj-lt"/>
              <a:buAutoNum type="arabicPeriod"/>
            </a:pPr>
            <a:r>
              <a:rPr lang="en-US" sz="2400" b="1" dirty="0" smtClean="0"/>
              <a:t>The education &amp; media sub-committee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  نظام أخلاقبات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ar-SA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3581400" cy="50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505200" cy="501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4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</a:t>
            </a:r>
            <a:r>
              <a:rPr lang="ar-SA" sz="3100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ar-SA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/>
              <a:t>Code of Ethics for Research on Living Creatures, KSA</a:t>
            </a:r>
            <a:endParaRPr lang="en-US" sz="31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219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69723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0625" y="2085975"/>
            <a:ext cx="67627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Narrow" charset="0"/>
              </a:rPr>
              <a:t>Main Functions of Medical Research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75213" y="1752600"/>
            <a:ext cx="853440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Monitoring and evaluation of drugs / treatments being used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The development of new treatments, especially drugs, medical devices and   surgical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ArialNarrow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 interventions.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Understanding human physiology 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Causes of diseases and the best ways to prevent  or cure them.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Factors in human health, including patterns of disease (epidemiology),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The organization, funding and delivery of healthcare (health systems research),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 charset="0"/>
              </a:rPr>
              <a:t>Social and cultural aspects of health (medical sociology and anthropology),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862807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276600"/>
            <a:ext cx="6172200" cy="214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66293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439" y="1828800"/>
            <a:ext cx="8520761" cy="3016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79343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28800"/>
            <a:ext cx="69246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828800"/>
            <a:ext cx="7467600" cy="40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726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59000"/>
            <a:ext cx="71437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Informed </a:t>
            </a:r>
            <a:r>
              <a:rPr lang="en-US" dirty="0" err="1" smtClean="0"/>
              <a:t>Conse</a:t>
            </a:r>
            <a:r>
              <a:rPr lang="en-GB" dirty="0" smtClean="0"/>
              <a:t>n</a:t>
            </a:r>
            <a:r>
              <a:rPr lang="en-US" dirty="0" smtClean="0"/>
              <a:t>t 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الموافقة بعد التبصير</a:t>
            </a:r>
            <a:endParaRPr lang="en-US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8961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212043"/>
            <a:ext cx="70104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733800"/>
            <a:ext cx="70389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895600"/>
            <a:ext cx="6329363" cy="990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Informed </a:t>
            </a:r>
            <a:r>
              <a:rPr lang="en-US" dirty="0" err="1" smtClean="0"/>
              <a:t>Conse</a:t>
            </a:r>
            <a:r>
              <a:rPr lang="en-GB" dirty="0" smtClean="0"/>
              <a:t>n</a:t>
            </a:r>
            <a:r>
              <a:rPr lang="en-US" dirty="0" smtClean="0"/>
              <a:t>t </a:t>
            </a:r>
            <a:r>
              <a:rPr lang="ar-SA" sz="6000" dirty="0" smtClean="0">
                <a:latin typeface="Arabic Typesetting" pitchFamily="66" charset="-78"/>
                <a:cs typeface="Arabic Typesetting" pitchFamily="66" charset="-78"/>
              </a:rPr>
              <a:t>الموافقة بعد التبصير</a:t>
            </a:r>
            <a:endParaRPr lang="en-US" sz="6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45224"/>
            <a:ext cx="6329363" cy="9906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accent3"/>
            </a:solidFill>
            <a:miter lim="800000"/>
            <a:headEnd/>
            <a:tailEnd/>
          </a:ln>
          <a:effectLst/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3716412" cy="3820368"/>
          </a:xfrm>
        </p:spPr>
      </p:pic>
    </p:spTree>
    <p:extLst>
      <p:ext uri="{BB962C8B-B14F-4D97-AF65-F5344CB8AC3E}">
        <p14:creationId xmlns:p14="http://schemas.microsoft.com/office/powerpoint/2010/main" val="13496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69056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en-US" sz="3200" dirty="0" smtClean="0">
                <a:solidFill>
                  <a:srgbClr val="FFC000"/>
                </a:solidFill>
                <a:latin typeface="Calibri" pitchFamily="34" charset="0"/>
                <a:ea typeface="Calibri" pitchFamily="34" charset="0"/>
                <a:cs typeface="ArialNarrow"/>
              </a:rPr>
              <a:t>Why do practicing physicians need a good understanding of medical research methods  ?</a:t>
            </a:r>
            <a:endParaRPr lang="en-US" sz="32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685800" y="2057400"/>
            <a:ext cx="8077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All physicians make use of the results of medical research in their clinical practice.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To maintain their competence, physicians must keep up with the current research , they must know how to interpret the results of research and apply them to their patients.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Code of Ethics for Research on Living Creatures, KSA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362200"/>
            <a:ext cx="68961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8961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69056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56992"/>
            <a:ext cx="69246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-18592800" y="2667000"/>
            <a:ext cx="184880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SA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3100" dirty="0" smtClean="0">
                <a:latin typeface="Arial" pitchFamily="34" charset="0"/>
                <a:cs typeface="Arial" pitchFamily="34" charset="0"/>
              </a:rPr>
              <a:t>نظام أخلاقيات البحث على المخلوقات الحية </a:t>
            </a:r>
            <a:br>
              <a:rPr lang="ar-SA" sz="3100" dirty="0" smtClean="0">
                <a:latin typeface="Arial" pitchFamily="34" charset="0"/>
                <a:cs typeface="Arial" pitchFamily="34" charset="0"/>
              </a:rPr>
            </a:br>
            <a:r>
              <a:rPr lang="en-US" sz="3100" dirty="0" smtClean="0"/>
              <a:t>Code of Ethics for Research on Living Creatures, KSA</a:t>
            </a:r>
            <a:br>
              <a:rPr lang="en-US" sz="3100" dirty="0" smtClean="0"/>
            </a:br>
            <a:endParaRPr lang="en-US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8580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733800"/>
            <a:ext cx="72961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105400"/>
            <a:ext cx="72866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08176"/>
          </a:xfrm>
        </p:spPr>
        <p:txBody>
          <a:bodyPr>
            <a:normAutofit fontScale="90000"/>
          </a:bodyPr>
          <a:lstStyle/>
          <a:p>
            <a:pPr algn="ctr"/>
            <a:r>
              <a:rPr lang="ar-SA" sz="7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نظام أخلاقيات البحث </a:t>
            </a:r>
            <a:r>
              <a:rPr lang="ar-SA" sz="3100" dirty="0" smtClean="0">
                <a:latin typeface="Arial" pitchFamily="34" charset="0"/>
                <a:cs typeface="Arial" pitchFamily="34" charset="0"/>
              </a:rPr>
              <a:t>على</a:t>
            </a:r>
            <a:r>
              <a:rPr lang="ar-SA" sz="2700" dirty="0" smtClean="0">
                <a:latin typeface="Arial" pitchFamily="34" charset="0"/>
                <a:cs typeface="Arial" pitchFamily="34" charset="0"/>
              </a:rPr>
              <a:t> المخلوقات الحية </a:t>
            </a:r>
            <a:br>
              <a:rPr lang="ar-SA" sz="2700" dirty="0" smtClean="0">
                <a:latin typeface="Arial" pitchFamily="34" charset="0"/>
                <a:cs typeface="Arial" pitchFamily="34" charset="0"/>
              </a:rPr>
            </a:br>
            <a:r>
              <a:rPr lang="en-US" sz="2700" dirty="0" smtClean="0">
                <a:latin typeface="Arial" pitchFamily="34" charset="0"/>
                <a:cs typeface="Arial" pitchFamily="34" charset="0"/>
              </a:rPr>
              <a:t>Code of Ethics for Research on Living Creatures, KSA</a:t>
            </a:r>
            <a:endParaRPr lang="en-US" sz="2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8199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19600"/>
            <a:ext cx="72294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436230"/>
            <a:ext cx="69056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6915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038600"/>
            <a:ext cx="774946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7625611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14800"/>
            <a:ext cx="7457028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1" y="2302452"/>
            <a:ext cx="7543800" cy="151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5114"/>
            <a:ext cx="7239000" cy="8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8384"/>
            <a:ext cx="7086600" cy="173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7306561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68294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Two potential problems for practicing physicians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25296" lvl="2" indent="-457200">
              <a:buFont typeface="+mj-lt"/>
              <a:buAutoNum type="arabicPeriod"/>
            </a:pPr>
            <a:r>
              <a:rPr lang="en-US" dirty="0" smtClean="0"/>
              <a:t>The physician’s primary responsibility is the health and well-being of the patient, whereas the researcher’s primary responsibility is the generation of knowledge, which may or may not contribute to the research subject’s health and wellbeing .</a:t>
            </a:r>
          </a:p>
          <a:p>
            <a:pPr marL="1225296" lvl="2" indent="-457200">
              <a:buAutoNum type="arabicPeriod"/>
            </a:pPr>
            <a:endParaRPr lang="en-US" dirty="0"/>
          </a:p>
          <a:p>
            <a:pPr marL="1225296" lvl="2" indent="-457200">
              <a:buFont typeface="+mj-lt"/>
              <a:buAutoNum type="arabicPeriod"/>
            </a:pPr>
            <a:r>
              <a:rPr lang="en-GB" dirty="0" smtClean="0"/>
              <a:t>Conflict of interest when the physician is influenced by financial gains from research or results of the research. </a:t>
            </a:r>
          </a:p>
          <a:p>
            <a:pPr marL="633222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850" y="2514600"/>
            <a:ext cx="69723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572000"/>
            <a:ext cx="73342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70675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72580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648200"/>
            <a:ext cx="7239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933575"/>
            <a:ext cx="69151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038600"/>
            <a:ext cx="67913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286000"/>
            <a:ext cx="67246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dirty="0" smtClean="0">
                <a:latin typeface="Arial" pitchFamily="34" charset="0"/>
                <a:cs typeface="Arial" pitchFamily="34" charset="0"/>
              </a:rPr>
              <a:t> نظام أخلاقيات البحث على المخلوقات الحية </a:t>
            </a:r>
            <a:br>
              <a:rPr lang="ar-SA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/>
              <a:t>Code of Ethics for Research on Living Creatures, KSA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Case Studies in Medical Research Ethics</a:t>
            </a:r>
            <a:br>
              <a:rPr lang="en-US" dirty="0" smtClean="0"/>
            </a:br>
            <a:r>
              <a:rPr lang="en-US" dirty="0" smtClean="0"/>
              <a:t>Case 1 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accent3"/>
                </a:solidFill>
              </a:rPr>
              <a:t>Mrs</a:t>
            </a:r>
            <a:r>
              <a:rPr lang="en-US" dirty="0" smtClean="0">
                <a:solidFill>
                  <a:schemeClr val="accent3"/>
                </a:solidFill>
              </a:rPr>
              <a:t> X , </a:t>
            </a:r>
            <a:r>
              <a:rPr lang="en-US" dirty="0">
                <a:solidFill>
                  <a:schemeClr val="accent3"/>
                </a:solidFill>
              </a:rPr>
              <a:t>an 81-year-old Alzheimer's patient hospitalized under your care has been asked to participate in a clinical trial testing a new drug designed to help improve memory. You were present when the clinical investigator obtained a signed informed consent from </a:t>
            </a:r>
            <a:r>
              <a:rPr lang="en-US" dirty="0" err="1" smtClean="0">
                <a:solidFill>
                  <a:schemeClr val="accent3"/>
                </a:solidFill>
              </a:rPr>
              <a:t>Mrs</a:t>
            </a:r>
            <a:r>
              <a:rPr lang="en-US" dirty="0" smtClean="0">
                <a:solidFill>
                  <a:schemeClr val="accent3"/>
                </a:solidFill>
              </a:rPr>
              <a:t> X a </a:t>
            </a:r>
            <a:r>
              <a:rPr lang="en-US" dirty="0">
                <a:solidFill>
                  <a:schemeClr val="accent3"/>
                </a:solidFill>
              </a:rPr>
              <a:t>few days ago. However, when you visit Mrs. </a:t>
            </a:r>
            <a:r>
              <a:rPr lang="en-US" dirty="0" smtClean="0">
                <a:solidFill>
                  <a:schemeClr val="accent3"/>
                </a:solidFill>
              </a:rPr>
              <a:t>X  </a:t>
            </a:r>
            <a:r>
              <a:rPr lang="en-US" dirty="0">
                <a:solidFill>
                  <a:schemeClr val="accent3"/>
                </a:solidFill>
              </a:rPr>
              <a:t>today and ask her if she is ready to begin the study tomorrow, she looks at you blankly and seems to have no idea what you are talking about</a:t>
            </a:r>
            <a:r>
              <a:rPr lang="en-US" dirty="0" smtClean="0">
                <a:solidFill>
                  <a:schemeClr val="accent3"/>
                </a:solidFill>
              </a:rPr>
              <a:t>.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What should you do? </a:t>
            </a:r>
          </a:p>
        </p:txBody>
      </p:sp>
    </p:spTree>
    <p:extLst>
      <p:ext uri="{BB962C8B-B14F-4D97-AF65-F5344CB8AC3E}">
        <p14:creationId xmlns:p14="http://schemas.microsoft.com/office/powerpoint/2010/main" val="21748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</a:t>
            </a:r>
            <a:r>
              <a:rPr lang="en-US" sz="3600" dirty="0" smtClean="0"/>
              <a:t>Ethics</a:t>
            </a:r>
            <a:br>
              <a:rPr lang="en-US" sz="3600" dirty="0" smtClean="0"/>
            </a:br>
            <a:r>
              <a:rPr lang="en-US" sz="3600" dirty="0" smtClean="0"/>
              <a:t>Case </a:t>
            </a:r>
            <a:r>
              <a:rPr lang="en-US" sz="3600" dirty="0"/>
              <a:t>1 </a:t>
            </a:r>
            <a:r>
              <a:rPr lang="en-US" sz="3600" dirty="0" smtClean="0"/>
              <a:t> Discussion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579296" cy="4625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The ability of </a:t>
            </a:r>
            <a:r>
              <a:rPr lang="en-US" dirty="0">
                <a:solidFill>
                  <a:srgbClr val="00B050"/>
                </a:solidFill>
              </a:rPr>
              <a:t>Mrs. </a:t>
            </a:r>
            <a:r>
              <a:rPr lang="en-US" dirty="0" smtClean="0">
                <a:solidFill>
                  <a:srgbClr val="00B050"/>
                </a:solidFill>
              </a:rPr>
              <a:t>X </a:t>
            </a:r>
            <a:r>
              <a:rPr lang="en-US" dirty="0">
                <a:solidFill>
                  <a:srgbClr val="00B050"/>
                </a:solidFill>
              </a:rPr>
              <a:t>to give an ethically valid informed consent is in doubt. You should contact the primary investigator to discuss Mrs. </a:t>
            </a:r>
            <a:r>
              <a:rPr lang="en-US" dirty="0" smtClean="0">
                <a:solidFill>
                  <a:srgbClr val="00B050"/>
                </a:solidFill>
              </a:rPr>
              <a:t>X ‘s participation </a:t>
            </a:r>
            <a:r>
              <a:rPr lang="en-US" dirty="0">
                <a:solidFill>
                  <a:srgbClr val="00B050"/>
                </a:solidFill>
              </a:rPr>
              <a:t>in the trial. There may be a </a:t>
            </a:r>
            <a:r>
              <a:rPr lang="en-US" dirty="0" smtClean="0">
                <a:solidFill>
                  <a:srgbClr val="00B050"/>
                </a:solidFill>
              </a:rPr>
              <a:t>relative  </a:t>
            </a:r>
            <a:r>
              <a:rPr lang="en-US" dirty="0">
                <a:solidFill>
                  <a:srgbClr val="00B050"/>
                </a:solidFill>
              </a:rPr>
              <a:t>who can give consent for her participation if it is deemed to be in her best interests. </a:t>
            </a:r>
            <a:r>
              <a:rPr lang="en-US" dirty="0" smtClean="0">
                <a:solidFill>
                  <a:srgbClr val="00B050"/>
                </a:solidFill>
              </a:rPr>
              <a:t>She should  </a:t>
            </a:r>
            <a:r>
              <a:rPr lang="en-US" dirty="0">
                <a:solidFill>
                  <a:srgbClr val="00B050"/>
                </a:solidFill>
              </a:rPr>
              <a:t>be considered a </a:t>
            </a:r>
            <a:r>
              <a:rPr lang="en-US" b="1" u="sng" dirty="0">
                <a:solidFill>
                  <a:srgbClr val="00B050"/>
                </a:solidFill>
              </a:rPr>
              <a:t>vulnerable research subject because of her mental </a:t>
            </a:r>
            <a:r>
              <a:rPr lang="en-US" b="1" u="sng" dirty="0" smtClean="0">
                <a:solidFill>
                  <a:srgbClr val="00B050"/>
                </a:solidFill>
              </a:rPr>
              <a:t>status</a:t>
            </a:r>
            <a:r>
              <a:rPr lang="en-US" dirty="0" smtClean="0">
                <a:solidFill>
                  <a:srgbClr val="00B050"/>
                </a:solidFill>
              </a:rPr>
              <a:t>.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342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2  Question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After having completed a study that involved the collection of tissue from the subjects, an investigator wishes to perform additional analysis of the archived tissue samples. This nature of this analysis was not explicitly </a:t>
            </a:r>
            <a:r>
              <a:rPr lang="ar-SA" dirty="0" smtClean="0">
                <a:solidFill>
                  <a:schemeClr val="accent3"/>
                </a:solidFill>
              </a:rPr>
              <a:t>(صراحةً)</a:t>
            </a:r>
            <a:r>
              <a:rPr lang="en-US" dirty="0" smtClean="0">
                <a:solidFill>
                  <a:schemeClr val="accent3"/>
                </a:solidFill>
              </a:rPr>
              <a:t>stated </a:t>
            </a:r>
            <a:r>
              <a:rPr lang="en-US" dirty="0">
                <a:solidFill>
                  <a:schemeClr val="accent3"/>
                </a:solidFill>
              </a:rPr>
              <a:t>in the original consent form. Should the investigator be required to obtain explicit consent for the new research?</a:t>
            </a:r>
          </a:p>
        </p:txBody>
      </p:sp>
    </p:spTree>
    <p:extLst>
      <p:ext uri="{BB962C8B-B14F-4D97-AF65-F5344CB8AC3E}">
        <p14:creationId xmlns:p14="http://schemas.microsoft.com/office/powerpoint/2010/main" val="361717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2  </a:t>
            </a:r>
            <a:r>
              <a:rPr lang="en-US" sz="3600" dirty="0"/>
              <a:t>Discussion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Institutional Review </a:t>
            </a:r>
            <a:r>
              <a:rPr lang="en-US" dirty="0" smtClean="0">
                <a:solidFill>
                  <a:srgbClr val="00B050"/>
                </a:solidFill>
              </a:rPr>
              <a:t>Boards (or research committees) </a:t>
            </a:r>
            <a:r>
              <a:rPr lang="en-US" dirty="0">
                <a:solidFill>
                  <a:srgbClr val="00B050"/>
                </a:solidFill>
              </a:rPr>
              <a:t>have increasingly required that explicit consent be obtained, if practical, before archived tissue can used for research. Archiving samples for an unspecified “future use” without explicit consent undermines </a:t>
            </a:r>
            <a:r>
              <a:rPr lang="en-US" b="1" u="sng" dirty="0">
                <a:solidFill>
                  <a:srgbClr val="00B050"/>
                </a:solidFill>
              </a:rPr>
              <a:t>the autonomy of the participants</a:t>
            </a:r>
            <a:r>
              <a:rPr lang="en-US" dirty="0">
                <a:solidFill>
                  <a:srgbClr val="00B050"/>
                </a:solidFill>
              </a:rPr>
              <a:t>. Even if participants may be willing in general to have surplus tissue used for research purposes, they should still be asked for their consent</a:t>
            </a:r>
            <a:r>
              <a:rPr lang="en-US" dirty="0"/>
              <a:t>.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3722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3  Question </a:t>
            </a:r>
            <a:endParaRPr lang="ar-S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University of British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Columbia (UBC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)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medical genetics researcher Dr. Richard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Ward 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883 subjects provided blood samples for arthritis study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on a  Canadian ethic group  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 conclusive results were obtained but the blood samples were used for other studies by the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reseacher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Samples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were used without consent for genetic analysis </a:t>
            </a:r>
          </a:p>
          <a:p>
            <a:pPr lvl="1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Results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of genetic analysis  suggested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that the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origin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of the group was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contrary to the group’s own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understanding</a:t>
            </a:r>
          </a:p>
          <a:p>
            <a:pPr lvl="1"/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What are the ethical issues in this case ?</a:t>
            </a:r>
            <a:endParaRPr lang="en-US" b="1" dirty="0">
              <a:solidFill>
                <a:srgbClr val="FF0000"/>
              </a:solidFill>
            </a:endParaRPr>
          </a:p>
          <a:p>
            <a:endParaRPr lang="ar-SA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4  </a:t>
            </a:r>
            <a:r>
              <a:rPr lang="en-US" sz="3600" dirty="0"/>
              <a:t>story</a:t>
            </a:r>
            <a:endParaRPr lang="ar-SA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5999"/>
            <a:ext cx="9053570" cy="4245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794" y="5954159"/>
            <a:ext cx="55435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29401"/>
            <a:ext cx="13716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29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82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HISTORY : Development of codes of  ethics for medical research ,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Narrow"/>
              </a:rPr>
              <a:t>the Nuremberg Code</a:t>
            </a:r>
            <a:br>
              <a:rPr lang="en-US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Narrow"/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119605" y="1175507"/>
            <a:ext cx="47244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Narrow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In During World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 War  II , physicians in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Nazi Germany and elsewhere performed research on subjects that clearly violated fundamental human rights.</a:t>
            </a:r>
          </a:p>
          <a:p>
            <a:r>
              <a:rPr lang="en-US" sz="2000" dirty="0"/>
              <a:t>The Nazis immersed their subjects into </a:t>
            </a:r>
            <a:r>
              <a:rPr lang="en-US" sz="2000" dirty="0" smtClean="0"/>
              <a:t>vats of </a:t>
            </a:r>
            <a:r>
              <a:rPr lang="en-US" sz="2000" dirty="0"/>
              <a:t>ice water at sub-zero t</a:t>
            </a:r>
            <a:r>
              <a:rPr lang="en-US" sz="2000" dirty="0" smtClean="0"/>
              <a:t>emperatures</a:t>
            </a:r>
            <a:r>
              <a:rPr lang="en-US" sz="2000" dirty="0"/>
              <a:t>, </a:t>
            </a:r>
            <a:r>
              <a:rPr lang="en-US" sz="2000" dirty="0" smtClean="0"/>
              <a:t>or left </a:t>
            </a:r>
            <a:r>
              <a:rPr lang="en-US" sz="2000" dirty="0"/>
              <a:t>them out to freeze in the winter cold</a:t>
            </a:r>
            <a:r>
              <a:rPr lang="en-US" sz="2000" dirty="0" smtClean="0"/>
              <a:t>. As </a:t>
            </a:r>
            <a:r>
              <a:rPr lang="en-US" sz="2000" dirty="0"/>
              <a:t>the prisoners excreted mucus, </a:t>
            </a:r>
            <a:r>
              <a:rPr lang="en-US" sz="2000" dirty="0" smtClean="0"/>
              <a:t>fainted and </a:t>
            </a:r>
            <a:r>
              <a:rPr lang="en-US" sz="2000" dirty="0"/>
              <a:t>slipped into unconsciousness, </a:t>
            </a:r>
            <a:r>
              <a:rPr lang="en-US" sz="2000" dirty="0" smtClean="0"/>
              <a:t>the Nazis </a:t>
            </a:r>
            <a:r>
              <a:rPr lang="en-US" sz="2000" dirty="0"/>
              <a:t>meticulously recorded the </a:t>
            </a:r>
            <a:r>
              <a:rPr lang="en-US" sz="2000" dirty="0" smtClean="0"/>
              <a:t>changes in </a:t>
            </a:r>
            <a:r>
              <a:rPr lang="en-US" sz="2000" dirty="0"/>
              <a:t>their body temperature, heart </a:t>
            </a:r>
            <a:r>
              <a:rPr lang="en-US" sz="2000" dirty="0" smtClean="0"/>
              <a:t>rate ,muscle </a:t>
            </a:r>
            <a:r>
              <a:rPr lang="en-US" sz="2000" dirty="0"/>
              <a:t>response, and urine.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ArialNarro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Narrow"/>
            </a:endParaRPr>
          </a:p>
        </p:txBody>
      </p:sp>
      <p:pic>
        <p:nvPicPr>
          <p:cNvPr id="4" name="Picture 3" descr="freezing 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955" y="2068056"/>
            <a:ext cx="3538537" cy="2590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4  </a:t>
            </a:r>
            <a:r>
              <a:rPr lang="en-US" sz="3600" dirty="0"/>
              <a:t>story</a:t>
            </a:r>
            <a:endParaRPr lang="ar-SA" sz="3600" dirty="0"/>
          </a:p>
        </p:txBody>
      </p:sp>
      <p:sp>
        <p:nvSpPr>
          <p:cNvPr id="3" name="Rectangle 2"/>
          <p:cNvSpPr/>
          <p:nvPr/>
        </p:nvSpPr>
        <p:spPr>
          <a:xfrm>
            <a:off x="467544" y="1720840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/>
              <a:t>Goal of study to understand risk factors connected with heterosexual HIV transmission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Identified 415 couples in which one partner was HIV+ and other not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Followed </a:t>
            </a:r>
            <a:r>
              <a:rPr lang="en-US" sz="2400" dirty="0" smtClean="0"/>
              <a:t>up  </a:t>
            </a:r>
            <a:r>
              <a:rPr lang="en-US" sz="2400" dirty="0"/>
              <a:t>for 30 months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90 of HIV- partners seroconverted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No treatment offered for HIV+ participants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400" dirty="0"/>
              <a:t>It was left up to HIV+ partner to determine whether their status was disclosed to their </a:t>
            </a:r>
            <a:r>
              <a:rPr lang="en-US" sz="2400" dirty="0" smtClean="0"/>
              <a:t>partner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What ethical issues do you see in this case?</a:t>
            </a:r>
            <a:endParaRPr lang="en-US" sz="2800" b="1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393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5  Story </a:t>
            </a:r>
            <a:endParaRPr lang="ar-SA" sz="3600" dirty="0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93" y="1466084"/>
            <a:ext cx="1973734" cy="2755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8144" y="4225096"/>
            <a:ext cx="3077215" cy="2232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700808"/>
            <a:ext cx="5400600" cy="47089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Diagnostic </a:t>
            </a:r>
            <a:r>
              <a:rPr lang="en-US" sz="2000" dirty="0"/>
              <a:t>test </a:t>
            </a:r>
            <a:r>
              <a:rPr lang="en-US" sz="2000" dirty="0" smtClean="0"/>
              <a:t> for </a:t>
            </a:r>
            <a:r>
              <a:rPr lang="en-US" sz="2000" dirty="0"/>
              <a:t>of </a:t>
            </a:r>
            <a:r>
              <a:rPr lang="en-US" sz="2000" dirty="0">
                <a:solidFill>
                  <a:srgbClr val="FF0000"/>
                </a:solidFill>
              </a:rPr>
              <a:t>Henrietta Lacks </a:t>
            </a:r>
            <a:r>
              <a:rPr lang="en-US" sz="2000" dirty="0" smtClean="0"/>
              <a:t>reveals </a:t>
            </a:r>
            <a:r>
              <a:rPr lang="en-US" sz="2000" dirty="0"/>
              <a:t>cervical cancer </a:t>
            </a:r>
            <a:r>
              <a:rPr lang="en-US" sz="2000" dirty="0">
                <a:solidFill>
                  <a:srgbClr val="FF0000"/>
                </a:solidFill>
              </a:rPr>
              <a:t>(1951)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Cancer cells are removed for research purposes without consent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George </a:t>
            </a:r>
            <a:r>
              <a:rPr lang="en-US" sz="2000" dirty="0" err="1"/>
              <a:t>Gey</a:t>
            </a:r>
            <a:r>
              <a:rPr lang="en-US" sz="2000" dirty="0"/>
              <a:t> created the first immortal cell </a:t>
            </a:r>
            <a:r>
              <a:rPr lang="en-US" sz="2000" dirty="0" smtClean="0"/>
              <a:t>line “</a:t>
            </a:r>
            <a:r>
              <a:rPr lang="en-US" sz="2000" dirty="0" err="1" smtClean="0">
                <a:solidFill>
                  <a:srgbClr val="FF0000"/>
                </a:solidFill>
              </a:rPr>
              <a:t>Hela</a:t>
            </a:r>
            <a:r>
              <a:rPr lang="en-US" sz="2000" dirty="0" smtClean="0">
                <a:solidFill>
                  <a:srgbClr val="FF0000"/>
                </a:solidFill>
              </a:rPr>
              <a:t> Cells” </a:t>
            </a:r>
            <a:r>
              <a:rPr lang="en-US" sz="2000" dirty="0" smtClean="0"/>
              <a:t>, </a:t>
            </a:r>
            <a:r>
              <a:rPr lang="en-US" sz="2000" dirty="0"/>
              <a:t>and they were widely shared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Creation of the cell line generated an increase in medical and biological research, including a vaccine for polio, cancer research, AIDS research, among others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The identity of Henrietta Lacks remained confidential until the </a:t>
            </a:r>
            <a:r>
              <a:rPr lang="en-US" sz="2000" dirty="0">
                <a:solidFill>
                  <a:srgbClr val="FF0000"/>
                </a:solidFill>
              </a:rPr>
              <a:t>1970s</a:t>
            </a:r>
            <a:r>
              <a:rPr lang="en-US" sz="2000" dirty="0"/>
              <a:t>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After her identity was known, the family found out for the first time that Henrietta Lack’s cells were still “alive</a:t>
            </a:r>
            <a:r>
              <a:rPr lang="en-US" sz="2000" dirty="0" smtClean="0"/>
              <a:t>.”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874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28800"/>
            <a:ext cx="2971800" cy="4523014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Case Studies in Medical Research Ethics</a:t>
            </a:r>
            <a:br>
              <a:rPr lang="en-US" sz="3600" dirty="0"/>
            </a:br>
            <a:r>
              <a:rPr lang="en-US" sz="3600" dirty="0"/>
              <a:t>Case </a:t>
            </a:r>
            <a:r>
              <a:rPr lang="en-US" sz="3600" dirty="0" smtClean="0"/>
              <a:t>5  story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402264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8262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HISTORY : Development of codes of  ethics for medical research ,  </a:t>
            </a: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Narrow"/>
              </a:rPr>
              <a:t>the Nuremberg Code</a:t>
            </a:r>
            <a:br>
              <a:rPr lang="en-US" sz="36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Narrow"/>
              </a:rPr>
            </a:b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1905000"/>
            <a:ext cx="43163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Narro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 Following World War Two, some of these physicians were tried and convicted by a special tribunal at Nuremberg, Germany.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Narrow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The basis of the judgment is known as the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Nuremberg Code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Narrow"/>
              </a:rPr>
              <a:t>, which has served as one of the foundational documents of modern research ethics.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ArialNarrow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37" y="2133600"/>
            <a:ext cx="4381379" cy="354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943600"/>
            <a:ext cx="85344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23 German doctors </a:t>
            </a:r>
            <a:r>
              <a:rPr lang="en-US" dirty="0"/>
              <a:t>were charged </a:t>
            </a:r>
            <a:r>
              <a:rPr lang="en-US" dirty="0" smtClean="0"/>
              <a:t>with crimes </a:t>
            </a:r>
            <a:r>
              <a:rPr lang="en-US" dirty="0"/>
              <a:t>against humanity for</a:t>
            </a:r>
          </a:p>
          <a:p>
            <a:r>
              <a:rPr lang="en-US" dirty="0" smtClean="0"/>
              <a:t>experiments </a:t>
            </a:r>
            <a:r>
              <a:rPr lang="en-US" dirty="0"/>
              <a:t>the </a:t>
            </a:r>
            <a:r>
              <a:rPr lang="en-US" dirty="0" smtClean="0"/>
              <a:t>defendants committed </a:t>
            </a:r>
            <a:r>
              <a:rPr lang="en-US" dirty="0"/>
              <a:t>the </a:t>
            </a:r>
            <a:r>
              <a:rPr lang="en-US" dirty="0" smtClean="0"/>
              <a:t>murders, brutalities</a:t>
            </a:r>
            <a:r>
              <a:rPr lang="en-US" dirty="0"/>
              <a:t>, cruelties, tortures,</a:t>
            </a:r>
          </a:p>
          <a:p>
            <a:r>
              <a:rPr lang="en-US" dirty="0"/>
              <a:t>atrocities, and other inhuman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944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: The Tuskegee Syphilis Study (1932-72)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8915400" cy="20574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dirty="0" smtClean="0"/>
              <a:t>“ </a:t>
            </a:r>
            <a:r>
              <a:rPr lang="en-US" b="1" u="sng" dirty="0" smtClean="0"/>
              <a:t>the Tuskegee Study of Untreated Syphilis in the Negro Male 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This clinical study that has become a symbol of unethical medical experimentation.</a:t>
            </a:r>
          </a:p>
          <a:p>
            <a:endParaRPr lang="en-US" dirty="0" smtClean="0"/>
          </a:p>
        </p:txBody>
      </p:sp>
      <p:pic>
        <p:nvPicPr>
          <p:cNvPr id="5" name="Picture 4" descr="tuskeg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171950"/>
            <a:ext cx="285750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35280" cy="125272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HISTORY : The Tuskegee Syphilis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en-US" sz="3600" dirty="0" smtClean="0"/>
              <a:t> (1932-72)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191000" cy="462560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Started in  1932 and involved nearly 400 poor  and uneducated African-American men diagnosed with latent syphilis - meaning that they had the infection but showed no obvious symptoms at that stage. 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5" name="Picture 4" descr="tuskeegee-fl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9756" y="1905000"/>
            <a:ext cx="4364244" cy="324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3859</TotalTime>
  <Words>2357</Words>
  <Application>Microsoft Office PowerPoint</Application>
  <PresentationFormat>On-screen Show (4:3)</PresentationFormat>
  <Paragraphs>229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Module</vt:lpstr>
      <vt:lpstr>Ethics of Medical Research</vt:lpstr>
      <vt:lpstr>Objectives </vt:lpstr>
      <vt:lpstr>Main Functions of Medical Research </vt:lpstr>
      <vt:lpstr>Why do practicing physicians need a good understanding of medical research methods  ?</vt:lpstr>
      <vt:lpstr>Two potential problems for practicing physicians :</vt:lpstr>
      <vt:lpstr> HISTORY : Development of codes of  ethics for medical research ,  the Nuremberg Code  </vt:lpstr>
      <vt:lpstr> HISTORY : Development of codes of  ethics for medical research ,  the Nuremberg Code  </vt:lpstr>
      <vt:lpstr>HISTORY : The Tuskegee Syphilis Study (1932-72) </vt:lpstr>
      <vt:lpstr>HISTORY : The Tuskegee Syphilis Study (1932-72) </vt:lpstr>
      <vt:lpstr>The Tuskegee Syphilis Study (1932-72) </vt:lpstr>
      <vt:lpstr>The Tuskegee Syphilis Study (1932-72) </vt:lpstr>
      <vt:lpstr>The Tuskegee Syphilis Study (1932-72) </vt:lpstr>
      <vt:lpstr>The Tuskegee Syphilis Study (1932-72) </vt:lpstr>
      <vt:lpstr> The Tuskegee Syphilis Study </vt:lpstr>
      <vt:lpstr>The Tuskegee Syphilis Study </vt:lpstr>
      <vt:lpstr>The Belmont Report 1979 Principles of research with human subjects</vt:lpstr>
      <vt:lpstr>The Belmont Report 1979 Principles of research with human subjects</vt:lpstr>
      <vt:lpstr>The Belmont Report 1979 Principles of research with human subjects</vt:lpstr>
      <vt:lpstr>The Belmont Report 1979 Principles of research with human subjects</vt:lpstr>
      <vt:lpstr>The Belmont Report 1979 Principles of research with human subjects</vt:lpstr>
      <vt:lpstr>Declaration of Helsinki (DoH)</vt:lpstr>
      <vt:lpstr>Declaration of Helsinki (DoH) Important points</vt:lpstr>
      <vt:lpstr>Declaration of Helsinki (DoH) Important points</vt:lpstr>
      <vt:lpstr>Declaration of Helsinki (DoH) Important points</vt:lpstr>
      <vt:lpstr>Summary of main ethical research requirements </vt:lpstr>
      <vt:lpstr> نظام أخلاقيات البحث على المخلوقات الحية  Code of Ethics for Research on Living Creatures, KSA</vt:lpstr>
      <vt:lpstr>   نظام أخلاقبات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Informed Consent الموافقة بعد التبصير</vt:lpstr>
      <vt:lpstr>Informed Consent الموافقة بعد التبصير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 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 نظام أخلاقيات البحث على المخلوقات الحية  Code of Ethics for Research on Living Creatures, KSA</vt:lpstr>
      <vt:lpstr>Case Studies in Medical Research Ethics Case 1  </vt:lpstr>
      <vt:lpstr>Case Studies in Medical Research Ethics Case 1  Discussion</vt:lpstr>
      <vt:lpstr>Case Studies in Medical Research Ethics Case 2  Question</vt:lpstr>
      <vt:lpstr>Case Studies in Medical Research Ethics Case 2  Discussion</vt:lpstr>
      <vt:lpstr>Case Studies in Medical Research Ethics Case 3  Question </vt:lpstr>
      <vt:lpstr>Case Studies in Medical Research Ethics Case 4  story</vt:lpstr>
      <vt:lpstr>Case Studies in Medical Research Ethics Case 4  story</vt:lpstr>
      <vt:lpstr>Case Studies in Medical Research Ethics Case 5  Story </vt:lpstr>
      <vt:lpstr>Case Studies in Medical Research Ethics Case 5  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Initiative, integrity, trustworthiness</dc:title>
  <dc:creator>Dr.Hannan</dc:creator>
  <cp:lastModifiedBy>3422</cp:lastModifiedBy>
  <cp:revision>190</cp:revision>
  <dcterms:created xsi:type="dcterms:W3CDTF">2010-08-16T07:25:26Z</dcterms:created>
  <dcterms:modified xsi:type="dcterms:W3CDTF">2014-02-06T05:45:04Z</dcterms:modified>
</cp:coreProperties>
</file>