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9" r:id="rId3"/>
    <p:sldId id="257" r:id="rId4"/>
    <p:sldId id="290" r:id="rId5"/>
    <p:sldId id="291" r:id="rId6"/>
    <p:sldId id="292" r:id="rId7"/>
    <p:sldId id="300" r:id="rId8"/>
    <p:sldId id="287" r:id="rId9"/>
    <p:sldId id="289" r:id="rId10"/>
    <p:sldId id="288" r:id="rId11"/>
    <p:sldId id="263" r:id="rId12"/>
    <p:sldId id="301" r:id="rId13"/>
    <p:sldId id="299" r:id="rId14"/>
    <p:sldId id="262" r:id="rId15"/>
    <p:sldId id="303" r:id="rId16"/>
    <p:sldId id="265" r:id="rId17"/>
    <p:sldId id="298" r:id="rId18"/>
    <p:sldId id="305" r:id="rId19"/>
    <p:sldId id="307" r:id="rId20"/>
    <p:sldId id="306" r:id="rId21"/>
    <p:sldId id="296" r:id="rId22"/>
    <p:sldId id="297" r:id="rId23"/>
    <p:sldId id="293" r:id="rId24"/>
    <p:sldId id="261" r:id="rId25"/>
    <p:sldId id="264" r:id="rId26"/>
    <p:sldId id="269" r:id="rId27"/>
    <p:sldId id="302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FF"/>
    <a:srgbClr val="003300"/>
    <a:srgbClr val="2B03BD"/>
    <a:srgbClr val="2704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542" autoAdjust="0"/>
    <p:restoredTop sz="94660"/>
  </p:normalViewPr>
  <p:slideViewPr>
    <p:cSldViewPr>
      <p:cViewPr>
        <p:scale>
          <a:sx n="88" d="100"/>
          <a:sy n="88" d="100"/>
        </p:scale>
        <p:origin x="-888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87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62E7A-B60A-4094-ADA8-6AFCB30F462C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C8EB7-1B85-4044-BAE6-CF2A97EAB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286AD-50C9-488A-9D16-6BE5440700CA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32DAA-5A1D-4505-93D6-223D4C63A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20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32DAA-5A1D-4505-93D6-223D4C63AB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32DAA-5A1D-4505-93D6-223D4C63AB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32DAA-5A1D-4505-93D6-223D4C63AB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32DAA-5A1D-4505-93D6-223D4C63AB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8E146D0-E85F-49F5-B9E5-3D191201BEDE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8E146D0-E85F-49F5-B9E5-3D191201BEDE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Initiative,</a:t>
            </a:r>
            <a:br>
              <a:rPr lang="en-US" dirty="0" smtClean="0"/>
            </a:br>
            <a:r>
              <a:rPr lang="en-US" dirty="0" smtClean="0"/>
              <a:t>Integrity, Trustworthiness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روح المبادرة , النزاهة , الجدارة بالثقة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98072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Professionalism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573325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Ahmed A. Adeel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INTEGRITY: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786874" cy="3733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2B03BD"/>
                </a:solidFill>
              </a:rPr>
              <a:t>Being consistently honest</a:t>
            </a:r>
          </a:p>
          <a:p>
            <a:r>
              <a:rPr lang="en-US" sz="2400" b="1" dirty="0" smtClean="0">
                <a:solidFill>
                  <a:srgbClr val="2B03BD"/>
                </a:solidFill>
              </a:rPr>
              <a:t>Always performing high quality work regardless of whether it will receive notice from others, </a:t>
            </a:r>
          </a:p>
          <a:p>
            <a:r>
              <a:rPr lang="en-US" sz="2400" b="1" dirty="0" smtClean="0">
                <a:solidFill>
                  <a:srgbClr val="2B03BD"/>
                </a:solidFill>
              </a:rPr>
              <a:t>Following </a:t>
            </a:r>
            <a:r>
              <a:rPr lang="en-US" sz="2400" b="1" dirty="0" smtClean="0">
                <a:solidFill>
                  <a:srgbClr val="2B03BD"/>
                </a:solidFill>
              </a:rPr>
              <a:t>through on commitments.</a:t>
            </a:r>
          </a:p>
          <a:p>
            <a:r>
              <a:rPr lang="en-US" sz="2400" b="1" dirty="0" smtClean="0">
                <a:solidFill>
                  <a:srgbClr val="2B03BD"/>
                </a:solidFill>
              </a:rPr>
              <a:t>Giving credit where credit is due and not taking credit for another employee’s idea or work.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INTEGRITY: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2492009"/>
          </a:xfrm>
        </p:spPr>
        <p:txBody>
          <a:bodyPr/>
          <a:lstStyle/>
          <a:p>
            <a:r>
              <a:rPr lang="en-US" sz="2400" b="1" dirty="0" smtClean="0">
                <a:solidFill>
                  <a:srgbClr val="2B03BD"/>
                </a:solidFill>
              </a:rPr>
              <a:t>Stand up for their beliefs openly and boldly.</a:t>
            </a:r>
          </a:p>
          <a:p>
            <a:r>
              <a:rPr lang="en-US" sz="2400" b="1" dirty="0" smtClean="0">
                <a:solidFill>
                  <a:srgbClr val="2B03BD"/>
                </a:solidFill>
              </a:rPr>
              <a:t>Listen to their consciences and live by their principles no matter what others say and no matter the personal cost.</a:t>
            </a:r>
          </a:p>
          <a:p>
            <a:r>
              <a:rPr lang="en-US" sz="2400" b="1" dirty="0" smtClean="0">
                <a:solidFill>
                  <a:srgbClr val="2B03BD"/>
                </a:solidFill>
              </a:rPr>
              <a:t>Have the courage to do what is hard or costly or failure is probable.</a:t>
            </a:r>
          </a:p>
          <a:p>
            <a:r>
              <a:rPr lang="en-US" sz="2400" b="1" dirty="0" smtClean="0">
                <a:solidFill>
                  <a:srgbClr val="2B03BD"/>
                </a:solidFill>
              </a:rPr>
              <a:t>Don’t do any thing they feel is wrong.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LACK OF INTEGRITY: </a:t>
            </a:r>
            <a:br>
              <a:rPr lang="en-US" dirty="0" smtClean="0"/>
            </a:br>
            <a:r>
              <a:rPr lang="en-US" dirty="0" smtClean="0"/>
              <a:t>examples in student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44572"/>
            <a:ext cx="2952328" cy="5162541"/>
          </a:xfrm>
        </p:spPr>
      </p:pic>
      <p:sp>
        <p:nvSpPr>
          <p:cNvPr id="5" name="Rectangle 4"/>
          <p:cNvSpPr/>
          <p:nvPr/>
        </p:nvSpPr>
        <p:spPr>
          <a:xfrm>
            <a:off x="467544" y="1628800"/>
            <a:ext cx="48965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B03BD"/>
                </a:solidFill>
              </a:rPr>
              <a:t>DISHONESTY BY STUDENTS:</a:t>
            </a:r>
          </a:p>
          <a:p>
            <a:r>
              <a:rPr lang="en-US" b="1" dirty="0">
                <a:solidFill>
                  <a:srgbClr val="2B03BD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2B03BD"/>
                </a:solidFill>
              </a:rPr>
              <a:t>Copying </a:t>
            </a:r>
            <a:r>
              <a:rPr lang="en-US" b="1" dirty="0">
                <a:solidFill>
                  <a:srgbClr val="2B03BD"/>
                </a:solidFill>
              </a:rPr>
              <a:t>from another student examination paper or from a “crib-sheet” </a:t>
            </a:r>
            <a:endParaRPr lang="en-US" b="1" dirty="0" smtClean="0">
              <a:solidFill>
                <a:srgbClr val="2B03BD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2B03BD"/>
                </a:solidFill>
              </a:rPr>
              <a:t>Having </a:t>
            </a:r>
            <a:r>
              <a:rPr lang="en-US" b="1" dirty="0">
                <a:solidFill>
                  <a:srgbClr val="2B03BD"/>
                </a:solidFill>
              </a:rPr>
              <a:t>someone else write a paper or complete a homework assignment,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2B03BD"/>
                </a:solidFill>
              </a:rPr>
              <a:t>Plagiarizing</a:t>
            </a:r>
            <a:r>
              <a:rPr lang="en-US" b="1" dirty="0">
                <a:solidFill>
                  <a:srgbClr val="2B03BD"/>
                </a:solidFill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2B03BD"/>
                </a:solidFill>
              </a:rPr>
              <a:t>Signing </a:t>
            </a:r>
            <a:r>
              <a:rPr lang="en-US" b="1" dirty="0">
                <a:solidFill>
                  <a:srgbClr val="2B03BD"/>
                </a:solidFill>
              </a:rPr>
              <a:t>an attendance sheet for a classmate, 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2B03BD"/>
                </a:solidFill>
              </a:rPr>
              <a:t>False </a:t>
            </a:r>
            <a:r>
              <a:rPr lang="en-US" b="1" dirty="0">
                <a:solidFill>
                  <a:srgbClr val="2B03BD"/>
                </a:solidFill>
              </a:rPr>
              <a:t>medical reports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2B03BD"/>
                </a:solidFill>
              </a:rPr>
              <a:t>Falsifying </a:t>
            </a:r>
            <a:r>
              <a:rPr lang="en-US" b="1" dirty="0">
                <a:solidFill>
                  <a:srgbClr val="2B03BD"/>
                </a:solidFill>
              </a:rPr>
              <a:t>information from the medical history or physical examination.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2B03BD"/>
                </a:solidFill>
              </a:rPr>
              <a:t>Cyberplagiarism</a:t>
            </a:r>
            <a:r>
              <a:rPr lang="en-US" b="1" dirty="0">
                <a:solidFill>
                  <a:srgbClr val="2B03BD"/>
                </a:solidFill>
              </a:rPr>
              <a:t>: obtaining information from the </a:t>
            </a:r>
            <a:r>
              <a:rPr lang="en-US" b="1" dirty="0" smtClean="0">
                <a:solidFill>
                  <a:srgbClr val="2B03BD"/>
                </a:solidFill>
              </a:rPr>
              <a:t>internet without </a:t>
            </a:r>
            <a:r>
              <a:rPr lang="en-US" b="1" dirty="0">
                <a:solidFill>
                  <a:srgbClr val="2B03BD"/>
                </a:solidFill>
              </a:rPr>
              <a:t>proper citation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/>
              <a:t>Studies indicate that </a:t>
            </a:r>
            <a:r>
              <a:rPr lang="en-US" i="1" dirty="0" smtClean="0"/>
              <a:t>students </a:t>
            </a:r>
            <a:r>
              <a:rPr lang="en-US" i="1" dirty="0"/>
              <a:t>who cheat are more likely to be </a:t>
            </a:r>
            <a:r>
              <a:rPr lang="en-US" i="1" dirty="0" smtClean="0"/>
              <a:t>dishonest </a:t>
            </a:r>
            <a:r>
              <a:rPr lang="en-US" i="1" dirty="0"/>
              <a:t>with their patients in </a:t>
            </a:r>
          </a:p>
          <a:p>
            <a:r>
              <a:rPr lang="en-US" i="1" dirty="0" smtClean="0"/>
              <a:t>clerkships </a:t>
            </a:r>
            <a:r>
              <a:rPr lang="en-US" i="1" dirty="0"/>
              <a:t>and medical practice 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49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LACK OF INTEGRITY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examples in medical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75191"/>
            <a:ext cx="4786346" cy="462560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2B03BD"/>
                </a:solidFill>
              </a:rPr>
              <a:t>Fraudulent or inappropriate billing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2B03BD"/>
                </a:solidFill>
              </a:rPr>
              <a:t>Manipulating medical records to conceal complications to pass review, or prevent lawsuit ;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2B03BD"/>
                </a:solidFill>
              </a:rPr>
              <a:t>Hospitalizing patients/operating  solely for more money ;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2B03BD"/>
                </a:solidFill>
              </a:rPr>
              <a:t>Serving as expert witnesses when not qualified to do so.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2B03BD"/>
                </a:solidFill>
              </a:rPr>
              <a:t>Falsifying curricula vitae. 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2B03BD"/>
                </a:solidFill>
              </a:rPr>
              <a:t>Keeping quiet on misconduct of a colleague.</a:t>
            </a:r>
          </a:p>
          <a:p>
            <a:pPr>
              <a:buNone/>
            </a:pPr>
            <a:endParaRPr lang="en-US" b="1" dirty="0">
              <a:solidFill>
                <a:srgbClr val="2B03BD"/>
              </a:solidFill>
            </a:endParaRPr>
          </a:p>
        </p:txBody>
      </p:sp>
      <p:pic>
        <p:nvPicPr>
          <p:cNvPr id="7" name="Picture 6" descr="malpracti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714488"/>
            <a:ext cx="3571900" cy="4167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5448"/>
            <a:ext cx="8579296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LACK INTEGRITY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examples in medical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6" y="1772816"/>
            <a:ext cx="4618752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u="sng" dirty="0" smtClean="0">
                <a:solidFill>
                  <a:srgbClr val="2B03BD"/>
                </a:solidFill>
              </a:rPr>
              <a:t>Conflict of interest ( COI)</a:t>
            </a:r>
            <a:r>
              <a:rPr lang="ar-SA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{</a:t>
            </a:r>
            <a:r>
              <a:rPr lang="ar-SA" sz="2800" dirty="0" smtClean="0">
                <a:solidFill>
                  <a:srgbClr val="FF0000"/>
                </a:solidFill>
              </a:rPr>
              <a:t>تضارب المصالح</a:t>
            </a:r>
            <a:r>
              <a:rPr lang="en-US" sz="2800" dirty="0" smtClean="0">
                <a:solidFill>
                  <a:srgbClr val="FF0000"/>
                </a:solidFill>
              </a:rPr>
              <a:t>}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400" b="1" u="sng" dirty="0" smtClean="0">
                <a:solidFill>
                  <a:srgbClr val="2B03BD"/>
                </a:solidFill>
              </a:rPr>
              <a:t>A </a:t>
            </a:r>
            <a:r>
              <a:rPr lang="en-US" sz="2400" b="1" u="sng" dirty="0">
                <a:solidFill>
                  <a:srgbClr val="2B03BD"/>
                </a:solidFill>
              </a:rPr>
              <a:t>situation in which someone who has to make a decision in an official capacity stands to profit personally from the decision</a:t>
            </a:r>
            <a:r>
              <a:rPr lang="en-US" sz="2400" b="1" dirty="0">
                <a:solidFill>
                  <a:srgbClr val="2B03BD"/>
                </a:solidFill>
              </a:rPr>
              <a:t>. For example, a judge who rules on a case involving a </a:t>
            </a:r>
            <a:r>
              <a:rPr lang="en-US" sz="2400" b="1" dirty="0" smtClean="0">
                <a:solidFill>
                  <a:srgbClr val="2B03BD"/>
                </a:solidFill>
              </a:rPr>
              <a:t>company in </a:t>
            </a:r>
            <a:r>
              <a:rPr lang="en-US" sz="2400" b="1" dirty="0">
                <a:solidFill>
                  <a:srgbClr val="2B03BD"/>
                </a:solidFill>
              </a:rPr>
              <a:t>which he or she owns </a:t>
            </a:r>
            <a:r>
              <a:rPr lang="en-US" sz="2400" b="1" dirty="0" smtClean="0">
                <a:solidFill>
                  <a:srgbClr val="2B03BD"/>
                </a:solidFill>
              </a:rPr>
              <a:t> stocks  has </a:t>
            </a:r>
            <a:r>
              <a:rPr lang="en-US" sz="2400" b="1" dirty="0">
                <a:solidFill>
                  <a:srgbClr val="2B03BD"/>
                </a:solidFill>
              </a:rPr>
              <a:t>a conflict of </a:t>
            </a:r>
            <a:r>
              <a:rPr lang="en-US" sz="2400" b="1" dirty="0" smtClean="0">
                <a:solidFill>
                  <a:srgbClr val="2B03BD"/>
                </a:solidFill>
              </a:rPr>
              <a:t>interest</a:t>
            </a:r>
            <a:r>
              <a:rPr lang="en-US" sz="2800" b="1" dirty="0" smtClean="0">
                <a:solidFill>
                  <a:srgbClr val="2B03BD"/>
                </a:solidFill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1412777"/>
            <a:ext cx="4198047" cy="423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LACK OF INTEGRITY: </a:t>
            </a:r>
            <a:br>
              <a:rPr lang="en-US" dirty="0" smtClean="0"/>
            </a:br>
            <a:r>
              <a:rPr lang="en-US" dirty="0" smtClean="0"/>
              <a:t>examples in medical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 fontScale="55000" lnSpcReduction="20000"/>
          </a:bodyPr>
          <a:lstStyle/>
          <a:p>
            <a:r>
              <a:rPr lang="en-US" sz="3800" b="1" dirty="0" smtClean="0">
                <a:solidFill>
                  <a:srgbClr val="2B03BD"/>
                </a:solidFill>
              </a:rPr>
              <a:t>Physicians </a:t>
            </a:r>
            <a:r>
              <a:rPr lang="en-US" sz="3800" b="1" dirty="0">
                <a:solidFill>
                  <a:srgbClr val="2B03BD"/>
                </a:solidFill>
              </a:rPr>
              <a:t>who accept substantial company-sponsored gifts or all-expense-paid trips</a:t>
            </a:r>
            <a:r>
              <a:rPr lang="en-US" sz="3800" b="1" dirty="0" smtClean="0">
                <a:solidFill>
                  <a:srgbClr val="2B03BD"/>
                </a:solidFill>
              </a:rPr>
              <a:t>.</a:t>
            </a:r>
          </a:p>
          <a:p>
            <a:endParaRPr lang="en-US" sz="3800" b="1" dirty="0">
              <a:solidFill>
                <a:srgbClr val="2B03BD"/>
              </a:solidFill>
            </a:endParaRPr>
          </a:p>
          <a:p>
            <a:r>
              <a:rPr lang="en-US" sz="3800" b="1" dirty="0" smtClean="0">
                <a:solidFill>
                  <a:srgbClr val="2B03BD"/>
                </a:solidFill>
              </a:rPr>
              <a:t>Unprofessional</a:t>
            </a:r>
            <a:r>
              <a:rPr lang="en-US" sz="3800" b="1" dirty="0">
                <a:solidFill>
                  <a:srgbClr val="2B03BD"/>
                </a:solidFill>
              </a:rPr>
              <a:t>, or questionable physician </a:t>
            </a:r>
            <a:r>
              <a:rPr lang="en-US" sz="3800" b="1" dirty="0" smtClean="0">
                <a:solidFill>
                  <a:srgbClr val="2B03BD"/>
                </a:solidFill>
              </a:rPr>
              <a:t>interactions with </a:t>
            </a:r>
            <a:r>
              <a:rPr lang="en-US" sz="3800" b="1" dirty="0">
                <a:solidFill>
                  <a:srgbClr val="2B03BD"/>
                </a:solidFill>
              </a:rPr>
              <a:t>big business </a:t>
            </a:r>
          </a:p>
          <a:p>
            <a:endParaRPr lang="en-US" sz="3800" b="1" dirty="0">
              <a:solidFill>
                <a:srgbClr val="2B03BD"/>
              </a:solidFill>
            </a:endParaRPr>
          </a:p>
          <a:p>
            <a:r>
              <a:rPr lang="en-US" sz="3800" b="1" dirty="0">
                <a:solidFill>
                  <a:srgbClr val="2B03BD"/>
                </a:solidFill>
              </a:rPr>
              <a:t>The pharmaceutical industry’s effort to alter </a:t>
            </a:r>
            <a:r>
              <a:rPr lang="en-US" sz="3800" b="1" dirty="0" smtClean="0">
                <a:solidFill>
                  <a:srgbClr val="2B03BD"/>
                </a:solidFill>
              </a:rPr>
              <a:t>physicians’ behavior </a:t>
            </a:r>
            <a:endParaRPr lang="en-US" sz="3800" b="1" dirty="0">
              <a:solidFill>
                <a:srgbClr val="2B03BD"/>
              </a:solidFill>
            </a:endParaRPr>
          </a:p>
          <a:p>
            <a:endParaRPr lang="en-US" sz="3800" b="1" dirty="0">
              <a:solidFill>
                <a:srgbClr val="2B03BD"/>
              </a:solidFill>
            </a:endParaRPr>
          </a:p>
          <a:p>
            <a:r>
              <a:rPr lang="en-US" sz="3800" b="1" dirty="0" smtClean="0">
                <a:solidFill>
                  <a:srgbClr val="2B03BD"/>
                </a:solidFill>
              </a:rPr>
              <a:t>Sponsoring </a:t>
            </a:r>
            <a:r>
              <a:rPr lang="en-US" sz="3800" b="1" dirty="0">
                <a:solidFill>
                  <a:srgbClr val="2B03BD"/>
                </a:solidFill>
              </a:rPr>
              <a:t>CME activities, the </a:t>
            </a:r>
            <a:r>
              <a:rPr lang="en-US" sz="3800" b="1" dirty="0" smtClean="0">
                <a:solidFill>
                  <a:srgbClr val="2B03BD"/>
                </a:solidFill>
              </a:rPr>
              <a:t>companies  create </a:t>
            </a:r>
            <a:r>
              <a:rPr lang="en-US" sz="3800" b="1" dirty="0">
                <a:solidFill>
                  <a:srgbClr val="2B03BD"/>
                </a:solidFill>
              </a:rPr>
              <a:t>an ideal </a:t>
            </a:r>
            <a:r>
              <a:rPr lang="en-US" sz="3800" b="1" dirty="0" smtClean="0">
                <a:solidFill>
                  <a:srgbClr val="2B03BD"/>
                </a:solidFill>
              </a:rPr>
              <a:t>marketplaces </a:t>
            </a:r>
            <a:r>
              <a:rPr lang="en-US" sz="3800" b="1" dirty="0">
                <a:solidFill>
                  <a:srgbClr val="2B03BD"/>
                </a:solidFill>
              </a:rPr>
              <a:t>for its pr</a:t>
            </a:r>
            <a:r>
              <a:rPr lang="en-US" dirty="0">
                <a:solidFill>
                  <a:srgbClr val="2B03BD"/>
                </a:solidFill>
              </a:rPr>
              <a:t>oducts</a:t>
            </a:r>
            <a:r>
              <a:rPr lang="en-US" b="1" dirty="0">
                <a:solidFill>
                  <a:srgbClr val="2B03BD"/>
                </a:solidFill>
              </a:rPr>
              <a:t>.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700808"/>
            <a:ext cx="312206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books_200x1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7" y="4000504"/>
            <a:ext cx="3333773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LACK OF INTEGRITY: </a:t>
            </a:r>
            <a:br>
              <a:rPr lang="en-US" dirty="0" smtClean="0"/>
            </a:br>
            <a:r>
              <a:rPr lang="en-US" dirty="0" smtClean="0"/>
              <a:t>examples in medical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86808" cy="462560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2B03BD"/>
                </a:solidFill>
              </a:rPr>
              <a:t>Dishonesty in medical research </a:t>
            </a:r>
            <a:r>
              <a:rPr lang="en-US" b="1" dirty="0" smtClean="0">
                <a:solidFill>
                  <a:srgbClr val="2B03BD"/>
                </a:solidFill>
              </a:rPr>
              <a:t> : </a:t>
            </a:r>
            <a:endParaRPr lang="en-US" b="1" dirty="0">
              <a:solidFill>
                <a:srgbClr val="2B03BD"/>
              </a:solidFill>
            </a:endParaRPr>
          </a:p>
          <a:p>
            <a:endParaRPr lang="en-US" b="1" dirty="0" smtClean="0">
              <a:solidFill>
                <a:srgbClr val="2B03BD"/>
              </a:solidFill>
            </a:endParaRPr>
          </a:p>
          <a:p>
            <a:r>
              <a:rPr lang="en-US" b="1" dirty="0" smtClean="0">
                <a:solidFill>
                  <a:srgbClr val="2B03BD"/>
                </a:solidFill>
              </a:rPr>
              <a:t>1</a:t>
            </a:r>
            <a:r>
              <a:rPr lang="en-US" b="1" dirty="0">
                <a:solidFill>
                  <a:srgbClr val="2B03BD"/>
                </a:solidFill>
              </a:rPr>
              <a:t>) ambitious investigators whose quest for fame </a:t>
            </a:r>
            <a:r>
              <a:rPr lang="en-US" b="1" dirty="0" smtClean="0">
                <a:solidFill>
                  <a:srgbClr val="2B03BD"/>
                </a:solidFill>
              </a:rPr>
              <a:t>overshadows their integrity</a:t>
            </a:r>
            <a:endParaRPr lang="en-US" b="1" dirty="0">
              <a:solidFill>
                <a:srgbClr val="2B03BD"/>
              </a:solidFill>
            </a:endParaRPr>
          </a:p>
          <a:p>
            <a:endParaRPr lang="en-US" b="1" dirty="0" smtClean="0">
              <a:solidFill>
                <a:srgbClr val="2B03BD"/>
              </a:solidFill>
            </a:endParaRPr>
          </a:p>
          <a:p>
            <a:r>
              <a:rPr lang="en-US" b="1" dirty="0" smtClean="0">
                <a:solidFill>
                  <a:srgbClr val="2B03BD"/>
                </a:solidFill>
              </a:rPr>
              <a:t>2</a:t>
            </a:r>
            <a:r>
              <a:rPr lang="en-US" b="1" dirty="0">
                <a:solidFill>
                  <a:srgbClr val="2B03BD"/>
                </a:solidFill>
              </a:rPr>
              <a:t>) </a:t>
            </a:r>
            <a:r>
              <a:rPr lang="en-US" b="1" dirty="0" smtClean="0">
                <a:solidFill>
                  <a:srgbClr val="2B03BD"/>
                </a:solidFill>
              </a:rPr>
              <a:t>Drug </a:t>
            </a:r>
            <a:r>
              <a:rPr lang="en-US" b="1" dirty="0">
                <a:solidFill>
                  <a:srgbClr val="2B03BD"/>
                </a:solidFill>
              </a:rPr>
              <a:t>companies that </a:t>
            </a:r>
            <a:r>
              <a:rPr lang="en-US" b="1" dirty="0" smtClean="0">
                <a:solidFill>
                  <a:srgbClr val="2B03BD"/>
                </a:solidFill>
              </a:rPr>
              <a:t>attempts </a:t>
            </a:r>
            <a:r>
              <a:rPr lang="en-US" b="1" dirty="0">
                <a:solidFill>
                  <a:srgbClr val="2B03BD"/>
                </a:solidFill>
              </a:rPr>
              <a:t>to capture a dominant share of the pharmaceutical market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2400320"/>
            <a:ext cx="4427984" cy="351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LACK OF INTEGRITY:</a:t>
            </a:r>
            <a:br>
              <a:rPr lang="en-US" dirty="0" smtClean="0"/>
            </a:br>
            <a:r>
              <a:rPr lang="en-US" dirty="0" smtClean="0"/>
              <a:t>examples </a:t>
            </a:r>
            <a:r>
              <a:rPr lang="en-US" dirty="0"/>
              <a:t>in medical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80983"/>
            <a:ext cx="3466728" cy="4625609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2B03BD"/>
                </a:solidFill>
              </a:rPr>
              <a:t>Fabricating or manipulating </a:t>
            </a:r>
            <a:r>
              <a:rPr lang="en-US" sz="2800" b="1" dirty="0" smtClean="0">
                <a:solidFill>
                  <a:srgbClr val="2B03BD"/>
                </a:solidFill>
              </a:rPr>
              <a:t>research results  </a:t>
            </a:r>
            <a:r>
              <a:rPr lang="en-US" sz="2800" b="1" dirty="0">
                <a:solidFill>
                  <a:srgbClr val="2B03BD"/>
                </a:solidFill>
              </a:rPr>
              <a:t>the most </a:t>
            </a:r>
            <a:r>
              <a:rPr lang="en-US" sz="2800" b="1" dirty="0" smtClean="0">
                <a:solidFill>
                  <a:srgbClr val="2B03BD"/>
                </a:solidFill>
              </a:rPr>
              <a:t>serious  </a:t>
            </a:r>
            <a:r>
              <a:rPr lang="en-US" sz="2800" b="1" dirty="0">
                <a:solidFill>
                  <a:srgbClr val="2B03BD"/>
                </a:solidFill>
              </a:rPr>
              <a:t>form of dishonesty in the </a:t>
            </a:r>
            <a:r>
              <a:rPr lang="en-US" sz="2800" b="1" dirty="0" smtClean="0">
                <a:solidFill>
                  <a:srgbClr val="2B03BD"/>
                </a:solidFill>
              </a:rPr>
              <a:t>medical research.</a:t>
            </a:r>
          </a:p>
          <a:p>
            <a:r>
              <a:rPr lang="en-US" sz="2800" b="1" dirty="0" smtClean="0">
                <a:solidFill>
                  <a:srgbClr val="2B03BD"/>
                </a:solidFill>
              </a:rPr>
              <a:t>Fabricated or manipulation of data in the medical literature.</a:t>
            </a:r>
            <a:endParaRPr lang="en-US" sz="2800" b="1" dirty="0">
              <a:solidFill>
                <a:srgbClr val="2B03BD"/>
              </a:solidFill>
            </a:endParaRPr>
          </a:p>
        </p:txBody>
      </p:sp>
      <p:pic>
        <p:nvPicPr>
          <p:cNvPr id="5" name="Picture 2" descr="http://www.newscientist.com/blog/shortsharpscience/uploaded_images/Finalist3-700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71678"/>
            <a:ext cx="5364088" cy="3727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and trustworthiness </a:t>
            </a:r>
            <a:endParaRPr lang="en-US" dirty="0"/>
          </a:p>
        </p:txBody>
      </p:sp>
      <p:pic>
        <p:nvPicPr>
          <p:cNvPr id="8" name="Content Placeholder 7" descr="trust_me_im_a_doctor_t_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571612"/>
            <a:ext cx="4625975" cy="4625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and trustworthiness </a:t>
            </a:r>
            <a:endParaRPr lang="en-US" dirty="0"/>
          </a:p>
        </p:txBody>
      </p:sp>
      <p:pic>
        <p:nvPicPr>
          <p:cNvPr id="8" name="Content Placeholder 7" descr="trust_me_im_a_doctor_t_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571612"/>
            <a:ext cx="4625975" cy="4625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707904" y="220486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oper Black" pitchFamily="18" charset="0"/>
              </a:rPr>
              <a:t>You should</a:t>
            </a:r>
            <a:endParaRPr lang="en-US" sz="20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0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Upon completion of this lecture ,students should be able to :</a:t>
            </a:r>
          </a:p>
          <a:p>
            <a:r>
              <a:rPr lang="en-US" dirty="0" smtClean="0"/>
              <a:t>Understand the meaning and principles of initiative,  integrity and trustworthiness.</a:t>
            </a:r>
          </a:p>
          <a:p>
            <a:r>
              <a:rPr lang="en-US" dirty="0" smtClean="0"/>
              <a:t>Discuss the place of initiative , integrity and trustworthiness in medical professionalism.</a:t>
            </a:r>
          </a:p>
          <a:p>
            <a:r>
              <a:rPr lang="en-US" dirty="0" smtClean="0"/>
              <a:t>Discuss practical examples about initiative, integrity &amp; trustworthiness.</a:t>
            </a:r>
          </a:p>
          <a:p>
            <a:r>
              <a:rPr lang="en-US" dirty="0" smtClean="0"/>
              <a:t>Apply knowledge learnt to a case scenario.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and trustworthiness </a:t>
            </a:r>
            <a:endParaRPr lang="en-US" dirty="0"/>
          </a:p>
        </p:txBody>
      </p:sp>
      <p:pic>
        <p:nvPicPr>
          <p:cNvPr id="6" name="Content Placeholder 5" descr="trust_me_im_almost_a_do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412776"/>
            <a:ext cx="5214974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and trustworthiness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900750" cy="462560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</a:t>
            </a:r>
            <a:r>
              <a:rPr lang="en-US" b="1" dirty="0" smtClean="0">
                <a:solidFill>
                  <a:srgbClr val="2B03BD"/>
                </a:solidFill>
              </a:rPr>
              <a:t> is when  a doctor  is  believed by the patient in the process of their relationship . </a:t>
            </a:r>
          </a:p>
          <a:p>
            <a:endParaRPr lang="en-US" b="1" dirty="0" smtClean="0">
              <a:solidFill>
                <a:srgbClr val="2B03BD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Trustworthiness</a:t>
            </a:r>
            <a:r>
              <a:rPr lang="en-US" b="1" dirty="0" smtClean="0">
                <a:solidFill>
                  <a:srgbClr val="2B03BD"/>
                </a:solidFill>
              </a:rPr>
              <a:t> means  that the doctor acts in a positive and favorably attitude toward demands and expectations of the patient</a:t>
            </a:r>
            <a:endParaRPr lang="en-US" b="1" dirty="0">
              <a:solidFill>
                <a:srgbClr val="2B03BD"/>
              </a:solidFill>
            </a:endParaRPr>
          </a:p>
        </p:txBody>
      </p:sp>
      <p:pic>
        <p:nvPicPr>
          <p:cNvPr id="4" name="Picture 3" descr="trust 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12" y="2428868"/>
            <a:ext cx="280558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Difference between trust and trustworthiness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79296" cy="4625609"/>
          </a:xfrm>
        </p:spPr>
        <p:txBody>
          <a:bodyPr>
            <a:normAutofit fontScale="92500" lnSpcReduction="10000"/>
          </a:bodyPr>
          <a:lstStyle/>
          <a:p>
            <a:r>
              <a:rPr lang="en-US" sz="4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</a:t>
            </a:r>
            <a:r>
              <a:rPr lang="en-US" sz="2800" b="1" dirty="0" smtClean="0">
                <a:solidFill>
                  <a:srgbClr val="2B03BD"/>
                </a:solidFill>
              </a:rPr>
              <a:t> as a sociological construct refers to people’s expectations. typically for goodwill, advocacy and competence (and/or good outcome). </a:t>
            </a:r>
          </a:p>
          <a:p>
            <a:r>
              <a:rPr lang="en-US" sz="4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Trustworthiness</a:t>
            </a:r>
            <a:r>
              <a:rPr lang="en-US" sz="2800" b="1" dirty="0" smtClean="0">
                <a:solidFill>
                  <a:srgbClr val="2B03BD"/>
                </a:solidFill>
              </a:rPr>
              <a:t> </a:t>
            </a:r>
            <a:r>
              <a:rPr lang="en-US" sz="3100" b="1" dirty="0" smtClean="0">
                <a:solidFill>
                  <a:srgbClr val="2B03BD"/>
                </a:solidFill>
              </a:rPr>
              <a:t>:</a:t>
            </a:r>
            <a:r>
              <a:rPr lang="en-US" sz="3100" b="1" dirty="0">
                <a:solidFill>
                  <a:srgbClr val="2B03BD"/>
                </a:solidFill>
              </a:rPr>
              <a:t> the trait of deserving trust and </a:t>
            </a:r>
            <a:r>
              <a:rPr lang="en-US" sz="3100" b="1" dirty="0" smtClean="0">
                <a:solidFill>
                  <a:srgbClr val="2B03BD"/>
                </a:solidFill>
              </a:rPr>
              <a:t>confidence .</a:t>
            </a:r>
            <a:r>
              <a:rPr lang="en-US" sz="2800" b="1" dirty="0" smtClean="0">
                <a:solidFill>
                  <a:srgbClr val="2B03BD"/>
                </a:solidFill>
              </a:rPr>
              <a:t>It is influenced by  :</a:t>
            </a:r>
          </a:p>
          <a:p>
            <a:pPr lvl="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2B03BD"/>
                </a:solidFill>
              </a:rPr>
              <a:t>Patients prior perception about the doctor/ organization ,  could influenced by third party .</a:t>
            </a:r>
          </a:p>
          <a:p>
            <a:pPr lvl="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2B03BD"/>
                </a:solidFill>
              </a:rPr>
              <a:t>Willingness of doctor to listen and how he communicates how he conducts himself .</a:t>
            </a:r>
          </a:p>
          <a:p>
            <a:pPr lvl="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2B03BD"/>
                </a:solidFill>
              </a:rPr>
              <a:t>Compassion and positive attitude towards patients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trust in health care?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4282" y="1582341"/>
            <a:ext cx="850112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2B03BD"/>
                </a:solidFill>
              </a:rPr>
              <a:t>For the patient 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2B03BD"/>
                </a:solidFill>
              </a:rPr>
              <a:t>    Patients are often in a weak  state physically</a:t>
            </a:r>
          </a:p>
          <a:p>
            <a:pPr lvl="1"/>
            <a:r>
              <a:rPr lang="en-US" sz="2400" b="1" dirty="0" smtClean="0">
                <a:solidFill>
                  <a:srgbClr val="2B03BD"/>
                </a:solidFill>
              </a:rPr>
              <a:t> and  emotionally 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2B03BD"/>
                </a:solidFill>
              </a:rPr>
              <a:t>Trust </a:t>
            </a:r>
            <a:r>
              <a:rPr lang="en-US" sz="2400" b="1" dirty="0">
                <a:solidFill>
                  <a:srgbClr val="2B03BD"/>
                </a:solidFill>
              </a:rPr>
              <a:t>in the healer is </a:t>
            </a:r>
            <a:r>
              <a:rPr lang="en-US" sz="2400" b="1" dirty="0">
                <a:solidFill>
                  <a:srgbClr val="FF0000"/>
                </a:solidFill>
              </a:rPr>
              <a:t>essential to healing itself</a:t>
            </a:r>
            <a:r>
              <a:rPr lang="en-US" sz="2400" b="1" dirty="0">
                <a:solidFill>
                  <a:srgbClr val="2B03BD"/>
                </a:solidFill>
              </a:rPr>
              <a:t>. </a:t>
            </a:r>
          </a:p>
          <a:p>
            <a:pPr lvl="1"/>
            <a:endParaRPr lang="en-US" sz="2400" b="1" dirty="0" smtClean="0">
              <a:solidFill>
                <a:srgbClr val="2B03BD"/>
              </a:solidFill>
            </a:endParaRPr>
          </a:p>
          <a:p>
            <a:r>
              <a:rPr lang="en-US" sz="3200" b="1" u="sng" dirty="0" smtClean="0">
                <a:solidFill>
                  <a:srgbClr val="2B03BD"/>
                </a:solidFill>
              </a:rPr>
              <a:t>For </a:t>
            </a:r>
            <a:r>
              <a:rPr lang="en-US" sz="3200" b="1" u="sng" dirty="0" smtClean="0">
                <a:solidFill>
                  <a:srgbClr val="2B03BD"/>
                </a:solidFill>
              </a:rPr>
              <a:t>the physician: 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2B03BD"/>
                </a:solidFill>
              </a:rPr>
              <a:t>A trusting patient  would  reveal the full extent of their medically relevant history </a:t>
            </a:r>
            <a:r>
              <a:rPr lang="en-US" sz="2400" b="1" dirty="0" smtClean="0">
                <a:solidFill>
                  <a:srgbClr val="FF0000"/>
                </a:solidFill>
              </a:rPr>
              <a:t>, cooperate  in the physical exam, and  act on recommendations for tests or treatments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2B03BD"/>
                </a:solidFill>
              </a:rPr>
              <a:t>Patients who trust their doctors </a:t>
            </a:r>
            <a:r>
              <a:rPr lang="en-US" sz="2400" b="1" dirty="0" smtClean="0">
                <a:solidFill>
                  <a:srgbClr val="FF0000"/>
                </a:solidFill>
              </a:rPr>
              <a:t>rate their care more favorably.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2B03BD"/>
                </a:solidFill>
              </a:rPr>
              <a:t>When  he feels trusted the physician </a:t>
            </a:r>
            <a:r>
              <a:rPr lang="en-US" sz="2400" b="1" dirty="0" smtClean="0">
                <a:solidFill>
                  <a:srgbClr val="FF0000"/>
                </a:solidFill>
              </a:rPr>
              <a:t>performs better </a:t>
            </a:r>
            <a:r>
              <a:rPr lang="en-US" sz="2400" b="1" dirty="0" smtClean="0">
                <a:solidFill>
                  <a:srgbClr val="2B03BD"/>
                </a:solidFill>
              </a:rPr>
              <a:t>.  </a:t>
            </a:r>
            <a:endParaRPr lang="en-US" sz="2400" b="1" dirty="0">
              <a:solidFill>
                <a:srgbClr val="2B03BD"/>
              </a:solidFill>
            </a:endParaRPr>
          </a:p>
        </p:txBody>
      </p:sp>
      <p:pic>
        <p:nvPicPr>
          <p:cNvPr id="4" name="Picture 3" descr="trust 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500175"/>
            <a:ext cx="1979712" cy="186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trust: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978896" cy="4625609"/>
          </a:xfrm>
        </p:spPr>
        <p:txBody>
          <a:bodyPr>
            <a:normAutofit fontScale="85000" lnSpcReduction="20000"/>
          </a:bodyPr>
          <a:lstStyle/>
          <a:p>
            <a:r>
              <a:rPr lang="en-US" sz="3100" b="1" dirty="0" smtClean="0">
                <a:solidFill>
                  <a:srgbClr val="000099"/>
                </a:solidFill>
              </a:rPr>
              <a:t>Listening and compassionate communication with patient .</a:t>
            </a:r>
          </a:p>
          <a:p>
            <a:r>
              <a:rPr lang="en-US" sz="3100" b="1" dirty="0" smtClean="0">
                <a:solidFill>
                  <a:srgbClr val="000099"/>
                </a:solidFill>
              </a:rPr>
              <a:t>By keeping promises</a:t>
            </a:r>
          </a:p>
          <a:p>
            <a:r>
              <a:rPr lang="en-US" sz="3100" b="1" dirty="0" smtClean="0">
                <a:solidFill>
                  <a:srgbClr val="000099"/>
                </a:solidFill>
              </a:rPr>
              <a:t>By being  honest, reliable </a:t>
            </a:r>
          </a:p>
          <a:p>
            <a:pPr marL="118872" indent="0">
              <a:buNone/>
            </a:pPr>
            <a:r>
              <a:rPr lang="en-US" sz="3100" b="1" dirty="0" smtClean="0">
                <a:solidFill>
                  <a:srgbClr val="000099"/>
                </a:solidFill>
              </a:rPr>
              <a:t>      and principled</a:t>
            </a:r>
          </a:p>
          <a:p>
            <a:r>
              <a:rPr lang="en-US" sz="3100" b="1" dirty="0" smtClean="0">
                <a:solidFill>
                  <a:srgbClr val="000099"/>
                </a:solidFill>
              </a:rPr>
              <a:t>By never inappropriately betraying  a confidence</a:t>
            </a:r>
            <a:r>
              <a:rPr lang="en-US" sz="3100" dirty="0" smtClean="0">
                <a:solidFill>
                  <a:srgbClr val="000099"/>
                </a:solidFill>
              </a:rPr>
              <a:t>.</a:t>
            </a:r>
          </a:p>
          <a:p>
            <a:r>
              <a:rPr lang="en-US" sz="3100" b="1" dirty="0" smtClean="0">
                <a:solidFill>
                  <a:srgbClr val="000099"/>
                </a:solidFill>
              </a:rPr>
              <a:t>Observing ethical principles like integrity  </a:t>
            </a:r>
          </a:p>
          <a:p>
            <a:r>
              <a:rPr lang="en-US" sz="3100" b="1" dirty="0" smtClean="0">
                <a:solidFill>
                  <a:srgbClr val="000099"/>
                </a:solidFill>
              </a:rPr>
              <a:t>Meeting expectations in personal appearance  competence and performance.</a:t>
            </a:r>
          </a:p>
          <a:p>
            <a:pPr marL="411480" lvl="1" indent="0">
              <a:buNone/>
            </a:pPr>
            <a:endParaRPr lang="en-US" sz="2400" dirty="0" smtClean="0">
              <a:solidFill>
                <a:srgbClr val="2B03BD"/>
              </a:solidFill>
            </a:endParaRPr>
          </a:p>
          <a:p>
            <a:pPr lvl="3">
              <a:buNone/>
            </a:pPr>
            <a:r>
              <a:rPr lang="en-US" sz="2800" dirty="0">
                <a:solidFill>
                  <a:srgbClr val="2B03BD"/>
                </a:solidFill>
              </a:rPr>
              <a:t> </a:t>
            </a:r>
            <a:r>
              <a:rPr lang="en-US" sz="2800" dirty="0" smtClean="0">
                <a:solidFill>
                  <a:srgbClr val="2B03BD"/>
                </a:solidFill>
              </a:rPr>
              <a:t>  </a:t>
            </a:r>
            <a:endParaRPr lang="en-US" sz="2800" b="1" dirty="0" smtClean="0">
              <a:solidFill>
                <a:srgbClr val="2B03B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31" y="2132856"/>
            <a:ext cx="4153232" cy="2968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</a:t>
            </a:r>
            <a:r>
              <a:rPr lang="en-US" dirty="0" smtClean="0"/>
              <a:t>trust : Honesty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solidFill>
                  <a:srgbClr val="2B03BD"/>
                </a:solidFill>
              </a:rPr>
              <a:t>Sometimes </a:t>
            </a:r>
            <a:r>
              <a:rPr lang="en-US" sz="2600" b="1" dirty="0">
                <a:solidFill>
                  <a:srgbClr val="2B03BD"/>
                </a:solidFill>
              </a:rPr>
              <a:t>a person who is truthful can make a mistake and be wrong about what the truth is. Honest mistakes can hurt trust, but a person who makes a mistake is not dishonest</a:t>
            </a:r>
            <a:r>
              <a:rPr lang="en-US" sz="2600" b="1" dirty="0" smtClean="0">
                <a:solidFill>
                  <a:srgbClr val="2B03BD"/>
                </a:solidFill>
              </a:rPr>
              <a:t>.</a:t>
            </a:r>
            <a:r>
              <a:rPr lang="en-US" sz="2600" b="1" dirty="0"/>
              <a:t> </a:t>
            </a:r>
            <a:endParaRPr lang="en-US" sz="2600" b="1" dirty="0" smtClean="0"/>
          </a:p>
          <a:p>
            <a:pPr>
              <a:buNone/>
            </a:pPr>
            <a:r>
              <a:rPr lang="en-US" sz="2600" b="1" dirty="0" smtClean="0">
                <a:solidFill>
                  <a:srgbClr val="2B03BD"/>
                </a:solidFill>
              </a:rPr>
              <a:t>Sometimes </a:t>
            </a:r>
            <a:r>
              <a:rPr lang="en-US" sz="2600" b="1" dirty="0">
                <a:solidFill>
                  <a:srgbClr val="2B03BD"/>
                </a:solidFill>
              </a:rPr>
              <a:t>by telling </a:t>
            </a:r>
            <a:r>
              <a:rPr lang="en-US" sz="2600" b="1" dirty="0" smtClean="0">
                <a:solidFill>
                  <a:srgbClr val="2B03BD"/>
                </a:solidFill>
              </a:rPr>
              <a:t>the patients the  </a:t>
            </a:r>
            <a:r>
              <a:rPr lang="en-US" sz="2600" b="1" dirty="0">
                <a:solidFill>
                  <a:srgbClr val="2B03BD"/>
                </a:solidFill>
              </a:rPr>
              <a:t>truth </a:t>
            </a:r>
            <a:r>
              <a:rPr lang="en-US" sz="2600" b="1" dirty="0" smtClean="0">
                <a:solidFill>
                  <a:srgbClr val="2B03BD"/>
                </a:solidFill>
              </a:rPr>
              <a:t> e.g. about medical </a:t>
            </a:r>
            <a:r>
              <a:rPr lang="en-US" sz="2600" b="1" dirty="0">
                <a:solidFill>
                  <a:srgbClr val="2B03BD"/>
                </a:solidFill>
              </a:rPr>
              <a:t>errors  financial gains , a patient might lose trust in a </a:t>
            </a:r>
            <a:r>
              <a:rPr lang="en-US" sz="2600" b="1" dirty="0" smtClean="0">
                <a:solidFill>
                  <a:srgbClr val="2B03BD"/>
                </a:solidFill>
              </a:rPr>
              <a:t>doctor. </a:t>
            </a:r>
          </a:p>
          <a:p>
            <a:pPr>
              <a:buNone/>
            </a:pPr>
            <a:endParaRPr lang="en-US" sz="2800" b="1" dirty="0">
              <a:solidFill>
                <a:srgbClr val="2B03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dirty="0" smtClean="0"/>
              <a:t>trust: patient </a:t>
            </a:r>
            <a:r>
              <a:rPr lang="en-US" dirty="0"/>
              <a:t>l</a:t>
            </a:r>
            <a:r>
              <a:rPr lang="en-US" dirty="0" smtClean="0"/>
              <a:t>oyalty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2708920"/>
            <a:ext cx="4559433" cy="397991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Patient’s  </a:t>
            </a:r>
            <a:r>
              <a:rPr lang="en-US" sz="2400" b="1" dirty="0">
                <a:solidFill>
                  <a:srgbClr val="000099"/>
                </a:solidFill>
              </a:rPr>
              <a:t>loyalty </a:t>
            </a:r>
            <a:r>
              <a:rPr lang="en-US" sz="2400" b="1" dirty="0" smtClean="0">
                <a:solidFill>
                  <a:srgbClr val="000099"/>
                </a:solidFill>
              </a:rPr>
              <a:t>is a  </a:t>
            </a:r>
            <a:r>
              <a:rPr lang="en-US" sz="2400" b="1" dirty="0">
                <a:solidFill>
                  <a:srgbClr val="000099"/>
                </a:solidFill>
              </a:rPr>
              <a:t>patient's 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marL="411480" lvl="1" indent="0"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likelihood to </a:t>
            </a:r>
            <a:r>
              <a:rPr lang="en-US" sz="2400" b="1" dirty="0">
                <a:solidFill>
                  <a:srgbClr val="000099"/>
                </a:solidFill>
              </a:rPr>
              <a:t>return </a:t>
            </a:r>
            <a:r>
              <a:rPr lang="en-US" sz="2400" b="1" dirty="0" smtClean="0">
                <a:solidFill>
                  <a:srgbClr val="000099"/>
                </a:solidFill>
              </a:rPr>
              <a:t>to </a:t>
            </a:r>
            <a:r>
              <a:rPr lang="en-US" sz="2400" b="1" dirty="0">
                <a:solidFill>
                  <a:srgbClr val="000099"/>
                </a:solidFill>
              </a:rPr>
              <a:t>a 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marL="411480" lvl="1" indent="0"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healthcare facility or a doctor .</a:t>
            </a:r>
          </a:p>
          <a:p>
            <a:pPr marL="411480" lvl="1" indent="0"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Loyalty reflects patient satisfaction and is enhanced  by understanding the needs of the patient.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85" y="3068960"/>
            <a:ext cx="3946967" cy="32754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1806351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B03BD"/>
                </a:solidFill>
              </a:rPr>
              <a:t>General Definition </a:t>
            </a:r>
            <a:r>
              <a:rPr lang="en-US" sz="2400" b="1" dirty="0">
                <a:solidFill>
                  <a:srgbClr val="2B03BD"/>
                </a:solidFill>
              </a:rPr>
              <a:t>: </a:t>
            </a:r>
            <a:r>
              <a:rPr lang="en-US" sz="2400" b="1" dirty="0" smtClean="0">
                <a:solidFill>
                  <a:srgbClr val="2B03BD"/>
                </a:solidFill>
              </a:rPr>
              <a:t>loyalty is a </a:t>
            </a:r>
            <a:r>
              <a:rPr lang="en-US" sz="2400" b="1" dirty="0">
                <a:solidFill>
                  <a:srgbClr val="2B03BD"/>
                </a:solidFill>
              </a:rPr>
              <a:t>steadfast  and devoted attachment that is not easily turned aside.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B03BD"/>
                </a:solidFill>
              </a:rPr>
              <a:t>To have the  initiative you need to be proactive and hopeful.</a:t>
            </a:r>
          </a:p>
          <a:p>
            <a:r>
              <a:rPr lang="en-US" b="1" dirty="0" smtClean="0">
                <a:solidFill>
                  <a:srgbClr val="2B03BD"/>
                </a:solidFill>
              </a:rPr>
              <a:t>Trustworthiness is the cornerstone of the practice of medicine.</a:t>
            </a:r>
          </a:p>
          <a:p>
            <a:r>
              <a:rPr lang="en-US" b="1" dirty="0" smtClean="0">
                <a:solidFill>
                  <a:srgbClr val="2B03BD"/>
                </a:solidFill>
              </a:rPr>
              <a:t>Integrity is the most important value  in all stages of professional medical practice  </a:t>
            </a:r>
            <a:r>
              <a:rPr lang="en-US" dirty="0" smtClean="0">
                <a:solidFill>
                  <a:srgbClr val="2B03BD"/>
                </a:solidFill>
              </a:rPr>
              <a:t>. </a:t>
            </a:r>
            <a:endParaRPr lang="en-US" dirty="0">
              <a:solidFill>
                <a:srgbClr val="2B03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 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2B03BD"/>
                </a:solidFill>
              </a:rPr>
              <a:t>The </a:t>
            </a:r>
            <a:r>
              <a:rPr lang="en-US" sz="2400" b="1" dirty="0">
                <a:solidFill>
                  <a:srgbClr val="2B03BD"/>
                </a:solidFill>
              </a:rPr>
              <a:t>act  of </a:t>
            </a:r>
            <a:r>
              <a:rPr lang="en-US" sz="2400" b="1" dirty="0">
                <a:solidFill>
                  <a:srgbClr val="FF0000"/>
                </a:solidFill>
              </a:rPr>
              <a:t>creating or starting</a:t>
            </a:r>
            <a:r>
              <a:rPr lang="en-US" sz="2400" b="1" dirty="0">
                <a:solidFill>
                  <a:srgbClr val="2B03BD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2B03BD"/>
                </a:solidFill>
              </a:rPr>
              <a:t>To make a conscious effort </a:t>
            </a:r>
            <a:r>
              <a:rPr lang="en-US" sz="2400" b="1" dirty="0">
                <a:solidFill>
                  <a:srgbClr val="FF0000"/>
                </a:solidFill>
              </a:rPr>
              <a:t>to do things without being told </a:t>
            </a:r>
            <a:r>
              <a:rPr lang="en-US" sz="2400" b="1" dirty="0">
                <a:solidFill>
                  <a:srgbClr val="2B03BD"/>
                </a:solidFill>
              </a:rPr>
              <a:t>to and to find alternatives if an option is not possible.</a:t>
            </a:r>
          </a:p>
          <a:p>
            <a:r>
              <a:rPr lang="en-US" sz="2400" b="1" dirty="0">
                <a:solidFill>
                  <a:srgbClr val="2B03BD"/>
                </a:solidFill>
              </a:rPr>
              <a:t>A professional with initiative possesses the aptitude to bring </a:t>
            </a:r>
            <a:r>
              <a:rPr lang="en-US" sz="2400" b="1" dirty="0">
                <a:solidFill>
                  <a:srgbClr val="FF0000"/>
                </a:solidFill>
              </a:rPr>
              <a:t>forth new ideas </a:t>
            </a:r>
            <a:r>
              <a:rPr lang="en-US" sz="2400" b="1" dirty="0">
                <a:solidFill>
                  <a:srgbClr val="2B03BD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2B03BD"/>
                </a:solidFill>
              </a:rPr>
              <a:t>To take action of </a:t>
            </a:r>
            <a:r>
              <a:rPr lang="en-US" sz="2400" b="1" dirty="0">
                <a:solidFill>
                  <a:srgbClr val="FF0000"/>
                </a:solidFill>
              </a:rPr>
              <a:t>his own </a:t>
            </a:r>
            <a:r>
              <a:rPr lang="en-US" sz="2400" b="1" dirty="0">
                <a:solidFill>
                  <a:srgbClr val="2B03BD"/>
                </a:solidFill>
              </a:rPr>
              <a:t>without having to wait for instructions.</a:t>
            </a:r>
          </a:p>
          <a:p>
            <a:r>
              <a:rPr lang="en-US" sz="2400" b="1" dirty="0">
                <a:solidFill>
                  <a:srgbClr val="2B03BD"/>
                </a:solidFill>
              </a:rPr>
              <a:t>To take actions that are in your </a:t>
            </a:r>
            <a:r>
              <a:rPr lang="en-US" sz="2400" b="1" dirty="0">
                <a:solidFill>
                  <a:srgbClr val="FF0000"/>
                </a:solidFill>
              </a:rPr>
              <a:t>long-term best interests </a:t>
            </a:r>
            <a:r>
              <a:rPr lang="en-US" sz="2400" b="1" dirty="0">
                <a:solidFill>
                  <a:srgbClr val="2B03BD"/>
                </a:solidFill>
              </a:rPr>
              <a:t>and in the interest of your patients .</a:t>
            </a:r>
          </a:p>
          <a:p>
            <a:r>
              <a:rPr lang="en-US" sz="2400" b="1" dirty="0">
                <a:solidFill>
                  <a:srgbClr val="2B03BD"/>
                </a:solidFill>
              </a:rPr>
              <a:t>It means </a:t>
            </a:r>
            <a:r>
              <a:rPr lang="en-US" sz="2400" b="1" dirty="0">
                <a:solidFill>
                  <a:srgbClr val="FF0000"/>
                </a:solidFill>
              </a:rPr>
              <a:t>doing more </a:t>
            </a:r>
            <a:r>
              <a:rPr lang="en-US" sz="2400" b="1" dirty="0">
                <a:solidFill>
                  <a:srgbClr val="2B03BD"/>
                </a:solidFill>
              </a:rPr>
              <a:t>than is expected</a:t>
            </a:r>
            <a:r>
              <a:rPr lang="en-US" sz="2400" b="1" dirty="0" smtClean="0">
                <a:solidFill>
                  <a:srgbClr val="2B03BD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2B03BD"/>
                </a:solidFill>
              </a:rPr>
              <a:t>It is about </a:t>
            </a:r>
            <a:r>
              <a:rPr lang="en-US" sz="2400" b="1" dirty="0" smtClean="0">
                <a:solidFill>
                  <a:srgbClr val="FF0000"/>
                </a:solidFill>
              </a:rPr>
              <a:t>problem solving </a:t>
            </a:r>
            <a:r>
              <a:rPr lang="en-US" sz="2400" b="1" dirty="0" smtClean="0">
                <a:solidFill>
                  <a:srgbClr val="2B03BD"/>
                </a:solidFill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creativity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 :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72518" cy="4011263"/>
          </a:xfrm>
        </p:spPr>
        <p:txBody>
          <a:bodyPr>
            <a:noAutofit/>
          </a:bodyPr>
          <a:lstStyle/>
          <a:p>
            <a:pPr marL="216000"/>
            <a:r>
              <a:rPr lang="en-US" sz="2400" b="1" dirty="0" smtClean="0">
                <a:solidFill>
                  <a:srgbClr val="2B03BD"/>
                </a:solidFill>
              </a:rPr>
              <a:t>People </a:t>
            </a:r>
            <a:r>
              <a:rPr lang="en-US" sz="2400" b="1" dirty="0">
                <a:solidFill>
                  <a:srgbClr val="2B03BD"/>
                </a:solidFill>
              </a:rPr>
              <a:t>with initiative are </a:t>
            </a:r>
            <a:r>
              <a:rPr lang="en-US" sz="2400" b="1" dirty="0">
                <a:solidFill>
                  <a:srgbClr val="FF0000"/>
                </a:solidFill>
              </a:rPr>
              <a:t>starters and self-motivators</a:t>
            </a:r>
            <a:r>
              <a:rPr lang="en-US" sz="2400" b="1" dirty="0" smtClean="0">
                <a:solidFill>
                  <a:srgbClr val="2B03BD"/>
                </a:solidFill>
              </a:rPr>
              <a:t>.</a:t>
            </a:r>
          </a:p>
          <a:p>
            <a:pPr marL="216000"/>
            <a:r>
              <a:rPr lang="en-US" sz="2400" b="1" dirty="0" smtClean="0">
                <a:solidFill>
                  <a:srgbClr val="2B03BD"/>
                </a:solidFill>
              </a:rPr>
              <a:t>Have </a:t>
            </a:r>
            <a:r>
              <a:rPr lang="en-US" sz="2400" b="1" dirty="0">
                <a:solidFill>
                  <a:srgbClr val="2B03BD"/>
                </a:solidFill>
              </a:rPr>
              <a:t>the ability to </a:t>
            </a:r>
            <a:r>
              <a:rPr lang="en-US" sz="2400" b="1" dirty="0">
                <a:solidFill>
                  <a:srgbClr val="FF0000"/>
                </a:solidFill>
              </a:rPr>
              <a:t>begin</a:t>
            </a:r>
            <a:r>
              <a:rPr lang="en-US" sz="2400" b="1" dirty="0">
                <a:solidFill>
                  <a:srgbClr val="2B03BD"/>
                </a:solidFill>
              </a:rPr>
              <a:t> or </a:t>
            </a:r>
            <a:r>
              <a:rPr lang="en-US" sz="2400" b="1" dirty="0">
                <a:solidFill>
                  <a:srgbClr val="FF0000"/>
                </a:solidFill>
              </a:rPr>
              <a:t>to follow energetically </a:t>
            </a:r>
            <a:r>
              <a:rPr lang="en-US" sz="2400" b="1" dirty="0">
                <a:solidFill>
                  <a:srgbClr val="2B03BD"/>
                </a:solidFill>
              </a:rPr>
              <a:t>with a plan or task and take  the initiative in trying to solve the problem</a:t>
            </a:r>
            <a:r>
              <a:rPr lang="en-US" sz="2400" b="1" dirty="0" smtClean="0">
                <a:solidFill>
                  <a:srgbClr val="2B03BD"/>
                </a:solidFill>
              </a:rPr>
              <a:t>.</a:t>
            </a:r>
          </a:p>
          <a:p>
            <a:pPr marL="216000"/>
            <a:r>
              <a:rPr lang="en-US" sz="2400" b="1" dirty="0" smtClean="0">
                <a:solidFill>
                  <a:srgbClr val="2B03BD"/>
                </a:solidFill>
              </a:rPr>
              <a:t>What </a:t>
            </a:r>
            <a:r>
              <a:rPr lang="en-US" sz="2400" b="1" dirty="0">
                <a:solidFill>
                  <a:srgbClr val="2B03BD"/>
                </a:solidFill>
              </a:rPr>
              <a:t>separates </a:t>
            </a:r>
            <a:r>
              <a:rPr lang="en-US" sz="2400" b="1" dirty="0">
                <a:solidFill>
                  <a:srgbClr val="FF0000"/>
                </a:solidFill>
              </a:rPr>
              <a:t>the most successful </a:t>
            </a:r>
            <a:r>
              <a:rPr lang="en-US" sz="2400" b="1" dirty="0">
                <a:solidFill>
                  <a:srgbClr val="2B03BD"/>
                </a:solidFill>
              </a:rPr>
              <a:t>from the rest is their ability to take </a:t>
            </a:r>
            <a:r>
              <a:rPr lang="en-US" sz="2400" b="1" dirty="0" smtClean="0">
                <a:solidFill>
                  <a:srgbClr val="2B03BD"/>
                </a:solidFill>
              </a:rPr>
              <a:t>the imitative </a:t>
            </a:r>
            <a:r>
              <a:rPr lang="en-US" sz="2400" b="1" dirty="0">
                <a:solidFill>
                  <a:srgbClr val="2B03BD"/>
                </a:solidFill>
              </a:rPr>
              <a:t>and do what needs to be done before anyone else recognizes it needs to be done</a:t>
            </a:r>
            <a:r>
              <a:rPr lang="en-US" sz="2400" b="1" dirty="0" smtClean="0">
                <a:solidFill>
                  <a:srgbClr val="2B03BD"/>
                </a:solidFill>
              </a:rPr>
              <a:t>.</a:t>
            </a:r>
          </a:p>
          <a:p>
            <a:pPr marL="216000"/>
            <a:r>
              <a:rPr lang="en-US" sz="2400" b="1" dirty="0" smtClean="0">
                <a:solidFill>
                  <a:srgbClr val="2B03BD"/>
                </a:solidFill>
              </a:rPr>
              <a:t>Initiative </a:t>
            </a:r>
            <a:r>
              <a:rPr lang="en-US" sz="2400" b="1" dirty="0">
                <a:solidFill>
                  <a:srgbClr val="2B03BD"/>
                </a:solidFill>
              </a:rPr>
              <a:t>also follows optimism, the ability to maintain a </a:t>
            </a:r>
            <a:r>
              <a:rPr lang="en-US" sz="2400" b="1" dirty="0">
                <a:solidFill>
                  <a:srgbClr val="FF0000"/>
                </a:solidFill>
              </a:rPr>
              <a:t>positive mental </a:t>
            </a:r>
            <a:r>
              <a:rPr lang="en-US" sz="2400" b="1" dirty="0" smtClean="0">
                <a:solidFill>
                  <a:srgbClr val="FF0000"/>
                </a:solidFill>
              </a:rPr>
              <a:t>attitude </a:t>
            </a:r>
            <a:r>
              <a:rPr lang="en-US" sz="2400" b="1" dirty="0" smtClean="0">
                <a:solidFill>
                  <a:srgbClr val="2B03BD"/>
                </a:solidFill>
              </a:rPr>
              <a:t>.Your </a:t>
            </a:r>
            <a:r>
              <a:rPr lang="en-US" sz="2400" b="1" dirty="0">
                <a:solidFill>
                  <a:srgbClr val="2B03BD"/>
                </a:solidFill>
              </a:rPr>
              <a:t>initiative is enabled by the belief that a positive outcome is possible.</a:t>
            </a:r>
            <a:endParaRPr lang="en-US" sz="2400" b="1" dirty="0" smtClean="0">
              <a:solidFill>
                <a:srgbClr val="2B03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77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INITIATIVE: suggestive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762872" cy="4625609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>
                <a:solidFill>
                  <a:srgbClr val="2B03BD"/>
                </a:solidFill>
              </a:rPr>
              <a:t>Questions </a:t>
            </a:r>
            <a:r>
              <a:rPr lang="en-US" sz="2400" b="1" dirty="0">
                <a:solidFill>
                  <a:srgbClr val="2B03BD"/>
                </a:solidFill>
              </a:rPr>
              <a:t>to indicate your level of initiative </a:t>
            </a:r>
          </a:p>
          <a:p>
            <a:endParaRPr lang="en-US" sz="2400" b="1" dirty="0">
              <a:solidFill>
                <a:srgbClr val="2B03BD"/>
              </a:solidFill>
            </a:endParaRPr>
          </a:p>
          <a:p>
            <a:pPr lvl="1"/>
            <a:r>
              <a:rPr lang="en-US" sz="2400" b="1" dirty="0">
                <a:solidFill>
                  <a:srgbClr val="2B03BD"/>
                </a:solidFill>
              </a:rPr>
              <a:t>Do I take action before it is required or necessary?</a:t>
            </a:r>
          </a:p>
          <a:p>
            <a:pPr lvl="1"/>
            <a:endParaRPr lang="en-US" sz="2400" b="1" dirty="0">
              <a:solidFill>
                <a:srgbClr val="2B03BD"/>
              </a:solidFill>
            </a:endParaRPr>
          </a:p>
          <a:p>
            <a:pPr lvl="1"/>
            <a:r>
              <a:rPr lang="en-US" sz="2400" b="1" dirty="0" smtClean="0">
                <a:solidFill>
                  <a:srgbClr val="2B03BD"/>
                </a:solidFill>
              </a:rPr>
              <a:t>Am I known </a:t>
            </a:r>
            <a:r>
              <a:rPr lang="en-US" sz="2400" b="1" dirty="0">
                <a:solidFill>
                  <a:srgbClr val="2B03BD"/>
                </a:solidFill>
              </a:rPr>
              <a:t>for doing more than is expected of me?</a:t>
            </a:r>
          </a:p>
          <a:p>
            <a:pPr lvl="1"/>
            <a:endParaRPr lang="en-US" sz="2400" b="1" dirty="0">
              <a:solidFill>
                <a:srgbClr val="2B03BD"/>
              </a:solidFill>
            </a:endParaRPr>
          </a:p>
          <a:p>
            <a:pPr lvl="1"/>
            <a:r>
              <a:rPr lang="en-US" sz="2400" b="1" dirty="0">
                <a:solidFill>
                  <a:srgbClr val="2B03BD"/>
                </a:solidFill>
              </a:rPr>
              <a:t>Do I take action to develop my own personal and professional plans?</a:t>
            </a:r>
          </a:p>
          <a:p>
            <a:pPr lvl="1"/>
            <a:endParaRPr lang="en-US" sz="2400" b="1" dirty="0">
              <a:solidFill>
                <a:srgbClr val="2B03BD"/>
              </a:solidFill>
            </a:endParaRPr>
          </a:p>
          <a:p>
            <a:pPr lvl="1"/>
            <a:r>
              <a:rPr lang="en-US" sz="2400" b="1" dirty="0">
                <a:solidFill>
                  <a:srgbClr val="2B03BD"/>
                </a:solidFill>
              </a:rPr>
              <a:t>Am I finding new ways improve my class group work  and  my community ?</a:t>
            </a:r>
          </a:p>
          <a:p>
            <a:endParaRPr lang="en-US" b="1" dirty="0">
              <a:solidFill>
                <a:srgbClr val="2B03BD"/>
              </a:solidFill>
            </a:endParaRPr>
          </a:p>
          <a:p>
            <a:endParaRPr lang="en-US" b="1" dirty="0">
              <a:solidFill>
                <a:srgbClr val="2B03BD"/>
              </a:solidFill>
            </a:endParaRPr>
          </a:p>
          <a:p>
            <a:endParaRPr lang="en-US" b="1" dirty="0">
              <a:solidFill>
                <a:srgbClr val="2B03BD"/>
              </a:solidFill>
            </a:endParaRPr>
          </a:p>
          <a:p>
            <a:endParaRPr lang="en-US" b="1" dirty="0">
              <a:solidFill>
                <a:srgbClr val="2B03B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3428953" cy="244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65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INITIATIVE: 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203480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2B03BD"/>
                </a:solidFill>
              </a:rPr>
              <a:t>As a student</a:t>
            </a:r>
          </a:p>
          <a:p>
            <a:r>
              <a:rPr lang="en-US" b="1" dirty="0" smtClean="0">
                <a:solidFill>
                  <a:srgbClr val="2B03BD"/>
                </a:solidFill>
              </a:rPr>
              <a:t>As a medical practitioner</a:t>
            </a:r>
          </a:p>
          <a:p>
            <a:endParaRPr lang="en-US" b="1" dirty="0">
              <a:solidFill>
                <a:srgbClr val="2B03BD"/>
              </a:solidFill>
            </a:endParaRPr>
          </a:p>
          <a:p>
            <a:endParaRPr lang="en-US" b="1" dirty="0">
              <a:solidFill>
                <a:srgbClr val="2B03BD"/>
              </a:solidFill>
            </a:endParaRPr>
          </a:p>
          <a:p>
            <a:endParaRPr lang="en-US" b="1" dirty="0">
              <a:solidFill>
                <a:srgbClr val="2B03BD"/>
              </a:solidFill>
            </a:endParaRPr>
          </a:p>
          <a:p>
            <a:endParaRPr lang="en-US" b="1" dirty="0">
              <a:solidFill>
                <a:srgbClr val="2B03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9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75191"/>
            <a:ext cx="8929718" cy="5082809"/>
          </a:xfrm>
        </p:spPr>
        <p:txBody>
          <a:bodyPr>
            <a:no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b="1" dirty="0">
                <a:solidFill>
                  <a:srgbClr val="2B03BD"/>
                </a:solidFill>
              </a:rPr>
              <a:t>The word </a:t>
            </a:r>
            <a:r>
              <a:rPr lang="en-US" sz="2400" b="1" dirty="0">
                <a:solidFill>
                  <a:srgbClr val="FF0000"/>
                </a:solidFill>
              </a:rPr>
              <a:t>"integrity" </a:t>
            </a:r>
            <a:r>
              <a:rPr lang="en-US" sz="2400" b="1" dirty="0">
                <a:solidFill>
                  <a:srgbClr val="2B03BD"/>
                </a:solidFill>
              </a:rPr>
              <a:t>stems from the Latin adjective </a:t>
            </a:r>
            <a:r>
              <a:rPr lang="en-US" sz="2400" b="1" i="1" dirty="0">
                <a:solidFill>
                  <a:srgbClr val="2B03BD"/>
                </a:solidFill>
              </a:rPr>
              <a:t>integer</a:t>
            </a:r>
            <a:r>
              <a:rPr lang="en-US" sz="2400" b="1" dirty="0">
                <a:solidFill>
                  <a:srgbClr val="2B03BD"/>
                </a:solidFill>
              </a:rPr>
              <a:t> (whole, complete</a:t>
            </a:r>
            <a:r>
              <a:rPr lang="en-US" sz="2400" b="1" dirty="0" smtClean="0">
                <a:solidFill>
                  <a:srgbClr val="2B03BD"/>
                </a:solidFill>
              </a:rPr>
              <a:t>),</a:t>
            </a:r>
            <a:r>
              <a:rPr lang="ar-SA" sz="2400" b="1" dirty="0" smtClean="0">
                <a:solidFill>
                  <a:srgbClr val="2B03BD"/>
                </a:solidFill>
              </a:rPr>
              <a:t>(عدد صحيح)</a:t>
            </a:r>
            <a:r>
              <a:rPr lang="en-US" sz="2400" b="1" dirty="0" smtClean="0">
                <a:solidFill>
                  <a:srgbClr val="2B03BD"/>
                </a:solidFill>
              </a:rPr>
              <a:t>.</a:t>
            </a:r>
            <a:r>
              <a:rPr lang="en-US" sz="2400" b="1" baseline="30000" dirty="0" smtClean="0">
                <a:solidFill>
                  <a:srgbClr val="2B03BD"/>
                </a:solidFill>
              </a:rPr>
              <a:t> </a:t>
            </a:r>
            <a:r>
              <a:rPr lang="en-US" sz="2400" b="1" dirty="0">
                <a:solidFill>
                  <a:srgbClr val="2B03BD"/>
                </a:solidFill>
              </a:rPr>
              <a:t>Integrity carries the sense of wholeness: a person of integrity, like a whole number, is a whole person, undivided, complete.</a:t>
            </a:r>
          </a:p>
          <a:p>
            <a:endParaRPr lang="en-US" sz="2800" dirty="0" smtClean="0">
              <a:solidFill>
                <a:srgbClr val="2704BC"/>
              </a:solidFill>
            </a:endParaRPr>
          </a:p>
          <a:p>
            <a:r>
              <a:rPr lang="en-US" sz="2800" u="sng" dirty="0" smtClean="0">
                <a:solidFill>
                  <a:srgbClr val="2704BC"/>
                </a:solidFill>
              </a:rPr>
              <a:t>Dictionary.com :</a:t>
            </a:r>
          </a:p>
          <a:p>
            <a:pPr lvl="1"/>
            <a:r>
              <a:rPr lang="en-US" b="1" dirty="0" smtClean="0">
                <a:solidFill>
                  <a:srgbClr val="2704BC"/>
                </a:solidFill>
              </a:rPr>
              <a:t>Adherence to moral and ethical principles; soundness of moral character; honesty </a:t>
            </a:r>
          </a:p>
          <a:p>
            <a:endParaRPr lang="en-US" sz="2800" dirty="0" smtClean="0">
              <a:solidFill>
                <a:srgbClr val="2704BC"/>
              </a:solidFill>
            </a:endParaRPr>
          </a:p>
          <a:p>
            <a:r>
              <a:rPr lang="en-US" sz="2800" u="sng" dirty="0" smtClean="0">
                <a:solidFill>
                  <a:srgbClr val="2704BC"/>
                </a:solidFill>
              </a:rPr>
              <a:t>The American Heritage Online Dictionary :</a:t>
            </a:r>
          </a:p>
          <a:p>
            <a:pPr lvl="1"/>
            <a:r>
              <a:rPr lang="en-US" b="1" dirty="0" smtClean="0">
                <a:solidFill>
                  <a:srgbClr val="2704BC"/>
                </a:solidFill>
              </a:rPr>
              <a:t>Steadfast adherence to a strict moral or ethical code </a:t>
            </a:r>
          </a:p>
          <a:p>
            <a:endParaRPr lang="en-US" sz="2800" dirty="0" smtClean="0">
              <a:solidFill>
                <a:srgbClr val="2704BC"/>
              </a:solidFill>
            </a:endParaRPr>
          </a:p>
          <a:p>
            <a:endParaRPr lang="en-US" sz="2800" dirty="0" smtClean="0">
              <a:solidFill>
                <a:srgbClr val="2704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75191"/>
            <a:ext cx="8929718" cy="5082809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2704BC"/>
                </a:solidFill>
              </a:rPr>
              <a:t>Cambridge Online Dictionaries : </a:t>
            </a:r>
          </a:p>
          <a:p>
            <a:pPr lvl="1"/>
            <a:r>
              <a:rPr lang="en-US" b="1" dirty="0" smtClean="0">
                <a:solidFill>
                  <a:srgbClr val="2704BC"/>
                </a:solidFill>
              </a:rPr>
              <a:t>The quality of being honest and having strong moral principles that you refuse to change .</a:t>
            </a:r>
          </a:p>
          <a:p>
            <a:endParaRPr lang="en-US" sz="2800" b="1" dirty="0" smtClean="0">
              <a:solidFill>
                <a:srgbClr val="2704BC"/>
              </a:solidFill>
            </a:endParaRPr>
          </a:p>
          <a:p>
            <a:r>
              <a:rPr lang="en-US" sz="2800" b="1" u="sng" dirty="0" smtClean="0">
                <a:solidFill>
                  <a:srgbClr val="2704BC"/>
                </a:solidFill>
              </a:rPr>
              <a:t>Merriam-Webster Online Dictionary </a:t>
            </a:r>
            <a:endParaRPr lang="en-US" sz="2800" b="1" u="sng" dirty="0">
              <a:solidFill>
                <a:srgbClr val="2704BC"/>
              </a:solidFill>
            </a:endParaRPr>
          </a:p>
          <a:p>
            <a:pPr lvl="1"/>
            <a:r>
              <a:rPr lang="en-US" b="1" dirty="0">
                <a:solidFill>
                  <a:srgbClr val="2704BC"/>
                </a:solidFill>
              </a:rPr>
              <a:t>Firm adherence to a code of especially moral or artistic values; incorruptibility </a:t>
            </a:r>
          </a:p>
          <a:p>
            <a:endParaRPr lang="en-US" sz="2400" b="1" dirty="0" smtClean="0">
              <a:solidFill>
                <a:srgbClr val="2704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integrity?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B03BD"/>
                </a:solidFill>
              </a:rPr>
              <a:t>doing the right thing when no one is watching. </a:t>
            </a:r>
          </a:p>
          <a:p>
            <a:r>
              <a:rPr lang="en-US" sz="2800" b="1" dirty="0" smtClean="0">
                <a:solidFill>
                  <a:srgbClr val="2B03BD"/>
                </a:solidFill>
              </a:rPr>
              <a:t>doing what is right rather that what is perhaps easy.</a:t>
            </a:r>
          </a:p>
          <a:p>
            <a:r>
              <a:rPr lang="en-US" sz="2800" b="1" dirty="0" smtClean="0">
                <a:solidFill>
                  <a:srgbClr val="2B03BD"/>
                </a:solidFill>
              </a:rPr>
              <a:t>It is the bridge between character and conduct. </a:t>
            </a:r>
          </a:p>
          <a:p>
            <a:r>
              <a:rPr lang="en-US" sz="2800" b="1" dirty="0" smtClean="0">
                <a:solidFill>
                  <a:srgbClr val="2B03BD"/>
                </a:solidFill>
              </a:rPr>
              <a:t>Integrity is intertwined with honesty, reliability, and responsibility.</a:t>
            </a:r>
            <a:endParaRPr lang="en-US" sz="2800" b="1" dirty="0">
              <a:solidFill>
                <a:srgbClr val="2B03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8969</TotalTime>
  <Words>1325</Words>
  <Application>Microsoft Office PowerPoint</Application>
  <PresentationFormat>On-screen Show (4:3)</PresentationFormat>
  <Paragraphs>160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Initiative, Integrity, Trustworthiness</vt:lpstr>
      <vt:lpstr>Objectives</vt:lpstr>
      <vt:lpstr>INITIATIVE : definition</vt:lpstr>
      <vt:lpstr>INITIATIVE : characteristics </vt:lpstr>
      <vt:lpstr>INITIATIVE: suggestive questions</vt:lpstr>
      <vt:lpstr>INITIATIVE: examples </vt:lpstr>
      <vt:lpstr>INTEGRITY: definition</vt:lpstr>
      <vt:lpstr>INTEGRITY: definition</vt:lpstr>
      <vt:lpstr>What is integrity?</vt:lpstr>
      <vt:lpstr>INTEGRITY: characteristics</vt:lpstr>
      <vt:lpstr>INTEGRITY: characteristics</vt:lpstr>
      <vt:lpstr>LACK OF INTEGRITY:  examples in student life</vt:lpstr>
      <vt:lpstr>LACK OF INTEGRITY:  examples in medical practice</vt:lpstr>
      <vt:lpstr>LACK INTEGRITY: examples in medical practice</vt:lpstr>
      <vt:lpstr>LACK OF INTEGRITY:  examples in medical practice</vt:lpstr>
      <vt:lpstr>LACK OF INTEGRITY:  examples in medical research</vt:lpstr>
      <vt:lpstr>LACK OF INTEGRITY: examples in medical research</vt:lpstr>
      <vt:lpstr>Trust and trustworthiness </vt:lpstr>
      <vt:lpstr>Trust and trustworthiness </vt:lpstr>
      <vt:lpstr>Trust and trustworthiness </vt:lpstr>
      <vt:lpstr>Trust and trustworthiness </vt:lpstr>
      <vt:lpstr>Difference between trust and trustworthiness </vt:lpstr>
      <vt:lpstr>Why do we need trust in health care?</vt:lpstr>
      <vt:lpstr>Building trust: </vt:lpstr>
      <vt:lpstr>Building trust : Honesty</vt:lpstr>
      <vt:lpstr>Building trust: patient loyalty</vt:lpstr>
      <vt:lpstr>TAKE HOME MESSAGES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Initiative, integrity, trustworthiness</dc:title>
  <dc:creator>Dr.Hannan</dc:creator>
  <cp:lastModifiedBy>Ahmed</cp:lastModifiedBy>
  <cp:revision>234</cp:revision>
  <dcterms:created xsi:type="dcterms:W3CDTF">2010-08-16T07:25:26Z</dcterms:created>
  <dcterms:modified xsi:type="dcterms:W3CDTF">2013-10-22T04:17:43Z</dcterms:modified>
</cp:coreProperties>
</file>